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391" r:id="rId4"/>
    <p:sldId id="392" r:id="rId5"/>
    <p:sldId id="393" r:id="rId6"/>
    <p:sldId id="394" r:id="rId7"/>
    <p:sldId id="395" r:id="rId8"/>
    <p:sldId id="396" r:id="rId9"/>
    <p:sldId id="398" r:id="rId10"/>
    <p:sldId id="399" r:id="rId11"/>
    <p:sldId id="415" r:id="rId12"/>
    <p:sldId id="400" r:id="rId13"/>
    <p:sldId id="401" r:id="rId14"/>
    <p:sldId id="402" r:id="rId15"/>
    <p:sldId id="403" r:id="rId16"/>
    <p:sldId id="404" r:id="rId17"/>
    <p:sldId id="405" r:id="rId18"/>
    <p:sldId id="406" r:id="rId19"/>
    <p:sldId id="407" r:id="rId20"/>
    <p:sldId id="408" r:id="rId21"/>
    <p:sldId id="409" r:id="rId22"/>
    <p:sldId id="410" r:id="rId23"/>
    <p:sldId id="411" r:id="rId24"/>
    <p:sldId id="412" r:id="rId25"/>
    <p:sldId id="413" r:id="rId26"/>
    <p:sldId id="414" r:id="rId27"/>
    <p:sldId id="416" r:id="rId28"/>
    <p:sldId id="418" r:id="rId29"/>
    <p:sldId id="417" r:id="rId30"/>
    <p:sldId id="419" r:id="rId31"/>
    <p:sldId id="420" r:id="rId32"/>
    <p:sldId id="421" r:id="rId33"/>
    <p:sldId id="422" r:id="rId34"/>
    <p:sldId id="423" r:id="rId35"/>
    <p:sldId id="424" r:id="rId36"/>
    <p:sldId id="425" r:id="rId37"/>
    <p:sldId id="436" r:id="rId38"/>
    <p:sldId id="437" r:id="rId39"/>
    <p:sldId id="439" r:id="rId40"/>
    <p:sldId id="438" r:id="rId41"/>
    <p:sldId id="440" r:id="rId42"/>
    <p:sldId id="441" r:id="rId43"/>
    <p:sldId id="442" r:id="rId44"/>
    <p:sldId id="443" r:id="rId45"/>
    <p:sldId id="444" r:id="rId46"/>
    <p:sldId id="445" r:id="rId47"/>
    <p:sldId id="446" r:id="rId48"/>
    <p:sldId id="447" r:id="rId49"/>
    <p:sldId id="448" r:id="rId50"/>
    <p:sldId id="449" r:id="rId51"/>
    <p:sldId id="450" r:id="rId52"/>
    <p:sldId id="451" r:id="rId53"/>
    <p:sldId id="452" r:id="rId54"/>
    <p:sldId id="453" r:id="rId55"/>
    <p:sldId id="454" r:id="rId56"/>
    <p:sldId id="455" r:id="rId57"/>
    <p:sldId id="456" r:id="rId58"/>
    <p:sldId id="397" r:id="rId59"/>
    <p:sldId id="457" r:id="rId60"/>
    <p:sldId id="459" r:id="rId61"/>
    <p:sldId id="460" r:id="rId62"/>
    <p:sldId id="461" r:id="rId63"/>
    <p:sldId id="462" r:id="rId64"/>
    <p:sldId id="463" r:id="rId65"/>
    <p:sldId id="464" r:id="rId66"/>
    <p:sldId id="465" r:id="rId67"/>
    <p:sldId id="466" r:id="rId68"/>
    <p:sldId id="467" r:id="rId69"/>
    <p:sldId id="468" r:id="rId70"/>
    <p:sldId id="469" r:id="rId71"/>
    <p:sldId id="470" r:id="rId72"/>
    <p:sldId id="471" r:id="rId73"/>
    <p:sldId id="472" r:id="rId74"/>
    <p:sldId id="473" r:id="rId75"/>
    <p:sldId id="474" r:id="rId76"/>
    <p:sldId id="476" r:id="rId77"/>
    <p:sldId id="477" r:id="rId78"/>
    <p:sldId id="478" r:id="rId79"/>
    <p:sldId id="479" r:id="rId80"/>
    <p:sldId id="480" r:id="rId81"/>
    <p:sldId id="481" r:id="rId82"/>
    <p:sldId id="483" r:id="rId83"/>
    <p:sldId id="484" r:id="rId84"/>
    <p:sldId id="486" r:id="rId85"/>
    <p:sldId id="487" r:id="rId86"/>
    <p:sldId id="488" r:id="rId87"/>
    <p:sldId id="458" r:id="rId88"/>
    <p:sldId id="489" r:id="rId89"/>
    <p:sldId id="490" r:id="rId90"/>
    <p:sldId id="491" r:id="rId9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B38"/>
    <a:srgbClr val="FF7171"/>
    <a:srgbClr val="FF00FF"/>
    <a:srgbClr val="FF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42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4" Type="http://schemas.openxmlformats.org/officeDocument/2006/relationships/tableStyles" Target="tableStyles.xml"/><Relationship Id="rId93" Type="http://schemas.openxmlformats.org/officeDocument/2006/relationships/viewProps" Target="viewProps.xml"/><Relationship Id="rId92" Type="http://schemas.openxmlformats.org/officeDocument/2006/relationships/presProps" Target="presProps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759DE-7AEE-4EE4-886E-FCAB18EBF7D2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3CA6-077C-41B1-83AA-B0F6E0DF24F2}" type="slidenum">
              <a:rPr lang="pt-BR" smtClean="0"/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759DE-7AEE-4EE4-886E-FCAB18EBF7D2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3CA6-077C-41B1-83AA-B0F6E0DF24F2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759DE-7AEE-4EE4-886E-FCAB18EBF7D2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3CA6-077C-41B1-83AA-B0F6E0DF24F2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759DE-7AEE-4EE4-886E-FCAB18EBF7D2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3CA6-077C-41B1-83AA-B0F6E0DF24F2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759DE-7AEE-4EE4-886E-FCAB18EBF7D2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3CA6-077C-41B1-83AA-B0F6E0DF24F2}" type="slidenum">
              <a:rPr lang="pt-BR" smtClean="0"/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759DE-7AEE-4EE4-886E-FCAB18EBF7D2}" type="datetimeFigureOut">
              <a:rPr lang="pt-BR" smtClean="0"/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3CA6-077C-41B1-83AA-B0F6E0DF24F2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  <a:endParaRPr lang="pt-BR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759DE-7AEE-4EE4-886E-FCAB18EBF7D2}" type="datetimeFigureOut">
              <a:rPr lang="pt-BR" smtClean="0"/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3CA6-077C-41B1-83AA-B0F6E0DF24F2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759DE-7AEE-4EE4-886E-FCAB18EBF7D2}" type="datetimeFigureOut">
              <a:rPr lang="pt-BR" smtClean="0"/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3CA6-077C-41B1-83AA-B0F6E0DF24F2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759DE-7AEE-4EE4-886E-FCAB18EBF7D2}" type="datetimeFigureOut">
              <a:rPr lang="pt-BR" smtClean="0"/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3CA6-077C-41B1-83AA-B0F6E0DF24F2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41759DE-7AEE-4EE4-886E-FCAB18EBF7D2}" type="datetimeFigureOut">
              <a:rPr lang="pt-BR" smtClean="0"/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083CA6-077C-41B1-83AA-B0F6E0DF24F2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759DE-7AEE-4EE4-886E-FCAB18EBF7D2}" type="datetimeFigureOut">
              <a:rPr lang="pt-BR" smtClean="0"/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083CA6-077C-41B1-83AA-B0F6E0DF24F2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  <a:endParaRPr lang="pt-BR"/>
          </a:p>
          <a:p>
            <a:pPr lvl="1"/>
            <a:r>
              <a:rPr lang="pt-BR"/>
              <a:t>Segundo nível</a:t>
            </a:r>
            <a:endParaRPr lang="pt-BR"/>
          </a:p>
          <a:p>
            <a:pPr lvl="2"/>
            <a:r>
              <a:rPr lang="pt-BR"/>
              <a:t>Terceiro nível</a:t>
            </a:r>
            <a:endParaRPr lang="pt-BR"/>
          </a:p>
          <a:p>
            <a:pPr lvl="3"/>
            <a:r>
              <a:rPr lang="pt-BR"/>
              <a:t>Quarto nível</a:t>
            </a:r>
            <a:endParaRPr lang="pt-BR"/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41759DE-7AEE-4EE4-886E-FCAB18EBF7D2}" type="datetimeFigureOut">
              <a:rPr lang="pt-BR" smtClean="0"/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D083CA6-077C-41B1-83AA-B0F6E0DF24F2}" type="slidenum">
              <a:rPr lang="pt-BR" smtClean="0"/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17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705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93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815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09982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84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87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895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anose="020F0502020204030204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Árvores B+ (B+ </a:t>
            </a:r>
            <a:r>
              <a:rPr lang="pt-BR" i="1" dirty="0" err="1"/>
              <a:t>trees</a:t>
            </a:r>
            <a:r>
              <a:rPr lang="pt-BR" dirty="0"/>
              <a:t>)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Inserção na Árvore B+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</a:t>
            </a:r>
            <a:r>
              <a:rPr lang="pt-BR" sz="2800" dirty="0"/>
              <a:t>Exemplo: Para uma árvore B+ de ordem 3, inserir os elementos: </a:t>
            </a:r>
            <a:endParaRPr lang="pt-BR" sz="2800" dirty="0"/>
          </a:p>
          <a:p>
            <a:pPr marL="0" indent="0">
              <a:buNone/>
            </a:pPr>
            <a:r>
              <a:rPr lang="pt-BR" sz="2800" dirty="0">
                <a:solidFill>
                  <a:srgbClr val="00B0F0"/>
                </a:solidFill>
              </a:rPr>
              <a:t>1</a:t>
            </a:r>
            <a:r>
              <a:rPr lang="pt-BR" sz="2800" dirty="0"/>
              <a:t>, 5, 9, 7, 4, 6, 2, 3, 8.</a:t>
            </a:r>
            <a:endParaRPr lang="pt-BR" sz="2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Inserção na Árvore B+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</a:t>
            </a:r>
            <a:r>
              <a:rPr lang="pt-BR" sz="2800" dirty="0"/>
              <a:t>Exemplo: Para uma árvore B+ de ordem 3, inserir os elementos: </a:t>
            </a:r>
            <a:endParaRPr lang="pt-BR" sz="2800" dirty="0"/>
          </a:p>
          <a:p>
            <a:pPr marL="0" indent="0">
              <a:buNone/>
            </a:pPr>
            <a:r>
              <a:rPr lang="pt-BR" sz="2800" dirty="0">
                <a:solidFill>
                  <a:srgbClr val="C00000"/>
                </a:solidFill>
              </a:rPr>
              <a:t>1, </a:t>
            </a:r>
            <a:r>
              <a:rPr lang="pt-BR" sz="2800" dirty="0">
                <a:solidFill>
                  <a:srgbClr val="00B0F0"/>
                </a:solidFill>
              </a:rPr>
              <a:t>5</a:t>
            </a:r>
            <a:r>
              <a:rPr lang="pt-BR" sz="2800" dirty="0"/>
              <a:t>, 9, 7, 4, 6, 2, 3, 8.</a:t>
            </a:r>
            <a:endParaRPr lang="pt-BR" sz="2200" dirty="0"/>
          </a:p>
        </p:txBody>
      </p:sp>
      <p:grpSp>
        <p:nvGrpSpPr>
          <p:cNvPr id="6" name="Agrupar 5"/>
          <p:cNvGrpSpPr/>
          <p:nvPr/>
        </p:nvGrpSpPr>
        <p:grpSpPr>
          <a:xfrm>
            <a:off x="5190066" y="4123267"/>
            <a:ext cx="728134" cy="364067"/>
            <a:chOff x="3742266" y="4529667"/>
            <a:chExt cx="728134" cy="364067"/>
          </a:xfrm>
        </p:grpSpPr>
        <p:sp>
          <p:nvSpPr>
            <p:cNvPr id="4" name="Retângulo 3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1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" name="Retângulo 4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Inserção na Árvore B+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</a:t>
            </a:r>
            <a:r>
              <a:rPr lang="pt-BR" sz="2800" dirty="0"/>
              <a:t>Exemplo: Para uma árvore B+ de ordem 3, inserir os elementos: </a:t>
            </a:r>
            <a:endParaRPr lang="pt-BR" sz="2800" dirty="0"/>
          </a:p>
          <a:p>
            <a:pPr marL="0" indent="0">
              <a:buNone/>
            </a:pPr>
            <a:r>
              <a:rPr lang="pt-BR" sz="2800" dirty="0">
                <a:solidFill>
                  <a:srgbClr val="C00000"/>
                </a:solidFill>
              </a:rPr>
              <a:t>1, 5, </a:t>
            </a:r>
            <a:r>
              <a:rPr lang="pt-BR" sz="2800" dirty="0">
                <a:solidFill>
                  <a:srgbClr val="00B0F0"/>
                </a:solidFill>
              </a:rPr>
              <a:t>9</a:t>
            </a:r>
            <a:r>
              <a:rPr lang="pt-BR" sz="2800" dirty="0"/>
              <a:t>, 7, 4, 6, 2, 3, 8.</a:t>
            </a:r>
            <a:endParaRPr lang="pt-BR" sz="2200" dirty="0"/>
          </a:p>
        </p:txBody>
      </p:sp>
      <p:grpSp>
        <p:nvGrpSpPr>
          <p:cNvPr id="6" name="Agrupar 5"/>
          <p:cNvGrpSpPr/>
          <p:nvPr/>
        </p:nvGrpSpPr>
        <p:grpSpPr>
          <a:xfrm>
            <a:off x="5190066" y="4123267"/>
            <a:ext cx="728134" cy="364067"/>
            <a:chOff x="3742266" y="4529667"/>
            <a:chExt cx="728134" cy="364067"/>
          </a:xfrm>
        </p:grpSpPr>
        <p:sp>
          <p:nvSpPr>
            <p:cNvPr id="4" name="Retângulo 3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1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" name="Retângulo 4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Inserção na Árvore B+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</a:t>
            </a:r>
            <a:r>
              <a:rPr lang="pt-BR" sz="2800" dirty="0"/>
              <a:t>Exemplo: Para uma árvore B+ de ordem 3, inserir os elementos: </a:t>
            </a:r>
            <a:endParaRPr lang="pt-BR" sz="2800" dirty="0"/>
          </a:p>
          <a:p>
            <a:pPr marL="0" indent="0">
              <a:buNone/>
            </a:pPr>
            <a:r>
              <a:rPr lang="pt-BR" sz="2800" dirty="0">
                <a:solidFill>
                  <a:srgbClr val="C00000"/>
                </a:solidFill>
              </a:rPr>
              <a:t>1, 5, </a:t>
            </a:r>
            <a:r>
              <a:rPr lang="pt-BR" sz="2800" dirty="0">
                <a:solidFill>
                  <a:srgbClr val="00B0F0"/>
                </a:solidFill>
              </a:rPr>
              <a:t>9</a:t>
            </a:r>
            <a:r>
              <a:rPr lang="pt-BR" sz="2800" dirty="0"/>
              <a:t>, 7, 4, 6, 2, 3, 8.</a:t>
            </a:r>
            <a:endParaRPr lang="pt-BR" sz="2200" dirty="0"/>
          </a:p>
        </p:txBody>
      </p:sp>
      <p:grpSp>
        <p:nvGrpSpPr>
          <p:cNvPr id="6" name="Agrupar 5"/>
          <p:cNvGrpSpPr/>
          <p:nvPr/>
        </p:nvGrpSpPr>
        <p:grpSpPr>
          <a:xfrm>
            <a:off x="5190066" y="4123267"/>
            <a:ext cx="728134" cy="364067"/>
            <a:chOff x="3742266" y="4529667"/>
            <a:chExt cx="728134" cy="364067"/>
          </a:xfrm>
        </p:grpSpPr>
        <p:sp>
          <p:nvSpPr>
            <p:cNvPr id="4" name="Retângulo 3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1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" name="Retângulo 4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CaixaDeTexto 6"/>
          <p:cNvSpPr txBox="1"/>
          <p:nvPr/>
        </p:nvSpPr>
        <p:spPr>
          <a:xfrm>
            <a:off x="5957981" y="4151411"/>
            <a:ext cx="276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spc="-300" dirty="0">
                <a:solidFill>
                  <a:srgbClr val="FF0000"/>
                </a:solidFill>
              </a:rPr>
              <a:t>9</a:t>
            </a:r>
            <a:endParaRPr lang="pt-BR" sz="2000" spc="-3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Inserção na Árvore B+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</a:t>
            </a:r>
            <a:r>
              <a:rPr lang="pt-BR" sz="2800" dirty="0"/>
              <a:t>Exemplo: Para uma árvore B+ de ordem 3, inserir os elementos: </a:t>
            </a:r>
            <a:endParaRPr lang="pt-BR" sz="2800" dirty="0"/>
          </a:p>
          <a:p>
            <a:pPr marL="0" indent="0">
              <a:buNone/>
            </a:pPr>
            <a:r>
              <a:rPr lang="pt-BR" sz="2800" dirty="0">
                <a:solidFill>
                  <a:srgbClr val="C00000"/>
                </a:solidFill>
              </a:rPr>
              <a:t>1, 5, 9, </a:t>
            </a:r>
            <a:r>
              <a:rPr lang="pt-BR" sz="2800" dirty="0">
                <a:solidFill>
                  <a:srgbClr val="00B0F0"/>
                </a:solidFill>
              </a:rPr>
              <a:t>7</a:t>
            </a:r>
            <a:r>
              <a:rPr lang="pt-BR" sz="2800" dirty="0"/>
              <a:t>, 4, 6, 2, 3, 8.</a:t>
            </a:r>
            <a:endParaRPr lang="pt-BR" sz="2200" dirty="0"/>
          </a:p>
        </p:txBody>
      </p:sp>
      <p:grpSp>
        <p:nvGrpSpPr>
          <p:cNvPr id="6" name="Agrupar 5"/>
          <p:cNvGrpSpPr/>
          <p:nvPr/>
        </p:nvGrpSpPr>
        <p:grpSpPr>
          <a:xfrm>
            <a:off x="3166533" y="5063067"/>
            <a:ext cx="728134" cy="364067"/>
            <a:chOff x="3742266" y="4529667"/>
            <a:chExt cx="728134" cy="364067"/>
          </a:xfrm>
        </p:grpSpPr>
        <p:sp>
          <p:nvSpPr>
            <p:cNvPr id="4" name="Retângulo 3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1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" name="Retângulo 4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Agrupar 7"/>
          <p:cNvGrpSpPr/>
          <p:nvPr/>
        </p:nvGrpSpPr>
        <p:grpSpPr>
          <a:xfrm>
            <a:off x="4741332" y="5063066"/>
            <a:ext cx="728134" cy="364067"/>
            <a:chOff x="3742266" y="4529667"/>
            <a:chExt cx="728134" cy="364067"/>
          </a:xfrm>
        </p:grpSpPr>
        <p:sp>
          <p:nvSpPr>
            <p:cNvPr id="9" name="Retângulo 8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9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Agrupar 10"/>
          <p:cNvGrpSpPr/>
          <p:nvPr/>
        </p:nvGrpSpPr>
        <p:grpSpPr>
          <a:xfrm>
            <a:off x="4021663" y="4090246"/>
            <a:ext cx="728134" cy="364067"/>
            <a:chOff x="3742266" y="4529667"/>
            <a:chExt cx="728134" cy="364067"/>
          </a:xfrm>
        </p:grpSpPr>
        <p:sp>
          <p:nvSpPr>
            <p:cNvPr id="12" name="Retângulo 11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Conector de Seta Reta 14"/>
          <p:cNvCxnSpPr/>
          <p:nvPr/>
        </p:nvCxnSpPr>
        <p:spPr>
          <a:xfrm flipH="1">
            <a:off x="3530601" y="4454313"/>
            <a:ext cx="491062" cy="6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4377265" y="4454313"/>
            <a:ext cx="736599" cy="6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5" idx="3"/>
            <a:endCxn id="9" idx="1"/>
          </p:cNvCxnSpPr>
          <p:nvPr/>
        </p:nvCxnSpPr>
        <p:spPr>
          <a:xfrm flipV="1">
            <a:off x="3894667" y="5245100"/>
            <a:ext cx="84666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Inserção na Árvore B+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</a:t>
            </a:r>
            <a:r>
              <a:rPr lang="pt-BR" sz="2800" dirty="0"/>
              <a:t>Exemplo: Para uma árvore B+ de ordem 3, inserir os elementos: </a:t>
            </a:r>
            <a:endParaRPr lang="pt-BR" sz="2800" dirty="0"/>
          </a:p>
          <a:p>
            <a:pPr marL="0" indent="0">
              <a:buNone/>
            </a:pPr>
            <a:r>
              <a:rPr lang="pt-BR" sz="2800" dirty="0">
                <a:solidFill>
                  <a:srgbClr val="C00000"/>
                </a:solidFill>
              </a:rPr>
              <a:t>1, 5, 9, </a:t>
            </a:r>
            <a:r>
              <a:rPr lang="pt-BR" sz="2800" dirty="0">
                <a:solidFill>
                  <a:srgbClr val="00B0F0"/>
                </a:solidFill>
              </a:rPr>
              <a:t>7</a:t>
            </a:r>
            <a:r>
              <a:rPr lang="pt-BR" sz="2800" dirty="0"/>
              <a:t>, 4, 6, 2, 3, 8.</a:t>
            </a:r>
            <a:endParaRPr lang="pt-BR" sz="2200" dirty="0"/>
          </a:p>
        </p:txBody>
      </p:sp>
      <p:grpSp>
        <p:nvGrpSpPr>
          <p:cNvPr id="6" name="Agrupar 5"/>
          <p:cNvGrpSpPr/>
          <p:nvPr/>
        </p:nvGrpSpPr>
        <p:grpSpPr>
          <a:xfrm>
            <a:off x="3166533" y="5063067"/>
            <a:ext cx="728134" cy="364067"/>
            <a:chOff x="3742266" y="4529667"/>
            <a:chExt cx="728134" cy="364067"/>
          </a:xfrm>
        </p:grpSpPr>
        <p:sp>
          <p:nvSpPr>
            <p:cNvPr id="4" name="Retângulo 3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1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" name="Retângulo 4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Agrupar 7"/>
          <p:cNvGrpSpPr/>
          <p:nvPr/>
        </p:nvGrpSpPr>
        <p:grpSpPr>
          <a:xfrm>
            <a:off x="4741332" y="5063066"/>
            <a:ext cx="728134" cy="364067"/>
            <a:chOff x="3742266" y="4529667"/>
            <a:chExt cx="728134" cy="364067"/>
          </a:xfrm>
        </p:grpSpPr>
        <p:sp>
          <p:nvSpPr>
            <p:cNvPr id="9" name="Retângulo 8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9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Agrupar 10"/>
          <p:cNvGrpSpPr/>
          <p:nvPr/>
        </p:nvGrpSpPr>
        <p:grpSpPr>
          <a:xfrm>
            <a:off x="4021663" y="4090246"/>
            <a:ext cx="728134" cy="364067"/>
            <a:chOff x="3742266" y="4529667"/>
            <a:chExt cx="728134" cy="364067"/>
          </a:xfrm>
        </p:grpSpPr>
        <p:sp>
          <p:nvSpPr>
            <p:cNvPr id="12" name="Retângulo 11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Conector de Seta Reta 14"/>
          <p:cNvCxnSpPr/>
          <p:nvPr/>
        </p:nvCxnSpPr>
        <p:spPr>
          <a:xfrm flipH="1">
            <a:off x="3530601" y="4454313"/>
            <a:ext cx="491062" cy="6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>
            <a:off x="4377265" y="4454313"/>
            <a:ext cx="736599" cy="6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5469466" y="5091210"/>
            <a:ext cx="276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spc="-300" dirty="0">
                <a:solidFill>
                  <a:srgbClr val="FF0000"/>
                </a:solidFill>
              </a:rPr>
              <a:t>7</a:t>
            </a:r>
            <a:endParaRPr lang="pt-BR" sz="2000" spc="-300" dirty="0">
              <a:solidFill>
                <a:srgbClr val="FF0000"/>
              </a:solidFill>
            </a:endParaRPr>
          </a:p>
        </p:txBody>
      </p:sp>
      <p:cxnSp>
        <p:nvCxnSpPr>
          <p:cNvPr id="16" name="Conector de Seta Reta 15"/>
          <p:cNvCxnSpPr>
            <a:stCxn id="5" idx="3"/>
            <a:endCxn id="9" idx="1"/>
          </p:cNvCxnSpPr>
          <p:nvPr/>
        </p:nvCxnSpPr>
        <p:spPr>
          <a:xfrm flipV="1">
            <a:off x="3894667" y="5245100"/>
            <a:ext cx="84666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Inserção na Árvore B+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</a:t>
            </a:r>
            <a:r>
              <a:rPr lang="pt-BR" sz="2800" dirty="0"/>
              <a:t>Exemplo: Para uma árvore B+ de ordem 3, inserir os elementos: </a:t>
            </a:r>
            <a:endParaRPr lang="pt-BR" sz="2800" dirty="0"/>
          </a:p>
          <a:p>
            <a:pPr marL="0" indent="0">
              <a:buNone/>
            </a:pPr>
            <a:r>
              <a:rPr lang="pt-BR" sz="2800" dirty="0">
                <a:solidFill>
                  <a:srgbClr val="C00000"/>
                </a:solidFill>
              </a:rPr>
              <a:t>1, 5, 9, 7, </a:t>
            </a:r>
            <a:r>
              <a:rPr lang="pt-BR" sz="2800" dirty="0">
                <a:solidFill>
                  <a:srgbClr val="00B0F0"/>
                </a:solidFill>
              </a:rPr>
              <a:t>4</a:t>
            </a:r>
            <a:r>
              <a:rPr lang="pt-BR" sz="2800" dirty="0"/>
              <a:t>, 6, 2, 3, 8.</a:t>
            </a:r>
            <a:endParaRPr lang="pt-BR" sz="2200" dirty="0"/>
          </a:p>
        </p:txBody>
      </p:sp>
      <p:grpSp>
        <p:nvGrpSpPr>
          <p:cNvPr id="6" name="Agrupar 5"/>
          <p:cNvGrpSpPr/>
          <p:nvPr/>
        </p:nvGrpSpPr>
        <p:grpSpPr>
          <a:xfrm>
            <a:off x="3166533" y="5063067"/>
            <a:ext cx="728134" cy="364067"/>
            <a:chOff x="3742266" y="4529667"/>
            <a:chExt cx="728134" cy="364067"/>
          </a:xfrm>
        </p:grpSpPr>
        <p:sp>
          <p:nvSpPr>
            <p:cNvPr id="4" name="Retângulo 3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1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" name="Retângulo 4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Agrupar 7"/>
          <p:cNvGrpSpPr/>
          <p:nvPr/>
        </p:nvGrpSpPr>
        <p:grpSpPr>
          <a:xfrm>
            <a:off x="4741332" y="5063066"/>
            <a:ext cx="728134" cy="364067"/>
            <a:chOff x="3742266" y="4529667"/>
            <a:chExt cx="728134" cy="364067"/>
          </a:xfrm>
        </p:grpSpPr>
        <p:sp>
          <p:nvSpPr>
            <p:cNvPr id="9" name="Retângulo 8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Agrupar 10"/>
          <p:cNvGrpSpPr/>
          <p:nvPr/>
        </p:nvGrpSpPr>
        <p:grpSpPr>
          <a:xfrm>
            <a:off x="5056290" y="4090246"/>
            <a:ext cx="728134" cy="364067"/>
            <a:chOff x="3742266" y="4529667"/>
            <a:chExt cx="728134" cy="364067"/>
          </a:xfrm>
        </p:grpSpPr>
        <p:sp>
          <p:nvSpPr>
            <p:cNvPr id="12" name="Retângulo 11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7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Conector de Seta Reta 14"/>
          <p:cNvCxnSpPr/>
          <p:nvPr/>
        </p:nvCxnSpPr>
        <p:spPr>
          <a:xfrm flipH="1">
            <a:off x="3530601" y="4454313"/>
            <a:ext cx="1525689" cy="6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>
            <a:off x="5113864" y="4454313"/>
            <a:ext cx="306493" cy="6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Agrupar 15"/>
          <p:cNvGrpSpPr/>
          <p:nvPr/>
        </p:nvGrpSpPr>
        <p:grpSpPr>
          <a:xfrm>
            <a:off x="6090917" y="5063064"/>
            <a:ext cx="728134" cy="364067"/>
            <a:chOff x="3742266" y="4529667"/>
            <a:chExt cx="728134" cy="364067"/>
          </a:xfrm>
        </p:grpSpPr>
        <p:sp>
          <p:nvSpPr>
            <p:cNvPr id="17" name="Retângulo 16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7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9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0" name="Conector de Seta Reta 19"/>
          <p:cNvCxnSpPr>
            <a:endCxn id="17" idx="0"/>
          </p:cNvCxnSpPr>
          <p:nvPr/>
        </p:nvCxnSpPr>
        <p:spPr>
          <a:xfrm>
            <a:off x="5775959" y="4454313"/>
            <a:ext cx="496992" cy="6087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5" idx="3"/>
            <a:endCxn id="9" idx="1"/>
          </p:cNvCxnSpPr>
          <p:nvPr/>
        </p:nvCxnSpPr>
        <p:spPr>
          <a:xfrm flipV="1">
            <a:off x="3894667" y="5245100"/>
            <a:ext cx="84666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stCxn id="10" idx="3"/>
            <a:endCxn id="17" idx="1"/>
          </p:cNvCxnSpPr>
          <p:nvPr/>
        </p:nvCxnSpPr>
        <p:spPr>
          <a:xfrm flipV="1">
            <a:off x="5469466" y="5245098"/>
            <a:ext cx="62145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Inserção na Árvore B+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</a:t>
            </a:r>
            <a:r>
              <a:rPr lang="pt-BR" sz="2800" dirty="0"/>
              <a:t>Exemplo: Para uma árvore B+ de ordem 3, inserir os elementos: </a:t>
            </a:r>
            <a:endParaRPr lang="pt-BR" sz="2800" dirty="0"/>
          </a:p>
          <a:p>
            <a:pPr marL="0" indent="0">
              <a:buNone/>
            </a:pPr>
            <a:r>
              <a:rPr lang="pt-BR" sz="2800" dirty="0">
                <a:solidFill>
                  <a:srgbClr val="C00000"/>
                </a:solidFill>
              </a:rPr>
              <a:t>1, 5, 9, 7, 4, </a:t>
            </a:r>
            <a:r>
              <a:rPr lang="pt-BR" sz="2800" dirty="0">
                <a:solidFill>
                  <a:srgbClr val="00B0F0"/>
                </a:solidFill>
              </a:rPr>
              <a:t>6</a:t>
            </a:r>
            <a:r>
              <a:rPr lang="pt-BR" sz="2800" dirty="0"/>
              <a:t>, 2, 3, 8.</a:t>
            </a:r>
            <a:endParaRPr lang="pt-BR" sz="2200" dirty="0"/>
          </a:p>
        </p:txBody>
      </p:sp>
      <p:grpSp>
        <p:nvGrpSpPr>
          <p:cNvPr id="6" name="Agrupar 5"/>
          <p:cNvGrpSpPr/>
          <p:nvPr/>
        </p:nvGrpSpPr>
        <p:grpSpPr>
          <a:xfrm>
            <a:off x="3166533" y="5063067"/>
            <a:ext cx="728134" cy="364067"/>
            <a:chOff x="3742266" y="4529667"/>
            <a:chExt cx="728134" cy="364067"/>
          </a:xfrm>
        </p:grpSpPr>
        <p:sp>
          <p:nvSpPr>
            <p:cNvPr id="4" name="Retângulo 3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1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" name="Retângulo 4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Agrupar 7"/>
          <p:cNvGrpSpPr/>
          <p:nvPr/>
        </p:nvGrpSpPr>
        <p:grpSpPr>
          <a:xfrm>
            <a:off x="4741332" y="5063066"/>
            <a:ext cx="728134" cy="364067"/>
            <a:chOff x="3742266" y="4529667"/>
            <a:chExt cx="728134" cy="364067"/>
          </a:xfrm>
        </p:grpSpPr>
        <p:sp>
          <p:nvSpPr>
            <p:cNvPr id="9" name="Retângulo 8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Agrupar 10"/>
          <p:cNvGrpSpPr/>
          <p:nvPr/>
        </p:nvGrpSpPr>
        <p:grpSpPr>
          <a:xfrm>
            <a:off x="5056290" y="4090246"/>
            <a:ext cx="728134" cy="364067"/>
            <a:chOff x="3742266" y="4529667"/>
            <a:chExt cx="728134" cy="364067"/>
          </a:xfrm>
        </p:grpSpPr>
        <p:sp>
          <p:nvSpPr>
            <p:cNvPr id="12" name="Retângulo 11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7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Conector de Seta Reta 14"/>
          <p:cNvCxnSpPr/>
          <p:nvPr/>
        </p:nvCxnSpPr>
        <p:spPr>
          <a:xfrm flipH="1">
            <a:off x="3530601" y="4454313"/>
            <a:ext cx="1525689" cy="6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>
            <a:off x="5113864" y="4454313"/>
            <a:ext cx="306493" cy="6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Agrupar 15"/>
          <p:cNvGrpSpPr/>
          <p:nvPr/>
        </p:nvGrpSpPr>
        <p:grpSpPr>
          <a:xfrm>
            <a:off x="6090917" y="5063064"/>
            <a:ext cx="728134" cy="364067"/>
            <a:chOff x="3742266" y="4529667"/>
            <a:chExt cx="728134" cy="364067"/>
          </a:xfrm>
        </p:grpSpPr>
        <p:sp>
          <p:nvSpPr>
            <p:cNvPr id="17" name="Retângulo 16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7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9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0" name="Conector de Seta Reta 19"/>
          <p:cNvCxnSpPr>
            <a:endCxn id="17" idx="0"/>
          </p:cNvCxnSpPr>
          <p:nvPr/>
        </p:nvCxnSpPr>
        <p:spPr>
          <a:xfrm>
            <a:off x="5775959" y="4454313"/>
            <a:ext cx="496992" cy="6087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5" idx="3"/>
            <a:endCxn id="9" idx="1"/>
          </p:cNvCxnSpPr>
          <p:nvPr/>
        </p:nvCxnSpPr>
        <p:spPr>
          <a:xfrm flipV="1">
            <a:off x="3894667" y="5245100"/>
            <a:ext cx="84666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stCxn id="10" idx="3"/>
            <a:endCxn id="17" idx="1"/>
          </p:cNvCxnSpPr>
          <p:nvPr/>
        </p:nvCxnSpPr>
        <p:spPr>
          <a:xfrm flipV="1">
            <a:off x="5469466" y="5245098"/>
            <a:ext cx="62145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Inserção na Árvore B+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</a:t>
            </a:r>
            <a:r>
              <a:rPr lang="pt-BR" sz="2800" dirty="0"/>
              <a:t>Exemplo: Para uma árvore B+ de ordem 3, inserir os elementos: </a:t>
            </a:r>
            <a:endParaRPr lang="pt-BR" sz="2800" dirty="0"/>
          </a:p>
          <a:p>
            <a:pPr marL="0" indent="0">
              <a:buNone/>
            </a:pPr>
            <a:r>
              <a:rPr lang="pt-BR" sz="2800" dirty="0">
                <a:solidFill>
                  <a:srgbClr val="C00000"/>
                </a:solidFill>
              </a:rPr>
              <a:t>1, 5, 9, 7, 4, 6, </a:t>
            </a:r>
            <a:r>
              <a:rPr lang="pt-BR" sz="2800" dirty="0">
                <a:solidFill>
                  <a:srgbClr val="00B0F0"/>
                </a:solidFill>
              </a:rPr>
              <a:t>2</a:t>
            </a:r>
            <a:r>
              <a:rPr lang="pt-BR" sz="2800" dirty="0"/>
              <a:t>, 3, 8.</a:t>
            </a:r>
            <a:endParaRPr lang="pt-BR" sz="2200" dirty="0"/>
          </a:p>
        </p:txBody>
      </p:sp>
      <p:grpSp>
        <p:nvGrpSpPr>
          <p:cNvPr id="6" name="Agrupar 5"/>
          <p:cNvGrpSpPr/>
          <p:nvPr/>
        </p:nvGrpSpPr>
        <p:grpSpPr>
          <a:xfrm>
            <a:off x="3166533" y="5063067"/>
            <a:ext cx="728134" cy="364067"/>
            <a:chOff x="3742266" y="4529667"/>
            <a:chExt cx="728134" cy="364067"/>
          </a:xfrm>
        </p:grpSpPr>
        <p:sp>
          <p:nvSpPr>
            <p:cNvPr id="4" name="Retângulo 3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1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" name="Retângulo 4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Agrupar 7"/>
          <p:cNvGrpSpPr/>
          <p:nvPr/>
        </p:nvGrpSpPr>
        <p:grpSpPr>
          <a:xfrm>
            <a:off x="4741332" y="5063066"/>
            <a:ext cx="728134" cy="364067"/>
            <a:chOff x="3742266" y="4529667"/>
            <a:chExt cx="728134" cy="364067"/>
          </a:xfrm>
        </p:grpSpPr>
        <p:sp>
          <p:nvSpPr>
            <p:cNvPr id="9" name="Retângulo 8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6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Agrupar 10"/>
          <p:cNvGrpSpPr/>
          <p:nvPr/>
        </p:nvGrpSpPr>
        <p:grpSpPr>
          <a:xfrm>
            <a:off x="5056290" y="4090246"/>
            <a:ext cx="728134" cy="364067"/>
            <a:chOff x="3742266" y="4529667"/>
            <a:chExt cx="728134" cy="364067"/>
          </a:xfrm>
        </p:grpSpPr>
        <p:sp>
          <p:nvSpPr>
            <p:cNvPr id="12" name="Retângulo 11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7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Conector de Seta Reta 14"/>
          <p:cNvCxnSpPr/>
          <p:nvPr/>
        </p:nvCxnSpPr>
        <p:spPr>
          <a:xfrm flipH="1">
            <a:off x="3530601" y="4454313"/>
            <a:ext cx="1525689" cy="6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>
            <a:off x="5113864" y="4454313"/>
            <a:ext cx="306493" cy="6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Agrupar 15"/>
          <p:cNvGrpSpPr/>
          <p:nvPr/>
        </p:nvGrpSpPr>
        <p:grpSpPr>
          <a:xfrm>
            <a:off x="6090917" y="5063064"/>
            <a:ext cx="728134" cy="364067"/>
            <a:chOff x="3742266" y="4529667"/>
            <a:chExt cx="728134" cy="364067"/>
          </a:xfrm>
        </p:grpSpPr>
        <p:sp>
          <p:nvSpPr>
            <p:cNvPr id="17" name="Retângulo 16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7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9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0" name="Conector de Seta Reta 19"/>
          <p:cNvCxnSpPr>
            <a:endCxn id="17" idx="0"/>
          </p:cNvCxnSpPr>
          <p:nvPr/>
        </p:nvCxnSpPr>
        <p:spPr>
          <a:xfrm>
            <a:off x="5775959" y="4454313"/>
            <a:ext cx="496992" cy="6087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5" idx="3"/>
            <a:endCxn id="9" idx="1"/>
          </p:cNvCxnSpPr>
          <p:nvPr/>
        </p:nvCxnSpPr>
        <p:spPr>
          <a:xfrm flipV="1">
            <a:off x="3894667" y="5245100"/>
            <a:ext cx="84666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de Seta Reta 21"/>
          <p:cNvCxnSpPr>
            <a:stCxn id="10" idx="3"/>
            <a:endCxn id="17" idx="1"/>
          </p:cNvCxnSpPr>
          <p:nvPr/>
        </p:nvCxnSpPr>
        <p:spPr>
          <a:xfrm flipV="1">
            <a:off x="5469466" y="5245098"/>
            <a:ext cx="62145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Inserção na Árvore B+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</a:t>
            </a:r>
            <a:r>
              <a:rPr lang="pt-BR" sz="2800" dirty="0"/>
              <a:t>Exemplo: Para uma árvore B+ de ordem 3, inserir os elementos: </a:t>
            </a:r>
            <a:endParaRPr lang="pt-BR" sz="2800" dirty="0"/>
          </a:p>
          <a:p>
            <a:pPr marL="0" indent="0">
              <a:buNone/>
            </a:pPr>
            <a:r>
              <a:rPr lang="pt-BR" sz="2800" dirty="0">
                <a:solidFill>
                  <a:srgbClr val="C00000"/>
                </a:solidFill>
              </a:rPr>
              <a:t>1, 5, 9, 7, 4, 6, </a:t>
            </a:r>
            <a:r>
              <a:rPr lang="pt-BR" sz="2800" dirty="0">
                <a:solidFill>
                  <a:srgbClr val="00B0F0"/>
                </a:solidFill>
              </a:rPr>
              <a:t>2</a:t>
            </a:r>
            <a:r>
              <a:rPr lang="pt-BR" sz="2800" dirty="0"/>
              <a:t>, 3, 8.</a:t>
            </a:r>
            <a:endParaRPr lang="pt-BR" sz="2200" dirty="0"/>
          </a:p>
        </p:txBody>
      </p:sp>
      <p:grpSp>
        <p:nvGrpSpPr>
          <p:cNvPr id="6" name="Agrupar 5"/>
          <p:cNvGrpSpPr/>
          <p:nvPr/>
        </p:nvGrpSpPr>
        <p:grpSpPr>
          <a:xfrm>
            <a:off x="3166533" y="5063067"/>
            <a:ext cx="728134" cy="364067"/>
            <a:chOff x="3742266" y="4529667"/>
            <a:chExt cx="728134" cy="364067"/>
          </a:xfrm>
        </p:grpSpPr>
        <p:sp>
          <p:nvSpPr>
            <p:cNvPr id="4" name="Retângulo 3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1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" name="Retângulo 4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Agrupar 7"/>
          <p:cNvGrpSpPr/>
          <p:nvPr/>
        </p:nvGrpSpPr>
        <p:grpSpPr>
          <a:xfrm>
            <a:off x="4741332" y="5063066"/>
            <a:ext cx="728134" cy="364067"/>
            <a:chOff x="3742266" y="4529667"/>
            <a:chExt cx="728134" cy="364067"/>
          </a:xfrm>
        </p:grpSpPr>
        <p:sp>
          <p:nvSpPr>
            <p:cNvPr id="9" name="Retângulo 8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6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Agrupar 10"/>
          <p:cNvGrpSpPr/>
          <p:nvPr/>
        </p:nvGrpSpPr>
        <p:grpSpPr>
          <a:xfrm>
            <a:off x="5056290" y="4090246"/>
            <a:ext cx="728134" cy="364067"/>
            <a:chOff x="3742266" y="4529667"/>
            <a:chExt cx="728134" cy="364067"/>
          </a:xfrm>
        </p:grpSpPr>
        <p:sp>
          <p:nvSpPr>
            <p:cNvPr id="12" name="Retângulo 11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7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Conector de Seta Reta 14"/>
          <p:cNvCxnSpPr/>
          <p:nvPr/>
        </p:nvCxnSpPr>
        <p:spPr>
          <a:xfrm flipH="1">
            <a:off x="3530601" y="4454313"/>
            <a:ext cx="1525689" cy="6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>
            <a:off x="5113864" y="4454313"/>
            <a:ext cx="306493" cy="6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Agrupar 15"/>
          <p:cNvGrpSpPr/>
          <p:nvPr/>
        </p:nvGrpSpPr>
        <p:grpSpPr>
          <a:xfrm>
            <a:off x="6090917" y="5063064"/>
            <a:ext cx="728134" cy="364067"/>
            <a:chOff x="3742266" y="4529667"/>
            <a:chExt cx="728134" cy="364067"/>
          </a:xfrm>
        </p:grpSpPr>
        <p:sp>
          <p:nvSpPr>
            <p:cNvPr id="17" name="Retângulo 16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7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9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0" name="Conector de Seta Reta 19"/>
          <p:cNvCxnSpPr>
            <a:endCxn id="17" idx="0"/>
          </p:cNvCxnSpPr>
          <p:nvPr/>
        </p:nvCxnSpPr>
        <p:spPr>
          <a:xfrm>
            <a:off x="5775959" y="4454313"/>
            <a:ext cx="496992" cy="6087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3388350" y="4701103"/>
            <a:ext cx="2760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spc="-300" dirty="0">
                <a:solidFill>
                  <a:srgbClr val="FF0000"/>
                </a:solidFill>
              </a:rPr>
              <a:t>2</a:t>
            </a:r>
            <a:endParaRPr lang="pt-BR" sz="2000" spc="-300" dirty="0">
              <a:solidFill>
                <a:srgbClr val="FF0000"/>
              </a:solidFill>
            </a:endParaRPr>
          </a:p>
        </p:txBody>
      </p:sp>
      <p:cxnSp>
        <p:nvCxnSpPr>
          <p:cNvPr id="21" name="Conector de Seta Reta 20"/>
          <p:cNvCxnSpPr>
            <a:stCxn id="5" idx="3"/>
            <a:endCxn id="9" idx="1"/>
          </p:cNvCxnSpPr>
          <p:nvPr/>
        </p:nvCxnSpPr>
        <p:spPr>
          <a:xfrm flipV="1">
            <a:off x="3894667" y="5245100"/>
            <a:ext cx="84666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>
            <a:stCxn id="10" idx="3"/>
            <a:endCxn id="17" idx="1"/>
          </p:cNvCxnSpPr>
          <p:nvPr/>
        </p:nvCxnSpPr>
        <p:spPr>
          <a:xfrm flipV="1">
            <a:off x="5469466" y="5245098"/>
            <a:ext cx="62145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3200" dirty="0"/>
              <a:t> Uma aplicação deseja armazenar o identificador (inteiro) em uma árvore B. Como essa árvore ficará organizada?</a:t>
            </a:r>
            <a:endParaRPr lang="pt-BR" sz="3200" dirty="0"/>
          </a:p>
        </p:txBody>
      </p:sp>
      <p:grpSp>
        <p:nvGrpSpPr>
          <p:cNvPr id="9" name="Grupo 8"/>
          <p:cNvGrpSpPr/>
          <p:nvPr/>
        </p:nvGrpSpPr>
        <p:grpSpPr>
          <a:xfrm>
            <a:off x="5328193" y="3089797"/>
            <a:ext cx="1727336" cy="428792"/>
            <a:chOff x="4869711" y="2627916"/>
            <a:chExt cx="1727336" cy="428792"/>
          </a:xfrm>
        </p:grpSpPr>
        <p:sp>
          <p:nvSpPr>
            <p:cNvPr id="10" name="Retângulo 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500" spc="-300" dirty="0">
                  <a:solidFill>
                    <a:schemeClr val="tx1"/>
                  </a:solidFill>
                </a:rPr>
                <a:t>5</a:t>
              </a:r>
              <a:endParaRPr lang="pt-BR" sz="2500" spc="-300" dirty="0">
                <a:solidFill>
                  <a:schemeClr val="tx1"/>
                </a:solidFill>
              </a:endParaRP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500" spc="-300" dirty="0">
                  <a:solidFill>
                    <a:schemeClr val="tx1"/>
                  </a:solidFill>
                </a:rPr>
                <a:t>10</a:t>
              </a:r>
              <a:endParaRPr lang="pt-BR" sz="2500" spc="-300" dirty="0">
                <a:solidFill>
                  <a:schemeClr val="tx1"/>
                </a:solidFill>
              </a:endParaRP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500" spc="-300" dirty="0">
                  <a:solidFill>
                    <a:schemeClr val="tx1"/>
                  </a:solidFill>
                </a:rPr>
                <a:t>15</a:t>
              </a:r>
              <a:endParaRPr lang="pt-BR" sz="2500" spc="-300" dirty="0">
                <a:solidFill>
                  <a:schemeClr val="tx1"/>
                </a:solidFill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5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upo 18"/>
          <p:cNvGrpSpPr/>
          <p:nvPr/>
        </p:nvGrpSpPr>
        <p:grpSpPr>
          <a:xfrm>
            <a:off x="3362897" y="3783545"/>
            <a:ext cx="1727336" cy="428792"/>
            <a:chOff x="4869711" y="2627916"/>
            <a:chExt cx="1727336" cy="428792"/>
          </a:xfrm>
        </p:grpSpPr>
        <p:sp>
          <p:nvSpPr>
            <p:cNvPr id="20" name="Retângulo 1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500" spc="-300" dirty="0">
                  <a:solidFill>
                    <a:schemeClr val="tx1"/>
                  </a:solidFill>
                </a:rPr>
                <a:t>1</a:t>
              </a:r>
              <a:endParaRPr lang="pt-BR" sz="2500" spc="-300" dirty="0">
                <a:solidFill>
                  <a:schemeClr val="tx1"/>
                </a:solidFill>
              </a:endParaRPr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500" spc="-300" dirty="0">
                  <a:solidFill>
                    <a:schemeClr val="tx1"/>
                  </a:solidFill>
                </a:rPr>
                <a:t>3</a:t>
              </a:r>
              <a:endParaRPr lang="pt-BR" sz="2500" spc="-300" dirty="0">
                <a:solidFill>
                  <a:schemeClr val="tx1"/>
                </a:solidFill>
              </a:endParaRP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500" spc="-300" dirty="0">
                <a:solidFill>
                  <a:schemeClr val="tx1"/>
                </a:solidFill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5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3954583" y="4965196"/>
            <a:ext cx="1727336" cy="428792"/>
            <a:chOff x="4869711" y="2627916"/>
            <a:chExt cx="1727336" cy="428792"/>
          </a:xfrm>
        </p:grpSpPr>
        <p:sp>
          <p:nvSpPr>
            <p:cNvPr id="25" name="Retângulo 24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500" spc="-300" dirty="0">
                  <a:solidFill>
                    <a:schemeClr val="tx1"/>
                  </a:solidFill>
                </a:rPr>
                <a:t>7</a:t>
              </a:r>
              <a:endParaRPr lang="pt-BR" sz="2500" spc="-300" dirty="0">
                <a:solidFill>
                  <a:schemeClr val="tx1"/>
                </a:solidFill>
              </a:endParaRP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500" spc="-300" dirty="0">
                  <a:solidFill>
                    <a:schemeClr val="tx1"/>
                  </a:solidFill>
                </a:rPr>
                <a:t>9</a:t>
              </a:r>
              <a:endParaRPr lang="pt-BR" sz="2500" spc="-300" dirty="0">
                <a:solidFill>
                  <a:schemeClr val="tx1"/>
                </a:solidFill>
              </a:endParaRP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500" spc="-300" dirty="0">
                <a:solidFill>
                  <a:schemeClr val="tx1"/>
                </a:solidFill>
              </a:endParaRP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5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upo 28"/>
          <p:cNvGrpSpPr/>
          <p:nvPr/>
        </p:nvGrpSpPr>
        <p:grpSpPr>
          <a:xfrm>
            <a:off x="7114847" y="4009033"/>
            <a:ext cx="1727336" cy="428792"/>
            <a:chOff x="4869711" y="2627916"/>
            <a:chExt cx="1727336" cy="428792"/>
          </a:xfrm>
        </p:grpSpPr>
        <p:sp>
          <p:nvSpPr>
            <p:cNvPr id="30" name="Retângulo 29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500" spc="-300" dirty="0">
                  <a:solidFill>
                    <a:schemeClr val="tx1"/>
                  </a:solidFill>
                </a:rPr>
                <a:t>16</a:t>
              </a:r>
              <a:endParaRPr lang="pt-BR" sz="2500" spc="-300" dirty="0">
                <a:solidFill>
                  <a:schemeClr val="tx1"/>
                </a:solidFill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500" spc="-300" dirty="0">
                  <a:solidFill>
                    <a:schemeClr val="tx1"/>
                  </a:solidFill>
                </a:rPr>
                <a:t>19</a:t>
              </a:r>
              <a:endParaRPr lang="pt-BR" sz="2500" spc="-300" dirty="0">
                <a:solidFill>
                  <a:schemeClr val="tx1"/>
                </a:solidFill>
              </a:endParaRP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500" spc="-300" dirty="0">
                <a:solidFill>
                  <a:schemeClr val="tx1"/>
                </a:solidFill>
              </a:endParaRP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5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upo 47"/>
          <p:cNvGrpSpPr/>
          <p:nvPr/>
        </p:nvGrpSpPr>
        <p:grpSpPr>
          <a:xfrm>
            <a:off x="6060228" y="4941961"/>
            <a:ext cx="1727336" cy="428792"/>
            <a:chOff x="4869711" y="2627916"/>
            <a:chExt cx="1727336" cy="428792"/>
          </a:xfrm>
        </p:grpSpPr>
        <p:sp>
          <p:nvSpPr>
            <p:cNvPr id="49" name="Retângulo 48"/>
            <p:cNvSpPr/>
            <p:nvPr/>
          </p:nvSpPr>
          <p:spPr>
            <a:xfrm>
              <a:off x="4869711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500" spc="-300" dirty="0">
                  <a:solidFill>
                    <a:schemeClr val="tx1"/>
                  </a:solidFill>
                </a:rPr>
                <a:t>12</a:t>
              </a:r>
              <a:endParaRPr lang="pt-BR" sz="2500" spc="-300" dirty="0">
                <a:solidFill>
                  <a:schemeClr val="tx1"/>
                </a:solidFill>
              </a:endParaRPr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5303520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500" spc="-300" dirty="0">
                  <a:solidFill>
                    <a:schemeClr val="tx1"/>
                  </a:solidFill>
                </a:rPr>
                <a:t>14</a:t>
              </a:r>
              <a:endParaRPr lang="pt-BR" sz="2500" spc="-300" dirty="0">
                <a:solidFill>
                  <a:schemeClr val="tx1"/>
                </a:solidFill>
              </a:endParaRP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5729429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500" spc="-300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6163238" y="2627916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50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53" name="Conector de Seta Reta 52"/>
          <p:cNvCxnSpPr/>
          <p:nvPr/>
        </p:nvCxnSpPr>
        <p:spPr>
          <a:xfrm flipH="1">
            <a:off x="4222615" y="3518589"/>
            <a:ext cx="1117311" cy="264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de Seta Reta 53"/>
          <p:cNvCxnSpPr/>
          <p:nvPr/>
        </p:nvCxnSpPr>
        <p:spPr>
          <a:xfrm flipH="1">
            <a:off x="4832475" y="3518589"/>
            <a:ext cx="929527" cy="14466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/>
          <p:cNvCxnSpPr/>
          <p:nvPr/>
        </p:nvCxnSpPr>
        <p:spPr>
          <a:xfrm>
            <a:off x="6169604" y="3506972"/>
            <a:ext cx="730779" cy="14349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de Seta Reta 55"/>
          <p:cNvCxnSpPr/>
          <p:nvPr/>
        </p:nvCxnSpPr>
        <p:spPr>
          <a:xfrm>
            <a:off x="6617770" y="3512781"/>
            <a:ext cx="1143587" cy="4785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Inserção na Árvore B+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</a:t>
            </a:r>
            <a:r>
              <a:rPr lang="pt-BR" sz="2800" dirty="0"/>
              <a:t>Exemplo: Para uma árvore B+ de ordem 3, inserir os elementos: </a:t>
            </a:r>
            <a:endParaRPr lang="pt-BR" sz="2800" dirty="0"/>
          </a:p>
          <a:p>
            <a:pPr marL="0" indent="0">
              <a:buNone/>
            </a:pPr>
            <a:r>
              <a:rPr lang="pt-BR" sz="2800" dirty="0">
                <a:solidFill>
                  <a:srgbClr val="C00000"/>
                </a:solidFill>
              </a:rPr>
              <a:t>1, 5, 9, 7, 4, 6, </a:t>
            </a:r>
            <a:r>
              <a:rPr lang="pt-BR" sz="2800" dirty="0">
                <a:solidFill>
                  <a:srgbClr val="00B0F0"/>
                </a:solidFill>
              </a:rPr>
              <a:t>2</a:t>
            </a:r>
            <a:r>
              <a:rPr lang="pt-BR" sz="2800" dirty="0"/>
              <a:t>, 3, 8.</a:t>
            </a:r>
            <a:endParaRPr lang="pt-BR" sz="2200" dirty="0"/>
          </a:p>
        </p:txBody>
      </p:sp>
      <p:grpSp>
        <p:nvGrpSpPr>
          <p:cNvPr id="6" name="Agrupar 5"/>
          <p:cNvGrpSpPr/>
          <p:nvPr/>
        </p:nvGrpSpPr>
        <p:grpSpPr>
          <a:xfrm>
            <a:off x="3166533" y="5063067"/>
            <a:ext cx="728134" cy="364067"/>
            <a:chOff x="3742266" y="4529667"/>
            <a:chExt cx="728134" cy="364067"/>
          </a:xfrm>
        </p:grpSpPr>
        <p:sp>
          <p:nvSpPr>
            <p:cNvPr id="4" name="Retângulo 3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2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  <p:sp>
          <p:nvSpPr>
            <p:cNvPr id="5" name="Retângulo 4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4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Agrupar 7"/>
          <p:cNvGrpSpPr/>
          <p:nvPr/>
        </p:nvGrpSpPr>
        <p:grpSpPr>
          <a:xfrm>
            <a:off x="4741332" y="5063066"/>
            <a:ext cx="728134" cy="364067"/>
            <a:chOff x="3742266" y="4529667"/>
            <a:chExt cx="728134" cy="364067"/>
          </a:xfrm>
        </p:grpSpPr>
        <p:sp>
          <p:nvSpPr>
            <p:cNvPr id="9" name="Retângulo 8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5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6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Agrupar 10"/>
          <p:cNvGrpSpPr/>
          <p:nvPr/>
        </p:nvGrpSpPr>
        <p:grpSpPr>
          <a:xfrm>
            <a:off x="5056290" y="4090246"/>
            <a:ext cx="728134" cy="364067"/>
            <a:chOff x="3742266" y="4529667"/>
            <a:chExt cx="728134" cy="364067"/>
          </a:xfrm>
        </p:grpSpPr>
        <p:sp>
          <p:nvSpPr>
            <p:cNvPr id="12" name="Retângulo 11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5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7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Conector de Seta Reta 14"/>
          <p:cNvCxnSpPr/>
          <p:nvPr/>
        </p:nvCxnSpPr>
        <p:spPr>
          <a:xfrm flipH="1">
            <a:off x="3530601" y="4454313"/>
            <a:ext cx="1525689" cy="6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>
            <a:off x="5113864" y="4454313"/>
            <a:ext cx="306493" cy="6087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Agrupar 15"/>
          <p:cNvGrpSpPr/>
          <p:nvPr/>
        </p:nvGrpSpPr>
        <p:grpSpPr>
          <a:xfrm>
            <a:off x="6090917" y="5063064"/>
            <a:ext cx="728134" cy="364067"/>
            <a:chOff x="3742266" y="4529667"/>
            <a:chExt cx="728134" cy="364067"/>
          </a:xfrm>
        </p:grpSpPr>
        <p:sp>
          <p:nvSpPr>
            <p:cNvPr id="17" name="Retângulo 16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7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9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0" name="Conector de Seta Reta 19"/>
          <p:cNvCxnSpPr>
            <a:endCxn id="17" idx="0"/>
          </p:cNvCxnSpPr>
          <p:nvPr/>
        </p:nvCxnSpPr>
        <p:spPr>
          <a:xfrm>
            <a:off x="5775959" y="4454313"/>
            <a:ext cx="496992" cy="6087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Agrupar 20"/>
          <p:cNvGrpSpPr/>
          <p:nvPr/>
        </p:nvGrpSpPr>
        <p:grpSpPr>
          <a:xfrm>
            <a:off x="1816948" y="5063063"/>
            <a:ext cx="728134" cy="364067"/>
            <a:chOff x="3742266" y="4529667"/>
            <a:chExt cx="728134" cy="364067"/>
          </a:xfrm>
        </p:grpSpPr>
        <p:sp>
          <p:nvSpPr>
            <p:cNvPr id="22" name="Retângulo 21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1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CaixaDeTexto 13"/>
          <p:cNvSpPr txBox="1"/>
          <p:nvPr/>
        </p:nvSpPr>
        <p:spPr>
          <a:xfrm>
            <a:off x="4754604" y="3797206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rgbClr val="FF0000"/>
                </a:solidFill>
              </a:rPr>
              <a:t>2</a:t>
            </a:r>
            <a:endParaRPr lang="pt-BR" sz="2000" dirty="0">
              <a:solidFill>
                <a:srgbClr val="FF0000"/>
              </a:solidFill>
            </a:endParaRPr>
          </a:p>
        </p:txBody>
      </p:sp>
      <p:cxnSp>
        <p:nvCxnSpPr>
          <p:cNvPr id="24" name="Conector de Seta Reta 23"/>
          <p:cNvCxnSpPr>
            <a:stCxn id="23" idx="3"/>
            <a:endCxn id="4" idx="1"/>
          </p:cNvCxnSpPr>
          <p:nvPr/>
        </p:nvCxnSpPr>
        <p:spPr>
          <a:xfrm>
            <a:off x="2545082" y="5245097"/>
            <a:ext cx="621451" cy="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de Seta Reta 25"/>
          <p:cNvCxnSpPr>
            <a:stCxn id="5" idx="3"/>
            <a:endCxn id="9" idx="1"/>
          </p:cNvCxnSpPr>
          <p:nvPr/>
        </p:nvCxnSpPr>
        <p:spPr>
          <a:xfrm flipV="1">
            <a:off x="3894667" y="5245100"/>
            <a:ext cx="84666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>
            <a:stCxn id="10" idx="3"/>
            <a:endCxn id="17" idx="1"/>
          </p:cNvCxnSpPr>
          <p:nvPr/>
        </p:nvCxnSpPr>
        <p:spPr>
          <a:xfrm flipV="1">
            <a:off x="5469466" y="5245098"/>
            <a:ext cx="621451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Inserção na Árvore B+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</a:t>
            </a:r>
            <a:r>
              <a:rPr lang="pt-BR" sz="2800" dirty="0"/>
              <a:t>Exemplo: Para uma árvore B+ de ordem 3, inserir os elementos: </a:t>
            </a:r>
            <a:endParaRPr lang="pt-BR" sz="2800" dirty="0"/>
          </a:p>
          <a:p>
            <a:pPr marL="0" indent="0">
              <a:buNone/>
            </a:pPr>
            <a:r>
              <a:rPr lang="pt-BR" sz="2800" dirty="0">
                <a:solidFill>
                  <a:srgbClr val="C00000"/>
                </a:solidFill>
              </a:rPr>
              <a:t>1, 5, 9, 7, 4, 6, 2, </a:t>
            </a:r>
            <a:r>
              <a:rPr lang="pt-BR" sz="2800" dirty="0">
                <a:solidFill>
                  <a:srgbClr val="00B0F0"/>
                </a:solidFill>
              </a:rPr>
              <a:t>3</a:t>
            </a:r>
            <a:r>
              <a:rPr lang="pt-BR" sz="2800" dirty="0"/>
              <a:t>, 8.</a:t>
            </a:r>
            <a:endParaRPr lang="pt-BR" sz="2200" dirty="0"/>
          </a:p>
        </p:txBody>
      </p:sp>
      <p:grpSp>
        <p:nvGrpSpPr>
          <p:cNvPr id="6" name="Agrupar 5"/>
          <p:cNvGrpSpPr/>
          <p:nvPr/>
        </p:nvGrpSpPr>
        <p:grpSpPr>
          <a:xfrm>
            <a:off x="3166533" y="5063067"/>
            <a:ext cx="728134" cy="364067"/>
            <a:chOff x="3742266" y="4529667"/>
            <a:chExt cx="728134" cy="364067"/>
          </a:xfrm>
        </p:grpSpPr>
        <p:sp>
          <p:nvSpPr>
            <p:cNvPr id="4" name="Retângulo 3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2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  <p:sp>
          <p:nvSpPr>
            <p:cNvPr id="5" name="Retângulo 4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4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Agrupar 7"/>
          <p:cNvGrpSpPr/>
          <p:nvPr/>
        </p:nvGrpSpPr>
        <p:grpSpPr>
          <a:xfrm>
            <a:off x="4377265" y="5063063"/>
            <a:ext cx="728134" cy="364067"/>
            <a:chOff x="3742266" y="4529667"/>
            <a:chExt cx="728134" cy="364067"/>
          </a:xfrm>
        </p:grpSpPr>
        <p:sp>
          <p:nvSpPr>
            <p:cNvPr id="9" name="Retângulo 8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5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6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Agrupar 10"/>
          <p:cNvGrpSpPr/>
          <p:nvPr/>
        </p:nvGrpSpPr>
        <p:grpSpPr>
          <a:xfrm>
            <a:off x="5056290" y="4090246"/>
            <a:ext cx="728134" cy="364067"/>
            <a:chOff x="3742266" y="4529667"/>
            <a:chExt cx="728134" cy="364067"/>
          </a:xfrm>
        </p:grpSpPr>
        <p:sp>
          <p:nvSpPr>
            <p:cNvPr id="12" name="Retângulo 11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7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Conector de Seta Reta 14"/>
          <p:cNvCxnSpPr/>
          <p:nvPr/>
        </p:nvCxnSpPr>
        <p:spPr>
          <a:xfrm>
            <a:off x="3255161" y="4454312"/>
            <a:ext cx="275441" cy="608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endCxn id="10" idx="0"/>
          </p:cNvCxnSpPr>
          <p:nvPr/>
        </p:nvCxnSpPr>
        <p:spPr>
          <a:xfrm flipH="1">
            <a:off x="4923366" y="4454312"/>
            <a:ext cx="142540" cy="6087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Agrupar 15"/>
          <p:cNvGrpSpPr/>
          <p:nvPr/>
        </p:nvGrpSpPr>
        <p:grpSpPr>
          <a:xfrm>
            <a:off x="6090917" y="5063064"/>
            <a:ext cx="728134" cy="364067"/>
            <a:chOff x="3742266" y="4529667"/>
            <a:chExt cx="728134" cy="364067"/>
          </a:xfrm>
        </p:grpSpPr>
        <p:sp>
          <p:nvSpPr>
            <p:cNvPr id="17" name="Retângulo 16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7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9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0" name="Conector de Seta Reta 19"/>
          <p:cNvCxnSpPr>
            <a:endCxn id="17" idx="0"/>
          </p:cNvCxnSpPr>
          <p:nvPr/>
        </p:nvCxnSpPr>
        <p:spPr>
          <a:xfrm>
            <a:off x="5429973" y="4454312"/>
            <a:ext cx="842978" cy="6087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Agrupar 20"/>
          <p:cNvGrpSpPr/>
          <p:nvPr/>
        </p:nvGrpSpPr>
        <p:grpSpPr>
          <a:xfrm>
            <a:off x="1816948" y="5063063"/>
            <a:ext cx="728134" cy="364067"/>
            <a:chOff x="3742266" y="4529667"/>
            <a:chExt cx="728134" cy="364067"/>
          </a:xfrm>
        </p:grpSpPr>
        <p:sp>
          <p:nvSpPr>
            <p:cNvPr id="22" name="Retângulo 21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1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Agrupar 23"/>
          <p:cNvGrpSpPr/>
          <p:nvPr/>
        </p:nvGrpSpPr>
        <p:grpSpPr>
          <a:xfrm>
            <a:off x="2899559" y="4090245"/>
            <a:ext cx="728134" cy="364067"/>
            <a:chOff x="3742266" y="4529667"/>
            <a:chExt cx="728134" cy="364067"/>
          </a:xfrm>
        </p:grpSpPr>
        <p:sp>
          <p:nvSpPr>
            <p:cNvPr id="25" name="Retângulo 24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2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Agrupar 26"/>
          <p:cNvGrpSpPr/>
          <p:nvPr/>
        </p:nvGrpSpPr>
        <p:grpSpPr>
          <a:xfrm>
            <a:off x="4051869" y="3251105"/>
            <a:ext cx="728134" cy="364067"/>
            <a:chOff x="3742266" y="4529667"/>
            <a:chExt cx="728134" cy="364067"/>
          </a:xfrm>
        </p:grpSpPr>
        <p:sp>
          <p:nvSpPr>
            <p:cNvPr id="28" name="Retângulo 27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5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1" name="Conector de Seta Reta 30"/>
          <p:cNvCxnSpPr>
            <a:endCxn id="23" idx="0"/>
          </p:cNvCxnSpPr>
          <p:nvPr/>
        </p:nvCxnSpPr>
        <p:spPr>
          <a:xfrm flipH="1">
            <a:off x="2363049" y="4454312"/>
            <a:ext cx="536510" cy="6087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>
            <a:endCxn id="26" idx="0"/>
          </p:cNvCxnSpPr>
          <p:nvPr/>
        </p:nvCxnSpPr>
        <p:spPr>
          <a:xfrm flipH="1">
            <a:off x="3445660" y="3615172"/>
            <a:ext cx="606209" cy="4750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>
            <a:endCxn id="12" idx="0"/>
          </p:cNvCxnSpPr>
          <p:nvPr/>
        </p:nvCxnSpPr>
        <p:spPr>
          <a:xfrm>
            <a:off x="4415936" y="3598616"/>
            <a:ext cx="822388" cy="491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endCxn id="4" idx="1"/>
          </p:cNvCxnSpPr>
          <p:nvPr/>
        </p:nvCxnSpPr>
        <p:spPr>
          <a:xfrm flipV="1">
            <a:off x="2545082" y="5245101"/>
            <a:ext cx="621451" cy="8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ector de Seta Reta 31"/>
          <p:cNvCxnSpPr>
            <a:stCxn id="5" idx="3"/>
            <a:endCxn id="9" idx="1"/>
          </p:cNvCxnSpPr>
          <p:nvPr/>
        </p:nvCxnSpPr>
        <p:spPr>
          <a:xfrm flipV="1">
            <a:off x="3894667" y="5245097"/>
            <a:ext cx="482598" cy="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>
            <a:stCxn id="10" idx="3"/>
            <a:endCxn id="17" idx="1"/>
          </p:cNvCxnSpPr>
          <p:nvPr/>
        </p:nvCxnSpPr>
        <p:spPr>
          <a:xfrm>
            <a:off x="5105399" y="5245097"/>
            <a:ext cx="98551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Inserção na Árvore B+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</a:t>
            </a:r>
            <a:r>
              <a:rPr lang="pt-BR" sz="2800" dirty="0"/>
              <a:t>Exemplo: Para uma árvore B+ de ordem 3, inserir os elementos: </a:t>
            </a:r>
            <a:endParaRPr lang="pt-BR" sz="2800" dirty="0"/>
          </a:p>
          <a:p>
            <a:pPr marL="0" indent="0">
              <a:buNone/>
            </a:pPr>
            <a:r>
              <a:rPr lang="pt-BR" sz="2800" dirty="0">
                <a:solidFill>
                  <a:srgbClr val="C00000"/>
                </a:solidFill>
              </a:rPr>
              <a:t>1, 5, 9, 7, 4, 6, 2, </a:t>
            </a:r>
            <a:r>
              <a:rPr lang="pt-BR" sz="2800" dirty="0">
                <a:solidFill>
                  <a:srgbClr val="00B0F0"/>
                </a:solidFill>
              </a:rPr>
              <a:t>3</a:t>
            </a:r>
            <a:r>
              <a:rPr lang="pt-BR" sz="2800" dirty="0"/>
              <a:t>, 8.</a:t>
            </a:r>
            <a:endParaRPr lang="pt-BR" sz="2200" dirty="0"/>
          </a:p>
        </p:txBody>
      </p:sp>
      <p:grpSp>
        <p:nvGrpSpPr>
          <p:cNvPr id="6" name="Agrupar 5"/>
          <p:cNvGrpSpPr/>
          <p:nvPr/>
        </p:nvGrpSpPr>
        <p:grpSpPr>
          <a:xfrm>
            <a:off x="3166533" y="5063067"/>
            <a:ext cx="728134" cy="364067"/>
            <a:chOff x="3742266" y="4529667"/>
            <a:chExt cx="728134" cy="364067"/>
          </a:xfrm>
        </p:grpSpPr>
        <p:sp>
          <p:nvSpPr>
            <p:cNvPr id="4" name="Retângulo 3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2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  <p:sp>
          <p:nvSpPr>
            <p:cNvPr id="5" name="Retângulo 4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4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Agrupar 7"/>
          <p:cNvGrpSpPr/>
          <p:nvPr/>
        </p:nvGrpSpPr>
        <p:grpSpPr>
          <a:xfrm>
            <a:off x="4377265" y="5063063"/>
            <a:ext cx="728134" cy="364067"/>
            <a:chOff x="3742266" y="4529667"/>
            <a:chExt cx="728134" cy="364067"/>
          </a:xfrm>
        </p:grpSpPr>
        <p:sp>
          <p:nvSpPr>
            <p:cNvPr id="9" name="Retângulo 8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5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6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Agrupar 10"/>
          <p:cNvGrpSpPr/>
          <p:nvPr/>
        </p:nvGrpSpPr>
        <p:grpSpPr>
          <a:xfrm>
            <a:off x="5056290" y="4090246"/>
            <a:ext cx="728134" cy="364067"/>
            <a:chOff x="3742266" y="4529667"/>
            <a:chExt cx="728134" cy="364067"/>
          </a:xfrm>
        </p:grpSpPr>
        <p:sp>
          <p:nvSpPr>
            <p:cNvPr id="12" name="Retângulo 11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7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Conector de Seta Reta 14"/>
          <p:cNvCxnSpPr/>
          <p:nvPr/>
        </p:nvCxnSpPr>
        <p:spPr>
          <a:xfrm>
            <a:off x="3255161" y="4454312"/>
            <a:ext cx="275441" cy="6087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endCxn id="10" idx="0"/>
          </p:cNvCxnSpPr>
          <p:nvPr/>
        </p:nvCxnSpPr>
        <p:spPr>
          <a:xfrm flipH="1">
            <a:off x="4923366" y="4454312"/>
            <a:ext cx="142540" cy="6087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Agrupar 15"/>
          <p:cNvGrpSpPr/>
          <p:nvPr/>
        </p:nvGrpSpPr>
        <p:grpSpPr>
          <a:xfrm>
            <a:off x="6090917" y="5063064"/>
            <a:ext cx="728134" cy="364067"/>
            <a:chOff x="3742266" y="4529667"/>
            <a:chExt cx="728134" cy="364067"/>
          </a:xfrm>
        </p:grpSpPr>
        <p:sp>
          <p:nvSpPr>
            <p:cNvPr id="17" name="Retângulo 16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7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9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0" name="Conector de Seta Reta 19"/>
          <p:cNvCxnSpPr>
            <a:endCxn id="17" idx="0"/>
          </p:cNvCxnSpPr>
          <p:nvPr/>
        </p:nvCxnSpPr>
        <p:spPr>
          <a:xfrm>
            <a:off x="5429973" y="4454312"/>
            <a:ext cx="842978" cy="6087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Agrupar 20"/>
          <p:cNvGrpSpPr/>
          <p:nvPr/>
        </p:nvGrpSpPr>
        <p:grpSpPr>
          <a:xfrm>
            <a:off x="1816948" y="5063063"/>
            <a:ext cx="728134" cy="364067"/>
            <a:chOff x="3742266" y="4529667"/>
            <a:chExt cx="728134" cy="364067"/>
          </a:xfrm>
        </p:grpSpPr>
        <p:sp>
          <p:nvSpPr>
            <p:cNvPr id="22" name="Retângulo 21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1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Agrupar 23"/>
          <p:cNvGrpSpPr/>
          <p:nvPr/>
        </p:nvGrpSpPr>
        <p:grpSpPr>
          <a:xfrm>
            <a:off x="2899559" y="4090245"/>
            <a:ext cx="728134" cy="364067"/>
            <a:chOff x="3742266" y="4529667"/>
            <a:chExt cx="728134" cy="364067"/>
          </a:xfrm>
        </p:grpSpPr>
        <p:sp>
          <p:nvSpPr>
            <p:cNvPr id="25" name="Retângulo 24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2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Agrupar 26"/>
          <p:cNvGrpSpPr/>
          <p:nvPr/>
        </p:nvGrpSpPr>
        <p:grpSpPr>
          <a:xfrm>
            <a:off x="4051869" y="3251105"/>
            <a:ext cx="728134" cy="364067"/>
            <a:chOff x="3742266" y="4529667"/>
            <a:chExt cx="728134" cy="364067"/>
          </a:xfrm>
        </p:grpSpPr>
        <p:sp>
          <p:nvSpPr>
            <p:cNvPr id="28" name="Retângulo 27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5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1" name="Conector de Seta Reta 30"/>
          <p:cNvCxnSpPr>
            <a:endCxn id="23" idx="0"/>
          </p:cNvCxnSpPr>
          <p:nvPr/>
        </p:nvCxnSpPr>
        <p:spPr>
          <a:xfrm flipH="1">
            <a:off x="2363049" y="4454312"/>
            <a:ext cx="536510" cy="6087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>
            <a:endCxn id="26" idx="0"/>
          </p:cNvCxnSpPr>
          <p:nvPr/>
        </p:nvCxnSpPr>
        <p:spPr>
          <a:xfrm flipH="1">
            <a:off x="3445660" y="3615172"/>
            <a:ext cx="606209" cy="4750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>
            <a:endCxn id="12" idx="0"/>
          </p:cNvCxnSpPr>
          <p:nvPr/>
        </p:nvCxnSpPr>
        <p:spPr>
          <a:xfrm>
            <a:off x="4415936" y="3598616"/>
            <a:ext cx="822388" cy="491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3392581" y="5494225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rgbClr val="FF0000"/>
                </a:solidFill>
              </a:rPr>
              <a:t>3</a:t>
            </a:r>
            <a:endParaRPr lang="pt-BR" sz="2000" dirty="0">
              <a:solidFill>
                <a:srgbClr val="FF0000"/>
              </a:solidFill>
            </a:endParaRPr>
          </a:p>
        </p:txBody>
      </p:sp>
      <p:cxnSp>
        <p:nvCxnSpPr>
          <p:cNvPr id="30" name="Conector de Seta Reta 29"/>
          <p:cNvCxnSpPr>
            <a:stCxn id="23" idx="3"/>
            <a:endCxn id="4" idx="1"/>
          </p:cNvCxnSpPr>
          <p:nvPr/>
        </p:nvCxnSpPr>
        <p:spPr>
          <a:xfrm>
            <a:off x="2545082" y="5245097"/>
            <a:ext cx="621451" cy="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>
            <a:stCxn id="5" idx="3"/>
            <a:endCxn id="9" idx="1"/>
          </p:cNvCxnSpPr>
          <p:nvPr/>
        </p:nvCxnSpPr>
        <p:spPr>
          <a:xfrm flipV="1">
            <a:off x="3894667" y="5245097"/>
            <a:ext cx="482598" cy="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>
            <a:stCxn id="10" idx="3"/>
            <a:endCxn id="17" idx="1"/>
          </p:cNvCxnSpPr>
          <p:nvPr/>
        </p:nvCxnSpPr>
        <p:spPr>
          <a:xfrm>
            <a:off x="5105399" y="5245097"/>
            <a:ext cx="98551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Inserção na Árvore B+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</a:t>
            </a:r>
            <a:r>
              <a:rPr lang="pt-BR" sz="2800" dirty="0"/>
              <a:t>Exemplo: Para uma árvore B+ de ordem 3, inserir os elementos: </a:t>
            </a:r>
            <a:endParaRPr lang="pt-BR" sz="2800" dirty="0"/>
          </a:p>
          <a:p>
            <a:pPr marL="0" indent="0">
              <a:buNone/>
            </a:pPr>
            <a:r>
              <a:rPr lang="pt-BR" sz="2800" dirty="0">
                <a:solidFill>
                  <a:srgbClr val="C00000"/>
                </a:solidFill>
              </a:rPr>
              <a:t>1, 5, 9, 7, 4, 6, 2, 3, </a:t>
            </a:r>
            <a:r>
              <a:rPr lang="pt-BR" sz="2800" dirty="0">
                <a:solidFill>
                  <a:srgbClr val="00B0F0"/>
                </a:solidFill>
              </a:rPr>
              <a:t>8</a:t>
            </a:r>
            <a:r>
              <a:rPr lang="pt-BR" sz="2800" dirty="0"/>
              <a:t>.</a:t>
            </a:r>
            <a:endParaRPr lang="pt-BR" sz="2200" dirty="0"/>
          </a:p>
        </p:txBody>
      </p:sp>
      <p:grpSp>
        <p:nvGrpSpPr>
          <p:cNvPr id="6" name="Agrupar 5"/>
          <p:cNvGrpSpPr/>
          <p:nvPr/>
        </p:nvGrpSpPr>
        <p:grpSpPr>
          <a:xfrm>
            <a:off x="3166533" y="5063067"/>
            <a:ext cx="728134" cy="364067"/>
            <a:chOff x="3742266" y="4529667"/>
            <a:chExt cx="728134" cy="364067"/>
          </a:xfrm>
        </p:grpSpPr>
        <p:sp>
          <p:nvSpPr>
            <p:cNvPr id="4" name="Retângulo 3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3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  <p:sp>
          <p:nvSpPr>
            <p:cNvPr id="5" name="Retângulo 4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4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Agrupar 7"/>
          <p:cNvGrpSpPr/>
          <p:nvPr/>
        </p:nvGrpSpPr>
        <p:grpSpPr>
          <a:xfrm>
            <a:off x="4377265" y="5063063"/>
            <a:ext cx="728134" cy="364067"/>
            <a:chOff x="3742266" y="4529667"/>
            <a:chExt cx="728134" cy="364067"/>
          </a:xfrm>
        </p:grpSpPr>
        <p:sp>
          <p:nvSpPr>
            <p:cNvPr id="9" name="Retângulo 8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5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6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Agrupar 10"/>
          <p:cNvGrpSpPr/>
          <p:nvPr/>
        </p:nvGrpSpPr>
        <p:grpSpPr>
          <a:xfrm>
            <a:off x="5056290" y="4090246"/>
            <a:ext cx="728134" cy="364067"/>
            <a:chOff x="3742266" y="4529667"/>
            <a:chExt cx="728134" cy="364067"/>
          </a:xfrm>
        </p:grpSpPr>
        <p:sp>
          <p:nvSpPr>
            <p:cNvPr id="12" name="Retângulo 11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7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Conector de Seta Reta 14"/>
          <p:cNvCxnSpPr/>
          <p:nvPr/>
        </p:nvCxnSpPr>
        <p:spPr>
          <a:xfrm flipH="1">
            <a:off x="3530602" y="4454310"/>
            <a:ext cx="74365" cy="608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endCxn id="10" idx="0"/>
          </p:cNvCxnSpPr>
          <p:nvPr/>
        </p:nvCxnSpPr>
        <p:spPr>
          <a:xfrm flipH="1">
            <a:off x="4923366" y="4454312"/>
            <a:ext cx="142540" cy="6087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Agrupar 15"/>
          <p:cNvGrpSpPr/>
          <p:nvPr/>
        </p:nvGrpSpPr>
        <p:grpSpPr>
          <a:xfrm>
            <a:off x="6090917" y="5063064"/>
            <a:ext cx="728134" cy="364067"/>
            <a:chOff x="3742266" y="4529667"/>
            <a:chExt cx="728134" cy="364067"/>
          </a:xfrm>
        </p:grpSpPr>
        <p:sp>
          <p:nvSpPr>
            <p:cNvPr id="17" name="Retângulo 16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7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9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0" name="Conector de Seta Reta 19"/>
          <p:cNvCxnSpPr>
            <a:endCxn id="17" idx="0"/>
          </p:cNvCxnSpPr>
          <p:nvPr/>
        </p:nvCxnSpPr>
        <p:spPr>
          <a:xfrm>
            <a:off x="5429973" y="4454312"/>
            <a:ext cx="842978" cy="6087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Agrupar 20"/>
          <p:cNvGrpSpPr/>
          <p:nvPr/>
        </p:nvGrpSpPr>
        <p:grpSpPr>
          <a:xfrm>
            <a:off x="798407" y="5063063"/>
            <a:ext cx="728134" cy="364067"/>
            <a:chOff x="3742266" y="4529667"/>
            <a:chExt cx="728134" cy="364067"/>
          </a:xfrm>
        </p:grpSpPr>
        <p:sp>
          <p:nvSpPr>
            <p:cNvPr id="22" name="Retângulo 21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1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Agrupar 23"/>
          <p:cNvGrpSpPr/>
          <p:nvPr/>
        </p:nvGrpSpPr>
        <p:grpSpPr>
          <a:xfrm>
            <a:off x="2899559" y="4090245"/>
            <a:ext cx="728134" cy="364067"/>
            <a:chOff x="3742266" y="4529667"/>
            <a:chExt cx="728134" cy="364067"/>
          </a:xfrm>
        </p:grpSpPr>
        <p:sp>
          <p:nvSpPr>
            <p:cNvPr id="25" name="Retângulo 24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2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3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Agrupar 26"/>
          <p:cNvGrpSpPr/>
          <p:nvPr/>
        </p:nvGrpSpPr>
        <p:grpSpPr>
          <a:xfrm>
            <a:off x="4051869" y="3251105"/>
            <a:ext cx="728134" cy="364067"/>
            <a:chOff x="3742266" y="4529667"/>
            <a:chExt cx="728134" cy="364067"/>
          </a:xfrm>
        </p:grpSpPr>
        <p:sp>
          <p:nvSpPr>
            <p:cNvPr id="28" name="Retângulo 27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5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1" name="Conector de Seta Reta 30"/>
          <p:cNvCxnSpPr>
            <a:endCxn id="23" idx="0"/>
          </p:cNvCxnSpPr>
          <p:nvPr/>
        </p:nvCxnSpPr>
        <p:spPr>
          <a:xfrm flipH="1">
            <a:off x="1344508" y="4454312"/>
            <a:ext cx="1531618" cy="6087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>
            <a:endCxn id="26" idx="0"/>
          </p:cNvCxnSpPr>
          <p:nvPr/>
        </p:nvCxnSpPr>
        <p:spPr>
          <a:xfrm flipH="1">
            <a:off x="3445660" y="3615172"/>
            <a:ext cx="606209" cy="4750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>
            <a:endCxn id="12" idx="0"/>
          </p:cNvCxnSpPr>
          <p:nvPr/>
        </p:nvCxnSpPr>
        <p:spPr>
          <a:xfrm>
            <a:off x="4415936" y="3598616"/>
            <a:ext cx="822388" cy="491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Agrupar 31"/>
          <p:cNvGrpSpPr/>
          <p:nvPr/>
        </p:nvGrpSpPr>
        <p:grpSpPr>
          <a:xfrm>
            <a:off x="1955801" y="5063062"/>
            <a:ext cx="728134" cy="364067"/>
            <a:chOff x="3742266" y="4529667"/>
            <a:chExt cx="728134" cy="364067"/>
          </a:xfrm>
        </p:grpSpPr>
        <p:sp>
          <p:nvSpPr>
            <p:cNvPr id="33" name="Retângulo 32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2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5" name="Conector de Seta Reta 34"/>
          <p:cNvCxnSpPr>
            <a:endCxn id="34" idx="0"/>
          </p:cNvCxnSpPr>
          <p:nvPr/>
        </p:nvCxnSpPr>
        <p:spPr>
          <a:xfrm flipH="1">
            <a:off x="2501902" y="4454312"/>
            <a:ext cx="761724" cy="608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23" idx="3"/>
            <a:endCxn id="33" idx="1"/>
          </p:cNvCxnSpPr>
          <p:nvPr/>
        </p:nvCxnSpPr>
        <p:spPr>
          <a:xfrm flipV="1">
            <a:off x="1526541" y="5245096"/>
            <a:ext cx="42926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/>
          <p:cNvCxnSpPr>
            <a:stCxn id="34" idx="3"/>
            <a:endCxn id="4" idx="1"/>
          </p:cNvCxnSpPr>
          <p:nvPr/>
        </p:nvCxnSpPr>
        <p:spPr>
          <a:xfrm>
            <a:off x="2683935" y="5245096"/>
            <a:ext cx="482598" cy="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>
            <a:stCxn id="5" idx="3"/>
            <a:endCxn id="9" idx="1"/>
          </p:cNvCxnSpPr>
          <p:nvPr/>
        </p:nvCxnSpPr>
        <p:spPr>
          <a:xfrm flipV="1">
            <a:off x="3894667" y="5245097"/>
            <a:ext cx="482598" cy="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>
            <a:stCxn id="10" idx="3"/>
            <a:endCxn id="17" idx="1"/>
          </p:cNvCxnSpPr>
          <p:nvPr/>
        </p:nvCxnSpPr>
        <p:spPr>
          <a:xfrm>
            <a:off x="5105399" y="5245097"/>
            <a:ext cx="98551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Inserção na Árvore B+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</a:t>
            </a:r>
            <a:r>
              <a:rPr lang="pt-BR" sz="2800" dirty="0"/>
              <a:t>Exemplo: Para uma árvore B+ de ordem 3, inserir os elementos: </a:t>
            </a:r>
            <a:endParaRPr lang="pt-BR" sz="2800" dirty="0"/>
          </a:p>
          <a:p>
            <a:pPr marL="0" indent="0">
              <a:buNone/>
            </a:pPr>
            <a:r>
              <a:rPr lang="pt-BR" sz="2800" dirty="0">
                <a:solidFill>
                  <a:srgbClr val="C00000"/>
                </a:solidFill>
              </a:rPr>
              <a:t>1, 5, 9, 7, 4, 6, 2, 3, </a:t>
            </a:r>
            <a:r>
              <a:rPr lang="pt-BR" sz="2800" dirty="0">
                <a:solidFill>
                  <a:srgbClr val="00B0F0"/>
                </a:solidFill>
              </a:rPr>
              <a:t>8</a:t>
            </a:r>
            <a:r>
              <a:rPr lang="pt-BR" sz="2800" dirty="0"/>
              <a:t>.</a:t>
            </a:r>
            <a:endParaRPr lang="pt-BR" sz="2200" dirty="0"/>
          </a:p>
        </p:txBody>
      </p:sp>
      <p:grpSp>
        <p:nvGrpSpPr>
          <p:cNvPr id="6" name="Agrupar 5"/>
          <p:cNvGrpSpPr/>
          <p:nvPr/>
        </p:nvGrpSpPr>
        <p:grpSpPr>
          <a:xfrm>
            <a:off x="3166533" y="5063067"/>
            <a:ext cx="728134" cy="364067"/>
            <a:chOff x="3742266" y="4529667"/>
            <a:chExt cx="728134" cy="364067"/>
          </a:xfrm>
        </p:grpSpPr>
        <p:sp>
          <p:nvSpPr>
            <p:cNvPr id="4" name="Retângulo 3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3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  <p:sp>
          <p:nvSpPr>
            <p:cNvPr id="5" name="Retângulo 4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4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Agrupar 7"/>
          <p:cNvGrpSpPr/>
          <p:nvPr/>
        </p:nvGrpSpPr>
        <p:grpSpPr>
          <a:xfrm>
            <a:off x="4377265" y="5063063"/>
            <a:ext cx="728134" cy="364067"/>
            <a:chOff x="3742266" y="4529667"/>
            <a:chExt cx="728134" cy="364067"/>
          </a:xfrm>
        </p:grpSpPr>
        <p:sp>
          <p:nvSpPr>
            <p:cNvPr id="9" name="Retângulo 8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5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6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Agrupar 10"/>
          <p:cNvGrpSpPr/>
          <p:nvPr/>
        </p:nvGrpSpPr>
        <p:grpSpPr>
          <a:xfrm>
            <a:off x="5056290" y="4090246"/>
            <a:ext cx="728134" cy="364067"/>
            <a:chOff x="3742266" y="4529667"/>
            <a:chExt cx="728134" cy="364067"/>
          </a:xfrm>
        </p:grpSpPr>
        <p:sp>
          <p:nvSpPr>
            <p:cNvPr id="12" name="Retângulo 11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7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Conector de Seta Reta 14"/>
          <p:cNvCxnSpPr/>
          <p:nvPr/>
        </p:nvCxnSpPr>
        <p:spPr>
          <a:xfrm flipH="1">
            <a:off x="3530602" y="4454310"/>
            <a:ext cx="74365" cy="608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endCxn id="10" idx="0"/>
          </p:cNvCxnSpPr>
          <p:nvPr/>
        </p:nvCxnSpPr>
        <p:spPr>
          <a:xfrm flipH="1">
            <a:off x="4923366" y="4454312"/>
            <a:ext cx="142540" cy="6087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Agrupar 15"/>
          <p:cNvGrpSpPr/>
          <p:nvPr/>
        </p:nvGrpSpPr>
        <p:grpSpPr>
          <a:xfrm>
            <a:off x="6090917" y="5063064"/>
            <a:ext cx="728134" cy="364067"/>
            <a:chOff x="3742266" y="4529667"/>
            <a:chExt cx="728134" cy="364067"/>
          </a:xfrm>
        </p:grpSpPr>
        <p:sp>
          <p:nvSpPr>
            <p:cNvPr id="17" name="Retângulo 16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7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9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0" name="Conector de Seta Reta 19"/>
          <p:cNvCxnSpPr>
            <a:endCxn id="17" idx="0"/>
          </p:cNvCxnSpPr>
          <p:nvPr/>
        </p:nvCxnSpPr>
        <p:spPr>
          <a:xfrm>
            <a:off x="5429973" y="4454312"/>
            <a:ext cx="842978" cy="6087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Agrupar 20"/>
          <p:cNvGrpSpPr/>
          <p:nvPr/>
        </p:nvGrpSpPr>
        <p:grpSpPr>
          <a:xfrm>
            <a:off x="798407" y="5063063"/>
            <a:ext cx="728134" cy="364067"/>
            <a:chOff x="3742266" y="4529667"/>
            <a:chExt cx="728134" cy="364067"/>
          </a:xfrm>
        </p:grpSpPr>
        <p:sp>
          <p:nvSpPr>
            <p:cNvPr id="22" name="Retângulo 21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1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Agrupar 23"/>
          <p:cNvGrpSpPr/>
          <p:nvPr/>
        </p:nvGrpSpPr>
        <p:grpSpPr>
          <a:xfrm>
            <a:off x="2899559" y="4090245"/>
            <a:ext cx="728134" cy="364067"/>
            <a:chOff x="3742266" y="4529667"/>
            <a:chExt cx="728134" cy="364067"/>
          </a:xfrm>
        </p:grpSpPr>
        <p:sp>
          <p:nvSpPr>
            <p:cNvPr id="25" name="Retângulo 24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2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3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Agrupar 26"/>
          <p:cNvGrpSpPr/>
          <p:nvPr/>
        </p:nvGrpSpPr>
        <p:grpSpPr>
          <a:xfrm>
            <a:off x="4051869" y="3251105"/>
            <a:ext cx="728134" cy="364067"/>
            <a:chOff x="3742266" y="4529667"/>
            <a:chExt cx="728134" cy="364067"/>
          </a:xfrm>
        </p:grpSpPr>
        <p:sp>
          <p:nvSpPr>
            <p:cNvPr id="28" name="Retângulo 27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5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1" name="Conector de Seta Reta 30"/>
          <p:cNvCxnSpPr>
            <a:endCxn id="23" idx="0"/>
          </p:cNvCxnSpPr>
          <p:nvPr/>
        </p:nvCxnSpPr>
        <p:spPr>
          <a:xfrm flipH="1">
            <a:off x="1344508" y="4454312"/>
            <a:ext cx="1531618" cy="6087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>
            <a:endCxn id="26" idx="0"/>
          </p:cNvCxnSpPr>
          <p:nvPr/>
        </p:nvCxnSpPr>
        <p:spPr>
          <a:xfrm flipH="1">
            <a:off x="3445660" y="3615172"/>
            <a:ext cx="606209" cy="4750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>
            <a:endCxn id="12" idx="0"/>
          </p:cNvCxnSpPr>
          <p:nvPr/>
        </p:nvCxnSpPr>
        <p:spPr>
          <a:xfrm>
            <a:off x="4415936" y="3598616"/>
            <a:ext cx="822388" cy="491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Agrupar 31"/>
          <p:cNvGrpSpPr/>
          <p:nvPr/>
        </p:nvGrpSpPr>
        <p:grpSpPr>
          <a:xfrm>
            <a:off x="1955801" y="5063062"/>
            <a:ext cx="728134" cy="364067"/>
            <a:chOff x="3742266" y="4529667"/>
            <a:chExt cx="728134" cy="364067"/>
          </a:xfrm>
        </p:grpSpPr>
        <p:sp>
          <p:nvSpPr>
            <p:cNvPr id="33" name="Retângulo 32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2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5" name="Conector de Seta Reta 34"/>
          <p:cNvCxnSpPr>
            <a:endCxn id="34" idx="0"/>
          </p:cNvCxnSpPr>
          <p:nvPr/>
        </p:nvCxnSpPr>
        <p:spPr>
          <a:xfrm flipH="1">
            <a:off x="2501902" y="4454312"/>
            <a:ext cx="761724" cy="608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ixaDeTexto 6"/>
          <p:cNvSpPr txBox="1"/>
          <p:nvPr/>
        </p:nvSpPr>
        <p:spPr>
          <a:xfrm>
            <a:off x="6316965" y="5427129"/>
            <a:ext cx="314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solidFill>
                  <a:srgbClr val="FF0000"/>
                </a:solidFill>
              </a:rPr>
              <a:t>8</a:t>
            </a:r>
            <a:endParaRPr lang="pt-BR" sz="2000" dirty="0">
              <a:solidFill>
                <a:srgbClr val="FF0000"/>
              </a:solidFill>
            </a:endParaRPr>
          </a:p>
        </p:txBody>
      </p:sp>
      <p:cxnSp>
        <p:nvCxnSpPr>
          <p:cNvPr id="30" name="Conector de Seta Reta 29"/>
          <p:cNvCxnSpPr>
            <a:stCxn id="23" idx="3"/>
            <a:endCxn id="33" idx="1"/>
          </p:cNvCxnSpPr>
          <p:nvPr/>
        </p:nvCxnSpPr>
        <p:spPr>
          <a:xfrm flipV="1">
            <a:off x="1526541" y="5245096"/>
            <a:ext cx="42926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/>
          <p:cNvCxnSpPr>
            <a:stCxn id="34" idx="3"/>
            <a:endCxn id="4" idx="1"/>
          </p:cNvCxnSpPr>
          <p:nvPr/>
        </p:nvCxnSpPr>
        <p:spPr>
          <a:xfrm>
            <a:off x="2683935" y="5245096"/>
            <a:ext cx="482598" cy="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>
            <a:stCxn id="5" idx="3"/>
            <a:endCxn id="9" idx="1"/>
          </p:cNvCxnSpPr>
          <p:nvPr/>
        </p:nvCxnSpPr>
        <p:spPr>
          <a:xfrm flipV="1">
            <a:off x="3894667" y="5245097"/>
            <a:ext cx="482598" cy="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>
            <a:stCxn id="10" idx="3"/>
            <a:endCxn id="17" idx="1"/>
          </p:cNvCxnSpPr>
          <p:nvPr/>
        </p:nvCxnSpPr>
        <p:spPr>
          <a:xfrm>
            <a:off x="5105399" y="5245097"/>
            <a:ext cx="98551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Inserção na Árvore B+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</a:t>
            </a:r>
            <a:r>
              <a:rPr lang="pt-BR" sz="2800" dirty="0"/>
              <a:t>Exemplo: Para uma árvore B+ de ordem 3, inserir os elementos: </a:t>
            </a:r>
            <a:endParaRPr lang="pt-BR" sz="2800" dirty="0"/>
          </a:p>
          <a:p>
            <a:pPr marL="0" indent="0">
              <a:buNone/>
            </a:pPr>
            <a:r>
              <a:rPr lang="pt-BR" sz="2800" dirty="0">
                <a:solidFill>
                  <a:srgbClr val="C00000"/>
                </a:solidFill>
              </a:rPr>
              <a:t>1, 5, 9, 7, 4, 6, 2, 3, 8</a:t>
            </a:r>
            <a:r>
              <a:rPr lang="pt-BR" sz="2800" dirty="0"/>
              <a:t>.</a:t>
            </a:r>
            <a:endParaRPr lang="pt-BR" sz="2200" dirty="0"/>
          </a:p>
        </p:txBody>
      </p:sp>
      <p:grpSp>
        <p:nvGrpSpPr>
          <p:cNvPr id="6" name="Agrupar 5"/>
          <p:cNvGrpSpPr/>
          <p:nvPr/>
        </p:nvGrpSpPr>
        <p:grpSpPr>
          <a:xfrm>
            <a:off x="3166533" y="5063067"/>
            <a:ext cx="728134" cy="364067"/>
            <a:chOff x="3742266" y="4529667"/>
            <a:chExt cx="728134" cy="364067"/>
          </a:xfrm>
        </p:grpSpPr>
        <p:sp>
          <p:nvSpPr>
            <p:cNvPr id="4" name="Retângulo 3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3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  <p:sp>
          <p:nvSpPr>
            <p:cNvPr id="5" name="Retângulo 4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4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Agrupar 7"/>
          <p:cNvGrpSpPr/>
          <p:nvPr/>
        </p:nvGrpSpPr>
        <p:grpSpPr>
          <a:xfrm>
            <a:off x="4377265" y="5063063"/>
            <a:ext cx="728134" cy="364067"/>
            <a:chOff x="3742266" y="4529667"/>
            <a:chExt cx="728134" cy="364067"/>
          </a:xfrm>
        </p:grpSpPr>
        <p:sp>
          <p:nvSpPr>
            <p:cNvPr id="9" name="Retângulo 8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5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6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Agrupar 10"/>
          <p:cNvGrpSpPr/>
          <p:nvPr/>
        </p:nvGrpSpPr>
        <p:grpSpPr>
          <a:xfrm>
            <a:off x="5056290" y="4090246"/>
            <a:ext cx="728134" cy="364067"/>
            <a:chOff x="3742266" y="4529667"/>
            <a:chExt cx="728134" cy="364067"/>
          </a:xfrm>
        </p:grpSpPr>
        <p:sp>
          <p:nvSpPr>
            <p:cNvPr id="12" name="Retângulo 11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7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8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5" name="Conector de Seta Reta 14"/>
          <p:cNvCxnSpPr/>
          <p:nvPr/>
        </p:nvCxnSpPr>
        <p:spPr>
          <a:xfrm flipH="1">
            <a:off x="3530602" y="4454310"/>
            <a:ext cx="74365" cy="608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endCxn id="10" idx="0"/>
          </p:cNvCxnSpPr>
          <p:nvPr/>
        </p:nvCxnSpPr>
        <p:spPr>
          <a:xfrm flipH="1">
            <a:off x="4923366" y="4454312"/>
            <a:ext cx="142540" cy="6087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Agrupar 15"/>
          <p:cNvGrpSpPr/>
          <p:nvPr/>
        </p:nvGrpSpPr>
        <p:grpSpPr>
          <a:xfrm>
            <a:off x="6090917" y="5063064"/>
            <a:ext cx="728134" cy="364067"/>
            <a:chOff x="3742266" y="4529667"/>
            <a:chExt cx="728134" cy="364067"/>
          </a:xfrm>
        </p:grpSpPr>
        <p:sp>
          <p:nvSpPr>
            <p:cNvPr id="17" name="Retângulo 16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7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0" name="Conector de Seta Reta 19"/>
          <p:cNvCxnSpPr>
            <a:endCxn id="17" idx="0"/>
          </p:cNvCxnSpPr>
          <p:nvPr/>
        </p:nvCxnSpPr>
        <p:spPr>
          <a:xfrm>
            <a:off x="5429973" y="4454312"/>
            <a:ext cx="842978" cy="6087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Agrupar 20"/>
          <p:cNvGrpSpPr/>
          <p:nvPr/>
        </p:nvGrpSpPr>
        <p:grpSpPr>
          <a:xfrm>
            <a:off x="798407" y="5063063"/>
            <a:ext cx="728134" cy="364067"/>
            <a:chOff x="3742266" y="4529667"/>
            <a:chExt cx="728134" cy="364067"/>
          </a:xfrm>
        </p:grpSpPr>
        <p:sp>
          <p:nvSpPr>
            <p:cNvPr id="22" name="Retângulo 21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1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Agrupar 23"/>
          <p:cNvGrpSpPr/>
          <p:nvPr/>
        </p:nvGrpSpPr>
        <p:grpSpPr>
          <a:xfrm>
            <a:off x="2899559" y="4090245"/>
            <a:ext cx="728134" cy="364067"/>
            <a:chOff x="3742266" y="4529667"/>
            <a:chExt cx="728134" cy="364067"/>
          </a:xfrm>
        </p:grpSpPr>
        <p:sp>
          <p:nvSpPr>
            <p:cNvPr id="25" name="Retângulo 24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2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3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Agrupar 26"/>
          <p:cNvGrpSpPr/>
          <p:nvPr/>
        </p:nvGrpSpPr>
        <p:grpSpPr>
          <a:xfrm>
            <a:off x="4051869" y="3251105"/>
            <a:ext cx="728134" cy="364067"/>
            <a:chOff x="3742266" y="4529667"/>
            <a:chExt cx="728134" cy="364067"/>
          </a:xfrm>
        </p:grpSpPr>
        <p:sp>
          <p:nvSpPr>
            <p:cNvPr id="28" name="Retângulo 27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5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1" name="Conector de Seta Reta 30"/>
          <p:cNvCxnSpPr>
            <a:endCxn id="23" idx="0"/>
          </p:cNvCxnSpPr>
          <p:nvPr/>
        </p:nvCxnSpPr>
        <p:spPr>
          <a:xfrm flipH="1">
            <a:off x="1344508" y="4454312"/>
            <a:ext cx="1531618" cy="6087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de Seta Reta 35"/>
          <p:cNvCxnSpPr>
            <a:endCxn id="26" idx="0"/>
          </p:cNvCxnSpPr>
          <p:nvPr/>
        </p:nvCxnSpPr>
        <p:spPr>
          <a:xfrm flipH="1">
            <a:off x="3445660" y="3615172"/>
            <a:ext cx="606209" cy="4750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de Seta Reta 37"/>
          <p:cNvCxnSpPr>
            <a:endCxn id="12" idx="0"/>
          </p:cNvCxnSpPr>
          <p:nvPr/>
        </p:nvCxnSpPr>
        <p:spPr>
          <a:xfrm>
            <a:off x="4415936" y="3598616"/>
            <a:ext cx="822388" cy="4916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Agrupar 31"/>
          <p:cNvGrpSpPr/>
          <p:nvPr/>
        </p:nvGrpSpPr>
        <p:grpSpPr>
          <a:xfrm>
            <a:off x="1955801" y="5063062"/>
            <a:ext cx="728134" cy="364067"/>
            <a:chOff x="3742266" y="4529667"/>
            <a:chExt cx="728134" cy="364067"/>
          </a:xfrm>
        </p:grpSpPr>
        <p:sp>
          <p:nvSpPr>
            <p:cNvPr id="33" name="Retângulo 32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2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5" name="Conector de Seta Reta 34"/>
          <p:cNvCxnSpPr>
            <a:endCxn id="34" idx="0"/>
          </p:cNvCxnSpPr>
          <p:nvPr/>
        </p:nvCxnSpPr>
        <p:spPr>
          <a:xfrm flipH="1">
            <a:off x="2501902" y="4454312"/>
            <a:ext cx="761724" cy="608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Agrupar 36"/>
          <p:cNvGrpSpPr/>
          <p:nvPr/>
        </p:nvGrpSpPr>
        <p:grpSpPr>
          <a:xfrm>
            <a:off x="7182696" y="5063062"/>
            <a:ext cx="728134" cy="364067"/>
            <a:chOff x="3742266" y="4529667"/>
            <a:chExt cx="728134" cy="364067"/>
          </a:xfrm>
        </p:grpSpPr>
        <p:sp>
          <p:nvSpPr>
            <p:cNvPr id="39" name="Retângulo 38"/>
            <p:cNvSpPr/>
            <p:nvPr/>
          </p:nvSpPr>
          <p:spPr>
            <a:xfrm>
              <a:off x="3742266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8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4106333" y="4529667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dirty="0">
                  <a:solidFill>
                    <a:schemeClr val="tx1"/>
                  </a:solidFill>
                </a:rPr>
                <a:t>9</a:t>
              </a:r>
              <a:endParaRPr lang="pt-BR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0" name="Conector de Seta Reta 29"/>
          <p:cNvCxnSpPr/>
          <p:nvPr/>
        </p:nvCxnSpPr>
        <p:spPr>
          <a:xfrm>
            <a:off x="5784424" y="4454310"/>
            <a:ext cx="1398272" cy="6087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>
            <a:stCxn id="23" idx="3"/>
            <a:endCxn id="33" idx="1"/>
          </p:cNvCxnSpPr>
          <p:nvPr/>
        </p:nvCxnSpPr>
        <p:spPr>
          <a:xfrm flipV="1">
            <a:off x="1526541" y="5245096"/>
            <a:ext cx="42926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>
            <a:stCxn id="34" idx="3"/>
            <a:endCxn id="4" idx="1"/>
          </p:cNvCxnSpPr>
          <p:nvPr/>
        </p:nvCxnSpPr>
        <p:spPr>
          <a:xfrm>
            <a:off x="2683935" y="5245096"/>
            <a:ext cx="482598" cy="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>
            <a:stCxn id="5" idx="3"/>
            <a:endCxn id="9" idx="1"/>
          </p:cNvCxnSpPr>
          <p:nvPr/>
        </p:nvCxnSpPr>
        <p:spPr>
          <a:xfrm flipV="1">
            <a:off x="3894667" y="5245097"/>
            <a:ext cx="482598" cy="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de Seta Reta 45"/>
          <p:cNvCxnSpPr>
            <a:stCxn id="10" idx="3"/>
            <a:endCxn id="17" idx="1"/>
          </p:cNvCxnSpPr>
          <p:nvPr/>
        </p:nvCxnSpPr>
        <p:spPr>
          <a:xfrm>
            <a:off x="5105399" y="5245097"/>
            <a:ext cx="98551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ector de Seta Reta 47"/>
          <p:cNvCxnSpPr>
            <a:stCxn id="19" idx="3"/>
            <a:endCxn id="39" idx="1"/>
          </p:cNvCxnSpPr>
          <p:nvPr/>
        </p:nvCxnSpPr>
        <p:spPr>
          <a:xfrm flipV="1">
            <a:off x="6819051" y="5245096"/>
            <a:ext cx="363645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na Árvore B+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</a:t>
            </a:r>
            <a:r>
              <a:rPr lang="pt-BR" sz="3600" dirty="0"/>
              <a:t>Regras</a:t>
            </a:r>
            <a:endParaRPr lang="pt-BR" sz="3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/>
              <a:t>Sempre ocorrerá a remoção em uma folha;</a:t>
            </a:r>
            <a:endParaRPr lang="pt-BR" sz="2800" dirty="0"/>
          </a:p>
          <a:p>
            <a:pPr lvl="1">
              <a:buFont typeface="Wingdings" panose="05000000000000000000" pitchFamily="2" charset="2"/>
              <a:buChar char="§"/>
            </a:pP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3200" dirty="0"/>
              <a:t> Se a chave também estiver em um nó interno, há duas possíveis soluções:</a:t>
            </a:r>
            <a:endParaRPr lang="pt-BR" sz="32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pt-BR" sz="2400" dirty="0"/>
              <a:t>Remoção da chave no nó interno;</a:t>
            </a:r>
            <a:endParaRPr lang="pt-BR" sz="24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pt-BR" sz="2400" dirty="0"/>
              <a:t>Permanência da chave excluída no nó interno.</a:t>
            </a:r>
            <a:endParaRPr lang="pt-BR" sz="2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na Árvore B+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</a:t>
            </a:r>
            <a:r>
              <a:rPr lang="pt-BR" sz="3600" dirty="0"/>
              <a:t>Com remoção da chave do nó interno:</a:t>
            </a:r>
            <a:endParaRPr lang="pt-BR" sz="3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/>
              <a:t>Sem chance de </a:t>
            </a:r>
            <a:r>
              <a:rPr lang="pt-BR" sz="2800" i="1" dirty="0" err="1"/>
              <a:t>underflow</a:t>
            </a:r>
            <a:r>
              <a:rPr lang="pt-BR" sz="2800" dirty="0"/>
              <a:t>: apenas faz a remoção;</a:t>
            </a:r>
            <a:endParaRPr lang="pt-BR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/>
              <a:t>Há</a:t>
            </a:r>
            <a:r>
              <a:rPr lang="pt-BR" sz="2800" i="1" dirty="0"/>
              <a:t> </a:t>
            </a:r>
            <a:r>
              <a:rPr lang="pt-BR" sz="2800" i="1" dirty="0" err="1"/>
              <a:t>underflow</a:t>
            </a:r>
            <a:r>
              <a:rPr lang="pt-BR" sz="2800" dirty="0"/>
              <a:t> e nó vizinho tem chave para emprestar: realiza o empréstimo;</a:t>
            </a:r>
            <a:endParaRPr lang="pt-BR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/>
              <a:t>Há </a:t>
            </a:r>
            <a:r>
              <a:rPr lang="pt-BR" sz="2800" i="1" dirty="0" err="1"/>
              <a:t>underflow</a:t>
            </a:r>
            <a:r>
              <a:rPr lang="pt-BR" sz="2800" i="1" dirty="0"/>
              <a:t> </a:t>
            </a:r>
            <a:r>
              <a:rPr lang="pt-BR" sz="2800" dirty="0"/>
              <a:t>e nós vizinhos não possuem chave para emprestar: merge;</a:t>
            </a:r>
            <a:endParaRPr lang="pt-BR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/>
              <a:t>Há </a:t>
            </a:r>
            <a:r>
              <a:rPr lang="pt-BR" sz="2800" i="1" dirty="0" err="1"/>
              <a:t>underflow</a:t>
            </a:r>
            <a:r>
              <a:rPr lang="pt-BR" sz="2800" i="1" dirty="0"/>
              <a:t> </a:t>
            </a:r>
            <a:r>
              <a:rPr lang="pt-BR" sz="2800" dirty="0"/>
              <a:t>e nó interno com o número mínimo de chaves: rebaixamento.</a:t>
            </a:r>
            <a:endParaRPr lang="pt-BR" sz="2800" dirty="0"/>
          </a:p>
          <a:p>
            <a:pPr lvl="1">
              <a:buFont typeface="Wingdings" panose="05000000000000000000" pitchFamily="2" charset="2"/>
              <a:buChar char="§"/>
            </a:pPr>
            <a:endParaRPr lang="pt-BR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/>
              <a:t>Em todos os casos, se atentar de atualizar a chave nos nós internos, caso necessário.</a:t>
            </a:r>
            <a:endParaRPr lang="pt-BR" sz="28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na Árvore B+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</a:t>
            </a:r>
            <a:r>
              <a:rPr lang="pt-BR" sz="2800" dirty="0"/>
              <a:t>Exemplo: Remover as chaves 20, 5, 10, 45 da árvore B+ a seguir.</a:t>
            </a:r>
            <a:endParaRPr lang="pt-BR" sz="1800" dirty="0"/>
          </a:p>
        </p:txBody>
      </p:sp>
      <p:grpSp>
        <p:nvGrpSpPr>
          <p:cNvPr id="9" name="Agrupar 8"/>
          <p:cNvGrpSpPr/>
          <p:nvPr/>
        </p:nvGrpSpPr>
        <p:grpSpPr>
          <a:xfrm>
            <a:off x="47134" y="5795434"/>
            <a:ext cx="1456268" cy="364067"/>
            <a:chOff x="3061269" y="4368705"/>
            <a:chExt cx="1456268" cy="364067"/>
          </a:xfrm>
        </p:grpSpPr>
        <p:sp>
          <p:nvSpPr>
            <p:cNvPr id="5" name="Retângulo 4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1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6" name="Retângulo 5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" name="Retângulo 7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Agrupar 9"/>
          <p:cNvGrpSpPr/>
          <p:nvPr/>
        </p:nvGrpSpPr>
        <p:grpSpPr>
          <a:xfrm>
            <a:off x="1553924" y="5795434"/>
            <a:ext cx="1456268" cy="364067"/>
            <a:chOff x="3061269" y="4368705"/>
            <a:chExt cx="1456268" cy="364067"/>
          </a:xfrm>
        </p:grpSpPr>
        <p:sp>
          <p:nvSpPr>
            <p:cNvPr id="11" name="Retângulo 1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7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Agrupar 14"/>
          <p:cNvGrpSpPr/>
          <p:nvPr/>
        </p:nvGrpSpPr>
        <p:grpSpPr>
          <a:xfrm>
            <a:off x="3056460" y="5795434"/>
            <a:ext cx="1456268" cy="364067"/>
            <a:chOff x="3061269" y="4368705"/>
            <a:chExt cx="1456268" cy="364067"/>
          </a:xfrm>
        </p:grpSpPr>
        <p:sp>
          <p:nvSpPr>
            <p:cNvPr id="16" name="Retângulo 1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10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23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Agrupar 19"/>
          <p:cNvGrpSpPr/>
          <p:nvPr/>
        </p:nvGrpSpPr>
        <p:grpSpPr>
          <a:xfrm>
            <a:off x="5362147" y="5782735"/>
            <a:ext cx="1456268" cy="364067"/>
            <a:chOff x="3061269" y="4368705"/>
            <a:chExt cx="1456268" cy="364067"/>
          </a:xfrm>
        </p:grpSpPr>
        <p:sp>
          <p:nvSpPr>
            <p:cNvPr id="21" name="Retângulo 2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32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Agrupar 24"/>
          <p:cNvGrpSpPr/>
          <p:nvPr/>
        </p:nvGrpSpPr>
        <p:grpSpPr>
          <a:xfrm>
            <a:off x="6887813" y="5778503"/>
            <a:ext cx="1456268" cy="364067"/>
            <a:chOff x="3061269" y="4368705"/>
            <a:chExt cx="1456268" cy="364067"/>
          </a:xfrm>
        </p:grpSpPr>
        <p:sp>
          <p:nvSpPr>
            <p:cNvPr id="26" name="Retângulo 2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Agrupar 29"/>
          <p:cNvGrpSpPr/>
          <p:nvPr/>
        </p:nvGrpSpPr>
        <p:grpSpPr>
          <a:xfrm>
            <a:off x="8407278" y="5778502"/>
            <a:ext cx="1456268" cy="364067"/>
            <a:chOff x="3061269" y="4368705"/>
            <a:chExt cx="1456268" cy="364067"/>
          </a:xfrm>
        </p:grpSpPr>
        <p:sp>
          <p:nvSpPr>
            <p:cNvPr id="31" name="Retângulo 3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Agrupar 34"/>
          <p:cNvGrpSpPr/>
          <p:nvPr/>
        </p:nvGrpSpPr>
        <p:grpSpPr>
          <a:xfrm>
            <a:off x="9909814" y="5774270"/>
            <a:ext cx="1456268" cy="364067"/>
            <a:chOff x="3061269" y="4368705"/>
            <a:chExt cx="1456268" cy="364067"/>
          </a:xfrm>
        </p:grpSpPr>
        <p:sp>
          <p:nvSpPr>
            <p:cNvPr id="36" name="Retângulo 3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60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Agrupar 44"/>
          <p:cNvGrpSpPr/>
          <p:nvPr/>
        </p:nvGrpSpPr>
        <p:grpSpPr>
          <a:xfrm>
            <a:off x="1739627" y="4246034"/>
            <a:ext cx="1456268" cy="364067"/>
            <a:chOff x="3061269" y="4368705"/>
            <a:chExt cx="1456268" cy="364067"/>
          </a:xfrm>
        </p:grpSpPr>
        <p:sp>
          <p:nvSpPr>
            <p:cNvPr id="46" name="Retângulo 4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10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Agrupar 49"/>
          <p:cNvGrpSpPr/>
          <p:nvPr/>
        </p:nvGrpSpPr>
        <p:grpSpPr>
          <a:xfrm>
            <a:off x="8049726" y="4212169"/>
            <a:ext cx="1456268" cy="364067"/>
            <a:chOff x="3061269" y="4368705"/>
            <a:chExt cx="1456268" cy="364067"/>
          </a:xfrm>
        </p:grpSpPr>
        <p:sp>
          <p:nvSpPr>
            <p:cNvPr id="51" name="Retângulo 5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Agrupar 54"/>
          <p:cNvGrpSpPr/>
          <p:nvPr/>
        </p:nvGrpSpPr>
        <p:grpSpPr>
          <a:xfrm>
            <a:off x="4511284" y="3077636"/>
            <a:ext cx="1456268" cy="364067"/>
            <a:chOff x="3061269" y="4368705"/>
            <a:chExt cx="1456268" cy="364067"/>
          </a:xfrm>
        </p:grpSpPr>
        <p:sp>
          <p:nvSpPr>
            <p:cNvPr id="56" name="Retângulo 5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1" name="Conector de Seta Reta 60"/>
          <p:cNvCxnSpPr>
            <a:endCxn id="49" idx="0"/>
          </p:cNvCxnSpPr>
          <p:nvPr/>
        </p:nvCxnSpPr>
        <p:spPr>
          <a:xfrm flipH="1">
            <a:off x="3013862" y="3441703"/>
            <a:ext cx="1497422" cy="804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>
            <a:endCxn id="51" idx="0"/>
          </p:cNvCxnSpPr>
          <p:nvPr/>
        </p:nvCxnSpPr>
        <p:spPr>
          <a:xfrm>
            <a:off x="4875351" y="3441703"/>
            <a:ext cx="3356409" cy="770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/>
          <p:cNvCxnSpPr>
            <a:endCxn id="7" idx="0"/>
          </p:cNvCxnSpPr>
          <p:nvPr/>
        </p:nvCxnSpPr>
        <p:spPr>
          <a:xfrm flipH="1">
            <a:off x="957302" y="4588935"/>
            <a:ext cx="778655" cy="1206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>
            <a:endCxn id="13" idx="0"/>
          </p:cNvCxnSpPr>
          <p:nvPr/>
        </p:nvCxnSpPr>
        <p:spPr>
          <a:xfrm>
            <a:off x="2092830" y="4610101"/>
            <a:ext cx="371262" cy="1185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/>
          <p:cNvCxnSpPr>
            <a:endCxn id="18" idx="0"/>
          </p:cNvCxnSpPr>
          <p:nvPr/>
        </p:nvCxnSpPr>
        <p:spPr>
          <a:xfrm>
            <a:off x="2472063" y="4610101"/>
            <a:ext cx="1494565" cy="1185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/>
          <p:cNvCxnSpPr>
            <a:endCxn id="23" idx="0"/>
          </p:cNvCxnSpPr>
          <p:nvPr/>
        </p:nvCxnSpPr>
        <p:spPr>
          <a:xfrm flipH="1">
            <a:off x="6272315" y="4574120"/>
            <a:ext cx="1777411" cy="12086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>
            <a:endCxn id="28" idx="0"/>
          </p:cNvCxnSpPr>
          <p:nvPr/>
        </p:nvCxnSpPr>
        <p:spPr>
          <a:xfrm flipH="1">
            <a:off x="7797981" y="4574120"/>
            <a:ext cx="615812" cy="12043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>
            <a:endCxn id="32" idx="0"/>
          </p:cNvCxnSpPr>
          <p:nvPr/>
        </p:nvCxnSpPr>
        <p:spPr>
          <a:xfrm>
            <a:off x="8791364" y="4586819"/>
            <a:ext cx="162015" cy="1191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/>
          <p:cNvCxnSpPr/>
          <p:nvPr/>
        </p:nvCxnSpPr>
        <p:spPr>
          <a:xfrm>
            <a:off x="9141927" y="4586819"/>
            <a:ext cx="1496021" cy="11874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>
            <a:stCxn id="8" idx="3"/>
            <a:endCxn id="11" idx="1"/>
          </p:cNvCxnSpPr>
          <p:nvPr/>
        </p:nvCxnSpPr>
        <p:spPr>
          <a:xfrm>
            <a:off x="1503402" y="5977468"/>
            <a:ext cx="505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>
            <a:stCxn id="14" idx="3"/>
            <a:endCxn id="16" idx="1"/>
          </p:cNvCxnSpPr>
          <p:nvPr/>
        </p:nvCxnSpPr>
        <p:spPr>
          <a:xfrm>
            <a:off x="3010192" y="5977468"/>
            <a:ext cx="462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>
            <a:stCxn id="19" idx="3"/>
            <a:endCxn id="21" idx="1"/>
          </p:cNvCxnSpPr>
          <p:nvPr/>
        </p:nvCxnSpPr>
        <p:spPr>
          <a:xfrm flipV="1">
            <a:off x="4512728" y="5964769"/>
            <a:ext cx="849419" cy="12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stCxn id="24" idx="3"/>
            <a:endCxn id="26" idx="1"/>
          </p:cNvCxnSpPr>
          <p:nvPr/>
        </p:nvCxnSpPr>
        <p:spPr>
          <a:xfrm flipV="1">
            <a:off x="6818415" y="5960537"/>
            <a:ext cx="69398" cy="4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/>
          <p:cNvCxnSpPr>
            <a:stCxn id="29" idx="3"/>
            <a:endCxn id="31" idx="1"/>
          </p:cNvCxnSpPr>
          <p:nvPr/>
        </p:nvCxnSpPr>
        <p:spPr>
          <a:xfrm flipV="1">
            <a:off x="8344081" y="5960536"/>
            <a:ext cx="6319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stCxn id="34" idx="3"/>
            <a:endCxn id="36" idx="1"/>
          </p:cNvCxnSpPr>
          <p:nvPr/>
        </p:nvCxnSpPr>
        <p:spPr>
          <a:xfrm flipV="1">
            <a:off x="9863546" y="5956304"/>
            <a:ext cx="46268" cy="4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na Árvore B+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</a:t>
            </a:r>
            <a:r>
              <a:rPr lang="pt-BR" sz="2800" dirty="0"/>
              <a:t>Exemplo: Remover as chaves </a:t>
            </a:r>
            <a:r>
              <a:rPr lang="pt-BR" sz="2800" dirty="0">
                <a:solidFill>
                  <a:srgbClr val="00B0F0"/>
                </a:solidFill>
              </a:rPr>
              <a:t>20</a:t>
            </a:r>
            <a:r>
              <a:rPr lang="pt-BR" sz="2800" dirty="0"/>
              <a:t>, 5, 10, 45 da árvore B+ a seguir.</a:t>
            </a:r>
            <a:endParaRPr lang="pt-BR" sz="1800" dirty="0"/>
          </a:p>
        </p:txBody>
      </p:sp>
      <p:grpSp>
        <p:nvGrpSpPr>
          <p:cNvPr id="45" name="Agrupar 44"/>
          <p:cNvGrpSpPr/>
          <p:nvPr/>
        </p:nvGrpSpPr>
        <p:grpSpPr>
          <a:xfrm>
            <a:off x="1739627" y="4246034"/>
            <a:ext cx="1456268" cy="364067"/>
            <a:chOff x="3061269" y="4368705"/>
            <a:chExt cx="1456268" cy="364067"/>
          </a:xfrm>
        </p:grpSpPr>
        <p:sp>
          <p:nvSpPr>
            <p:cNvPr id="46" name="Retângulo 4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10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Agrupar 49"/>
          <p:cNvGrpSpPr/>
          <p:nvPr/>
        </p:nvGrpSpPr>
        <p:grpSpPr>
          <a:xfrm>
            <a:off x="8049726" y="4212169"/>
            <a:ext cx="1456268" cy="364067"/>
            <a:chOff x="3061269" y="4368705"/>
            <a:chExt cx="1456268" cy="364067"/>
          </a:xfrm>
        </p:grpSpPr>
        <p:sp>
          <p:nvSpPr>
            <p:cNvPr id="51" name="Retângulo 5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Agrupar 54"/>
          <p:cNvGrpSpPr/>
          <p:nvPr/>
        </p:nvGrpSpPr>
        <p:grpSpPr>
          <a:xfrm>
            <a:off x="4511284" y="3077636"/>
            <a:ext cx="1456268" cy="364067"/>
            <a:chOff x="3061269" y="4368705"/>
            <a:chExt cx="1456268" cy="364067"/>
          </a:xfrm>
        </p:grpSpPr>
        <p:sp>
          <p:nvSpPr>
            <p:cNvPr id="56" name="Retângulo 5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1" name="Conector de Seta Reta 60"/>
          <p:cNvCxnSpPr>
            <a:endCxn id="49" idx="0"/>
          </p:cNvCxnSpPr>
          <p:nvPr/>
        </p:nvCxnSpPr>
        <p:spPr>
          <a:xfrm flipH="1">
            <a:off x="3013862" y="3441703"/>
            <a:ext cx="1497422" cy="804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>
            <a:endCxn id="51" idx="0"/>
          </p:cNvCxnSpPr>
          <p:nvPr/>
        </p:nvCxnSpPr>
        <p:spPr>
          <a:xfrm>
            <a:off x="4875351" y="3441703"/>
            <a:ext cx="3356409" cy="770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/>
          <p:cNvCxnSpPr/>
          <p:nvPr/>
        </p:nvCxnSpPr>
        <p:spPr>
          <a:xfrm flipH="1">
            <a:off x="957302" y="4588935"/>
            <a:ext cx="778655" cy="1206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/>
          <p:nvPr/>
        </p:nvCxnSpPr>
        <p:spPr>
          <a:xfrm>
            <a:off x="2092830" y="4610101"/>
            <a:ext cx="371262" cy="1185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/>
          <p:cNvCxnSpPr/>
          <p:nvPr/>
        </p:nvCxnSpPr>
        <p:spPr>
          <a:xfrm>
            <a:off x="2472063" y="4610101"/>
            <a:ext cx="1494565" cy="1185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/>
          <p:cNvCxnSpPr/>
          <p:nvPr/>
        </p:nvCxnSpPr>
        <p:spPr>
          <a:xfrm flipH="1">
            <a:off x="6272315" y="4574120"/>
            <a:ext cx="1777411" cy="12086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/>
          <p:nvPr/>
        </p:nvCxnSpPr>
        <p:spPr>
          <a:xfrm flipH="1">
            <a:off x="7797981" y="4574120"/>
            <a:ext cx="615812" cy="12043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/>
          <p:nvPr/>
        </p:nvCxnSpPr>
        <p:spPr>
          <a:xfrm>
            <a:off x="8791364" y="4586819"/>
            <a:ext cx="162015" cy="1191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/>
          <p:cNvCxnSpPr/>
          <p:nvPr/>
        </p:nvCxnSpPr>
        <p:spPr>
          <a:xfrm>
            <a:off x="9141927" y="4586819"/>
            <a:ext cx="1496021" cy="11874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Agrupar 63"/>
          <p:cNvGrpSpPr/>
          <p:nvPr/>
        </p:nvGrpSpPr>
        <p:grpSpPr>
          <a:xfrm>
            <a:off x="47134" y="5795434"/>
            <a:ext cx="1456268" cy="364067"/>
            <a:chOff x="3061269" y="4368705"/>
            <a:chExt cx="1456268" cy="364067"/>
          </a:xfrm>
        </p:grpSpPr>
        <p:sp>
          <p:nvSpPr>
            <p:cNvPr id="66" name="Retângulo 6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1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0" name="Retângulo 69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Agrupar 71"/>
          <p:cNvGrpSpPr/>
          <p:nvPr/>
        </p:nvGrpSpPr>
        <p:grpSpPr>
          <a:xfrm>
            <a:off x="1553924" y="5795434"/>
            <a:ext cx="1456268" cy="364067"/>
            <a:chOff x="3061269" y="4368705"/>
            <a:chExt cx="1456268" cy="364067"/>
          </a:xfrm>
        </p:grpSpPr>
        <p:sp>
          <p:nvSpPr>
            <p:cNvPr id="74" name="Retângulo 73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5" name="Retângulo 74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7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9" name="Retângulo 7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Agrupar 79"/>
          <p:cNvGrpSpPr/>
          <p:nvPr/>
        </p:nvGrpSpPr>
        <p:grpSpPr>
          <a:xfrm>
            <a:off x="3056460" y="5795434"/>
            <a:ext cx="1456268" cy="364067"/>
            <a:chOff x="3061269" y="4368705"/>
            <a:chExt cx="1456268" cy="364067"/>
          </a:xfrm>
        </p:grpSpPr>
        <p:sp>
          <p:nvSpPr>
            <p:cNvPr id="82" name="Retângulo 81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10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3" name="Retângulo 82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23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5" name="Retângulo 84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Agrupar 85"/>
          <p:cNvGrpSpPr/>
          <p:nvPr/>
        </p:nvGrpSpPr>
        <p:grpSpPr>
          <a:xfrm>
            <a:off x="5362147" y="5782735"/>
            <a:ext cx="1456268" cy="364067"/>
            <a:chOff x="3061269" y="4368705"/>
            <a:chExt cx="1456268" cy="364067"/>
          </a:xfrm>
        </p:grpSpPr>
        <p:sp>
          <p:nvSpPr>
            <p:cNvPr id="87" name="Retângulo 86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32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0" name="Retângulo 89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1" name="Agrupar 90"/>
          <p:cNvGrpSpPr/>
          <p:nvPr/>
        </p:nvGrpSpPr>
        <p:grpSpPr>
          <a:xfrm>
            <a:off x="6887813" y="5778503"/>
            <a:ext cx="1456268" cy="364067"/>
            <a:chOff x="3061269" y="4368705"/>
            <a:chExt cx="1456268" cy="364067"/>
          </a:xfrm>
        </p:grpSpPr>
        <p:sp>
          <p:nvSpPr>
            <p:cNvPr id="92" name="Retângulo 91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3" name="Retângulo 92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4" name="Retângulo 93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5" name="Retângulo 94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6" name="Agrupar 95"/>
          <p:cNvGrpSpPr/>
          <p:nvPr/>
        </p:nvGrpSpPr>
        <p:grpSpPr>
          <a:xfrm>
            <a:off x="8407278" y="5778502"/>
            <a:ext cx="1456268" cy="364067"/>
            <a:chOff x="3061269" y="4368705"/>
            <a:chExt cx="1456268" cy="364067"/>
          </a:xfrm>
        </p:grpSpPr>
        <p:sp>
          <p:nvSpPr>
            <p:cNvPr id="97" name="Retângulo 96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8" name="Retângulo 97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9" name="Retângulo 98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00" name="Retângulo 99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1" name="Agrupar 100"/>
          <p:cNvGrpSpPr/>
          <p:nvPr/>
        </p:nvGrpSpPr>
        <p:grpSpPr>
          <a:xfrm>
            <a:off x="9909814" y="5774270"/>
            <a:ext cx="1456268" cy="364067"/>
            <a:chOff x="3061269" y="4368705"/>
            <a:chExt cx="1456268" cy="364067"/>
          </a:xfrm>
        </p:grpSpPr>
        <p:sp>
          <p:nvSpPr>
            <p:cNvPr id="102" name="Retângulo 101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03" name="Retângulo 102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60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04" name="Retângulo 103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05" name="Retângulo 104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6" name="Conector de Seta Reta 105"/>
          <p:cNvCxnSpPr>
            <a:stCxn id="71" idx="3"/>
            <a:endCxn id="74" idx="1"/>
          </p:cNvCxnSpPr>
          <p:nvPr/>
        </p:nvCxnSpPr>
        <p:spPr>
          <a:xfrm>
            <a:off x="1503402" y="5977468"/>
            <a:ext cx="505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de Seta Reta 106"/>
          <p:cNvCxnSpPr>
            <a:stCxn id="79" idx="3"/>
            <a:endCxn id="82" idx="1"/>
          </p:cNvCxnSpPr>
          <p:nvPr/>
        </p:nvCxnSpPr>
        <p:spPr>
          <a:xfrm>
            <a:off x="3010192" y="5977468"/>
            <a:ext cx="462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de Seta Reta 107"/>
          <p:cNvCxnSpPr>
            <a:stCxn id="85" idx="3"/>
            <a:endCxn id="87" idx="1"/>
          </p:cNvCxnSpPr>
          <p:nvPr/>
        </p:nvCxnSpPr>
        <p:spPr>
          <a:xfrm flipV="1">
            <a:off x="4512728" y="5964769"/>
            <a:ext cx="849419" cy="12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de Seta Reta 108"/>
          <p:cNvCxnSpPr>
            <a:stCxn id="90" idx="3"/>
            <a:endCxn id="92" idx="1"/>
          </p:cNvCxnSpPr>
          <p:nvPr/>
        </p:nvCxnSpPr>
        <p:spPr>
          <a:xfrm flipV="1">
            <a:off x="6818415" y="5960537"/>
            <a:ext cx="69398" cy="4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de Seta Reta 109"/>
          <p:cNvCxnSpPr>
            <a:stCxn id="95" idx="3"/>
            <a:endCxn id="97" idx="1"/>
          </p:cNvCxnSpPr>
          <p:nvPr/>
        </p:nvCxnSpPr>
        <p:spPr>
          <a:xfrm flipV="1">
            <a:off x="8344081" y="5960536"/>
            <a:ext cx="6319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de Seta Reta 110"/>
          <p:cNvCxnSpPr>
            <a:stCxn id="100" idx="3"/>
            <a:endCxn id="102" idx="1"/>
          </p:cNvCxnSpPr>
          <p:nvPr/>
        </p:nvCxnSpPr>
        <p:spPr>
          <a:xfrm flipV="1">
            <a:off x="9863546" y="5956304"/>
            <a:ext cx="46268" cy="4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3200" dirty="0"/>
              <a:t> Uma aplicação deseja armazenar as seguintes informações sobre um aluno: identificador (PK), nome, telefone e endereço. Como essa informação ficará armazenada em uma árvore B?</a:t>
            </a:r>
            <a:endParaRPr lang="pt-BR" sz="3200" dirty="0"/>
          </a:p>
        </p:txBody>
      </p:sp>
      <p:grpSp>
        <p:nvGrpSpPr>
          <p:cNvPr id="8" name="Grupo 7"/>
          <p:cNvGrpSpPr/>
          <p:nvPr/>
        </p:nvGrpSpPr>
        <p:grpSpPr>
          <a:xfrm>
            <a:off x="4263382" y="3290011"/>
            <a:ext cx="1128835" cy="964089"/>
            <a:chOff x="1433016" y="2893325"/>
            <a:chExt cx="1128835" cy="964089"/>
          </a:xfrm>
        </p:grpSpPr>
        <p:sp>
          <p:nvSpPr>
            <p:cNvPr id="4" name="Retângulo 3"/>
            <p:cNvSpPr/>
            <p:nvPr/>
          </p:nvSpPr>
          <p:spPr>
            <a:xfrm>
              <a:off x="1433016" y="2893325"/>
              <a:ext cx="1128835" cy="9640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CaixaDeTexto 4"/>
            <p:cNvSpPr txBox="1"/>
            <p:nvPr/>
          </p:nvSpPr>
          <p:spPr>
            <a:xfrm>
              <a:off x="1433016" y="2903307"/>
              <a:ext cx="112883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10</a:t>
              </a:r>
              <a:endParaRPr lang="pt-BR" sz="1400" dirty="0"/>
            </a:p>
            <a:p>
              <a:r>
                <a:rPr lang="pt-BR" sz="1400" dirty="0"/>
                <a:t>João</a:t>
              </a:r>
              <a:endParaRPr lang="pt-BR" sz="1400" dirty="0"/>
            </a:p>
            <a:p>
              <a:r>
                <a:rPr lang="pt-BR" sz="1400" dirty="0"/>
                <a:t>33339988</a:t>
              </a:r>
              <a:endParaRPr lang="pt-BR" sz="1400" dirty="0"/>
            </a:p>
            <a:p>
              <a:r>
                <a:rPr lang="pt-BR" sz="1400" dirty="0"/>
                <a:t>Rua Q-1, 210</a:t>
              </a:r>
              <a:endParaRPr lang="pt-BR" sz="1400" dirty="0"/>
            </a:p>
          </p:txBody>
        </p:sp>
      </p:grpSp>
      <p:grpSp>
        <p:nvGrpSpPr>
          <p:cNvPr id="38" name="Grupo 37"/>
          <p:cNvGrpSpPr/>
          <p:nvPr/>
        </p:nvGrpSpPr>
        <p:grpSpPr>
          <a:xfrm>
            <a:off x="5400028" y="3290010"/>
            <a:ext cx="1128835" cy="964089"/>
            <a:chOff x="1433016" y="2893325"/>
            <a:chExt cx="1128835" cy="964089"/>
          </a:xfrm>
        </p:grpSpPr>
        <p:sp>
          <p:nvSpPr>
            <p:cNvPr id="39" name="Retângulo 38"/>
            <p:cNvSpPr/>
            <p:nvPr/>
          </p:nvSpPr>
          <p:spPr>
            <a:xfrm>
              <a:off x="1433016" y="2893325"/>
              <a:ext cx="1128835" cy="9640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CaixaDeTexto 40"/>
            <p:cNvSpPr txBox="1"/>
            <p:nvPr/>
          </p:nvSpPr>
          <p:spPr>
            <a:xfrm>
              <a:off x="1433016" y="2903307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pt-BR" sz="1400" dirty="0"/>
            </a:p>
          </p:txBody>
        </p:sp>
      </p:grpSp>
      <p:grpSp>
        <p:nvGrpSpPr>
          <p:cNvPr id="43" name="Grupo 42"/>
          <p:cNvGrpSpPr/>
          <p:nvPr/>
        </p:nvGrpSpPr>
        <p:grpSpPr>
          <a:xfrm>
            <a:off x="2267805" y="5013379"/>
            <a:ext cx="1128835" cy="964089"/>
            <a:chOff x="1433016" y="2893325"/>
            <a:chExt cx="1128835" cy="964089"/>
          </a:xfrm>
        </p:grpSpPr>
        <p:sp>
          <p:nvSpPr>
            <p:cNvPr id="44" name="Retângulo 43"/>
            <p:cNvSpPr/>
            <p:nvPr/>
          </p:nvSpPr>
          <p:spPr>
            <a:xfrm>
              <a:off x="1433016" y="2893325"/>
              <a:ext cx="1128835" cy="9640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CaixaDeTexto 45"/>
            <p:cNvSpPr txBox="1"/>
            <p:nvPr/>
          </p:nvSpPr>
          <p:spPr>
            <a:xfrm>
              <a:off x="1433016" y="2903307"/>
              <a:ext cx="112883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5</a:t>
              </a:r>
              <a:endParaRPr lang="pt-BR" sz="1400" dirty="0"/>
            </a:p>
            <a:p>
              <a:r>
                <a:rPr lang="pt-BR" sz="1400" dirty="0"/>
                <a:t>Maria</a:t>
              </a:r>
              <a:endParaRPr lang="pt-BR" sz="1400" dirty="0"/>
            </a:p>
            <a:p>
              <a:r>
                <a:rPr lang="pt-BR" sz="1400" dirty="0"/>
                <a:t>33439988</a:t>
              </a:r>
              <a:endParaRPr lang="pt-BR" sz="1400" dirty="0"/>
            </a:p>
            <a:p>
              <a:r>
                <a:rPr lang="pt-BR" sz="1400" dirty="0"/>
                <a:t>Rua Q-2, 110</a:t>
              </a:r>
              <a:endParaRPr lang="pt-BR" sz="1400" dirty="0"/>
            </a:p>
          </p:txBody>
        </p:sp>
      </p:grpSp>
      <p:grpSp>
        <p:nvGrpSpPr>
          <p:cNvPr id="57" name="Grupo 56"/>
          <p:cNvGrpSpPr/>
          <p:nvPr/>
        </p:nvGrpSpPr>
        <p:grpSpPr>
          <a:xfrm>
            <a:off x="3404451" y="5013378"/>
            <a:ext cx="1128835" cy="964089"/>
            <a:chOff x="1433016" y="2893325"/>
            <a:chExt cx="1128835" cy="964089"/>
          </a:xfrm>
        </p:grpSpPr>
        <p:sp>
          <p:nvSpPr>
            <p:cNvPr id="58" name="Retângulo 57"/>
            <p:cNvSpPr/>
            <p:nvPr/>
          </p:nvSpPr>
          <p:spPr>
            <a:xfrm>
              <a:off x="1433016" y="2893325"/>
              <a:ext cx="1128835" cy="9640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CaixaDeTexto 58"/>
            <p:cNvSpPr txBox="1"/>
            <p:nvPr/>
          </p:nvSpPr>
          <p:spPr>
            <a:xfrm>
              <a:off x="1433016" y="2903307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pt-BR" sz="1400" dirty="0"/>
            </a:p>
          </p:txBody>
        </p:sp>
      </p:grpSp>
      <p:grpSp>
        <p:nvGrpSpPr>
          <p:cNvPr id="60" name="Grupo 59"/>
          <p:cNvGrpSpPr/>
          <p:nvPr/>
        </p:nvGrpSpPr>
        <p:grpSpPr>
          <a:xfrm>
            <a:off x="5755948" y="5013378"/>
            <a:ext cx="1128835" cy="964089"/>
            <a:chOff x="1433016" y="2893325"/>
            <a:chExt cx="1128835" cy="964089"/>
          </a:xfrm>
        </p:grpSpPr>
        <p:sp>
          <p:nvSpPr>
            <p:cNvPr id="61" name="Retângulo 60"/>
            <p:cNvSpPr/>
            <p:nvPr/>
          </p:nvSpPr>
          <p:spPr>
            <a:xfrm>
              <a:off x="1433016" y="2893325"/>
              <a:ext cx="1128835" cy="9640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1433016" y="2903307"/>
              <a:ext cx="1037463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20</a:t>
              </a:r>
              <a:endParaRPr lang="pt-BR" sz="1400" dirty="0"/>
            </a:p>
            <a:p>
              <a:r>
                <a:rPr lang="pt-BR" sz="1400" dirty="0"/>
                <a:t>Ana</a:t>
              </a:r>
              <a:endParaRPr lang="pt-BR" sz="1400" dirty="0"/>
            </a:p>
            <a:p>
              <a:r>
                <a:rPr lang="pt-BR" sz="1400" dirty="0"/>
                <a:t>913214532</a:t>
              </a:r>
              <a:endParaRPr lang="pt-BR" sz="1400" dirty="0"/>
            </a:p>
            <a:p>
              <a:r>
                <a:rPr lang="pt-BR" sz="1400" dirty="0"/>
                <a:t>Rua Q-3, 40</a:t>
              </a:r>
              <a:endParaRPr lang="pt-BR" sz="1400" dirty="0"/>
            </a:p>
          </p:txBody>
        </p:sp>
      </p:grpSp>
      <p:grpSp>
        <p:nvGrpSpPr>
          <p:cNvPr id="65" name="Grupo 64"/>
          <p:cNvGrpSpPr/>
          <p:nvPr/>
        </p:nvGrpSpPr>
        <p:grpSpPr>
          <a:xfrm>
            <a:off x="6878946" y="5013377"/>
            <a:ext cx="1128835" cy="964089"/>
            <a:chOff x="1433016" y="2893325"/>
            <a:chExt cx="1128835" cy="964089"/>
          </a:xfrm>
        </p:grpSpPr>
        <p:sp>
          <p:nvSpPr>
            <p:cNvPr id="66" name="Retângulo 65"/>
            <p:cNvSpPr/>
            <p:nvPr/>
          </p:nvSpPr>
          <p:spPr>
            <a:xfrm>
              <a:off x="1433016" y="2893325"/>
              <a:ext cx="1128835" cy="9640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CaixaDeTexto 66"/>
            <p:cNvSpPr txBox="1"/>
            <p:nvPr/>
          </p:nvSpPr>
          <p:spPr>
            <a:xfrm>
              <a:off x="1433016" y="2903307"/>
              <a:ext cx="1847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pt-BR" sz="1400" dirty="0"/>
            </a:p>
          </p:txBody>
        </p:sp>
      </p:grpSp>
      <p:cxnSp>
        <p:nvCxnSpPr>
          <p:cNvPr id="15" name="Conector de Seta Reta 14"/>
          <p:cNvCxnSpPr>
            <a:stCxn id="5" idx="1"/>
            <a:endCxn id="58" idx="0"/>
          </p:cNvCxnSpPr>
          <p:nvPr/>
        </p:nvCxnSpPr>
        <p:spPr>
          <a:xfrm flipH="1">
            <a:off x="3968869" y="3777047"/>
            <a:ext cx="294513" cy="1236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>
            <a:stCxn id="39" idx="1"/>
            <a:endCxn id="66" idx="0"/>
          </p:cNvCxnSpPr>
          <p:nvPr/>
        </p:nvCxnSpPr>
        <p:spPr>
          <a:xfrm>
            <a:off x="5400028" y="3772055"/>
            <a:ext cx="2043336" cy="12413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na Árvore B+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</a:t>
            </a:r>
            <a:r>
              <a:rPr lang="pt-BR" sz="2800" dirty="0"/>
              <a:t>Exemplo: Remover as chaves </a:t>
            </a:r>
            <a:r>
              <a:rPr lang="pt-BR" sz="2800" dirty="0">
                <a:solidFill>
                  <a:srgbClr val="C00000"/>
                </a:solidFill>
              </a:rPr>
              <a:t>20</a:t>
            </a:r>
            <a:r>
              <a:rPr lang="pt-BR" sz="2800" dirty="0"/>
              <a:t>, 5, 10, 45 da árvore B+ a seguir.</a:t>
            </a:r>
            <a:endParaRPr lang="pt-BR" sz="1800" dirty="0"/>
          </a:p>
        </p:txBody>
      </p:sp>
      <p:grpSp>
        <p:nvGrpSpPr>
          <p:cNvPr id="45" name="Agrupar 44"/>
          <p:cNvGrpSpPr/>
          <p:nvPr/>
        </p:nvGrpSpPr>
        <p:grpSpPr>
          <a:xfrm>
            <a:off x="1739627" y="4246034"/>
            <a:ext cx="1456268" cy="364067"/>
            <a:chOff x="3061269" y="4368705"/>
            <a:chExt cx="1456268" cy="364067"/>
          </a:xfrm>
        </p:grpSpPr>
        <p:sp>
          <p:nvSpPr>
            <p:cNvPr id="46" name="Retângulo 4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10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Agrupar 49"/>
          <p:cNvGrpSpPr/>
          <p:nvPr/>
        </p:nvGrpSpPr>
        <p:grpSpPr>
          <a:xfrm>
            <a:off x="8049726" y="4212169"/>
            <a:ext cx="1456268" cy="364067"/>
            <a:chOff x="3061269" y="4368705"/>
            <a:chExt cx="1456268" cy="364067"/>
          </a:xfrm>
        </p:grpSpPr>
        <p:sp>
          <p:nvSpPr>
            <p:cNvPr id="51" name="Retângulo 5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Agrupar 54"/>
          <p:cNvGrpSpPr/>
          <p:nvPr/>
        </p:nvGrpSpPr>
        <p:grpSpPr>
          <a:xfrm>
            <a:off x="4511284" y="3077636"/>
            <a:ext cx="1456268" cy="364067"/>
            <a:chOff x="3061269" y="4368705"/>
            <a:chExt cx="1456268" cy="364067"/>
          </a:xfrm>
        </p:grpSpPr>
        <p:sp>
          <p:nvSpPr>
            <p:cNvPr id="56" name="Retângulo 5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1" name="Conector de Seta Reta 60"/>
          <p:cNvCxnSpPr>
            <a:endCxn id="49" idx="0"/>
          </p:cNvCxnSpPr>
          <p:nvPr/>
        </p:nvCxnSpPr>
        <p:spPr>
          <a:xfrm flipH="1">
            <a:off x="3013862" y="3441703"/>
            <a:ext cx="1497422" cy="804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>
            <a:endCxn id="51" idx="0"/>
          </p:cNvCxnSpPr>
          <p:nvPr/>
        </p:nvCxnSpPr>
        <p:spPr>
          <a:xfrm>
            <a:off x="4875351" y="3441703"/>
            <a:ext cx="3356409" cy="770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/>
          <p:cNvCxnSpPr/>
          <p:nvPr/>
        </p:nvCxnSpPr>
        <p:spPr>
          <a:xfrm flipH="1">
            <a:off x="957302" y="4588935"/>
            <a:ext cx="778655" cy="1206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/>
          <p:nvPr/>
        </p:nvCxnSpPr>
        <p:spPr>
          <a:xfrm>
            <a:off x="2092830" y="4610101"/>
            <a:ext cx="371262" cy="1185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/>
          <p:cNvCxnSpPr/>
          <p:nvPr/>
        </p:nvCxnSpPr>
        <p:spPr>
          <a:xfrm>
            <a:off x="2472063" y="4610101"/>
            <a:ext cx="1494565" cy="1185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/>
          <p:cNvCxnSpPr/>
          <p:nvPr/>
        </p:nvCxnSpPr>
        <p:spPr>
          <a:xfrm flipH="1">
            <a:off x="6272315" y="4574120"/>
            <a:ext cx="1777411" cy="12086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/>
          <p:nvPr/>
        </p:nvCxnSpPr>
        <p:spPr>
          <a:xfrm flipH="1">
            <a:off x="7797981" y="4574120"/>
            <a:ext cx="615812" cy="12043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/>
          <p:nvPr/>
        </p:nvCxnSpPr>
        <p:spPr>
          <a:xfrm>
            <a:off x="8791364" y="4586819"/>
            <a:ext cx="162015" cy="1191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/>
          <p:cNvCxnSpPr/>
          <p:nvPr/>
        </p:nvCxnSpPr>
        <p:spPr>
          <a:xfrm>
            <a:off x="9141927" y="4586819"/>
            <a:ext cx="1496021" cy="11874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Agrupar 63"/>
          <p:cNvGrpSpPr/>
          <p:nvPr/>
        </p:nvGrpSpPr>
        <p:grpSpPr>
          <a:xfrm>
            <a:off x="47134" y="5795434"/>
            <a:ext cx="1456268" cy="364067"/>
            <a:chOff x="3061269" y="4368705"/>
            <a:chExt cx="1456268" cy="364067"/>
          </a:xfrm>
        </p:grpSpPr>
        <p:sp>
          <p:nvSpPr>
            <p:cNvPr id="66" name="Retângulo 6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1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0" name="Retângulo 69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Agrupar 71"/>
          <p:cNvGrpSpPr/>
          <p:nvPr/>
        </p:nvGrpSpPr>
        <p:grpSpPr>
          <a:xfrm>
            <a:off x="1553924" y="5795434"/>
            <a:ext cx="1456268" cy="364067"/>
            <a:chOff x="3061269" y="4368705"/>
            <a:chExt cx="1456268" cy="364067"/>
          </a:xfrm>
        </p:grpSpPr>
        <p:sp>
          <p:nvSpPr>
            <p:cNvPr id="74" name="Retângulo 73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5" name="Retângulo 74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7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9" name="Retângulo 7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Agrupar 79"/>
          <p:cNvGrpSpPr/>
          <p:nvPr/>
        </p:nvGrpSpPr>
        <p:grpSpPr>
          <a:xfrm>
            <a:off x="3056460" y="5795434"/>
            <a:ext cx="1456268" cy="364067"/>
            <a:chOff x="3061269" y="4368705"/>
            <a:chExt cx="1456268" cy="364067"/>
          </a:xfrm>
        </p:grpSpPr>
        <p:sp>
          <p:nvSpPr>
            <p:cNvPr id="82" name="Retângulo 81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10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3" name="Retângulo 82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23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5" name="Retângulo 84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Agrupar 85"/>
          <p:cNvGrpSpPr/>
          <p:nvPr/>
        </p:nvGrpSpPr>
        <p:grpSpPr>
          <a:xfrm>
            <a:off x="5362147" y="5782735"/>
            <a:ext cx="1456268" cy="364067"/>
            <a:chOff x="3061269" y="4368705"/>
            <a:chExt cx="1456268" cy="364067"/>
          </a:xfrm>
        </p:grpSpPr>
        <p:sp>
          <p:nvSpPr>
            <p:cNvPr id="87" name="Retângulo 86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32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0" name="Retângulo 89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1" name="Agrupar 90"/>
          <p:cNvGrpSpPr/>
          <p:nvPr/>
        </p:nvGrpSpPr>
        <p:grpSpPr>
          <a:xfrm>
            <a:off x="6887813" y="5778503"/>
            <a:ext cx="1456268" cy="364067"/>
            <a:chOff x="3061269" y="4368705"/>
            <a:chExt cx="1456268" cy="364067"/>
          </a:xfrm>
        </p:grpSpPr>
        <p:sp>
          <p:nvSpPr>
            <p:cNvPr id="92" name="Retângulo 91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3" name="Retângulo 92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4" name="Retângulo 93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5" name="Retângulo 94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6" name="Agrupar 95"/>
          <p:cNvGrpSpPr/>
          <p:nvPr/>
        </p:nvGrpSpPr>
        <p:grpSpPr>
          <a:xfrm>
            <a:off x="8407278" y="5778502"/>
            <a:ext cx="1456268" cy="364067"/>
            <a:chOff x="3061269" y="4368705"/>
            <a:chExt cx="1456268" cy="364067"/>
          </a:xfrm>
        </p:grpSpPr>
        <p:sp>
          <p:nvSpPr>
            <p:cNvPr id="97" name="Retângulo 96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8" name="Retângulo 97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9" name="Retângulo 98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00" name="Retângulo 99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1" name="Agrupar 100"/>
          <p:cNvGrpSpPr/>
          <p:nvPr/>
        </p:nvGrpSpPr>
        <p:grpSpPr>
          <a:xfrm>
            <a:off x="9909814" y="5774270"/>
            <a:ext cx="1456268" cy="364067"/>
            <a:chOff x="3061269" y="4368705"/>
            <a:chExt cx="1456268" cy="364067"/>
          </a:xfrm>
        </p:grpSpPr>
        <p:sp>
          <p:nvSpPr>
            <p:cNvPr id="102" name="Retângulo 101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03" name="Retângulo 102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60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04" name="Retângulo 103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05" name="Retângulo 104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6" name="Conector de Seta Reta 105"/>
          <p:cNvCxnSpPr>
            <a:stCxn id="71" idx="3"/>
            <a:endCxn id="74" idx="1"/>
          </p:cNvCxnSpPr>
          <p:nvPr/>
        </p:nvCxnSpPr>
        <p:spPr>
          <a:xfrm>
            <a:off x="1503402" y="5977468"/>
            <a:ext cx="505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de Seta Reta 106"/>
          <p:cNvCxnSpPr>
            <a:stCxn id="79" idx="3"/>
            <a:endCxn id="82" idx="1"/>
          </p:cNvCxnSpPr>
          <p:nvPr/>
        </p:nvCxnSpPr>
        <p:spPr>
          <a:xfrm>
            <a:off x="3010192" y="5977468"/>
            <a:ext cx="462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de Seta Reta 107"/>
          <p:cNvCxnSpPr>
            <a:stCxn id="85" idx="3"/>
            <a:endCxn id="87" idx="1"/>
          </p:cNvCxnSpPr>
          <p:nvPr/>
        </p:nvCxnSpPr>
        <p:spPr>
          <a:xfrm flipV="1">
            <a:off x="4512728" y="5964769"/>
            <a:ext cx="849419" cy="12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de Seta Reta 108"/>
          <p:cNvCxnSpPr>
            <a:stCxn id="90" idx="3"/>
            <a:endCxn id="92" idx="1"/>
          </p:cNvCxnSpPr>
          <p:nvPr/>
        </p:nvCxnSpPr>
        <p:spPr>
          <a:xfrm flipV="1">
            <a:off x="6818415" y="5960537"/>
            <a:ext cx="69398" cy="4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de Seta Reta 109"/>
          <p:cNvCxnSpPr>
            <a:stCxn id="95" idx="3"/>
            <a:endCxn id="97" idx="1"/>
          </p:cNvCxnSpPr>
          <p:nvPr/>
        </p:nvCxnSpPr>
        <p:spPr>
          <a:xfrm flipV="1">
            <a:off x="8344081" y="5960536"/>
            <a:ext cx="6319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de Seta Reta 110"/>
          <p:cNvCxnSpPr>
            <a:stCxn id="100" idx="3"/>
            <a:endCxn id="102" idx="1"/>
          </p:cNvCxnSpPr>
          <p:nvPr/>
        </p:nvCxnSpPr>
        <p:spPr>
          <a:xfrm flipV="1">
            <a:off x="9863546" y="5956304"/>
            <a:ext cx="46268" cy="4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na Árvore B+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</a:t>
            </a:r>
            <a:r>
              <a:rPr lang="pt-BR" sz="2800" dirty="0"/>
              <a:t>Exemplo: Remover as chaves </a:t>
            </a:r>
            <a:r>
              <a:rPr lang="pt-BR" sz="2800" dirty="0">
                <a:solidFill>
                  <a:srgbClr val="C00000"/>
                </a:solidFill>
              </a:rPr>
              <a:t>20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00B0F0"/>
                </a:solidFill>
              </a:rPr>
              <a:t>5</a:t>
            </a:r>
            <a:r>
              <a:rPr lang="pt-BR" sz="2800" dirty="0"/>
              <a:t>, 10, 45 da árvore B+ a seguir.</a:t>
            </a:r>
            <a:endParaRPr lang="pt-BR" sz="1800" dirty="0"/>
          </a:p>
        </p:txBody>
      </p:sp>
      <p:grpSp>
        <p:nvGrpSpPr>
          <p:cNvPr id="45" name="Agrupar 44"/>
          <p:cNvGrpSpPr/>
          <p:nvPr/>
        </p:nvGrpSpPr>
        <p:grpSpPr>
          <a:xfrm>
            <a:off x="1739627" y="4246034"/>
            <a:ext cx="1456268" cy="364067"/>
            <a:chOff x="3061269" y="4368705"/>
            <a:chExt cx="1456268" cy="364067"/>
          </a:xfrm>
        </p:grpSpPr>
        <p:sp>
          <p:nvSpPr>
            <p:cNvPr id="46" name="Retângulo 4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10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Agrupar 49"/>
          <p:cNvGrpSpPr/>
          <p:nvPr/>
        </p:nvGrpSpPr>
        <p:grpSpPr>
          <a:xfrm>
            <a:off x="8049726" y="4212169"/>
            <a:ext cx="1456268" cy="364067"/>
            <a:chOff x="3061269" y="4368705"/>
            <a:chExt cx="1456268" cy="364067"/>
          </a:xfrm>
        </p:grpSpPr>
        <p:sp>
          <p:nvSpPr>
            <p:cNvPr id="51" name="Retângulo 5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Agrupar 54"/>
          <p:cNvGrpSpPr/>
          <p:nvPr/>
        </p:nvGrpSpPr>
        <p:grpSpPr>
          <a:xfrm>
            <a:off x="4511284" y="3077636"/>
            <a:ext cx="1456268" cy="364067"/>
            <a:chOff x="3061269" y="4368705"/>
            <a:chExt cx="1456268" cy="364067"/>
          </a:xfrm>
        </p:grpSpPr>
        <p:sp>
          <p:nvSpPr>
            <p:cNvPr id="56" name="Retângulo 5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1" name="Conector de Seta Reta 60"/>
          <p:cNvCxnSpPr>
            <a:endCxn id="49" idx="0"/>
          </p:cNvCxnSpPr>
          <p:nvPr/>
        </p:nvCxnSpPr>
        <p:spPr>
          <a:xfrm flipH="1">
            <a:off x="3013862" y="3441703"/>
            <a:ext cx="1497422" cy="804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>
            <a:endCxn id="51" idx="0"/>
          </p:cNvCxnSpPr>
          <p:nvPr/>
        </p:nvCxnSpPr>
        <p:spPr>
          <a:xfrm>
            <a:off x="4875351" y="3441703"/>
            <a:ext cx="3356409" cy="770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/>
          <p:cNvCxnSpPr/>
          <p:nvPr/>
        </p:nvCxnSpPr>
        <p:spPr>
          <a:xfrm flipH="1">
            <a:off x="957302" y="4588935"/>
            <a:ext cx="778655" cy="1206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/>
          <p:nvPr/>
        </p:nvCxnSpPr>
        <p:spPr>
          <a:xfrm>
            <a:off x="2092830" y="4610101"/>
            <a:ext cx="371262" cy="1185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/>
          <p:cNvCxnSpPr/>
          <p:nvPr/>
        </p:nvCxnSpPr>
        <p:spPr>
          <a:xfrm>
            <a:off x="2472063" y="4610101"/>
            <a:ext cx="1494565" cy="1185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/>
          <p:cNvCxnSpPr/>
          <p:nvPr/>
        </p:nvCxnSpPr>
        <p:spPr>
          <a:xfrm flipH="1">
            <a:off x="6272315" y="4574120"/>
            <a:ext cx="1777411" cy="12086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/>
          <p:nvPr/>
        </p:nvCxnSpPr>
        <p:spPr>
          <a:xfrm flipH="1">
            <a:off x="7797981" y="4574120"/>
            <a:ext cx="615812" cy="12043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/>
          <p:nvPr/>
        </p:nvCxnSpPr>
        <p:spPr>
          <a:xfrm>
            <a:off x="8791364" y="4586819"/>
            <a:ext cx="162015" cy="1191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/>
          <p:cNvCxnSpPr/>
          <p:nvPr/>
        </p:nvCxnSpPr>
        <p:spPr>
          <a:xfrm>
            <a:off x="9141927" y="4586819"/>
            <a:ext cx="1496021" cy="11874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Agrupar 63"/>
          <p:cNvGrpSpPr/>
          <p:nvPr/>
        </p:nvGrpSpPr>
        <p:grpSpPr>
          <a:xfrm>
            <a:off x="47134" y="5795434"/>
            <a:ext cx="1456268" cy="364067"/>
            <a:chOff x="3061269" y="4368705"/>
            <a:chExt cx="1456268" cy="364067"/>
          </a:xfrm>
        </p:grpSpPr>
        <p:sp>
          <p:nvSpPr>
            <p:cNvPr id="66" name="Retângulo 6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1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0" name="Retângulo 69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Agrupar 71"/>
          <p:cNvGrpSpPr/>
          <p:nvPr/>
        </p:nvGrpSpPr>
        <p:grpSpPr>
          <a:xfrm>
            <a:off x="1553924" y="5795434"/>
            <a:ext cx="1456268" cy="364067"/>
            <a:chOff x="3061269" y="4368705"/>
            <a:chExt cx="1456268" cy="364067"/>
          </a:xfrm>
        </p:grpSpPr>
        <p:sp>
          <p:nvSpPr>
            <p:cNvPr id="74" name="Retângulo 73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5" name="Retângulo 74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7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9" name="Retângulo 7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Agrupar 79"/>
          <p:cNvGrpSpPr/>
          <p:nvPr/>
        </p:nvGrpSpPr>
        <p:grpSpPr>
          <a:xfrm>
            <a:off x="3056460" y="5795434"/>
            <a:ext cx="1456268" cy="364067"/>
            <a:chOff x="3061269" y="4368705"/>
            <a:chExt cx="1456268" cy="364067"/>
          </a:xfrm>
        </p:grpSpPr>
        <p:sp>
          <p:nvSpPr>
            <p:cNvPr id="82" name="Retângulo 81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10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3" name="Retângulo 82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23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5" name="Retângulo 84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Agrupar 85"/>
          <p:cNvGrpSpPr/>
          <p:nvPr/>
        </p:nvGrpSpPr>
        <p:grpSpPr>
          <a:xfrm>
            <a:off x="5362147" y="5782735"/>
            <a:ext cx="1456268" cy="364067"/>
            <a:chOff x="3061269" y="4368705"/>
            <a:chExt cx="1456268" cy="364067"/>
          </a:xfrm>
        </p:grpSpPr>
        <p:sp>
          <p:nvSpPr>
            <p:cNvPr id="87" name="Retângulo 86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32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0" name="Retângulo 89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1" name="Agrupar 90"/>
          <p:cNvGrpSpPr/>
          <p:nvPr/>
        </p:nvGrpSpPr>
        <p:grpSpPr>
          <a:xfrm>
            <a:off x="6887813" y="5778503"/>
            <a:ext cx="1456268" cy="364067"/>
            <a:chOff x="3061269" y="4368705"/>
            <a:chExt cx="1456268" cy="364067"/>
          </a:xfrm>
        </p:grpSpPr>
        <p:sp>
          <p:nvSpPr>
            <p:cNvPr id="92" name="Retângulo 91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3" name="Retângulo 92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4" name="Retângulo 93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5" name="Retângulo 94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6" name="Agrupar 95"/>
          <p:cNvGrpSpPr/>
          <p:nvPr/>
        </p:nvGrpSpPr>
        <p:grpSpPr>
          <a:xfrm>
            <a:off x="8407278" y="5778502"/>
            <a:ext cx="1456268" cy="364067"/>
            <a:chOff x="3061269" y="4368705"/>
            <a:chExt cx="1456268" cy="364067"/>
          </a:xfrm>
        </p:grpSpPr>
        <p:sp>
          <p:nvSpPr>
            <p:cNvPr id="97" name="Retângulo 96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8" name="Retângulo 97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9" name="Retângulo 98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00" name="Retângulo 99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1" name="Agrupar 100"/>
          <p:cNvGrpSpPr/>
          <p:nvPr/>
        </p:nvGrpSpPr>
        <p:grpSpPr>
          <a:xfrm>
            <a:off x="9909814" y="5774270"/>
            <a:ext cx="1456268" cy="364067"/>
            <a:chOff x="3061269" y="4368705"/>
            <a:chExt cx="1456268" cy="364067"/>
          </a:xfrm>
        </p:grpSpPr>
        <p:sp>
          <p:nvSpPr>
            <p:cNvPr id="102" name="Retângulo 101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03" name="Retângulo 102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60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04" name="Retângulo 103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05" name="Retângulo 104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6" name="Conector de Seta Reta 105"/>
          <p:cNvCxnSpPr>
            <a:stCxn id="71" idx="3"/>
            <a:endCxn id="74" idx="1"/>
          </p:cNvCxnSpPr>
          <p:nvPr/>
        </p:nvCxnSpPr>
        <p:spPr>
          <a:xfrm>
            <a:off x="1503402" y="5977468"/>
            <a:ext cx="505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de Seta Reta 106"/>
          <p:cNvCxnSpPr>
            <a:stCxn id="79" idx="3"/>
            <a:endCxn id="82" idx="1"/>
          </p:cNvCxnSpPr>
          <p:nvPr/>
        </p:nvCxnSpPr>
        <p:spPr>
          <a:xfrm>
            <a:off x="3010192" y="5977468"/>
            <a:ext cx="462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de Seta Reta 107"/>
          <p:cNvCxnSpPr>
            <a:stCxn id="85" idx="3"/>
            <a:endCxn id="87" idx="1"/>
          </p:cNvCxnSpPr>
          <p:nvPr/>
        </p:nvCxnSpPr>
        <p:spPr>
          <a:xfrm flipV="1">
            <a:off x="4512728" y="5964769"/>
            <a:ext cx="849419" cy="12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de Seta Reta 108"/>
          <p:cNvCxnSpPr>
            <a:stCxn id="90" idx="3"/>
            <a:endCxn id="92" idx="1"/>
          </p:cNvCxnSpPr>
          <p:nvPr/>
        </p:nvCxnSpPr>
        <p:spPr>
          <a:xfrm flipV="1">
            <a:off x="6818415" y="5960537"/>
            <a:ext cx="69398" cy="4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de Seta Reta 109"/>
          <p:cNvCxnSpPr>
            <a:stCxn id="95" idx="3"/>
            <a:endCxn id="97" idx="1"/>
          </p:cNvCxnSpPr>
          <p:nvPr/>
        </p:nvCxnSpPr>
        <p:spPr>
          <a:xfrm flipV="1">
            <a:off x="8344081" y="5960536"/>
            <a:ext cx="6319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de Seta Reta 110"/>
          <p:cNvCxnSpPr>
            <a:stCxn id="100" idx="3"/>
            <a:endCxn id="102" idx="1"/>
          </p:cNvCxnSpPr>
          <p:nvPr/>
        </p:nvCxnSpPr>
        <p:spPr>
          <a:xfrm flipV="1">
            <a:off x="9863546" y="5956304"/>
            <a:ext cx="46268" cy="4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na Árvore B+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</a:t>
            </a:r>
            <a:r>
              <a:rPr lang="pt-BR" sz="2800" dirty="0"/>
              <a:t>Exemplo: Remover as chaves </a:t>
            </a:r>
            <a:r>
              <a:rPr lang="pt-BR" sz="2800" dirty="0">
                <a:solidFill>
                  <a:srgbClr val="C00000"/>
                </a:solidFill>
              </a:rPr>
              <a:t>20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00B0F0"/>
                </a:solidFill>
              </a:rPr>
              <a:t>5</a:t>
            </a:r>
            <a:r>
              <a:rPr lang="pt-BR" sz="2800" dirty="0"/>
              <a:t>, 10, 45 da árvore B+ a seguir.</a:t>
            </a:r>
            <a:endParaRPr lang="pt-BR" sz="1800" dirty="0"/>
          </a:p>
        </p:txBody>
      </p:sp>
      <p:grpSp>
        <p:nvGrpSpPr>
          <p:cNvPr id="10" name="Agrupar 9"/>
          <p:cNvGrpSpPr/>
          <p:nvPr/>
        </p:nvGrpSpPr>
        <p:grpSpPr>
          <a:xfrm>
            <a:off x="1553924" y="5795434"/>
            <a:ext cx="1456268" cy="364067"/>
            <a:chOff x="3061269" y="4368705"/>
            <a:chExt cx="1456268" cy="364067"/>
          </a:xfrm>
          <a:solidFill>
            <a:srgbClr val="FF0000"/>
          </a:solidFill>
        </p:grpSpPr>
        <p:sp>
          <p:nvSpPr>
            <p:cNvPr id="11" name="Retângulo 1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bg1"/>
                  </a:solidFill>
                </a:rPr>
                <a:t>7</a:t>
              </a:r>
              <a:endParaRPr lang="pt-BR" sz="2000" spc="-300" dirty="0">
                <a:solidFill>
                  <a:schemeClr val="bg1"/>
                </a:solidFill>
              </a:endParaRP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bg1"/>
                </a:solidFill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bg1"/>
                </a:solidFill>
              </a:endParaRP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Agrupar 44"/>
          <p:cNvGrpSpPr/>
          <p:nvPr/>
        </p:nvGrpSpPr>
        <p:grpSpPr>
          <a:xfrm>
            <a:off x="1739627" y="4246034"/>
            <a:ext cx="1456268" cy="364067"/>
            <a:chOff x="3061269" y="4368705"/>
            <a:chExt cx="1456268" cy="364067"/>
          </a:xfrm>
        </p:grpSpPr>
        <p:sp>
          <p:nvSpPr>
            <p:cNvPr id="46" name="Retângulo 4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10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Agrupar 49"/>
          <p:cNvGrpSpPr/>
          <p:nvPr/>
        </p:nvGrpSpPr>
        <p:grpSpPr>
          <a:xfrm>
            <a:off x="8049726" y="4212169"/>
            <a:ext cx="1456268" cy="364067"/>
            <a:chOff x="3061269" y="4368705"/>
            <a:chExt cx="1456268" cy="364067"/>
          </a:xfrm>
        </p:grpSpPr>
        <p:sp>
          <p:nvSpPr>
            <p:cNvPr id="51" name="Retângulo 5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Agrupar 54"/>
          <p:cNvGrpSpPr/>
          <p:nvPr/>
        </p:nvGrpSpPr>
        <p:grpSpPr>
          <a:xfrm>
            <a:off x="4511284" y="3077636"/>
            <a:ext cx="1456268" cy="364067"/>
            <a:chOff x="3061269" y="4368705"/>
            <a:chExt cx="1456268" cy="364067"/>
          </a:xfrm>
        </p:grpSpPr>
        <p:sp>
          <p:nvSpPr>
            <p:cNvPr id="56" name="Retângulo 5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1" name="Conector de Seta Reta 60"/>
          <p:cNvCxnSpPr>
            <a:endCxn id="49" idx="0"/>
          </p:cNvCxnSpPr>
          <p:nvPr/>
        </p:nvCxnSpPr>
        <p:spPr>
          <a:xfrm flipH="1">
            <a:off x="3013862" y="3441703"/>
            <a:ext cx="1497422" cy="804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>
            <a:endCxn id="51" idx="0"/>
          </p:cNvCxnSpPr>
          <p:nvPr/>
        </p:nvCxnSpPr>
        <p:spPr>
          <a:xfrm>
            <a:off x="4875351" y="3441703"/>
            <a:ext cx="3356409" cy="770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/>
          <p:cNvCxnSpPr/>
          <p:nvPr/>
        </p:nvCxnSpPr>
        <p:spPr>
          <a:xfrm flipH="1">
            <a:off x="957302" y="4588935"/>
            <a:ext cx="778655" cy="1206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>
            <a:endCxn id="13" idx="0"/>
          </p:cNvCxnSpPr>
          <p:nvPr/>
        </p:nvCxnSpPr>
        <p:spPr>
          <a:xfrm>
            <a:off x="2092830" y="4610101"/>
            <a:ext cx="371262" cy="1185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/>
          <p:cNvCxnSpPr/>
          <p:nvPr/>
        </p:nvCxnSpPr>
        <p:spPr>
          <a:xfrm>
            <a:off x="2472063" y="4610101"/>
            <a:ext cx="1494565" cy="1185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/>
          <p:cNvCxnSpPr/>
          <p:nvPr/>
        </p:nvCxnSpPr>
        <p:spPr>
          <a:xfrm flipH="1">
            <a:off x="6272315" y="4574120"/>
            <a:ext cx="1777411" cy="12086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/>
          <p:nvPr/>
        </p:nvCxnSpPr>
        <p:spPr>
          <a:xfrm flipH="1">
            <a:off x="7797981" y="4574120"/>
            <a:ext cx="615812" cy="12043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/>
          <p:nvPr/>
        </p:nvCxnSpPr>
        <p:spPr>
          <a:xfrm>
            <a:off x="8791364" y="4586819"/>
            <a:ext cx="162015" cy="1191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/>
          <p:cNvCxnSpPr/>
          <p:nvPr/>
        </p:nvCxnSpPr>
        <p:spPr>
          <a:xfrm>
            <a:off x="9141927" y="4586819"/>
            <a:ext cx="1496021" cy="11874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Agrupar 63"/>
          <p:cNvGrpSpPr/>
          <p:nvPr/>
        </p:nvGrpSpPr>
        <p:grpSpPr>
          <a:xfrm>
            <a:off x="47134" y="5795434"/>
            <a:ext cx="1456268" cy="364067"/>
            <a:chOff x="3061269" y="4368705"/>
            <a:chExt cx="1456268" cy="364067"/>
          </a:xfrm>
        </p:grpSpPr>
        <p:sp>
          <p:nvSpPr>
            <p:cNvPr id="66" name="Retângulo 6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1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0" name="Retângulo 69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Agrupar 79"/>
          <p:cNvGrpSpPr/>
          <p:nvPr/>
        </p:nvGrpSpPr>
        <p:grpSpPr>
          <a:xfrm>
            <a:off x="3056460" y="5795434"/>
            <a:ext cx="1456268" cy="364067"/>
            <a:chOff x="3061269" y="4368705"/>
            <a:chExt cx="1456268" cy="364067"/>
          </a:xfrm>
        </p:grpSpPr>
        <p:sp>
          <p:nvSpPr>
            <p:cNvPr id="82" name="Retângulo 81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10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3" name="Retângulo 82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23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5" name="Retângulo 84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Agrupar 85"/>
          <p:cNvGrpSpPr/>
          <p:nvPr/>
        </p:nvGrpSpPr>
        <p:grpSpPr>
          <a:xfrm>
            <a:off x="5362147" y="5782735"/>
            <a:ext cx="1456268" cy="364067"/>
            <a:chOff x="3061269" y="4368705"/>
            <a:chExt cx="1456268" cy="364067"/>
          </a:xfrm>
        </p:grpSpPr>
        <p:sp>
          <p:nvSpPr>
            <p:cNvPr id="87" name="Retângulo 86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32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0" name="Retângulo 89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1" name="Agrupar 90"/>
          <p:cNvGrpSpPr/>
          <p:nvPr/>
        </p:nvGrpSpPr>
        <p:grpSpPr>
          <a:xfrm>
            <a:off x="6887813" y="5778503"/>
            <a:ext cx="1456268" cy="364067"/>
            <a:chOff x="3061269" y="4368705"/>
            <a:chExt cx="1456268" cy="364067"/>
          </a:xfrm>
        </p:grpSpPr>
        <p:sp>
          <p:nvSpPr>
            <p:cNvPr id="92" name="Retângulo 91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3" name="Retângulo 92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4" name="Retângulo 93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5" name="Retângulo 94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6" name="Agrupar 95"/>
          <p:cNvGrpSpPr/>
          <p:nvPr/>
        </p:nvGrpSpPr>
        <p:grpSpPr>
          <a:xfrm>
            <a:off x="8407278" y="5778502"/>
            <a:ext cx="1456268" cy="364067"/>
            <a:chOff x="3061269" y="4368705"/>
            <a:chExt cx="1456268" cy="364067"/>
          </a:xfrm>
        </p:grpSpPr>
        <p:sp>
          <p:nvSpPr>
            <p:cNvPr id="97" name="Retângulo 96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8" name="Retângulo 97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9" name="Retângulo 98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00" name="Retângulo 99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1" name="Agrupar 100"/>
          <p:cNvGrpSpPr/>
          <p:nvPr/>
        </p:nvGrpSpPr>
        <p:grpSpPr>
          <a:xfrm>
            <a:off x="9909814" y="5774270"/>
            <a:ext cx="1456268" cy="364067"/>
            <a:chOff x="3061269" y="4368705"/>
            <a:chExt cx="1456268" cy="364067"/>
          </a:xfrm>
        </p:grpSpPr>
        <p:sp>
          <p:nvSpPr>
            <p:cNvPr id="102" name="Retângulo 101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03" name="Retângulo 102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60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04" name="Retângulo 103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05" name="Retângulo 104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6" name="Conector de Seta Reta 105"/>
          <p:cNvCxnSpPr>
            <a:stCxn id="71" idx="3"/>
          </p:cNvCxnSpPr>
          <p:nvPr/>
        </p:nvCxnSpPr>
        <p:spPr>
          <a:xfrm>
            <a:off x="1503402" y="5977468"/>
            <a:ext cx="505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de Seta Reta 106"/>
          <p:cNvCxnSpPr>
            <a:endCxn id="82" idx="1"/>
          </p:cNvCxnSpPr>
          <p:nvPr/>
        </p:nvCxnSpPr>
        <p:spPr>
          <a:xfrm>
            <a:off x="3010192" y="5977468"/>
            <a:ext cx="462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de Seta Reta 107"/>
          <p:cNvCxnSpPr>
            <a:stCxn id="85" idx="3"/>
            <a:endCxn id="87" idx="1"/>
          </p:cNvCxnSpPr>
          <p:nvPr/>
        </p:nvCxnSpPr>
        <p:spPr>
          <a:xfrm flipV="1">
            <a:off x="4512728" y="5964769"/>
            <a:ext cx="849419" cy="12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de Seta Reta 108"/>
          <p:cNvCxnSpPr>
            <a:stCxn id="90" idx="3"/>
            <a:endCxn id="92" idx="1"/>
          </p:cNvCxnSpPr>
          <p:nvPr/>
        </p:nvCxnSpPr>
        <p:spPr>
          <a:xfrm flipV="1">
            <a:off x="6818415" y="5960537"/>
            <a:ext cx="69398" cy="4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de Seta Reta 109"/>
          <p:cNvCxnSpPr>
            <a:stCxn id="95" idx="3"/>
            <a:endCxn id="97" idx="1"/>
          </p:cNvCxnSpPr>
          <p:nvPr/>
        </p:nvCxnSpPr>
        <p:spPr>
          <a:xfrm flipV="1">
            <a:off x="8344081" y="5960536"/>
            <a:ext cx="6319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de Seta Reta 110"/>
          <p:cNvCxnSpPr>
            <a:stCxn id="100" idx="3"/>
            <a:endCxn id="102" idx="1"/>
          </p:cNvCxnSpPr>
          <p:nvPr/>
        </p:nvCxnSpPr>
        <p:spPr>
          <a:xfrm flipV="1">
            <a:off x="9863546" y="5956304"/>
            <a:ext cx="46268" cy="4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na Árvore B+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</a:t>
            </a:r>
            <a:r>
              <a:rPr lang="pt-BR" sz="2800" dirty="0"/>
              <a:t>Exemplo: Remover as chaves </a:t>
            </a:r>
            <a:r>
              <a:rPr lang="pt-BR" sz="2800" dirty="0">
                <a:solidFill>
                  <a:srgbClr val="C00000"/>
                </a:solidFill>
              </a:rPr>
              <a:t>20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C00000"/>
                </a:solidFill>
              </a:rPr>
              <a:t>5</a:t>
            </a:r>
            <a:r>
              <a:rPr lang="pt-BR" sz="2800" dirty="0"/>
              <a:t>, 10, 45 da árvore B+ a seguir.</a:t>
            </a:r>
            <a:endParaRPr lang="pt-BR" sz="1800" dirty="0"/>
          </a:p>
        </p:txBody>
      </p:sp>
      <p:grpSp>
        <p:nvGrpSpPr>
          <p:cNvPr id="10" name="Agrupar 9"/>
          <p:cNvGrpSpPr/>
          <p:nvPr/>
        </p:nvGrpSpPr>
        <p:grpSpPr>
          <a:xfrm>
            <a:off x="1553924" y="5795434"/>
            <a:ext cx="1456268" cy="364067"/>
            <a:chOff x="3061269" y="4368705"/>
            <a:chExt cx="1456268" cy="364067"/>
          </a:xfrm>
          <a:solidFill>
            <a:schemeClr val="bg1"/>
          </a:solidFill>
        </p:grpSpPr>
        <p:sp>
          <p:nvSpPr>
            <p:cNvPr id="11" name="Retângulo 1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7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Agrupar 44"/>
          <p:cNvGrpSpPr/>
          <p:nvPr/>
        </p:nvGrpSpPr>
        <p:grpSpPr>
          <a:xfrm>
            <a:off x="1739627" y="4246034"/>
            <a:ext cx="1456268" cy="364067"/>
            <a:chOff x="3061269" y="4368705"/>
            <a:chExt cx="1456268" cy="364067"/>
          </a:xfrm>
        </p:grpSpPr>
        <p:sp>
          <p:nvSpPr>
            <p:cNvPr id="46" name="Retângulo 4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10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Agrupar 49"/>
          <p:cNvGrpSpPr/>
          <p:nvPr/>
        </p:nvGrpSpPr>
        <p:grpSpPr>
          <a:xfrm>
            <a:off x="8049726" y="4212169"/>
            <a:ext cx="1456268" cy="364067"/>
            <a:chOff x="3061269" y="4368705"/>
            <a:chExt cx="1456268" cy="364067"/>
          </a:xfrm>
        </p:grpSpPr>
        <p:sp>
          <p:nvSpPr>
            <p:cNvPr id="51" name="Retângulo 5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Agrupar 54"/>
          <p:cNvGrpSpPr/>
          <p:nvPr/>
        </p:nvGrpSpPr>
        <p:grpSpPr>
          <a:xfrm>
            <a:off x="4511284" y="3077636"/>
            <a:ext cx="1456268" cy="364067"/>
            <a:chOff x="3061269" y="4368705"/>
            <a:chExt cx="1456268" cy="364067"/>
          </a:xfrm>
        </p:grpSpPr>
        <p:sp>
          <p:nvSpPr>
            <p:cNvPr id="56" name="Retângulo 5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1" name="Conector de Seta Reta 60"/>
          <p:cNvCxnSpPr>
            <a:endCxn id="49" idx="0"/>
          </p:cNvCxnSpPr>
          <p:nvPr/>
        </p:nvCxnSpPr>
        <p:spPr>
          <a:xfrm flipH="1">
            <a:off x="3013862" y="3441703"/>
            <a:ext cx="1497422" cy="804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>
            <a:endCxn id="51" idx="0"/>
          </p:cNvCxnSpPr>
          <p:nvPr/>
        </p:nvCxnSpPr>
        <p:spPr>
          <a:xfrm>
            <a:off x="4875351" y="3441703"/>
            <a:ext cx="3356409" cy="770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/>
          <p:cNvCxnSpPr/>
          <p:nvPr/>
        </p:nvCxnSpPr>
        <p:spPr>
          <a:xfrm flipH="1">
            <a:off x="957302" y="4588935"/>
            <a:ext cx="778655" cy="1206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>
            <a:endCxn id="13" idx="0"/>
          </p:cNvCxnSpPr>
          <p:nvPr/>
        </p:nvCxnSpPr>
        <p:spPr>
          <a:xfrm>
            <a:off x="2092830" y="4610101"/>
            <a:ext cx="371262" cy="1185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/>
          <p:cNvCxnSpPr/>
          <p:nvPr/>
        </p:nvCxnSpPr>
        <p:spPr>
          <a:xfrm>
            <a:off x="2472063" y="4610101"/>
            <a:ext cx="1494565" cy="1185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/>
          <p:cNvCxnSpPr/>
          <p:nvPr/>
        </p:nvCxnSpPr>
        <p:spPr>
          <a:xfrm flipH="1">
            <a:off x="6272315" y="4574120"/>
            <a:ext cx="1777411" cy="12086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/>
          <p:nvPr/>
        </p:nvCxnSpPr>
        <p:spPr>
          <a:xfrm flipH="1">
            <a:off x="7797981" y="4574120"/>
            <a:ext cx="615812" cy="12043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/>
          <p:nvPr/>
        </p:nvCxnSpPr>
        <p:spPr>
          <a:xfrm>
            <a:off x="8791364" y="4586819"/>
            <a:ext cx="162015" cy="1191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/>
          <p:cNvCxnSpPr/>
          <p:nvPr/>
        </p:nvCxnSpPr>
        <p:spPr>
          <a:xfrm>
            <a:off x="9141927" y="4586819"/>
            <a:ext cx="1496021" cy="11874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Agrupar 63"/>
          <p:cNvGrpSpPr/>
          <p:nvPr/>
        </p:nvGrpSpPr>
        <p:grpSpPr>
          <a:xfrm>
            <a:off x="47134" y="5795434"/>
            <a:ext cx="1456268" cy="364067"/>
            <a:chOff x="3061269" y="4368705"/>
            <a:chExt cx="1456268" cy="364067"/>
          </a:xfrm>
        </p:grpSpPr>
        <p:sp>
          <p:nvSpPr>
            <p:cNvPr id="66" name="Retângulo 6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1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0" name="Retângulo 69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Agrupar 79"/>
          <p:cNvGrpSpPr/>
          <p:nvPr/>
        </p:nvGrpSpPr>
        <p:grpSpPr>
          <a:xfrm>
            <a:off x="3056460" y="5795434"/>
            <a:ext cx="1456268" cy="364067"/>
            <a:chOff x="3061269" y="4368705"/>
            <a:chExt cx="1456268" cy="364067"/>
          </a:xfrm>
        </p:grpSpPr>
        <p:sp>
          <p:nvSpPr>
            <p:cNvPr id="82" name="Retângulo 81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10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3" name="Retângulo 82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23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5" name="Retângulo 84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Agrupar 85"/>
          <p:cNvGrpSpPr/>
          <p:nvPr/>
        </p:nvGrpSpPr>
        <p:grpSpPr>
          <a:xfrm>
            <a:off x="5362147" y="5782735"/>
            <a:ext cx="1456268" cy="364067"/>
            <a:chOff x="3061269" y="4368705"/>
            <a:chExt cx="1456268" cy="364067"/>
          </a:xfrm>
        </p:grpSpPr>
        <p:sp>
          <p:nvSpPr>
            <p:cNvPr id="87" name="Retângulo 86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32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0" name="Retângulo 89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1" name="Agrupar 90"/>
          <p:cNvGrpSpPr/>
          <p:nvPr/>
        </p:nvGrpSpPr>
        <p:grpSpPr>
          <a:xfrm>
            <a:off x="6887813" y="5778503"/>
            <a:ext cx="1456268" cy="364067"/>
            <a:chOff x="3061269" y="4368705"/>
            <a:chExt cx="1456268" cy="364067"/>
          </a:xfrm>
        </p:grpSpPr>
        <p:sp>
          <p:nvSpPr>
            <p:cNvPr id="92" name="Retângulo 91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3" name="Retângulo 92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4" name="Retângulo 93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5" name="Retângulo 94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6" name="Agrupar 95"/>
          <p:cNvGrpSpPr/>
          <p:nvPr/>
        </p:nvGrpSpPr>
        <p:grpSpPr>
          <a:xfrm>
            <a:off x="8407278" y="5778502"/>
            <a:ext cx="1456268" cy="364067"/>
            <a:chOff x="3061269" y="4368705"/>
            <a:chExt cx="1456268" cy="364067"/>
          </a:xfrm>
        </p:grpSpPr>
        <p:sp>
          <p:nvSpPr>
            <p:cNvPr id="97" name="Retângulo 96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8" name="Retângulo 97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9" name="Retângulo 98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00" name="Retângulo 99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1" name="Agrupar 100"/>
          <p:cNvGrpSpPr/>
          <p:nvPr/>
        </p:nvGrpSpPr>
        <p:grpSpPr>
          <a:xfrm>
            <a:off x="9909814" y="5774270"/>
            <a:ext cx="1456268" cy="364067"/>
            <a:chOff x="3061269" y="4368705"/>
            <a:chExt cx="1456268" cy="364067"/>
          </a:xfrm>
        </p:grpSpPr>
        <p:sp>
          <p:nvSpPr>
            <p:cNvPr id="102" name="Retângulo 101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03" name="Retângulo 102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60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04" name="Retângulo 103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05" name="Retângulo 104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6" name="Conector de Seta Reta 105"/>
          <p:cNvCxnSpPr>
            <a:stCxn id="71" idx="3"/>
          </p:cNvCxnSpPr>
          <p:nvPr/>
        </p:nvCxnSpPr>
        <p:spPr>
          <a:xfrm>
            <a:off x="1503402" y="5977468"/>
            <a:ext cx="505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de Seta Reta 106"/>
          <p:cNvCxnSpPr>
            <a:endCxn id="82" idx="1"/>
          </p:cNvCxnSpPr>
          <p:nvPr/>
        </p:nvCxnSpPr>
        <p:spPr>
          <a:xfrm>
            <a:off x="3010192" y="5977468"/>
            <a:ext cx="462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de Seta Reta 107"/>
          <p:cNvCxnSpPr>
            <a:stCxn id="85" idx="3"/>
            <a:endCxn id="87" idx="1"/>
          </p:cNvCxnSpPr>
          <p:nvPr/>
        </p:nvCxnSpPr>
        <p:spPr>
          <a:xfrm flipV="1">
            <a:off x="4512728" y="5964769"/>
            <a:ext cx="849419" cy="12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de Seta Reta 108"/>
          <p:cNvCxnSpPr>
            <a:stCxn id="90" idx="3"/>
            <a:endCxn id="92" idx="1"/>
          </p:cNvCxnSpPr>
          <p:nvPr/>
        </p:nvCxnSpPr>
        <p:spPr>
          <a:xfrm flipV="1">
            <a:off x="6818415" y="5960537"/>
            <a:ext cx="69398" cy="4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de Seta Reta 109"/>
          <p:cNvCxnSpPr>
            <a:stCxn id="95" idx="3"/>
            <a:endCxn id="97" idx="1"/>
          </p:cNvCxnSpPr>
          <p:nvPr/>
        </p:nvCxnSpPr>
        <p:spPr>
          <a:xfrm flipV="1">
            <a:off x="8344081" y="5960536"/>
            <a:ext cx="6319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de Seta Reta 110"/>
          <p:cNvCxnSpPr>
            <a:stCxn id="100" idx="3"/>
            <a:endCxn id="102" idx="1"/>
          </p:cNvCxnSpPr>
          <p:nvPr/>
        </p:nvCxnSpPr>
        <p:spPr>
          <a:xfrm flipV="1">
            <a:off x="9863546" y="5956304"/>
            <a:ext cx="46268" cy="4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na Árvore B+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</a:t>
            </a:r>
            <a:r>
              <a:rPr lang="pt-BR" sz="2800" dirty="0"/>
              <a:t>Exemplo: Remover as chaves </a:t>
            </a:r>
            <a:r>
              <a:rPr lang="pt-BR" sz="2800" dirty="0">
                <a:solidFill>
                  <a:srgbClr val="C00000"/>
                </a:solidFill>
              </a:rPr>
              <a:t>20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C00000"/>
                </a:solidFill>
              </a:rPr>
              <a:t>5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00B0F0"/>
                </a:solidFill>
              </a:rPr>
              <a:t>10</a:t>
            </a:r>
            <a:r>
              <a:rPr lang="pt-BR" sz="2800" dirty="0">
                <a:solidFill>
                  <a:schemeClr val="tx1"/>
                </a:solidFill>
              </a:rPr>
              <a:t>, 45</a:t>
            </a:r>
            <a:r>
              <a:rPr lang="pt-BR" sz="2800" dirty="0"/>
              <a:t> da árvore B+ a seguir.</a:t>
            </a:r>
            <a:endParaRPr lang="pt-BR" sz="1800" dirty="0"/>
          </a:p>
        </p:txBody>
      </p:sp>
      <p:grpSp>
        <p:nvGrpSpPr>
          <p:cNvPr id="15" name="Agrupar 14"/>
          <p:cNvGrpSpPr/>
          <p:nvPr/>
        </p:nvGrpSpPr>
        <p:grpSpPr>
          <a:xfrm>
            <a:off x="3056460" y="5795434"/>
            <a:ext cx="1456268" cy="364067"/>
            <a:chOff x="3061269" y="4368705"/>
            <a:chExt cx="1456268" cy="364067"/>
          </a:xfrm>
        </p:grpSpPr>
        <p:sp>
          <p:nvSpPr>
            <p:cNvPr id="16" name="Retângulo 1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10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23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Agrupar 44"/>
          <p:cNvGrpSpPr/>
          <p:nvPr/>
        </p:nvGrpSpPr>
        <p:grpSpPr>
          <a:xfrm>
            <a:off x="1739627" y="4246034"/>
            <a:ext cx="1456268" cy="364067"/>
            <a:chOff x="3061269" y="4368705"/>
            <a:chExt cx="1456268" cy="364067"/>
          </a:xfrm>
        </p:grpSpPr>
        <p:sp>
          <p:nvSpPr>
            <p:cNvPr id="46" name="Retângulo 4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10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Agrupar 49"/>
          <p:cNvGrpSpPr/>
          <p:nvPr/>
        </p:nvGrpSpPr>
        <p:grpSpPr>
          <a:xfrm>
            <a:off x="8049726" y="4212169"/>
            <a:ext cx="1456268" cy="364067"/>
            <a:chOff x="3061269" y="4368705"/>
            <a:chExt cx="1456268" cy="364067"/>
          </a:xfrm>
        </p:grpSpPr>
        <p:sp>
          <p:nvSpPr>
            <p:cNvPr id="51" name="Retângulo 5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Agrupar 54"/>
          <p:cNvGrpSpPr/>
          <p:nvPr/>
        </p:nvGrpSpPr>
        <p:grpSpPr>
          <a:xfrm>
            <a:off x="4511284" y="3077636"/>
            <a:ext cx="1456268" cy="364067"/>
            <a:chOff x="3061269" y="4368705"/>
            <a:chExt cx="1456268" cy="364067"/>
          </a:xfrm>
        </p:grpSpPr>
        <p:sp>
          <p:nvSpPr>
            <p:cNvPr id="56" name="Retângulo 5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1" name="Conector de Seta Reta 60"/>
          <p:cNvCxnSpPr>
            <a:endCxn id="49" idx="0"/>
          </p:cNvCxnSpPr>
          <p:nvPr/>
        </p:nvCxnSpPr>
        <p:spPr>
          <a:xfrm flipH="1">
            <a:off x="3013862" y="3441703"/>
            <a:ext cx="1497422" cy="804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>
            <a:endCxn id="51" idx="0"/>
          </p:cNvCxnSpPr>
          <p:nvPr/>
        </p:nvCxnSpPr>
        <p:spPr>
          <a:xfrm>
            <a:off x="4875351" y="3441703"/>
            <a:ext cx="3356409" cy="770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/>
          <p:cNvCxnSpPr/>
          <p:nvPr/>
        </p:nvCxnSpPr>
        <p:spPr>
          <a:xfrm flipH="1">
            <a:off x="957302" y="4588935"/>
            <a:ext cx="778655" cy="1206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/>
          <p:nvPr/>
        </p:nvCxnSpPr>
        <p:spPr>
          <a:xfrm>
            <a:off x="2092830" y="4610101"/>
            <a:ext cx="371262" cy="1185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/>
          <p:cNvCxnSpPr>
            <a:endCxn id="18" idx="0"/>
          </p:cNvCxnSpPr>
          <p:nvPr/>
        </p:nvCxnSpPr>
        <p:spPr>
          <a:xfrm>
            <a:off x="2472063" y="4610101"/>
            <a:ext cx="1494565" cy="1185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/>
          <p:cNvCxnSpPr/>
          <p:nvPr/>
        </p:nvCxnSpPr>
        <p:spPr>
          <a:xfrm flipH="1">
            <a:off x="6272315" y="4574120"/>
            <a:ext cx="1777411" cy="12086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/>
          <p:nvPr/>
        </p:nvCxnSpPr>
        <p:spPr>
          <a:xfrm flipH="1">
            <a:off x="7797981" y="4574120"/>
            <a:ext cx="615812" cy="12043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/>
          <p:nvPr/>
        </p:nvCxnSpPr>
        <p:spPr>
          <a:xfrm>
            <a:off x="8791364" y="4586819"/>
            <a:ext cx="162015" cy="1191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/>
          <p:cNvCxnSpPr/>
          <p:nvPr/>
        </p:nvCxnSpPr>
        <p:spPr>
          <a:xfrm>
            <a:off x="9141927" y="4586819"/>
            <a:ext cx="1496021" cy="11874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Agrupar 63"/>
          <p:cNvGrpSpPr/>
          <p:nvPr/>
        </p:nvGrpSpPr>
        <p:grpSpPr>
          <a:xfrm>
            <a:off x="1553924" y="5795434"/>
            <a:ext cx="1456268" cy="364067"/>
            <a:chOff x="3061269" y="4368705"/>
            <a:chExt cx="1456268" cy="364067"/>
          </a:xfrm>
          <a:solidFill>
            <a:schemeClr val="bg1"/>
          </a:solidFill>
        </p:grpSpPr>
        <p:sp>
          <p:nvSpPr>
            <p:cNvPr id="66" name="Retângulo 6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7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0" name="Retângulo 69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Agrupar 71"/>
          <p:cNvGrpSpPr/>
          <p:nvPr/>
        </p:nvGrpSpPr>
        <p:grpSpPr>
          <a:xfrm>
            <a:off x="47134" y="5795434"/>
            <a:ext cx="1456268" cy="364067"/>
            <a:chOff x="3061269" y="4368705"/>
            <a:chExt cx="1456268" cy="364067"/>
          </a:xfrm>
        </p:grpSpPr>
        <p:sp>
          <p:nvSpPr>
            <p:cNvPr id="74" name="Retângulo 73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1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5" name="Retângulo 74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9" name="Retângulo 7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Agrupar 85"/>
          <p:cNvGrpSpPr/>
          <p:nvPr/>
        </p:nvGrpSpPr>
        <p:grpSpPr>
          <a:xfrm>
            <a:off x="5362147" y="5782735"/>
            <a:ext cx="1456268" cy="364067"/>
            <a:chOff x="3061269" y="4368705"/>
            <a:chExt cx="1456268" cy="364067"/>
          </a:xfrm>
        </p:grpSpPr>
        <p:sp>
          <p:nvSpPr>
            <p:cNvPr id="87" name="Retângulo 86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32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0" name="Retângulo 89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1" name="Agrupar 90"/>
          <p:cNvGrpSpPr/>
          <p:nvPr/>
        </p:nvGrpSpPr>
        <p:grpSpPr>
          <a:xfrm>
            <a:off x="6887813" y="5778503"/>
            <a:ext cx="1456268" cy="364067"/>
            <a:chOff x="3061269" y="4368705"/>
            <a:chExt cx="1456268" cy="364067"/>
          </a:xfrm>
        </p:grpSpPr>
        <p:sp>
          <p:nvSpPr>
            <p:cNvPr id="92" name="Retângulo 91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3" name="Retângulo 92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4" name="Retângulo 93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5" name="Retângulo 94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6" name="Agrupar 95"/>
          <p:cNvGrpSpPr/>
          <p:nvPr/>
        </p:nvGrpSpPr>
        <p:grpSpPr>
          <a:xfrm>
            <a:off x="8407278" y="5778502"/>
            <a:ext cx="1456268" cy="364067"/>
            <a:chOff x="3061269" y="4368705"/>
            <a:chExt cx="1456268" cy="364067"/>
          </a:xfrm>
        </p:grpSpPr>
        <p:sp>
          <p:nvSpPr>
            <p:cNvPr id="97" name="Retângulo 96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8" name="Retângulo 97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9" name="Retângulo 98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00" name="Retângulo 99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1" name="Agrupar 100"/>
          <p:cNvGrpSpPr/>
          <p:nvPr/>
        </p:nvGrpSpPr>
        <p:grpSpPr>
          <a:xfrm>
            <a:off x="9909814" y="5774270"/>
            <a:ext cx="1456268" cy="364067"/>
            <a:chOff x="3061269" y="4368705"/>
            <a:chExt cx="1456268" cy="364067"/>
          </a:xfrm>
        </p:grpSpPr>
        <p:sp>
          <p:nvSpPr>
            <p:cNvPr id="102" name="Retângulo 101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03" name="Retângulo 102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60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04" name="Retângulo 103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05" name="Retângulo 104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6" name="Conector de Seta Reta 105"/>
          <p:cNvCxnSpPr>
            <a:stCxn id="79" idx="3"/>
          </p:cNvCxnSpPr>
          <p:nvPr/>
        </p:nvCxnSpPr>
        <p:spPr>
          <a:xfrm>
            <a:off x="1503402" y="5977468"/>
            <a:ext cx="505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de Seta Reta 106"/>
          <p:cNvCxnSpPr/>
          <p:nvPr/>
        </p:nvCxnSpPr>
        <p:spPr>
          <a:xfrm>
            <a:off x="3010192" y="5977468"/>
            <a:ext cx="462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de Seta Reta 107"/>
          <p:cNvCxnSpPr>
            <a:endCxn id="87" idx="1"/>
          </p:cNvCxnSpPr>
          <p:nvPr/>
        </p:nvCxnSpPr>
        <p:spPr>
          <a:xfrm flipV="1">
            <a:off x="4512728" y="5964769"/>
            <a:ext cx="849419" cy="12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de Seta Reta 108"/>
          <p:cNvCxnSpPr>
            <a:stCxn id="90" idx="3"/>
            <a:endCxn id="92" idx="1"/>
          </p:cNvCxnSpPr>
          <p:nvPr/>
        </p:nvCxnSpPr>
        <p:spPr>
          <a:xfrm flipV="1">
            <a:off x="6818415" y="5960537"/>
            <a:ext cx="69398" cy="4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de Seta Reta 109"/>
          <p:cNvCxnSpPr>
            <a:stCxn id="95" idx="3"/>
            <a:endCxn id="97" idx="1"/>
          </p:cNvCxnSpPr>
          <p:nvPr/>
        </p:nvCxnSpPr>
        <p:spPr>
          <a:xfrm flipV="1">
            <a:off x="8344081" y="5960536"/>
            <a:ext cx="6319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de Seta Reta 110"/>
          <p:cNvCxnSpPr>
            <a:stCxn id="100" idx="3"/>
            <a:endCxn id="102" idx="1"/>
          </p:cNvCxnSpPr>
          <p:nvPr/>
        </p:nvCxnSpPr>
        <p:spPr>
          <a:xfrm flipV="1">
            <a:off x="9863546" y="5956304"/>
            <a:ext cx="46268" cy="4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na Árvore B+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</a:t>
            </a:r>
            <a:r>
              <a:rPr lang="pt-BR" sz="2800" dirty="0"/>
              <a:t>Exemplo: Remover as chaves </a:t>
            </a:r>
            <a:r>
              <a:rPr lang="pt-BR" sz="2800" dirty="0">
                <a:solidFill>
                  <a:srgbClr val="C00000"/>
                </a:solidFill>
              </a:rPr>
              <a:t>20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C00000"/>
                </a:solidFill>
              </a:rPr>
              <a:t>5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00B0F0"/>
                </a:solidFill>
              </a:rPr>
              <a:t>10</a:t>
            </a:r>
            <a:r>
              <a:rPr lang="pt-BR" sz="2800" dirty="0">
                <a:solidFill>
                  <a:schemeClr val="tx1"/>
                </a:solidFill>
              </a:rPr>
              <a:t>, 45</a:t>
            </a:r>
            <a:r>
              <a:rPr lang="pt-BR" sz="2800" dirty="0"/>
              <a:t> da árvore B+ a seguir.</a:t>
            </a:r>
            <a:endParaRPr lang="pt-BR" sz="1800" dirty="0"/>
          </a:p>
        </p:txBody>
      </p:sp>
      <p:grpSp>
        <p:nvGrpSpPr>
          <p:cNvPr id="15" name="Agrupar 14"/>
          <p:cNvGrpSpPr/>
          <p:nvPr/>
        </p:nvGrpSpPr>
        <p:grpSpPr>
          <a:xfrm>
            <a:off x="3056460" y="5795434"/>
            <a:ext cx="1456268" cy="364067"/>
            <a:chOff x="3061269" y="4368705"/>
            <a:chExt cx="1456268" cy="364067"/>
          </a:xfrm>
          <a:solidFill>
            <a:srgbClr val="FF0000"/>
          </a:solidFill>
        </p:grpSpPr>
        <p:sp>
          <p:nvSpPr>
            <p:cNvPr id="16" name="Retângulo 1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bg1"/>
                  </a:solidFill>
                </a:rPr>
                <a:t>23</a:t>
              </a:r>
              <a:endParaRPr lang="pt-BR" sz="2000" spc="-300" dirty="0">
                <a:solidFill>
                  <a:schemeClr val="bg1"/>
                </a:solidFill>
              </a:endParaRP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bg1"/>
                </a:solidFill>
              </a:endParaRP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bg1"/>
                </a:solidFill>
              </a:endParaRP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Agrupar 44"/>
          <p:cNvGrpSpPr/>
          <p:nvPr/>
        </p:nvGrpSpPr>
        <p:grpSpPr>
          <a:xfrm>
            <a:off x="1739627" y="4246034"/>
            <a:ext cx="1456268" cy="364067"/>
            <a:chOff x="3061269" y="4368705"/>
            <a:chExt cx="1456268" cy="364067"/>
          </a:xfrm>
        </p:grpSpPr>
        <p:sp>
          <p:nvSpPr>
            <p:cNvPr id="46" name="Retângulo 4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10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Agrupar 49"/>
          <p:cNvGrpSpPr/>
          <p:nvPr/>
        </p:nvGrpSpPr>
        <p:grpSpPr>
          <a:xfrm>
            <a:off x="8049726" y="4212169"/>
            <a:ext cx="1456268" cy="364067"/>
            <a:chOff x="3061269" y="4368705"/>
            <a:chExt cx="1456268" cy="364067"/>
          </a:xfrm>
        </p:grpSpPr>
        <p:sp>
          <p:nvSpPr>
            <p:cNvPr id="51" name="Retângulo 5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Agrupar 54"/>
          <p:cNvGrpSpPr/>
          <p:nvPr/>
        </p:nvGrpSpPr>
        <p:grpSpPr>
          <a:xfrm>
            <a:off x="4511284" y="3077636"/>
            <a:ext cx="1456268" cy="364067"/>
            <a:chOff x="3061269" y="4368705"/>
            <a:chExt cx="1456268" cy="364067"/>
          </a:xfrm>
        </p:grpSpPr>
        <p:sp>
          <p:nvSpPr>
            <p:cNvPr id="56" name="Retângulo 5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1" name="Conector de Seta Reta 60"/>
          <p:cNvCxnSpPr>
            <a:endCxn id="49" idx="0"/>
          </p:cNvCxnSpPr>
          <p:nvPr/>
        </p:nvCxnSpPr>
        <p:spPr>
          <a:xfrm flipH="1">
            <a:off x="3013862" y="3441703"/>
            <a:ext cx="1497422" cy="804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>
            <a:endCxn id="51" idx="0"/>
          </p:cNvCxnSpPr>
          <p:nvPr/>
        </p:nvCxnSpPr>
        <p:spPr>
          <a:xfrm>
            <a:off x="4875351" y="3441703"/>
            <a:ext cx="3356409" cy="770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/>
          <p:cNvCxnSpPr/>
          <p:nvPr/>
        </p:nvCxnSpPr>
        <p:spPr>
          <a:xfrm flipH="1">
            <a:off x="957302" y="4588935"/>
            <a:ext cx="778655" cy="1206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/>
          <p:nvPr/>
        </p:nvCxnSpPr>
        <p:spPr>
          <a:xfrm>
            <a:off x="2092830" y="4610101"/>
            <a:ext cx="371262" cy="1185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/>
          <p:cNvCxnSpPr>
            <a:endCxn id="18" idx="0"/>
          </p:cNvCxnSpPr>
          <p:nvPr/>
        </p:nvCxnSpPr>
        <p:spPr>
          <a:xfrm>
            <a:off x="2472063" y="4610101"/>
            <a:ext cx="1494565" cy="1185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/>
          <p:cNvCxnSpPr/>
          <p:nvPr/>
        </p:nvCxnSpPr>
        <p:spPr>
          <a:xfrm flipH="1">
            <a:off x="6272315" y="4574120"/>
            <a:ext cx="1777411" cy="12086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/>
          <p:nvPr/>
        </p:nvCxnSpPr>
        <p:spPr>
          <a:xfrm flipH="1">
            <a:off x="7797981" y="4574120"/>
            <a:ext cx="615812" cy="12043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/>
          <p:nvPr/>
        </p:nvCxnSpPr>
        <p:spPr>
          <a:xfrm>
            <a:off x="8791364" y="4586819"/>
            <a:ext cx="162015" cy="1191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/>
          <p:cNvCxnSpPr/>
          <p:nvPr/>
        </p:nvCxnSpPr>
        <p:spPr>
          <a:xfrm>
            <a:off x="9141927" y="4586819"/>
            <a:ext cx="1496021" cy="11874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Agrupar 63"/>
          <p:cNvGrpSpPr/>
          <p:nvPr/>
        </p:nvGrpSpPr>
        <p:grpSpPr>
          <a:xfrm>
            <a:off x="1553924" y="5795434"/>
            <a:ext cx="1456268" cy="364067"/>
            <a:chOff x="3061269" y="4368705"/>
            <a:chExt cx="1456268" cy="364067"/>
          </a:xfrm>
          <a:solidFill>
            <a:schemeClr val="bg1"/>
          </a:solidFill>
        </p:grpSpPr>
        <p:sp>
          <p:nvSpPr>
            <p:cNvPr id="66" name="Retângulo 6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7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0" name="Retângulo 69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Agrupar 71"/>
          <p:cNvGrpSpPr/>
          <p:nvPr/>
        </p:nvGrpSpPr>
        <p:grpSpPr>
          <a:xfrm>
            <a:off x="47134" y="5795434"/>
            <a:ext cx="1456268" cy="364067"/>
            <a:chOff x="3061269" y="4368705"/>
            <a:chExt cx="1456268" cy="364067"/>
          </a:xfrm>
        </p:grpSpPr>
        <p:sp>
          <p:nvSpPr>
            <p:cNvPr id="74" name="Retângulo 73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1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5" name="Retângulo 74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9" name="Retângulo 7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Agrupar 85"/>
          <p:cNvGrpSpPr/>
          <p:nvPr/>
        </p:nvGrpSpPr>
        <p:grpSpPr>
          <a:xfrm>
            <a:off x="5362147" y="5782735"/>
            <a:ext cx="1456268" cy="364067"/>
            <a:chOff x="3061269" y="4368705"/>
            <a:chExt cx="1456268" cy="364067"/>
          </a:xfrm>
        </p:grpSpPr>
        <p:sp>
          <p:nvSpPr>
            <p:cNvPr id="87" name="Retângulo 86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32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0" name="Retângulo 89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1" name="Agrupar 90"/>
          <p:cNvGrpSpPr/>
          <p:nvPr/>
        </p:nvGrpSpPr>
        <p:grpSpPr>
          <a:xfrm>
            <a:off x="6887813" y="5778503"/>
            <a:ext cx="1456268" cy="364067"/>
            <a:chOff x="3061269" y="4368705"/>
            <a:chExt cx="1456268" cy="364067"/>
          </a:xfrm>
        </p:grpSpPr>
        <p:sp>
          <p:nvSpPr>
            <p:cNvPr id="92" name="Retângulo 91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3" name="Retângulo 92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4" name="Retângulo 93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5" name="Retângulo 94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6" name="Agrupar 95"/>
          <p:cNvGrpSpPr/>
          <p:nvPr/>
        </p:nvGrpSpPr>
        <p:grpSpPr>
          <a:xfrm>
            <a:off x="8407278" y="5778502"/>
            <a:ext cx="1456268" cy="364067"/>
            <a:chOff x="3061269" y="4368705"/>
            <a:chExt cx="1456268" cy="364067"/>
          </a:xfrm>
        </p:grpSpPr>
        <p:sp>
          <p:nvSpPr>
            <p:cNvPr id="97" name="Retângulo 96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8" name="Retângulo 97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9" name="Retângulo 98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00" name="Retângulo 99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1" name="Agrupar 100"/>
          <p:cNvGrpSpPr/>
          <p:nvPr/>
        </p:nvGrpSpPr>
        <p:grpSpPr>
          <a:xfrm>
            <a:off x="9909814" y="5774270"/>
            <a:ext cx="1456268" cy="364067"/>
            <a:chOff x="3061269" y="4368705"/>
            <a:chExt cx="1456268" cy="364067"/>
          </a:xfrm>
        </p:grpSpPr>
        <p:sp>
          <p:nvSpPr>
            <p:cNvPr id="102" name="Retângulo 101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03" name="Retângulo 102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60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04" name="Retângulo 103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05" name="Retângulo 104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6" name="Conector de Seta Reta 105"/>
          <p:cNvCxnSpPr>
            <a:stCxn id="79" idx="3"/>
          </p:cNvCxnSpPr>
          <p:nvPr/>
        </p:nvCxnSpPr>
        <p:spPr>
          <a:xfrm>
            <a:off x="1503402" y="5977468"/>
            <a:ext cx="505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de Seta Reta 106"/>
          <p:cNvCxnSpPr/>
          <p:nvPr/>
        </p:nvCxnSpPr>
        <p:spPr>
          <a:xfrm>
            <a:off x="3010192" y="5977468"/>
            <a:ext cx="462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de Seta Reta 107"/>
          <p:cNvCxnSpPr>
            <a:endCxn id="87" idx="1"/>
          </p:cNvCxnSpPr>
          <p:nvPr/>
        </p:nvCxnSpPr>
        <p:spPr>
          <a:xfrm flipV="1">
            <a:off x="4512728" y="5964769"/>
            <a:ext cx="849419" cy="12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de Seta Reta 108"/>
          <p:cNvCxnSpPr>
            <a:stCxn id="90" idx="3"/>
            <a:endCxn id="92" idx="1"/>
          </p:cNvCxnSpPr>
          <p:nvPr/>
        </p:nvCxnSpPr>
        <p:spPr>
          <a:xfrm flipV="1">
            <a:off x="6818415" y="5960537"/>
            <a:ext cx="69398" cy="4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de Seta Reta 109"/>
          <p:cNvCxnSpPr>
            <a:stCxn id="95" idx="3"/>
            <a:endCxn id="97" idx="1"/>
          </p:cNvCxnSpPr>
          <p:nvPr/>
        </p:nvCxnSpPr>
        <p:spPr>
          <a:xfrm flipV="1">
            <a:off x="8344081" y="5960536"/>
            <a:ext cx="6319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de Seta Reta 110"/>
          <p:cNvCxnSpPr>
            <a:stCxn id="100" idx="3"/>
            <a:endCxn id="102" idx="1"/>
          </p:cNvCxnSpPr>
          <p:nvPr/>
        </p:nvCxnSpPr>
        <p:spPr>
          <a:xfrm flipV="1">
            <a:off x="9863546" y="5956304"/>
            <a:ext cx="46268" cy="4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na Árvore B+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</a:t>
            </a:r>
            <a:r>
              <a:rPr lang="pt-BR" sz="2800" dirty="0"/>
              <a:t>Exemplo: Remover as chaves </a:t>
            </a:r>
            <a:r>
              <a:rPr lang="pt-BR" sz="2800" dirty="0">
                <a:solidFill>
                  <a:srgbClr val="C00000"/>
                </a:solidFill>
              </a:rPr>
              <a:t>20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C00000"/>
                </a:solidFill>
              </a:rPr>
              <a:t>5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00B0F0"/>
                </a:solidFill>
              </a:rPr>
              <a:t>10</a:t>
            </a:r>
            <a:r>
              <a:rPr lang="pt-BR" sz="2800" dirty="0">
                <a:solidFill>
                  <a:schemeClr val="tx1"/>
                </a:solidFill>
              </a:rPr>
              <a:t>, 45</a:t>
            </a:r>
            <a:r>
              <a:rPr lang="pt-BR" sz="2800" dirty="0"/>
              <a:t> da árvore B+ a seguir.</a:t>
            </a:r>
            <a:endParaRPr lang="pt-BR" sz="1800" dirty="0"/>
          </a:p>
        </p:txBody>
      </p:sp>
      <p:grpSp>
        <p:nvGrpSpPr>
          <p:cNvPr id="15" name="Agrupar 14"/>
          <p:cNvGrpSpPr/>
          <p:nvPr/>
        </p:nvGrpSpPr>
        <p:grpSpPr>
          <a:xfrm>
            <a:off x="3056460" y="5795434"/>
            <a:ext cx="1456268" cy="364067"/>
            <a:chOff x="3061269" y="4368705"/>
            <a:chExt cx="1456268" cy="364067"/>
          </a:xfrm>
          <a:solidFill>
            <a:srgbClr val="FF0000"/>
          </a:solidFill>
        </p:grpSpPr>
        <p:sp>
          <p:nvSpPr>
            <p:cNvPr id="16" name="Retângulo 1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bg1"/>
                  </a:solidFill>
                </a:rPr>
                <a:t>23</a:t>
              </a:r>
              <a:endParaRPr lang="pt-BR" sz="2000" spc="-300" dirty="0">
                <a:solidFill>
                  <a:schemeClr val="bg1"/>
                </a:solidFill>
              </a:endParaRP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bg1"/>
                </a:solidFill>
              </a:endParaRP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bg1"/>
                </a:solidFill>
              </a:endParaRP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Agrupar 44"/>
          <p:cNvGrpSpPr/>
          <p:nvPr/>
        </p:nvGrpSpPr>
        <p:grpSpPr>
          <a:xfrm>
            <a:off x="1739627" y="4246034"/>
            <a:ext cx="1456268" cy="364067"/>
            <a:chOff x="3061269" y="4368705"/>
            <a:chExt cx="1456268" cy="364067"/>
          </a:xfrm>
        </p:grpSpPr>
        <p:sp>
          <p:nvSpPr>
            <p:cNvPr id="46" name="Retângulo 4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10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Agrupar 49"/>
          <p:cNvGrpSpPr/>
          <p:nvPr/>
        </p:nvGrpSpPr>
        <p:grpSpPr>
          <a:xfrm>
            <a:off x="8049726" y="4212169"/>
            <a:ext cx="1456268" cy="364067"/>
            <a:chOff x="3061269" y="4368705"/>
            <a:chExt cx="1456268" cy="364067"/>
          </a:xfrm>
        </p:grpSpPr>
        <p:sp>
          <p:nvSpPr>
            <p:cNvPr id="51" name="Retângulo 5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Agrupar 54"/>
          <p:cNvGrpSpPr/>
          <p:nvPr/>
        </p:nvGrpSpPr>
        <p:grpSpPr>
          <a:xfrm>
            <a:off x="4511284" y="3077636"/>
            <a:ext cx="1456268" cy="364067"/>
            <a:chOff x="3061269" y="4368705"/>
            <a:chExt cx="1456268" cy="364067"/>
          </a:xfrm>
        </p:grpSpPr>
        <p:sp>
          <p:nvSpPr>
            <p:cNvPr id="56" name="Retângulo 5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1" name="Conector de Seta Reta 60"/>
          <p:cNvCxnSpPr>
            <a:endCxn id="49" idx="0"/>
          </p:cNvCxnSpPr>
          <p:nvPr/>
        </p:nvCxnSpPr>
        <p:spPr>
          <a:xfrm flipH="1">
            <a:off x="3013862" y="3441703"/>
            <a:ext cx="1497422" cy="804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>
            <a:endCxn id="51" idx="0"/>
          </p:cNvCxnSpPr>
          <p:nvPr/>
        </p:nvCxnSpPr>
        <p:spPr>
          <a:xfrm>
            <a:off x="4875351" y="3441703"/>
            <a:ext cx="3356409" cy="770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/>
          <p:cNvCxnSpPr/>
          <p:nvPr/>
        </p:nvCxnSpPr>
        <p:spPr>
          <a:xfrm flipH="1">
            <a:off x="957302" y="4588935"/>
            <a:ext cx="778655" cy="1206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/>
          <p:nvPr/>
        </p:nvCxnSpPr>
        <p:spPr>
          <a:xfrm>
            <a:off x="2092830" y="4610101"/>
            <a:ext cx="371262" cy="1185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/>
          <p:cNvCxnSpPr>
            <a:endCxn id="18" idx="0"/>
          </p:cNvCxnSpPr>
          <p:nvPr/>
        </p:nvCxnSpPr>
        <p:spPr>
          <a:xfrm>
            <a:off x="2472063" y="4610101"/>
            <a:ext cx="1494565" cy="1185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/>
          <p:cNvCxnSpPr/>
          <p:nvPr/>
        </p:nvCxnSpPr>
        <p:spPr>
          <a:xfrm flipH="1">
            <a:off x="6272315" y="4574120"/>
            <a:ext cx="1777411" cy="12086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/>
          <p:nvPr/>
        </p:nvCxnSpPr>
        <p:spPr>
          <a:xfrm flipH="1">
            <a:off x="7797981" y="4574120"/>
            <a:ext cx="615812" cy="12043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/>
          <p:nvPr/>
        </p:nvCxnSpPr>
        <p:spPr>
          <a:xfrm>
            <a:off x="8791364" y="4586819"/>
            <a:ext cx="162015" cy="1191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/>
          <p:cNvCxnSpPr/>
          <p:nvPr/>
        </p:nvCxnSpPr>
        <p:spPr>
          <a:xfrm>
            <a:off x="9141927" y="4586819"/>
            <a:ext cx="1496021" cy="11874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Agrupar 63"/>
          <p:cNvGrpSpPr/>
          <p:nvPr/>
        </p:nvGrpSpPr>
        <p:grpSpPr>
          <a:xfrm>
            <a:off x="1553924" y="5795434"/>
            <a:ext cx="1456268" cy="364067"/>
            <a:chOff x="3061269" y="4368705"/>
            <a:chExt cx="1456268" cy="364067"/>
          </a:xfrm>
          <a:solidFill>
            <a:schemeClr val="bg1"/>
          </a:solidFill>
        </p:grpSpPr>
        <p:sp>
          <p:nvSpPr>
            <p:cNvPr id="66" name="Retângulo 6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7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0" name="Retângulo 69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Agrupar 71"/>
          <p:cNvGrpSpPr/>
          <p:nvPr/>
        </p:nvGrpSpPr>
        <p:grpSpPr>
          <a:xfrm>
            <a:off x="47134" y="5795434"/>
            <a:ext cx="1456268" cy="364067"/>
            <a:chOff x="3061269" y="4368705"/>
            <a:chExt cx="1456268" cy="364067"/>
          </a:xfrm>
        </p:grpSpPr>
        <p:sp>
          <p:nvSpPr>
            <p:cNvPr id="74" name="Retângulo 73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1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5" name="Retângulo 74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9" name="Retângulo 7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Agrupar 85"/>
          <p:cNvGrpSpPr/>
          <p:nvPr/>
        </p:nvGrpSpPr>
        <p:grpSpPr>
          <a:xfrm>
            <a:off x="5362147" y="5782735"/>
            <a:ext cx="1456268" cy="364067"/>
            <a:chOff x="3061269" y="4368705"/>
            <a:chExt cx="1456268" cy="364067"/>
          </a:xfrm>
        </p:grpSpPr>
        <p:sp>
          <p:nvSpPr>
            <p:cNvPr id="87" name="Retângulo 86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32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0" name="Retângulo 89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1" name="Agrupar 90"/>
          <p:cNvGrpSpPr/>
          <p:nvPr/>
        </p:nvGrpSpPr>
        <p:grpSpPr>
          <a:xfrm>
            <a:off x="6887813" y="5778503"/>
            <a:ext cx="1456268" cy="364067"/>
            <a:chOff x="3061269" y="4368705"/>
            <a:chExt cx="1456268" cy="364067"/>
          </a:xfrm>
        </p:grpSpPr>
        <p:sp>
          <p:nvSpPr>
            <p:cNvPr id="92" name="Retângulo 91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3" name="Retângulo 92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4" name="Retângulo 93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5" name="Retângulo 94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6" name="Agrupar 95"/>
          <p:cNvGrpSpPr/>
          <p:nvPr/>
        </p:nvGrpSpPr>
        <p:grpSpPr>
          <a:xfrm>
            <a:off x="8407278" y="5778502"/>
            <a:ext cx="1456268" cy="364067"/>
            <a:chOff x="3061269" y="4368705"/>
            <a:chExt cx="1456268" cy="364067"/>
          </a:xfrm>
        </p:grpSpPr>
        <p:sp>
          <p:nvSpPr>
            <p:cNvPr id="97" name="Retângulo 96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8" name="Retângulo 97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9" name="Retângulo 98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00" name="Retângulo 99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1" name="Agrupar 100"/>
          <p:cNvGrpSpPr/>
          <p:nvPr/>
        </p:nvGrpSpPr>
        <p:grpSpPr>
          <a:xfrm>
            <a:off x="9909814" y="5774270"/>
            <a:ext cx="1456268" cy="364067"/>
            <a:chOff x="3061269" y="4368705"/>
            <a:chExt cx="1456268" cy="364067"/>
          </a:xfrm>
        </p:grpSpPr>
        <p:sp>
          <p:nvSpPr>
            <p:cNvPr id="102" name="Retângulo 101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03" name="Retângulo 102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60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04" name="Retângulo 103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05" name="Retângulo 104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6" name="Conector de Seta Reta 105"/>
          <p:cNvCxnSpPr>
            <a:stCxn id="79" idx="3"/>
          </p:cNvCxnSpPr>
          <p:nvPr/>
        </p:nvCxnSpPr>
        <p:spPr>
          <a:xfrm>
            <a:off x="1503402" y="5977468"/>
            <a:ext cx="505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de Seta Reta 106"/>
          <p:cNvCxnSpPr/>
          <p:nvPr/>
        </p:nvCxnSpPr>
        <p:spPr>
          <a:xfrm>
            <a:off x="3010192" y="5977468"/>
            <a:ext cx="462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 de Seta Reta 107"/>
          <p:cNvCxnSpPr>
            <a:endCxn id="87" idx="1"/>
          </p:cNvCxnSpPr>
          <p:nvPr/>
        </p:nvCxnSpPr>
        <p:spPr>
          <a:xfrm flipV="1">
            <a:off x="4512728" y="5964769"/>
            <a:ext cx="849419" cy="12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de Seta Reta 108"/>
          <p:cNvCxnSpPr>
            <a:stCxn id="90" idx="3"/>
            <a:endCxn id="92" idx="1"/>
          </p:cNvCxnSpPr>
          <p:nvPr/>
        </p:nvCxnSpPr>
        <p:spPr>
          <a:xfrm flipV="1">
            <a:off x="6818415" y="5960537"/>
            <a:ext cx="69398" cy="4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de Seta Reta 109"/>
          <p:cNvCxnSpPr>
            <a:stCxn id="95" idx="3"/>
            <a:endCxn id="97" idx="1"/>
          </p:cNvCxnSpPr>
          <p:nvPr/>
        </p:nvCxnSpPr>
        <p:spPr>
          <a:xfrm flipV="1">
            <a:off x="8344081" y="5960536"/>
            <a:ext cx="6319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de Seta Reta 110"/>
          <p:cNvCxnSpPr>
            <a:stCxn id="100" idx="3"/>
            <a:endCxn id="102" idx="1"/>
          </p:cNvCxnSpPr>
          <p:nvPr/>
        </p:nvCxnSpPr>
        <p:spPr>
          <a:xfrm flipV="1">
            <a:off x="9863546" y="5956304"/>
            <a:ext cx="46268" cy="4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ipse 3"/>
          <p:cNvSpPr/>
          <p:nvPr/>
        </p:nvSpPr>
        <p:spPr>
          <a:xfrm>
            <a:off x="1280143" y="5411048"/>
            <a:ext cx="3607314" cy="1206499"/>
          </a:xfrm>
          <a:prstGeom prst="ellipse">
            <a:avLst/>
          </a:prstGeom>
          <a:solidFill>
            <a:srgbClr val="99CB38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2000" spc="-300" dirty="0"/>
          </a:p>
          <a:p>
            <a:pPr algn="ctr"/>
            <a:endParaRPr lang="pt-BR" sz="2000" spc="-300" dirty="0"/>
          </a:p>
          <a:p>
            <a:pPr algn="ctr"/>
            <a:r>
              <a:rPr lang="pt-BR" sz="2000" dirty="0">
                <a:solidFill>
                  <a:schemeClr val="tx1"/>
                </a:solidFill>
              </a:rPr>
              <a:t>MERGE</a:t>
            </a:r>
            <a:endParaRPr lang="pt-BR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na Árvore B+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</a:t>
            </a:r>
            <a:r>
              <a:rPr lang="pt-BR" sz="2800" dirty="0"/>
              <a:t>Exemplo: Remover as chaves </a:t>
            </a:r>
            <a:r>
              <a:rPr lang="pt-BR" sz="2800" dirty="0">
                <a:solidFill>
                  <a:srgbClr val="C00000"/>
                </a:solidFill>
              </a:rPr>
              <a:t>20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C00000"/>
                </a:solidFill>
              </a:rPr>
              <a:t>5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00B0F0"/>
                </a:solidFill>
              </a:rPr>
              <a:t>10</a:t>
            </a:r>
            <a:r>
              <a:rPr lang="pt-BR" sz="2800" dirty="0">
                <a:solidFill>
                  <a:schemeClr val="tx1"/>
                </a:solidFill>
              </a:rPr>
              <a:t>, 45</a:t>
            </a:r>
            <a:r>
              <a:rPr lang="pt-BR" sz="2800" dirty="0"/>
              <a:t> da árvore B+ a seguir.</a:t>
            </a:r>
            <a:endParaRPr lang="pt-BR" sz="1800" dirty="0"/>
          </a:p>
        </p:txBody>
      </p:sp>
      <p:grpSp>
        <p:nvGrpSpPr>
          <p:cNvPr id="10" name="Agrupar 9"/>
          <p:cNvGrpSpPr/>
          <p:nvPr/>
        </p:nvGrpSpPr>
        <p:grpSpPr>
          <a:xfrm>
            <a:off x="1553924" y="5795434"/>
            <a:ext cx="1456268" cy="364067"/>
            <a:chOff x="3061269" y="4368705"/>
            <a:chExt cx="1456268" cy="364067"/>
          </a:xfrm>
          <a:solidFill>
            <a:schemeClr val="bg1"/>
          </a:solidFill>
        </p:grpSpPr>
        <p:sp>
          <p:nvSpPr>
            <p:cNvPr id="11" name="Retângulo 1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7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23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Agrupar 44"/>
          <p:cNvGrpSpPr/>
          <p:nvPr/>
        </p:nvGrpSpPr>
        <p:grpSpPr>
          <a:xfrm>
            <a:off x="1739627" y="4246034"/>
            <a:ext cx="1456268" cy="364067"/>
            <a:chOff x="3061269" y="4368705"/>
            <a:chExt cx="1456268" cy="364067"/>
          </a:xfrm>
          <a:solidFill>
            <a:srgbClr val="FF0000"/>
          </a:solidFill>
        </p:grpSpPr>
        <p:sp>
          <p:nvSpPr>
            <p:cNvPr id="46" name="Retângulo 4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bg1"/>
                  </a:solidFill>
                </a:rPr>
                <a:t>4</a:t>
              </a:r>
              <a:endParaRPr lang="pt-BR" sz="2000" spc="-300" dirty="0">
                <a:solidFill>
                  <a:schemeClr val="bg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bg1"/>
                </a:solidFill>
              </a:endParaRPr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bg1"/>
                </a:solidFill>
              </a:endParaRPr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Agrupar 49"/>
          <p:cNvGrpSpPr/>
          <p:nvPr/>
        </p:nvGrpSpPr>
        <p:grpSpPr>
          <a:xfrm>
            <a:off x="8049726" y="4212169"/>
            <a:ext cx="1456268" cy="364067"/>
            <a:chOff x="3061269" y="4368705"/>
            <a:chExt cx="1456268" cy="364067"/>
          </a:xfrm>
        </p:grpSpPr>
        <p:sp>
          <p:nvSpPr>
            <p:cNvPr id="51" name="Retângulo 5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Agrupar 54"/>
          <p:cNvGrpSpPr/>
          <p:nvPr/>
        </p:nvGrpSpPr>
        <p:grpSpPr>
          <a:xfrm>
            <a:off x="4511284" y="3077636"/>
            <a:ext cx="1456268" cy="364067"/>
            <a:chOff x="3061269" y="4368705"/>
            <a:chExt cx="1456268" cy="364067"/>
          </a:xfrm>
        </p:grpSpPr>
        <p:sp>
          <p:nvSpPr>
            <p:cNvPr id="56" name="Retângulo 5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1" name="Conector de Seta Reta 60"/>
          <p:cNvCxnSpPr>
            <a:endCxn id="49" idx="0"/>
          </p:cNvCxnSpPr>
          <p:nvPr/>
        </p:nvCxnSpPr>
        <p:spPr>
          <a:xfrm flipH="1">
            <a:off x="3013862" y="3441703"/>
            <a:ext cx="1497422" cy="804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>
            <a:endCxn id="51" idx="0"/>
          </p:cNvCxnSpPr>
          <p:nvPr/>
        </p:nvCxnSpPr>
        <p:spPr>
          <a:xfrm>
            <a:off x="4875351" y="3441703"/>
            <a:ext cx="3356409" cy="770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/>
          <p:cNvCxnSpPr/>
          <p:nvPr/>
        </p:nvCxnSpPr>
        <p:spPr>
          <a:xfrm flipH="1">
            <a:off x="957302" y="4588935"/>
            <a:ext cx="778655" cy="1206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>
            <a:endCxn id="13" idx="0"/>
          </p:cNvCxnSpPr>
          <p:nvPr/>
        </p:nvCxnSpPr>
        <p:spPr>
          <a:xfrm>
            <a:off x="2092830" y="4610101"/>
            <a:ext cx="371262" cy="1185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/>
          <p:cNvCxnSpPr/>
          <p:nvPr/>
        </p:nvCxnSpPr>
        <p:spPr>
          <a:xfrm flipH="1">
            <a:off x="6272315" y="4574120"/>
            <a:ext cx="1777411" cy="12086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/>
          <p:nvPr/>
        </p:nvCxnSpPr>
        <p:spPr>
          <a:xfrm flipH="1">
            <a:off x="7797981" y="4574120"/>
            <a:ext cx="615812" cy="12043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/>
          <p:nvPr/>
        </p:nvCxnSpPr>
        <p:spPr>
          <a:xfrm>
            <a:off x="8791364" y="4586819"/>
            <a:ext cx="162015" cy="1191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/>
          <p:cNvCxnSpPr/>
          <p:nvPr/>
        </p:nvCxnSpPr>
        <p:spPr>
          <a:xfrm>
            <a:off x="9141927" y="4586819"/>
            <a:ext cx="1496021" cy="11874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Agrupar 71"/>
          <p:cNvGrpSpPr/>
          <p:nvPr/>
        </p:nvGrpSpPr>
        <p:grpSpPr>
          <a:xfrm>
            <a:off x="47134" y="5795434"/>
            <a:ext cx="1456268" cy="364067"/>
            <a:chOff x="3061269" y="4368705"/>
            <a:chExt cx="1456268" cy="364067"/>
          </a:xfrm>
        </p:grpSpPr>
        <p:sp>
          <p:nvSpPr>
            <p:cNvPr id="74" name="Retângulo 73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1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5" name="Retângulo 74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9" name="Retângulo 7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Agrupar 85"/>
          <p:cNvGrpSpPr/>
          <p:nvPr/>
        </p:nvGrpSpPr>
        <p:grpSpPr>
          <a:xfrm>
            <a:off x="5362147" y="5782735"/>
            <a:ext cx="1456268" cy="364067"/>
            <a:chOff x="3061269" y="4368705"/>
            <a:chExt cx="1456268" cy="364067"/>
          </a:xfrm>
        </p:grpSpPr>
        <p:sp>
          <p:nvSpPr>
            <p:cNvPr id="87" name="Retângulo 86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32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0" name="Retângulo 89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1" name="Agrupar 90"/>
          <p:cNvGrpSpPr/>
          <p:nvPr/>
        </p:nvGrpSpPr>
        <p:grpSpPr>
          <a:xfrm>
            <a:off x="6887813" y="5778503"/>
            <a:ext cx="1456268" cy="364067"/>
            <a:chOff x="3061269" y="4368705"/>
            <a:chExt cx="1456268" cy="364067"/>
          </a:xfrm>
        </p:grpSpPr>
        <p:sp>
          <p:nvSpPr>
            <p:cNvPr id="92" name="Retângulo 91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3" name="Retângulo 92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4" name="Retângulo 93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5" name="Retângulo 94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6" name="Agrupar 95"/>
          <p:cNvGrpSpPr/>
          <p:nvPr/>
        </p:nvGrpSpPr>
        <p:grpSpPr>
          <a:xfrm>
            <a:off x="8407278" y="5778502"/>
            <a:ext cx="1456268" cy="364067"/>
            <a:chOff x="3061269" y="4368705"/>
            <a:chExt cx="1456268" cy="364067"/>
          </a:xfrm>
        </p:grpSpPr>
        <p:sp>
          <p:nvSpPr>
            <p:cNvPr id="97" name="Retângulo 96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8" name="Retângulo 97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9" name="Retângulo 98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00" name="Retângulo 99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1" name="Agrupar 100"/>
          <p:cNvGrpSpPr/>
          <p:nvPr/>
        </p:nvGrpSpPr>
        <p:grpSpPr>
          <a:xfrm>
            <a:off x="9909814" y="5774270"/>
            <a:ext cx="1456268" cy="364067"/>
            <a:chOff x="3061269" y="4368705"/>
            <a:chExt cx="1456268" cy="364067"/>
          </a:xfrm>
        </p:grpSpPr>
        <p:sp>
          <p:nvSpPr>
            <p:cNvPr id="102" name="Retângulo 101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03" name="Retângulo 102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60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04" name="Retângulo 103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05" name="Retângulo 104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06" name="Conector de Seta Reta 105"/>
          <p:cNvCxnSpPr>
            <a:stCxn id="79" idx="3"/>
          </p:cNvCxnSpPr>
          <p:nvPr/>
        </p:nvCxnSpPr>
        <p:spPr>
          <a:xfrm>
            <a:off x="1503402" y="5977468"/>
            <a:ext cx="505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ector de Seta Reta 106"/>
          <p:cNvCxnSpPr>
            <a:endCxn id="87" idx="1"/>
          </p:cNvCxnSpPr>
          <p:nvPr/>
        </p:nvCxnSpPr>
        <p:spPr>
          <a:xfrm flipV="1">
            <a:off x="3010192" y="5964769"/>
            <a:ext cx="2351955" cy="12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ector de Seta Reta 108"/>
          <p:cNvCxnSpPr>
            <a:stCxn id="90" idx="3"/>
            <a:endCxn id="92" idx="1"/>
          </p:cNvCxnSpPr>
          <p:nvPr/>
        </p:nvCxnSpPr>
        <p:spPr>
          <a:xfrm flipV="1">
            <a:off x="6818415" y="5960537"/>
            <a:ext cx="69398" cy="4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ector de Seta Reta 109"/>
          <p:cNvCxnSpPr>
            <a:stCxn id="95" idx="3"/>
            <a:endCxn id="97" idx="1"/>
          </p:cNvCxnSpPr>
          <p:nvPr/>
        </p:nvCxnSpPr>
        <p:spPr>
          <a:xfrm flipV="1">
            <a:off x="8344081" y="5960536"/>
            <a:ext cx="6319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ector de Seta Reta 110"/>
          <p:cNvCxnSpPr>
            <a:stCxn id="100" idx="3"/>
            <a:endCxn id="102" idx="1"/>
          </p:cNvCxnSpPr>
          <p:nvPr/>
        </p:nvCxnSpPr>
        <p:spPr>
          <a:xfrm flipV="1">
            <a:off x="9863546" y="5956304"/>
            <a:ext cx="46268" cy="4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na Árvore B+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</a:t>
            </a:r>
            <a:r>
              <a:rPr lang="pt-BR" sz="2800" dirty="0"/>
              <a:t>Exemplo: Remover as chaves </a:t>
            </a:r>
            <a:r>
              <a:rPr lang="pt-BR" sz="2800" dirty="0">
                <a:solidFill>
                  <a:srgbClr val="C00000"/>
                </a:solidFill>
              </a:rPr>
              <a:t>20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C00000"/>
                </a:solidFill>
              </a:rPr>
              <a:t>5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00B0F0"/>
                </a:solidFill>
              </a:rPr>
              <a:t>10</a:t>
            </a:r>
            <a:r>
              <a:rPr lang="pt-BR" sz="2800" dirty="0">
                <a:solidFill>
                  <a:schemeClr val="tx1"/>
                </a:solidFill>
              </a:rPr>
              <a:t>, 45</a:t>
            </a:r>
            <a:r>
              <a:rPr lang="pt-BR" sz="2800" dirty="0"/>
              <a:t> da árvore B+ a seguir.</a:t>
            </a:r>
            <a:endParaRPr lang="pt-BR" sz="1800" dirty="0"/>
          </a:p>
        </p:txBody>
      </p:sp>
      <p:grpSp>
        <p:nvGrpSpPr>
          <p:cNvPr id="45" name="Agrupar 44"/>
          <p:cNvGrpSpPr/>
          <p:nvPr/>
        </p:nvGrpSpPr>
        <p:grpSpPr>
          <a:xfrm>
            <a:off x="1739627" y="4246034"/>
            <a:ext cx="1456268" cy="364067"/>
            <a:chOff x="3061269" y="4368705"/>
            <a:chExt cx="1456268" cy="364067"/>
          </a:xfrm>
          <a:solidFill>
            <a:srgbClr val="FF0000"/>
          </a:solidFill>
        </p:grpSpPr>
        <p:sp>
          <p:nvSpPr>
            <p:cNvPr id="46" name="Retângulo 4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bg1"/>
                  </a:solidFill>
                </a:rPr>
                <a:t>4</a:t>
              </a:r>
              <a:endParaRPr lang="pt-BR" sz="2000" spc="-300" dirty="0">
                <a:solidFill>
                  <a:schemeClr val="bg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bg1"/>
                </a:solidFill>
              </a:endParaRPr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bg1"/>
                </a:solidFill>
              </a:endParaRPr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0" name="Agrupar 49"/>
          <p:cNvGrpSpPr/>
          <p:nvPr/>
        </p:nvGrpSpPr>
        <p:grpSpPr>
          <a:xfrm>
            <a:off x="8049726" y="4212169"/>
            <a:ext cx="1456268" cy="364067"/>
            <a:chOff x="3061269" y="4368705"/>
            <a:chExt cx="1456268" cy="364067"/>
          </a:xfrm>
        </p:grpSpPr>
        <p:sp>
          <p:nvSpPr>
            <p:cNvPr id="51" name="Retângulo 5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rgbClr val="FF00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Agrupar 54"/>
          <p:cNvGrpSpPr/>
          <p:nvPr/>
        </p:nvGrpSpPr>
        <p:grpSpPr>
          <a:xfrm>
            <a:off x="4511284" y="3077636"/>
            <a:ext cx="1456268" cy="364067"/>
            <a:chOff x="3061269" y="4368705"/>
            <a:chExt cx="1456268" cy="364067"/>
          </a:xfrm>
        </p:grpSpPr>
        <p:sp>
          <p:nvSpPr>
            <p:cNvPr id="56" name="Retângulo 5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1" name="Conector de Seta Reta 60"/>
          <p:cNvCxnSpPr>
            <a:endCxn id="49" idx="0"/>
          </p:cNvCxnSpPr>
          <p:nvPr/>
        </p:nvCxnSpPr>
        <p:spPr>
          <a:xfrm flipH="1">
            <a:off x="3013862" y="3441703"/>
            <a:ext cx="1497422" cy="804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>
            <a:endCxn id="51" idx="0"/>
          </p:cNvCxnSpPr>
          <p:nvPr/>
        </p:nvCxnSpPr>
        <p:spPr>
          <a:xfrm>
            <a:off x="4875351" y="3441703"/>
            <a:ext cx="3356409" cy="770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/>
          <p:cNvCxnSpPr/>
          <p:nvPr/>
        </p:nvCxnSpPr>
        <p:spPr>
          <a:xfrm flipH="1">
            <a:off x="957302" y="4588935"/>
            <a:ext cx="778655" cy="1206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/>
          <p:nvPr/>
        </p:nvCxnSpPr>
        <p:spPr>
          <a:xfrm>
            <a:off x="2092830" y="4610101"/>
            <a:ext cx="371262" cy="1185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/>
          <p:cNvCxnSpPr/>
          <p:nvPr/>
        </p:nvCxnSpPr>
        <p:spPr>
          <a:xfrm flipH="1">
            <a:off x="6272315" y="4574120"/>
            <a:ext cx="1777411" cy="12086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/>
          <p:nvPr/>
        </p:nvCxnSpPr>
        <p:spPr>
          <a:xfrm flipH="1">
            <a:off x="7797981" y="4574120"/>
            <a:ext cx="615812" cy="12043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/>
          <p:nvPr/>
        </p:nvCxnSpPr>
        <p:spPr>
          <a:xfrm>
            <a:off x="8791364" y="4586819"/>
            <a:ext cx="162015" cy="1191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/>
          <p:cNvCxnSpPr/>
          <p:nvPr/>
        </p:nvCxnSpPr>
        <p:spPr>
          <a:xfrm>
            <a:off x="9141927" y="4586819"/>
            <a:ext cx="1496021" cy="11874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Agrupar 59"/>
          <p:cNvGrpSpPr/>
          <p:nvPr/>
        </p:nvGrpSpPr>
        <p:grpSpPr>
          <a:xfrm>
            <a:off x="1553924" y="5795434"/>
            <a:ext cx="1456268" cy="364067"/>
            <a:chOff x="3061269" y="4368705"/>
            <a:chExt cx="1456268" cy="364067"/>
          </a:xfrm>
          <a:solidFill>
            <a:schemeClr val="bg1"/>
          </a:solidFill>
        </p:grpSpPr>
        <p:sp>
          <p:nvSpPr>
            <p:cNvPr id="62" name="Retângulo 61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7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66" name="Retângulo 65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23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Agrupar 68"/>
          <p:cNvGrpSpPr/>
          <p:nvPr/>
        </p:nvGrpSpPr>
        <p:grpSpPr>
          <a:xfrm>
            <a:off x="47134" y="5795434"/>
            <a:ext cx="1456268" cy="364067"/>
            <a:chOff x="3061269" y="4368705"/>
            <a:chExt cx="1456268" cy="364067"/>
          </a:xfrm>
        </p:grpSpPr>
        <p:sp>
          <p:nvSpPr>
            <p:cNvPr id="70" name="Retângulo 69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1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4" name="Retângulo 7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5" name="Agrupar 74"/>
          <p:cNvGrpSpPr/>
          <p:nvPr/>
        </p:nvGrpSpPr>
        <p:grpSpPr>
          <a:xfrm>
            <a:off x="5362147" y="5782735"/>
            <a:ext cx="1456268" cy="364067"/>
            <a:chOff x="3061269" y="4368705"/>
            <a:chExt cx="1456268" cy="364067"/>
          </a:xfrm>
        </p:grpSpPr>
        <p:sp>
          <p:nvSpPr>
            <p:cNvPr id="77" name="Retângulo 76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9" name="Retângulo 78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0" name="Retângulo 79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32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2" name="Retângulo 81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3" name="Agrupar 82"/>
          <p:cNvGrpSpPr/>
          <p:nvPr/>
        </p:nvGrpSpPr>
        <p:grpSpPr>
          <a:xfrm>
            <a:off x="6887813" y="5778503"/>
            <a:ext cx="1456268" cy="364067"/>
            <a:chOff x="3061269" y="4368705"/>
            <a:chExt cx="1456268" cy="364067"/>
          </a:xfrm>
        </p:grpSpPr>
        <p:sp>
          <p:nvSpPr>
            <p:cNvPr id="84" name="Retângulo 83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5" name="Retângulo 84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6" name="Retângulo 85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7" name="Retângulo 86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8" name="Agrupar 87"/>
          <p:cNvGrpSpPr/>
          <p:nvPr/>
        </p:nvGrpSpPr>
        <p:grpSpPr>
          <a:xfrm>
            <a:off x="8407278" y="5778502"/>
            <a:ext cx="1456268" cy="364067"/>
            <a:chOff x="3061269" y="4368705"/>
            <a:chExt cx="1456268" cy="364067"/>
          </a:xfrm>
        </p:grpSpPr>
        <p:sp>
          <p:nvSpPr>
            <p:cNvPr id="89" name="Retângulo 88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0" name="Retângulo 89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1" name="Retângulo 90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2" name="Retângulo 91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3" name="Agrupar 92"/>
          <p:cNvGrpSpPr/>
          <p:nvPr/>
        </p:nvGrpSpPr>
        <p:grpSpPr>
          <a:xfrm>
            <a:off x="9909814" y="5774270"/>
            <a:ext cx="1456268" cy="364067"/>
            <a:chOff x="3061269" y="4368705"/>
            <a:chExt cx="1456268" cy="364067"/>
          </a:xfrm>
        </p:grpSpPr>
        <p:sp>
          <p:nvSpPr>
            <p:cNvPr id="94" name="Retângulo 93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5" name="Retângulo 94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60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6" name="Retângulo 95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7" name="Retângulo 96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8" name="Conector de Seta Reta 97"/>
          <p:cNvCxnSpPr>
            <a:stCxn id="74" idx="3"/>
          </p:cNvCxnSpPr>
          <p:nvPr/>
        </p:nvCxnSpPr>
        <p:spPr>
          <a:xfrm>
            <a:off x="1503402" y="5977468"/>
            <a:ext cx="505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de Seta Reta 98"/>
          <p:cNvCxnSpPr>
            <a:endCxn id="77" idx="1"/>
          </p:cNvCxnSpPr>
          <p:nvPr/>
        </p:nvCxnSpPr>
        <p:spPr>
          <a:xfrm flipV="1">
            <a:off x="3010192" y="5964769"/>
            <a:ext cx="2351955" cy="12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de Seta Reta 99"/>
          <p:cNvCxnSpPr>
            <a:stCxn id="82" idx="3"/>
            <a:endCxn id="84" idx="1"/>
          </p:cNvCxnSpPr>
          <p:nvPr/>
        </p:nvCxnSpPr>
        <p:spPr>
          <a:xfrm flipV="1">
            <a:off x="6818415" y="5960537"/>
            <a:ext cx="69398" cy="4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de Seta Reta 100"/>
          <p:cNvCxnSpPr>
            <a:stCxn id="87" idx="3"/>
            <a:endCxn id="89" idx="1"/>
          </p:cNvCxnSpPr>
          <p:nvPr/>
        </p:nvCxnSpPr>
        <p:spPr>
          <a:xfrm flipV="1">
            <a:off x="8344081" y="5960536"/>
            <a:ext cx="6319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 de Seta Reta 101"/>
          <p:cNvCxnSpPr>
            <a:stCxn id="92" idx="3"/>
            <a:endCxn id="94" idx="1"/>
          </p:cNvCxnSpPr>
          <p:nvPr/>
        </p:nvCxnSpPr>
        <p:spPr>
          <a:xfrm flipV="1">
            <a:off x="9863546" y="5956304"/>
            <a:ext cx="46268" cy="4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na Árvore B+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</a:t>
            </a:r>
            <a:r>
              <a:rPr lang="pt-BR" sz="2800" dirty="0"/>
              <a:t>Exemplo: Remover as chaves </a:t>
            </a:r>
            <a:r>
              <a:rPr lang="pt-BR" sz="2800" dirty="0">
                <a:solidFill>
                  <a:srgbClr val="C00000"/>
                </a:solidFill>
              </a:rPr>
              <a:t>20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C00000"/>
                </a:solidFill>
              </a:rPr>
              <a:t>5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C00000"/>
                </a:solidFill>
              </a:rPr>
              <a:t>10</a:t>
            </a:r>
            <a:r>
              <a:rPr lang="pt-BR" sz="2800" dirty="0">
                <a:solidFill>
                  <a:schemeClr val="tx1"/>
                </a:solidFill>
              </a:rPr>
              <a:t>, 45</a:t>
            </a:r>
            <a:r>
              <a:rPr lang="pt-BR" sz="2800" dirty="0"/>
              <a:t> da árvore B+ a seguir.</a:t>
            </a:r>
            <a:endParaRPr lang="pt-BR" sz="1800" dirty="0"/>
          </a:p>
        </p:txBody>
      </p:sp>
      <p:grpSp>
        <p:nvGrpSpPr>
          <p:cNvPr id="9" name="Agrupar 8"/>
          <p:cNvGrpSpPr/>
          <p:nvPr/>
        </p:nvGrpSpPr>
        <p:grpSpPr>
          <a:xfrm>
            <a:off x="47134" y="5795434"/>
            <a:ext cx="1456268" cy="364067"/>
            <a:chOff x="3061269" y="4368705"/>
            <a:chExt cx="1456268" cy="364067"/>
          </a:xfrm>
        </p:grpSpPr>
        <p:sp>
          <p:nvSpPr>
            <p:cNvPr id="5" name="Retângulo 4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1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Retângulo 5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3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Retângulo 7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Agrupar 9"/>
          <p:cNvGrpSpPr/>
          <p:nvPr/>
        </p:nvGrpSpPr>
        <p:grpSpPr>
          <a:xfrm>
            <a:off x="1553924" y="5795434"/>
            <a:ext cx="1456268" cy="364067"/>
            <a:chOff x="3061269" y="4368705"/>
            <a:chExt cx="1456268" cy="364067"/>
          </a:xfrm>
          <a:solidFill>
            <a:schemeClr val="bg1"/>
          </a:solidFill>
        </p:grpSpPr>
        <p:sp>
          <p:nvSpPr>
            <p:cNvPr id="11" name="Retângulo 1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7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23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Agrupar 19"/>
          <p:cNvGrpSpPr/>
          <p:nvPr/>
        </p:nvGrpSpPr>
        <p:grpSpPr>
          <a:xfrm>
            <a:off x="3183399" y="5792511"/>
            <a:ext cx="1456268" cy="364067"/>
            <a:chOff x="3061269" y="4368705"/>
            <a:chExt cx="1456268" cy="364067"/>
          </a:xfrm>
        </p:grpSpPr>
        <p:sp>
          <p:nvSpPr>
            <p:cNvPr id="21" name="Retângulo 2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32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Agrupar 24"/>
          <p:cNvGrpSpPr/>
          <p:nvPr/>
        </p:nvGrpSpPr>
        <p:grpSpPr>
          <a:xfrm>
            <a:off x="6509806" y="5774269"/>
            <a:ext cx="1456268" cy="364067"/>
            <a:chOff x="3061269" y="4368705"/>
            <a:chExt cx="1456268" cy="364067"/>
          </a:xfrm>
        </p:grpSpPr>
        <p:sp>
          <p:nvSpPr>
            <p:cNvPr id="26" name="Retângulo 2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Agrupar 29"/>
          <p:cNvGrpSpPr/>
          <p:nvPr/>
        </p:nvGrpSpPr>
        <p:grpSpPr>
          <a:xfrm>
            <a:off x="8407278" y="5778502"/>
            <a:ext cx="1456268" cy="364067"/>
            <a:chOff x="3061269" y="4368705"/>
            <a:chExt cx="1456268" cy="364067"/>
          </a:xfrm>
        </p:grpSpPr>
        <p:sp>
          <p:nvSpPr>
            <p:cNvPr id="31" name="Retângulo 3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Agrupar 34"/>
          <p:cNvGrpSpPr/>
          <p:nvPr/>
        </p:nvGrpSpPr>
        <p:grpSpPr>
          <a:xfrm>
            <a:off x="9909814" y="5774270"/>
            <a:ext cx="1456268" cy="364067"/>
            <a:chOff x="3061269" y="4368705"/>
            <a:chExt cx="1456268" cy="364067"/>
          </a:xfrm>
        </p:grpSpPr>
        <p:sp>
          <p:nvSpPr>
            <p:cNvPr id="36" name="Retângulo 3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60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Agrupar 44"/>
          <p:cNvGrpSpPr/>
          <p:nvPr/>
        </p:nvGrpSpPr>
        <p:grpSpPr>
          <a:xfrm>
            <a:off x="1739627" y="4246034"/>
            <a:ext cx="1456268" cy="364067"/>
            <a:chOff x="3061269" y="4368705"/>
            <a:chExt cx="1456268" cy="364067"/>
          </a:xfrm>
          <a:solidFill>
            <a:schemeClr val="bg1"/>
          </a:solidFill>
        </p:grpSpPr>
        <p:sp>
          <p:nvSpPr>
            <p:cNvPr id="46" name="Retângulo 4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Agrupar 49"/>
          <p:cNvGrpSpPr/>
          <p:nvPr/>
        </p:nvGrpSpPr>
        <p:grpSpPr>
          <a:xfrm>
            <a:off x="8049726" y="4212169"/>
            <a:ext cx="1456268" cy="364067"/>
            <a:chOff x="3061269" y="4368705"/>
            <a:chExt cx="1456268" cy="364067"/>
          </a:xfrm>
        </p:grpSpPr>
        <p:sp>
          <p:nvSpPr>
            <p:cNvPr id="51" name="Retângulo 5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Agrupar 54"/>
          <p:cNvGrpSpPr/>
          <p:nvPr/>
        </p:nvGrpSpPr>
        <p:grpSpPr>
          <a:xfrm>
            <a:off x="4511284" y="3077636"/>
            <a:ext cx="1456268" cy="364067"/>
            <a:chOff x="3061269" y="4368705"/>
            <a:chExt cx="1456268" cy="364067"/>
          </a:xfrm>
        </p:grpSpPr>
        <p:sp>
          <p:nvSpPr>
            <p:cNvPr id="56" name="Retângulo 5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1" name="Conector de Seta Reta 60"/>
          <p:cNvCxnSpPr>
            <a:endCxn id="49" idx="0"/>
          </p:cNvCxnSpPr>
          <p:nvPr/>
        </p:nvCxnSpPr>
        <p:spPr>
          <a:xfrm flipH="1">
            <a:off x="3013862" y="3441703"/>
            <a:ext cx="1497422" cy="804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>
            <a:endCxn id="51" idx="0"/>
          </p:cNvCxnSpPr>
          <p:nvPr/>
        </p:nvCxnSpPr>
        <p:spPr>
          <a:xfrm>
            <a:off x="4875351" y="3441703"/>
            <a:ext cx="3356409" cy="770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/>
          <p:cNvCxnSpPr>
            <a:endCxn id="7" idx="0"/>
          </p:cNvCxnSpPr>
          <p:nvPr/>
        </p:nvCxnSpPr>
        <p:spPr>
          <a:xfrm flipH="1">
            <a:off x="957302" y="4588935"/>
            <a:ext cx="778655" cy="1206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>
            <a:endCxn id="13" idx="0"/>
          </p:cNvCxnSpPr>
          <p:nvPr/>
        </p:nvCxnSpPr>
        <p:spPr>
          <a:xfrm>
            <a:off x="2092830" y="4610101"/>
            <a:ext cx="371262" cy="1185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>
            <a:endCxn id="28" idx="0"/>
          </p:cNvCxnSpPr>
          <p:nvPr/>
        </p:nvCxnSpPr>
        <p:spPr>
          <a:xfrm flipH="1">
            <a:off x="7419974" y="4586819"/>
            <a:ext cx="623237" cy="1187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>
            <a:endCxn id="32" idx="0"/>
          </p:cNvCxnSpPr>
          <p:nvPr/>
        </p:nvCxnSpPr>
        <p:spPr>
          <a:xfrm>
            <a:off x="8413793" y="4576236"/>
            <a:ext cx="539586" cy="1202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/>
          <p:cNvCxnSpPr/>
          <p:nvPr/>
        </p:nvCxnSpPr>
        <p:spPr>
          <a:xfrm>
            <a:off x="8777860" y="4576236"/>
            <a:ext cx="1860088" cy="1198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endCxn id="22" idx="0"/>
          </p:cNvCxnSpPr>
          <p:nvPr/>
        </p:nvCxnSpPr>
        <p:spPr>
          <a:xfrm>
            <a:off x="2464091" y="4610101"/>
            <a:ext cx="1265409" cy="1182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de Seta Reta 40"/>
          <p:cNvCxnSpPr>
            <a:stCxn id="8" idx="3"/>
            <a:endCxn id="11" idx="1"/>
          </p:cNvCxnSpPr>
          <p:nvPr/>
        </p:nvCxnSpPr>
        <p:spPr>
          <a:xfrm>
            <a:off x="1503402" y="5977468"/>
            <a:ext cx="505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/>
          <p:cNvCxnSpPr>
            <a:stCxn id="14" idx="3"/>
            <a:endCxn id="21" idx="1"/>
          </p:cNvCxnSpPr>
          <p:nvPr/>
        </p:nvCxnSpPr>
        <p:spPr>
          <a:xfrm flipV="1">
            <a:off x="3010192" y="5974545"/>
            <a:ext cx="173207" cy="29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de Seta Reta 59"/>
          <p:cNvCxnSpPr>
            <a:stCxn id="24" idx="3"/>
            <a:endCxn id="26" idx="1"/>
          </p:cNvCxnSpPr>
          <p:nvPr/>
        </p:nvCxnSpPr>
        <p:spPr>
          <a:xfrm flipV="1">
            <a:off x="4639667" y="5956303"/>
            <a:ext cx="1870139" cy="182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>
            <a:stCxn id="29" idx="3"/>
            <a:endCxn id="31" idx="1"/>
          </p:cNvCxnSpPr>
          <p:nvPr/>
        </p:nvCxnSpPr>
        <p:spPr>
          <a:xfrm>
            <a:off x="7966074" y="5956303"/>
            <a:ext cx="441204" cy="42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ector de Seta Reta 67"/>
          <p:cNvCxnSpPr>
            <a:stCxn id="34" idx="3"/>
            <a:endCxn id="36" idx="1"/>
          </p:cNvCxnSpPr>
          <p:nvPr/>
        </p:nvCxnSpPr>
        <p:spPr>
          <a:xfrm flipV="1">
            <a:off x="9863546" y="5956304"/>
            <a:ext cx="46268" cy="4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Desvantagens da árvore B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3200" dirty="0"/>
              <a:t>Toda informação fica armazenada no nó;</a:t>
            </a:r>
            <a:endParaRPr lang="pt-BR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3200" dirty="0"/>
              <a:t>Bloco ocupado com muita informação referente a apenas um nó;</a:t>
            </a:r>
            <a:endParaRPr lang="pt-BR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3200" dirty="0"/>
              <a:t>Chaves distintas ficam armazenadas em blocos distintos;</a:t>
            </a:r>
            <a:endParaRPr lang="pt-BR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3200" dirty="0"/>
              <a:t>Baixa velocidade de busca.</a:t>
            </a:r>
            <a:endParaRPr lang="pt-BR" sz="32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na Árvore B+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</a:t>
            </a:r>
            <a:r>
              <a:rPr lang="pt-BR" sz="2800" dirty="0"/>
              <a:t>Exemplo: Remover as chaves </a:t>
            </a:r>
            <a:r>
              <a:rPr lang="pt-BR" sz="2800" dirty="0">
                <a:solidFill>
                  <a:srgbClr val="C00000"/>
                </a:solidFill>
              </a:rPr>
              <a:t>20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C00000"/>
                </a:solidFill>
              </a:rPr>
              <a:t>5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C00000"/>
                </a:solidFill>
              </a:rPr>
              <a:t>10</a:t>
            </a:r>
            <a:r>
              <a:rPr lang="pt-BR" sz="2800" dirty="0">
                <a:solidFill>
                  <a:schemeClr val="tx1"/>
                </a:solidFill>
              </a:rPr>
              <a:t>, </a:t>
            </a:r>
            <a:r>
              <a:rPr lang="pt-BR" sz="2800" dirty="0">
                <a:solidFill>
                  <a:srgbClr val="00B0F0"/>
                </a:solidFill>
              </a:rPr>
              <a:t>45</a:t>
            </a:r>
            <a:r>
              <a:rPr lang="pt-BR" sz="2800" dirty="0"/>
              <a:t> da árvore B+ a seguir.</a:t>
            </a:r>
            <a:endParaRPr lang="pt-BR" sz="1800" dirty="0"/>
          </a:p>
        </p:txBody>
      </p:sp>
      <p:grpSp>
        <p:nvGrpSpPr>
          <p:cNvPr id="30" name="Agrupar 29"/>
          <p:cNvGrpSpPr/>
          <p:nvPr/>
        </p:nvGrpSpPr>
        <p:grpSpPr>
          <a:xfrm>
            <a:off x="8407278" y="5778502"/>
            <a:ext cx="1456268" cy="364067"/>
            <a:chOff x="3061269" y="4368705"/>
            <a:chExt cx="1456268" cy="364067"/>
          </a:xfrm>
        </p:grpSpPr>
        <p:sp>
          <p:nvSpPr>
            <p:cNvPr id="31" name="Retângulo 3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Agrupar 44"/>
          <p:cNvGrpSpPr/>
          <p:nvPr/>
        </p:nvGrpSpPr>
        <p:grpSpPr>
          <a:xfrm>
            <a:off x="1739627" y="4246034"/>
            <a:ext cx="1456268" cy="364067"/>
            <a:chOff x="3061269" y="4368705"/>
            <a:chExt cx="1456268" cy="364067"/>
          </a:xfrm>
          <a:solidFill>
            <a:schemeClr val="bg1"/>
          </a:solidFill>
        </p:grpSpPr>
        <p:sp>
          <p:nvSpPr>
            <p:cNvPr id="46" name="Retângulo 4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Agrupar 49"/>
          <p:cNvGrpSpPr/>
          <p:nvPr/>
        </p:nvGrpSpPr>
        <p:grpSpPr>
          <a:xfrm>
            <a:off x="8049726" y="4212169"/>
            <a:ext cx="1456268" cy="364067"/>
            <a:chOff x="3061269" y="4368705"/>
            <a:chExt cx="1456268" cy="364067"/>
          </a:xfrm>
        </p:grpSpPr>
        <p:sp>
          <p:nvSpPr>
            <p:cNvPr id="51" name="Retângulo 5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Agrupar 54"/>
          <p:cNvGrpSpPr/>
          <p:nvPr/>
        </p:nvGrpSpPr>
        <p:grpSpPr>
          <a:xfrm>
            <a:off x="4511284" y="3077636"/>
            <a:ext cx="1456268" cy="364067"/>
            <a:chOff x="3061269" y="4368705"/>
            <a:chExt cx="1456268" cy="364067"/>
          </a:xfrm>
        </p:grpSpPr>
        <p:sp>
          <p:nvSpPr>
            <p:cNvPr id="56" name="Retângulo 5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35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solidFill>
                  <a:schemeClr val="tx1"/>
                </a:solidFill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solidFill>
                  <a:schemeClr val="tx1"/>
                </a:solidFill>
              </a:endParaRP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1" name="Conector de Seta Reta 60"/>
          <p:cNvCxnSpPr>
            <a:endCxn id="49" idx="0"/>
          </p:cNvCxnSpPr>
          <p:nvPr/>
        </p:nvCxnSpPr>
        <p:spPr>
          <a:xfrm flipH="1">
            <a:off x="3013862" y="3441703"/>
            <a:ext cx="1497422" cy="804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>
            <a:endCxn id="51" idx="0"/>
          </p:cNvCxnSpPr>
          <p:nvPr/>
        </p:nvCxnSpPr>
        <p:spPr>
          <a:xfrm>
            <a:off x="4875351" y="3441703"/>
            <a:ext cx="3356409" cy="770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/>
          <p:cNvCxnSpPr/>
          <p:nvPr/>
        </p:nvCxnSpPr>
        <p:spPr>
          <a:xfrm flipH="1">
            <a:off x="957302" y="4588935"/>
            <a:ext cx="778655" cy="1206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/>
          <p:nvPr/>
        </p:nvCxnSpPr>
        <p:spPr>
          <a:xfrm>
            <a:off x="2092830" y="4610101"/>
            <a:ext cx="371262" cy="1185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/>
          <p:nvPr/>
        </p:nvCxnSpPr>
        <p:spPr>
          <a:xfrm flipH="1">
            <a:off x="7419974" y="4586819"/>
            <a:ext cx="623237" cy="1187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>
            <a:endCxn id="32" idx="0"/>
          </p:cNvCxnSpPr>
          <p:nvPr/>
        </p:nvCxnSpPr>
        <p:spPr>
          <a:xfrm>
            <a:off x="8413793" y="4576236"/>
            <a:ext cx="539586" cy="1202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/>
          <p:cNvCxnSpPr/>
          <p:nvPr/>
        </p:nvCxnSpPr>
        <p:spPr>
          <a:xfrm>
            <a:off x="8777860" y="4576236"/>
            <a:ext cx="1860088" cy="1198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2464091" y="4610101"/>
            <a:ext cx="1265409" cy="1182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Agrupar 59"/>
          <p:cNvGrpSpPr/>
          <p:nvPr/>
        </p:nvGrpSpPr>
        <p:grpSpPr>
          <a:xfrm>
            <a:off x="47134" y="5795434"/>
            <a:ext cx="1456268" cy="364067"/>
            <a:chOff x="3061269" y="4368705"/>
            <a:chExt cx="1456268" cy="364067"/>
          </a:xfrm>
        </p:grpSpPr>
        <p:sp>
          <p:nvSpPr>
            <p:cNvPr id="62" name="Retângulo 61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1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66" name="Retângulo 65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Agrupar 68"/>
          <p:cNvGrpSpPr/>
          <p:nvPr/>
        </p:nvGrpSpPr>
        <p:grpSpPr>
          <a:xfrm>
            <a:off x="1553924" y="5795434"/>
            <a:ext cx="1456268" cy="364067"/>
            <a:chOff x="3061269" y="4368705"/>
            <a:chExt cx="1456268" cy="364067"/>
          </a:xfrm>
          <a:solidFill>
            <a:schemeClr val="bg1"/>
          </a:solidFill>
        </p:grpSpPr>
        <p:sp>
          <p:nvSpPr>
            <p:cNvPr id="70" name="Retângulo 69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7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23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Agrupar 73"/>
          <p:cNvGrpSpPr/>
          <p:nvPr/>
        </p:nvGrpSpPr>
        <p:grpSpPr>
          <a:xfrm>
            <a:off x="3183399" y="5792511"/>
            <a:ext cx="1456268" cy="364067"/>
            <a:chOff x="3061269" y="4368705"/>
            <a:chExt cx="1456268" cy="364067"/>
          </a:xfrm>
        </p:grpSpPr>
        <p:sp>
          <p:nvSpPr>
            <p:cNvPr id="75" name="Retângulo 74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9" name="Retângulo 78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32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0" name="Retângulo 79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Agrupar 81"/>
          <p:cNvGrpSpPr/>
          <p:nvPr/>
        </p:nvGrpSpPr>
        <p:grpSpPr>
          <a:xfrm>
            <a:off x="6509806" y="5774269"/>
            <a:ext cx="1456268" cy="364067"/>
            <a:chOff x="3061269" y="4368705"/>
            <a:chExt cx="1456268" cy="364067"/>
          </a:xfrm>
        </p:grpSpPr>
        <p:sp>
          <p:nvSpPr>
            <p:cNvPr id="83" name="Retângulo 82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5" name="Retângulo 84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6" name="Retângulo 85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2" name="Agrupar 91"/>
          <p:cNvGrpSpPr/>
          <p:nvPr/>
        </p:nvGrpSpPr>
        <p:grpSpPr>
          <a:xfrm>
            <a:off x="9909814" y="5774270"/>
            <a:ext cx="1456268" cy="364067"/>
            <a:chOff x="3061269" y="4368705"/>
            <a:chExt cx="1456268" cy="364067"/>
          </a:xfrm>
        </p:grpSpPr>
        <p:sp>
          <p:nvSpPr>
            <p:cNvPr id="93" name="Retângulo 92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4" name="Retângulo 93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60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5" name="Retângulo 94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6" name="Retângulo 95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7" name="Conector de Seta Reta 96"/>
          <p:cNvCxnSpPr>
            <a:stCxn id="68" idx="3"/>
            <a:endCxn id="70" idx="1"/>
          </p:cNvCxnSpPr>
          <p:nvPr/>
        </p:nvCxnSpPr>
        <p:spPr>
          <a:xfrm>
            <a:off x="1503402" y="5977468"/>
            <a:ext cx="505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de Seta Reta 97"/>
          <p:cNvCxnSpPr>
            <a:stCxn id="73" idx="3"/>
            <a:endCxn id="75" idx="1"/>
          </p:cNvCxnSpPr>
          <p:nvPr/>
        </p:nvCxnSpPr>
        <p:spPr>
          <a:xfrm flipV="1">
            <a:off x="3010192" y="5974545"/>
            <a:ext cx="173207" cy="29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de Seta Reta 98"/>
          <p:cNvCxnSpPr>
            <a:stCxn id="80" idx="3"/>
            <a:endCxn id="83" idx="1"/>
          </p:cNvCxnSpPr>
          <p:nvPr/>
        </p:nvCxnSpPr>
        <p:spPr>
          <a:xfrm flipV="1">
            <a:off x="4639667" y="5956303"/>
            <a:ext cx="1870139" cy="182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de Seta Reta 99"/>
          <p:cNvCxnSpPr>
            <a:stCxn id="86" idx="3"/>
          </p:cNvCxnSpPr>
          <p:nvPr/>
        </p:nvCxnSpPr>
        <p:spPr>
          <a:xfrm>
            <a:off x="7966074" y="5956303"/>
            <a:ext cx="441204" cy="42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de Seta Reta 100"/>
          <p:cNvCxnSpPr>
            <a:endCxn id="93" idx="1"/>
          </p:cNvCxnSpPr>
          <p:nvPr/>
        </p:nvCxnSpPr>
        <p:spPr>
          <a:xfrm flipV="1">
            <a:off x="9863546" y="5956304"/>
            <a:ext cx="46268" cy="4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na Árvore B+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</a:t>
            </a:r>
            <a:r>
              <a:rPr lang="pt-BR" sz="2800" dirty="0"/>
              <a:t>Exemplo: Remover as chaves </a:t>
            </a:r>
            <a:r>
              <a:rPr lang="pt-BR" sz="2800" dirty="0">
                <a:solidFill>
                  <a:srgbClr val="C00000"/>
                </a:solidFill>
              </a:rPr>
              <a:t>20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C00000"/>
                </a:solidFill>
              </a:rPr>
              <a:t>5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C00000"/>
                </a:solidFill>
              </a:rPr>
              <a:t>10</a:t>
            </a:r>
            <a:r>
              <a:rPr lang="pt-BR" sz="2800" dirty="0">
                <a:solidFill>
                  <a:schemeClr val="tx1"/>
                </a:solidFill>
              </a:rPr>
              <a:t>, </a:t>
            </a:r>
            <a:r>
              <a:rPr lang="pt-BR" sz="2800" dirty="0">
                <a:solidFill>
                  <a:srgbClr val="00B0F0"/>
                </a:solidFill>
              </a:rPr>
              <a:t>45</a:t>
            </a:r>
            <a:r>
              <a:rPr lang="pt-BR" sz="2800" dirty="0"/>
              <a:t> da árvore B+ a seguir.</a:t>
            </a:r>
            <a:endParaRPr lang="pt-BR" sz="1800" dirty="0"/>
          </a:p>
        </p:txBody>
      </p:sp>
      <p:grpSp>
        <p:nvGrpSpPr>
          <p:cNvPr id="30" name="Agrupar 29"/>
          <p:cNvGrpSpPr/>
          <p:nvPr/>
        </p:nvGrpSpPr>
        <p:grpSpPr>
          <a:xfrm>
            <a:off x="8407278" y="5778502"/>
            <a:ext cx="1456268" cy="364067"/>
            <a:chOff x="3061269" y="4368705"/>
            <a:chExt cx="1456268" cy="364067"/>
          </a:xfrm>
          <a:solidFill>
            <a:srgbClr val="FF0000"/>
          </a:solidFill>
        </p:grpSpPr>
        <p:sp>
          <p:nvSpPr>
            <p:cNvPr id="31" name="Retângulo 3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bg1"/>
                  </a:solidFill>
                </a:rPr>
                <a:t>50</a:t>
              </a:r>
              <a:endParaRPr lang="pt-BR" sz="2000" spc="-300" dirty="0">
                <a:solidFill>
                  <a:schemeClr val="bg1"/>
                </a:solidFill>
              </a:endParaRP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bg1"/>
                </a:solidFill>
              </a:endParaRP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bg1"/>
                </a:solidFill>
              </a:endParaRP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Agrupar 44"/>
          <p:cNvGrpSpPr/>
          <p:nvPr/>
        </p:nvGrpSpPr>
        <p:grpSpPr>
          <a:xfrm>
            <a:off x="1739627" y="4246034"/>
            <a:ext cx="1456268" cy="364067"/>
            <a:chOff x="3061269" y="4368705"/>
            <a:chExt cx="1456268" cy="364067"/>
          </a:xfrm>
          <a:solidFill>
            <a:schemeClr val="bg1"/>
          </a:solidFill>
        </p:grpSpPr>
        <p:sp>
          <p:nvSpPr>
            <p:cNvPr id="46" name="Retângulo 4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Agrupar 49"/>
          <p:cNvGrpSpPr/>
          <p:nvPr/>
        </p:nvGrpSpPr>
        <p:grpSpPr>
          <a:xfrm>
            <a:off x="8049726" y="4212169"/>
            <a:ext cx="1456268" cy="364067"/>
            <a:chOff x="3061269" y="4368705"/>
            <a:chExt cx="1456268" cy="364067"/>
          </a:xfrm>
        </p:grpSpPr>
        <p:sp>
          <p:nvSpPr>
            <p:cNvPr id="51" name="Retângulo 5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Agrupar 54"/>
          <p:cNvGrpSpPr/>
          <p:nvPr/>
        </p:nvGrpSpPr>
        <p:grpSpPr>
          <a:xfrm>
            <a:off x="4511284" y="3077636"/>
            <a:ext cx="1456268" cy="364067"/>
            <a:chOff x="3061269" y="4368705"/>
            <a:chExt cx="1456268" cy="364067"/>
          </a:xfrm>
        </p:grpSpPr>
        <p:sp>
          <p:nvSpPr>
            <p:cNvPr id="56" name="Retângulo 5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1" name="Conector de Seta Reta 60"/>
          <p:cNvCxnSpPr>
            <a:endCxn id="49" idx="0"/>
          </p:cNvCxnSpPr>
          <p:nvPr/>
        </p:nvCxnSpPr>
        <p:spPr>
          <a:xfrm flipH="1">
            <a:off x="3013862" y="3441703"/>
            <a:ext cx="1497422" cy="804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>
            <a:endCxn id="51" idx="0"/>
          </p:cNvCxnSpPr>
          <p:nvPr/>
        </p:nvCxnSpPr>
        <p:spPr>
          <a:xfrm>
            <a:off x="4875351" y="3441703"/>
            <a:ext cx="3356409" cy="770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/>
          <p:cNvCxnSpPr/>
          <p:nvPr/>
        </p:nvCxnSpPr>
        <p:spPr>
          <a:xfrm flipH="1">
            <a:off x="957302" y="4588935"/>
            <a:ext cx="778655" cy="1206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/>
          <p:nvPr/>
        </p:nvCxnSpPr>
        <p:spPr>
          <a:xfrm>
            <a:off x="2092830" y="4610101"/>
            <a:ext cx="371262" cy="1185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/>
          <p:nvPr/>
        </p:nvCxnSpPr>
        <p:spPr>
          <a:xfrm flipH="1">
            <a:off x="7419974" y="4586819"/>
            <a:ext cx="623237" cy="1187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>
            <a:endCxn id="32" idx="0"/>
          </p:cNvCxnSpPr>
          <p:nvPr/>
        </p:nvCxnSpPr>
        <p:spPr>
          <a:xfrm>
            <a:off x="8413793" y="4576236"/>
            <a:ext cx="539586" cy="1202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/>
          <p:cNvCxnSpPr/>
          <p:nvPr/>
        </p:nvCxnSpPr>
        <p:spPr>
          <a:xfrm>
            <a:off x="8777860" y="4576236"/>
            <a:ext cx="1860088" cy="1198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2464091" y="4610101"/>
            <a:ext cx="1265409" cy="1182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Agrupar 59"/>
          <p:cNvGrpSpPr/>
          <p:nvPr/>
        </p:nvGrpSpPr>
        <p:grpSpPr>
          <a:xfrm>
            <a:off x="47134" y="5795434"/>
            <a:ext cx="1456268" cy="364067"/>
            <a:chOff x="3061269" y="4368705"/>
            <a:chExt cx="1456268" cy="364067"/>
          </a:xfrm>
        </p:grpSpPr>
        <p:sp>
          <p:nvSpPr>
            <p:cNvPr id="62" name="Retângulo 61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1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3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  <p:sp>
          <p:nvSpPr>
            <p:cNvPr id="66" name="Retângulo 65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solidFill>
                  <a:schemeClr val="tx1"/>
                </a:solidFill>
              </a:endParaRP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Agrupar 68"/>
          <p:cNvGrpSpPr/>
          <p:nvPr/>
        </p:nvGrpSpPr>
        <p:grpSpPr>
          <a:xfrm>
            <a:off x="1553924" y="5795434"/>
            <a:ext cx="1456268" cy="364067"/>
            <a:chOff x="3061269" y="4368705"/>
            <a:chExt cx="1456268" cy="364067"/>
          </a:xfrm>
          <a:solidFill>
            <a:schemeClr val="bg1"/>
          </a:solidFill>
        </p:grpSpPr>
        <p:sp>
          <p:nvSpPr>
            <p:cNvPr id="70" name="Retângulo 69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7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23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Agrupar 73"/>
          <p:cNvGrpSpPr/>
          <p:nvPr/>
        </p:nvGrpSpPr>
        <p:grpSpPr>
          <a:xfrm>
            <a:off x="3183399" y="5792511"/>
            <a:ext cx="1456268" cy="364067"/>
            <a:chOff x="3061269" y="4368705"/>
            <a:chExt cx="1456268" cy="364067"/>
          </a:xfrm>
        </p:grpSpPr>
        <p:sp>
          <p:nvSpPr>
            <p:cNvPr id="75" name="Retângulo 74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9" name="Retângulo 78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32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0" name="Retângulo 79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Agrupar 81"/>
          <p:cNvGrpSpPr/>
          <p:nvPr/>
        </p:nvGrpSpPr>
        <p:grpSpPr>
          <a:xfrm>
            <a:off x="6509806" y="5774269"/>
            <a:ext cx="1456268" cy="364067"/>
            <a:chOff x="3061269" y="4368705"/>
            <a:chExt cx="1456268" cy="364067"/>
          </a:xfrm>
        </p:grpSpPr>
        <p:sp>
          <p:nvSpPr>
            <p:cNvPr id="83" name="Retângulo 82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5" name="Retângulo 84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6" name="Retângulo 85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2" name="Agrupar 91"/>
          <p:cNvGrpSpPr/>
          <p:nvPr/>
        </p:nvGrpSpPr>
        <p:grpSpPr>
          <a:xfrm>
            <a:off x="9909814" y="5774270"/>
            <a:ext cx="1456268" cy="364067"/>
            <a:chOff x="3061269" y="4368705"/>
            <a:chExt cx="1456268" cy="364067"/>
          </a:xfrm>
        </p:grpSpPr>
        <p:sp>
          <p:nvSpPr>
            <p:cNvPr id="93" name="Retângulo 92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4" name="Retângulo 93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60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5" name="Retângulo 94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6" name="Retângulo 95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7" name="Conector de Seta Reta 96"/>
          <p:cNvCxnSpPr>
            <a:stCxn id="68" idx="3"/>
            <a:endCxn id="70" idx="1"/>
          </p:cNvCxnSpPr>
          <p:nvPr/>
        </p:nvCxnSpPr>
        <p:spPr>
          <a:xfrm>
            <a:off x="1503402" y="5977468"/>
            <a:ext cx="505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de Seta Reta 97"/>
          <p:cNvCxnSpPr>
            <a:stCxn id="73" idx="3"/>
            <a:endCxn id="75" idx="1"/>
          </p:cNvCxnSpPr>
          <p:nvPr/>
        </p:nvCxnSpPr>
        <p:spPr>
          <a:xfrm flipV="1">
            <a:off x="3010192" y="5974545"/>
            <a:ext cx="173207" cy="29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de Seta Reta 98"/>
          <p:cNvCxnSpPr>
            <a:stCxn id="80" idx="3"/>
            <a:endCxn id="83" idx="1"/>
          </p:cNvCxnSpPr>
          <p:nvPr/>
        </p:nvCxnSpPr>
        <p:spPr>
          <a:xfrm flipV="1">
            <a:off x="4639667" y="5956303"/>
            <a:ext cx="1870139" cy="182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de Seta Reta 99"/>
          <p:cNvCxnSpPr>
            <a:stCxn id="86" idx="3"/>
          </p:cNvCxnSpPr>
          <p:nvPr/>
        </p:nvCxnSpPr>
        <p:spPr>
          <a:xfrm>
            <a:off x="7966074" y="5956303"/>
            <a:ext cx="441204" cy="42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de Seta Reta 100"/>
          <p:cNvCxnSpPr>
            <a:endCxn id="93" idx="1"/>
          </p:cNvCxnSpPr>
          <p:nvPr/>
        </p:nvCxnSpPr>
        <p:spPr>
          <a:xfrm flipV="1">
            <a:off x="9863546" y="5956304"/>
            <a:ext cx="46268" cy="4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na Árvore B+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</a:t>
            </a:r>
            <a:r>
              <a:rPr lang="pt-BR" sz="2800" dirty="0"/>
              <a:t>Exemplo: Remover as chaves </a:t>
            </a:r>
            <a:r>
              <a:rPr lang="pt-BR" sz="2800" dirty="0">
                <a:solidFill>
                  <a:srgbClr val="C00000"/>
                </a:solidFill>
              </a:rPr>
              <a:t>20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C00000"/>
                </a:solidFill>
              </a:rPr>
              <a:t>5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C00000"/>
                </a:solidFill>
              </a:rPr>
              <a:t>10</a:t>
            </a:r>
            <a:r>
              <a:rPr lang="pt-BR" sz="2800" dirty="0">
                <a:solidFill>
                  <a:schemeClr val="tx1"/>
                </a:solidFill>
              </a:rPr>
              <a:t>, </a:t>
            </a:r>
            <a:r>
              <a:rPr lang="pt-BR" sz="2800" dirty="0">
                <a:solidFill>
                  <a:srgbClr val="00B0F0"/>
                </a:solidFill>
              </a:rPr>
              <a:t>45</a:t>
            </a:r>
            <a:r>
              <a:rPr lang="pt-BR" sz="2800" dirty="0"/>
              <a:t> da árvore B+ a seguir.</a:t>
            </a:r>
            <a:endParaRPr lang="pt-BR" sz="1800" dirty="0"/>
          </a:p>
        </p:txBody>
      </p:sp>
      <p:grpSp>
        <p:nvGrpSpPr>
          <p:cNvPr id="30" name="Agrupar 29"/>
          <p:cNvGrpSpPr/>
          <p:nvPr/>
        </p:nvGrpSpPr>
        <p:grpSpPr>
          <a:xfrm>
            <a:off x="8407278" y="5778502"/>
            <a:ext cx="1456268" cy="364067"/>
            <a:chOff x="3061269" y="4368705"/>
            <a:chExt cx="1456268" cy="364067"/>
          </a:xfrm>
          <a:solidFill>
            <a:srgbClr val="FF0000"/>
          </a:solidFill>
        </p:grpSpPr>
        <p:sp>
          <p:nvSpPr>
            <p:cNvPr id="31" name="Retângulo 3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bg1"/>
                  </a:solidFill>
                </a:rPr>
                <a:t>50</a:t>
              </a:r>
              <a:endParaRPr lang="pt-BR" sz="2000" spc="-300" dirty="0">
                <a:solidFill>
                  <a:schemeClr val="bg1"/>
                </a:solidFill>
              </a:endParaRP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bg1"/>
                </a:solidFill>
              </a:endParaRP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bg1"/>
                </a:solidFill>
              </a:endParaRP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Agrupar 44"/>
          <p:cNvGrpSpPr/>
          <p:nvPr/>
        </p:nvGrpSpPr>
        <p:grpSpPr>
          <a:xfrm>
            <a:off x="1739627" y="4246034"/>
            <a:ext cx="1456268" cy="364067"/>
            <a:chOff x="3061269" y="4368705"/>
            <a:chExt cx="1456268" cy="364067"/>
          </a:xfrm>
          <a:solidFill>
            <a:schemeClr val="bg1"/>
          </a:solidFill>
        </p:grpSpPr>
        <p:sp>
          <p:nvSpPr>
            <p:cNvPr id="46" name="Retângulo 4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Agrupar 49"/>
          <p:cNvGrpSpPr/>
          <p:nvPr/>
        </p:nvGrpSpPr>
        <p:grpSpPr>
          <a:xfrm>
            <a:off x="8049726" y="4212169"/>
            <a:ext cx="1456268" cy="364067"/>
            <a:chOff x="3061269" y="4368705"/>
            <a:chExt cx="1456268" cy="364067"/>
          </a:xfrm>
        </p:grpSpPr>
        <p:sp>
          <p:nvSpPr>
            <p:cNvPr id="51" name="Retângulo 5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Agrupar 54"/>
          <p:cNvGrpSpPr/>
          <p:nvPr/>
        </p:nvGrpSpPr>
        <p:grpSpPr>
          <a:xfrm>
            <a:off x="4511284" y="3077636"/>
            <a:ext cx="1456268" cy="364067"/>
            <a:chOff x="3061269" y="4368705"/>
            <a:chExt cx="1456268" cy="364067"/>
          </a:xfrm>
        </p:grpSpPr>
        <p:sp>
          <p:nvSpPr>
            <p:cNvPr id="56" name="Retângulo 5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1" name="Conector de Seta Reta 60"/>
          <p:cNvCxnSpPr>
            <a:endCxn id="49" idx="0"/>
          </p:cNvCxnSpPr>
          <p:nvPr/>
        </p:nvCxnSpPr>
        <p:spPr>
          <a:xfrm flipH="1">
            <a:off x="3013862" y="3441703"/>
            <a:ext cx="1497422" cy="804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>
            <a:endCxn id="51" idx="0"/>
          </p:cNvCxnSpPr>
          <p:nvPr/>
        </p:nvCxnSpPr>
        <p:spPr>
          <a:xfrm>
            <a:off x="4875351" y="3441703"/>
            <a:ext cx="3356409" cy="770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/>
          <p:cNvCxnSpPr/>
          <p:nvPr/>
        </p:nvCxnSpPr>
        <p:spPr>
          <a:xfrm flipH="1">
            <a:off x="957302" y="4588935"/>
            <a:ext cx="778655" cy="1206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/>
          <p:nvPr/>
        </p:nvCxnSpPr>
        <p:spPr>
          <a:xfrm>
            <a:off x="2092830" y="4610101"/>
            <a:ext cx="371262" cy="1185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/>
          <p:nvPr/>
        </p:nvCxnSpPr>
        <p:spPr>
          <a:xfrm flipH="1">
            <a:off x="7419974" y="4586819"/>
            <a:ext cx="623237" cy="1187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>
            <a:endCxn id="32" idx="0"/>
          </p:cNvCxnSpPr>
          <p:nvPr/>
        </p:nvCxnSpPr>
        <p:spPr>
          <a:xfrm>
            <a:off x="8413793" y="4576236"/>
            <a:ext cx="539586" cy="12022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/>
          <p:cNvCxnSpPr/>
          <p:nvPr/>
        </p:nvCxnSpPr>
        <p:spPr>
          <a:xfrm>
            <a:off x="8777860" y="4576236"/>
            <a:ext cx="1860088" cy="11980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2464091" y="4610101"/>
            <a:ext cx="1265409" cy="1182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ipse 3"/>
          <p:cNvSpPr/>
          <p:nvPr/>
        </p:nvSpPr>
        <p:spPr>
          <a:xfrm>
            <a:off x="5944764" y="5256647"/>
            <a:ext cx="4032659" cy="1435793"/>
          </a:xfrm>
          <a:prstGeom prst="ellipse">
            <a:avLst/>
          </a:prstGeom>
          <a:solidFill>
            <a:srgbClr val="99CB38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MERGE</a:t>
            </a:r>
            <a:endParaRPr lang="pt-BR" dirty="0">
              <a:solidFill>
                <a:schemeClr val="tx1"/>
              </a:solidFill>
            </a:endParaRPr>
          </a:p>
        </p:txBody>
      </p:sp>
      <p:grpSp>
        <p:nvGrpSpPr>
          <p:cNvPr id="60" name="Agrupar 59"/>
          <p:cNvGrpSpPr/>
          <p:nvPr/>
        </p:nvGrpSpPr>
        <p:grpSpPr>
          <a:xfrm>
            <a:off x="47134" y="5795434"/>
            <a:ext cx="1456268" cy="364067"/>
            <a:chOff x="3061269" y="4368705"/>
            <a:chExt cx="1456268" cy="364067"/>
          </a:xfrm>
        </p:grpSpPr>
        <p:sp>
          <p:nvSpPr>
            <p:cNvPr id="62" name="Retângulo 61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1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66" name="Retângulo 65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Agrupar 68"/>
          <p:cNvGrpSpPr/>
          <p:nvPr/>
        </p:nvGrpSpPr>
        <p:grpSpPr>
          <a:xfrm>
            <a:off x="1553924" y="5795434"/>
            <a:ext cx="1456268" cy="364067"/>
            <a:chOff x="3061269" y="4368705"/>
            <a:chExt cx="1456268" cy="364067"/>
          </a:xfrm>
          <a:solidFill>
            <a:schemeClr val="bg1"/>
          </a:solidFill>
        </p:grpSpPr>
        <p:sp>
          <p:nvSpPr>
            <p:cNvPr id="70" name="Retângulo 69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7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23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Agrupar 73"/>
          <p:cNvGrpSpPr/>
          <p:nvPr/>
        </p:nvGrpSpPr>
        <p:grpSpPr>
          <a:xfrm>
            <a:off x="3183399" y="5792511"/>
            <a:ext cx="1456268" cy="364067"/>
            <a:chOff x="3061269" y="4368705"/>
            <a:chExt cx="1456268" cy="364067"/>
          </a:xfrm>
        </p:grpSpPr>
        <p:sp>
          <p:nvSpPr>
            <p:cNvPr id="75" name="Retângulo 74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9" name="Retângulo 78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32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0" name="Retângulo 79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2" name="Agrupar 81"/>
          <p:cNvGrpSpPr/>
          <p:nvPr/>
        </p:nvGrpSpPr>
        <p:grpSpPr>
          <a:xfrm>
            <a:off x="6509806" y="5774269"/>
            <a:ext cx="1456268" cy="364067"/>
            <a:chOff x="3061269" y="4368705"/>
            <a:chExt cx="1456268" cy="364067"/>
          </a:xfrm>
        </p:grpSpPr>
        <p:sp>
          <p:nvSpPr>
            <p:cNvPr id="83" name="Retângulo 82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5" name="Retângulo 84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6" name="Retângulo 85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92" name="Agrupar 91"/>
          <p:cNvGrpSpPr/>
          <p:nvPr/>
        </p:nvGrpSpPr>
        <p:grpSpPr>
          <a:xfrm>
            <a:off x="9909814" y="5774270"/>
            <a:ext cx="1456268" cy="364067"/>
            <a:chOff x="3061269" y="4368705"/>
            <a:chExt cx="1456268" cy="364067"/>
          </a:xfrm>
        </p:grpSpPr>
        <p:sp>
          <p:nvSpPr>
            <p:cNvPr id="93" name="Retângulo 92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4" name="Retângulo 93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60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5" name="Retângulo 94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6" name="Retângulo 95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7" name="Conector de Seta Reta 96"/>
          <p:cNvCxnSpPr>
            <a:stCxn id="68" idx="3"/>
            <a:endCxn id="70" idx="1"/>
          </p:cNvCxnSpPr>
          <p:nvPr/>
        </p:nvCxnSpPr>
        <p:spPr>
          <a:xfrm>
            <a:off x="1503402" y="5977468"/>
            <a:ext cx="505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 de Seta Reta 97"/>
          <p:cNvCxnSpPr>
            <a:stCxn id="73" idx="3"/>
            <a:endCxn id="75" idx="1"/>
          </p:cNvCxnSpPr>
          <p:nvPr/>
        </p:nvCxnSpPr>
        <p:spPr>
          <a:xfrm flipV="1">
            <a:off x="3010192" y="5974545"/>
            <a:ext cx="173207" cy="29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ector de Seta Reta 98"/>
          <p:cNvCxnSpPr>
            <a:stCxn id="80" idx="3"/>
            <a:endCxn id="83" idx="1"/>
          </p:cNvCxnSpPr>
          <p:nvPr/>
        </p:nvCxnSpPr>
        <p:spPr>
          <a:xfrm flipV="1">
            <a:off x="4639667" y="5956303"/>
            <a:ext cx="1870139" cy="182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 de Seta Reta 99"/>
          <p:cNvCxnSpPr>
            <a:stCxn id="86" idx="3"/>
          </p:cNvCxnSpPr>
          <p:nvPr/>
        </p:nvCxnSpPr>
        <p:spPr>
          <a:xfrm>
            <a:off x="7966074" y="5956303"/>
            <a:ext cx="441204" cy="42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de Seta Reta 100"/>
          <p:cNvCxnSpPr>
            <a:endCxn id="93" idx="1"/>
          </p:cNvCxnSpPr>
          <p:nvPr/>
        </p:nvCxnSpPr>
        <p:spPr>
          <a:xfrm flipV="1">
            <a:off x="9863546" y="5956304"/>
            <a:ext cx="46268" cy="4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na Árvore B+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</a:t>
            </a:r>
            <a:r>
              <a:rPr lang="pt-BR" sz="2800" dirty="0"/>
              <a:t>Exemplo: Remover as chaves </a:t>
            </a:r>
            <a:r>
              <a:rPr lang="pt-BR" sz="2800" dirty="0">
                <a:solidFill>
                  <a:srgbClr val="C00000"/>
                </a:solidFill>
              </a:rPr>
              <a:t>20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C00000"/>
                </a:solidFill>
              </a:rPr>
              <a:t>5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C00000"/>
                </a:solidFill>
              </a:rPr>
              <a:t>10</a:t>
            </a:r>
            <a:r>
              <a:rPr lang="pt-BR" sz="2800" dirty="0">
                <a:solidFill>
                  <a:schemeClr val="tx1"/>
                </a:solidFill>
              </a:rPr>
              <a:t>, </a:t>
            </a:r>
            <a:r>
              <a:rPr lang="pt-BR" sz="2800" dirty="0">
                <a:solidFill>
                  <a:srgbClr val="00B0F0"/>
                </a:solidFill>
              </a:rPr>
              <a:t>45</a:t>
            </a:r>
            <a:r>
              <a:rPr lang="pt-BR" sz="2800" dirty="0"/>
              <a:t> da árvore B+ a seguir.</a:t>
            </a:r>
            <a:endParaRPr lang="pt-BR" sz="1800" dirty="0"/>
          </a:p>
        </p:txBody>
      </p:sp>
      <p:grpSp>
        <p:nvGrpSpPr>
          <p:cNvPr id="9" name="Agrupar 8"/>
          <p:cNvGrpSpPr/>
          <p:nvPr/>
        </p:nvGrpSpPr>
        <p:grpSpPr>
          <a:xfrm>
            <a:off x="47134" y="5795434"/>
            <a:ext cx="1456268" cy="364067"/>
            <a:chOff x="3061269" y="4368705"/>
            <a:chExt cx="1456268" cy="364067"/>
          </a:xfrm>
        </p:grpSpPr>
        <p:sp>
          <p:nvSpPr>
            <p:cNvPr id="5" name="Retângulo 4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1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  <p:sp>
          <p:nvSpPr>
            <p:cNvPr id="6" name="Retângulo 5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</a:rPr>
                <a:t>3</a:t>
              </a:r>
              <a:endParaRPr lang="pt-BR" sz="1400" dirty="0">
                <a:solidFill>
                  <a:schemeClr val="tx1"/>
                </a:solidFill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solidFill>
                  <a:schemeClr val="tx1"/>
                </a:solidFill>
              </a:endParaRPr>
            </a:p>
          </p:txBody>
        </p:sp>
        <p:sp>
          <p:nvSpPr>
            <p:cNvPr id="8" name="Retângulo 7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Agrupar 9"/>
          <p:cNvGrpSpPr/>
          <p:nvPr/>
        </p:nvGrpSpPr>
        <p:grpSpPr>
          <a:xfrm>
            <a:off x="1553924" y="5795434"/>
            <a:ext cx="1456268" cy="364067"/>
            <a:chOff x="3061269" y="4368705"/>
            <a:chExt cx="1456268" cy="364067"/>
          </a:xfrm>
          <a:solidFill>
            <a:schemeClr val="bg1"/>
          </a:solidFill>
        </p:grpSpPr>
        <p:sp>
          <p:nvSpPr>
            <p:cNvPr id="11" name="Retângulo 1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7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23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Agrupar 19"/>
          <p:cNvGrpSpPr/>
          <p:nvPr/>
        </p:nvGrpSpPr>
        <p:grpSpPr>
          <a:xfrm>
            <a:off x="3183399" y="5792511"/>
            <a:ext cx="1456268" cy="364067"/>
            <a:chOff x="3061269" y="4368705"/>
            <a:chExt cx="1456268" cy="364067"/>
          </a:xfrm>
        </p:grpSpPr>
        <p:sp>
          <p:nvSpPr>
            <p:cNvPr id="21" name="Retângulo 2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32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Agrupar 24"/>
          <p:cNvGrpSpPr/>
          <p:nvPr/>
        </p:nvGrpSpPr>
        <p:grpSpPr>
          <a:xfrm>
            <a:off x="6509806" y="5774269"/>
            <a:ext cx="1456268" cy="364067"/>
            <a:chOff x="3061269" y="4368705"/>
            <a:chExt cx="1456268" cy="364067"/>
          </a:xfrm>
        </p:grpSpPr>
        <p:sp>
          <p:nvSpPr>
            <p:cNvPr id="26" name="Retângulo 2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Agrupar 34"/>
          <p:cNvGrpSpPr/>
          <p:nvPr/>
        </p:nvGrpSpPr>
        <p:grpSpPr>
          <a:xfrm>
            <a:off x="8231759" y="5774269"/>
            <a:ext cx="1456268" cy="364067"/>
            <a:chOff x="3061269" y="4368705"/>
            <a:chExt cx="1456268" cy="364067"/>
          </a:xfrm>
        </p:grpSpPr>
        <p:sp>
          <p:nvSpPr>
            <p:cNvPr id="36" name="Retângulo 3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60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Agrupar 44"/>
          <p:cNvGrpSpPr/>
          <p:nvPr/>
        </p:nvGrpSpPr>
        <p:grpSpPr>
          <a:xfrm>
            <a:off x="1739627" y="4246034"/>
            <a:ext cx="1456268" cy="364067"/>
            <a:chOff x="3061269" y="4368705"/>
            <a:chExt cx="1456268" cy="364067"/>
          </a:xfrm>
          <a:solidFill>
            <a:schemeClr val="bg1"/>
          </a:solidFill>
        </p:grpSpPr>
        <p:sp>
          <p:nvSpPr>
            <p:cNvPr id="46" name="Retângulo 4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Agrupar 49"/>
          <p:cNvGrpSpPr/>
          <p:nvPr/>
        </p:nvGrpSpPr>
        <p:grpSpPr>
          <a:xfrm>
            <a:off x="8049726" y="4212169"/>
            <a:ext cx="1456268" cy="364067"/>
            <a:chOff x="3061269" y="4368705"/>
            <a:chExt cx="1456268" cy="364067"/>
          </a:xfrm>
          <a:solidFill>
            <a:srgbClr val="FF0000"/>
          </a:solidFill>
        </p:grpSpPr>
        <p:sp>
          <p:nvSpPr>
            <p:cNvPr id="51" name="Retângulo 5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bg1"/>
                  </a:solidFill>
                </a:rPr>
                <a:t>55</a:t>
              </a:r>
              <a:endParaRPr lang="pt-BR" sz="2000" spc="-300" dirty="0">
                <a:solidFill>
                  <a:schemeClr val="bg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bg1"/>
                </a:solidFill>
              </a:endParaRPr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bg1"/>
                </a:solidFill>
              </a:endParaRPr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Agrupar 54"/>
          <p:cNvGrpSpPr/>
          <p:nvPr/>
        </p:nvGrpSpPr>
        <p:grpSpPr>
          <a:xfrm>
            <a:off x="4511284" y="3077636"/>
            <a:ext cx="1456268" cy="364067"/>
            <a:chOff x="3061269" y="4368705"/>
            <a:chExt cx="1456268" cy="364067"/>
          </a:xfrm>
        </p:grpSpPr>
        <p:sp>
          <p:nvSpPr>
            <p:cNvPr id="56" name="Retângulo 5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1" name="Conector de Seta Reta 60"/>
          <p:cNvCxnSpPr>
            <a:endCxn id="49" idx="0"/>
          </p:cNvCxnSpPr>
          <p:nvPr/>
        </p:nvCxnSpPr>
        <p:spPr>
          <a:xfrm flipH="1">
            <a:off x="3013862" y="3441703"/>
            <a:ext cx="1497422" cy="804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>
            <a:endCxn id="51" idx="0"/>
          </p:cNvCxnSpPr>
          <p:nvPr/>
        </p:nvCxnSpPr>
        <p:spPr>
          <a:xfrm>
            <a:off x="4875351" y="3441703"/>
            <a:ext cx="3356409" cy="770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/>
          <p:cNvCxnSpPr>
            <a:endCxn id="7" idx="0"/>
          </p:cNvCxnSpPr>
          <p:nvPr/>
        </p:nvCxnSpPr>
        <p:spPr>
          <a:xfrm flipH="1">
            <a:off x="957302" y="4588935"/>
            <a:ext cx="778655" cy="1206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>
            <a:endCxn id="13" idx="0"/>
          </p:cNvCxnSpPr>
          <p:nvPr/>
        </p:nvCxnSpPr>
        <p:spPr>
          <a:xfrm>
            <a:off x="2092830" y="4610101"/>
            <a:ext cx="371262" cy="1185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>
            <a:endCxn id="28" idx="0"/>
          </p:cNvCxnSpPr>
          <p:nvPr/>
        </p:nvCxnSpPr>
        <p:spPr>
          <a:xfrm flipH="1">
            <a:off x="7419974" y="4586819"/>
            <a:ext cx="623237" cy="1187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>
            <a:endCxn id="37" idx="0"/>
          </p:cNvCxnSpPr>
          <p:nvPr/>
        </p:nvCxnSpPr>
        <p:spPr>
          <a:xfrm>
            <a:off x="8413793" y="4576236"/>
            <a:ext cx="364067" cy="11980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>
            <a:endCxn id="22" idx="0"/>
          </p:cNvCxnSpPr>
          <p:nvPr/>
        </p:nvCxnSpPr>
        <p:spPr>
          <a:xfrm>
            <a:off x="2464091" y="4610101"/>
            <a:ext cx="1265409" cy="1182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stCxn id="8" idx="3"/>
            <a:endCxn id="11" idx="1"/>
          </p:cNvCxnSpPr>
          <p:nvPr/>
        </p:nvCxnSpPr>
        <p:spPr>
          <a:xfrm>
            <a:off x="1503402" y="5977468"/>
            <a:ext cx="505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>
            <a:stCxn id="14" idx="3"/>
            <a:endCxn id="21" idx="1"/>
          </p:cNvCxnSpPr>
          <p:nvPr/>
        </p:nvCxnSpPr>
        <p:spPr>
          <a:xfrm flipV="1">
            <a:off x="3010192" y="5974545"/>
            <a:ext cx="173207" cy="29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>
            <a:stCxn id="24" idx="3"/>
            <a:endCxn id="26" idx="1"/>
          </p:cNvCxnSpPr>
          <p:nvPr/>
        </p:nvCxnSpPr>
        <p:spPr>
          <a:xfrm flipV="1">
            <a:off x="4639667" y="5956303"/>
            <a:ext cx="1870139" cy="182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>
            <a:stCxn id="29" idx="3"/>
            <a:endCxn id="36" idx="1"/>
          </p:cNvCxnSpPr>
          <p:nvPr/>
        </p:nvCxnSpPr>
        <p:spPr>
          <a:xfrm>
            <a:off x="7966074" y="5956303"/>
            <a:ext cx="2656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na Árvore B+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</a:t>
            </a:r>
            <a:r>
              <a:rPr lang="pt-BR" sz="2800" dirty="0"/>
              <a:t>Exemplo: Remover as chaves </a:t>
            </a:r>
            <a:r>
              <a:rPr lang="pt-BR" sz="2800" dirty="0">
                <a:solidFill>
                  <a:srgbClr val="C00000"/>
                </a:solidFill>
              </a:rPr>
              <a:t>20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C00000"/>
                </a:solidFill>
              </a:rPr>
              <a:t>5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C00000"/>
                </a:solidFill>
              </a:rPr>
              <a:t>10</a:t>
            </a:r>
            <a:r>
              <a:rPr lang="pt-BR" sz="2800" dirty="0">
                <a:solidFill>
                  <a:schemeClr val="tx1"/>
                </a:solidFill>
              </a:rPr>
              <a:t>, </a:t>
            </a:r>
            <a:r>
              <a:rPr lang="pt-BR" sz="2800" dirty="0">
                <a:solidFill>
                  <a:srgbClr val="00B0F0"/>
                </a:solidFill>
              </a:rPr>
              <a:t>45</a:t>
            </a:r>
            <a:r>
              <a:rPr lang="pt-BR" sz="2800" dirty="0"/>
              <a:t> da árvore B+ a seguir.</a:t>
            </a:r>
            <a:endParaRPr lang="pt-BR" sz="1800" dirty="0"/>
          </a:p>
        </p:txBody>
      </p:sp>
      <p:grpSp>
        <p:nvGrpSpPr>
          <p:cNvPr id="45" name="Agrupar 44"/>
          <p:cNvGrpSpPr/>
          <p:nvPr/>
        </p:nvGrpSpPr>
        <p:grpSpPr>
          <a:xfrm>
            <a:off x="1739627" y="4246034"/>
            <a:ext cx="1456268" cy="364067"/>
            <a:chOff x="3061269" y="4368705"/>
            <a:chExt cx="1456268" cy="364067"/>
          </a:xfrm>
          <a:solidFill>
            <a:schemeClr val="bg1"/>
          </a:solidFill>
        </p:grpSpPr>
        <p:sp>
          <p:nvSpPr>
            <p:cNvPr id="46" name="Retângulo 4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Agrupar 49"/>
          <p:cNvGrpSpPr/>
          <p:nvPr/>
        </p:nvGrpSpPr>
        <p:grpSpPr>
          <a:xfrm>
            <a:off x="8049726" y="4212169"/>
            <a:ext cx="1456268" cy="364067"/>
            <a:chOff x="3061269" y="4368705"/>
            <a:chExt cx="1456268" cy="364067"/>
          </a:xfrm>
          <a:solidFill>
            <a:srgbClr val="FF0000"/>
          </a:solidFill>
        </p:grpSpPr>
        <p:sp>
          <p:nvSpPr>
            <p:cNvPr id="51" name="Retângulo 5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bg1"/>
                  </a:solidFill>
                </a:rPr>
                <a:t>55</a:t>
              </a:r>
              <a:endParaRPr lang="pt-BR" sz="2000" spc="-300" dirty="0">
                <a:solidFill>
                  <a:schemeClr val="bg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bg1"/>
                </a:solidFill>
              </a:endParaRPr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bg1"/>
                </a:solidFill>
              </a:endParaRPr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Agrupar 54"/>
          <p:cNvGrpSpPr/>
          <p:nvPr/>
        </p:nvGrpSpPr>
        <p:grpSpPr>
          <a:xfrm>
            <a:off x="4511284" y="3077636"/>
            <a:ext cx="1456268" cy="364067"/>
            <a:chOff x="3061269" y="4368705"/>
            <a:chExt cx="1456268" cy="364067"/>
          </a:xfrm>
        </p:grpSpPr>
        <p:sp>
          <p:nvSpPr>
            <p:cNvPr id="56" name="Retângulo 5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1" name="Conector de Seta Reta 60"/>
          <p:cNvCxnSpPr>
            <a:endCxn id="49" idx="0"/>
          </p:cNvCxnSpPr>
          <p:nvPr/>
        </p:nvCxnSpPr>
        <p:spPr>
          <a:xfrm flipH="1">
            <a:off x="3013862" y="3441703"/>
            <a:ext cx="1497422" cy="804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>
            <a:endCxn id="51" idx="0"/>
          </p:cNvCxnSpPr>
          <p:nvPr/>
        </p:nvCxnSpPr>
        <p:spPr>
          <a:xfrm>
            <a:off x="4875351" y="3441703"/>
            <a:ext cx="3356409" cy="770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/>
          <p:cNvCxnSpPr/>
          <p:nvPr/>
        </p:nvCxnSpPr>
        <p:spPr>
          <a:xfrm flipH="1">
            <a:off x="957302" y="4588935"/>
            <a:ext cx="778655" cy="1206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/>
          <p:nvPr/>
        </p:nvCxnSpPr>
        <p:spPr>
          <a:xfrm>
            <a:off x="2092830" y="4610101"/>
            <a:ext cx="371262" cy="1185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/>
          <p:nvPr/>
        </p:nvCxnSpPr>
        <p:spPr>
          <a:xfrm flipH="1">
            <a:off x="7419974" y="4586819"/>
            <a:ext cx="623237" cy="1187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/>
          <p:nvPr/>
        </p:nvCxnSpPr>
        <p:spPr>
          <a:xfrm>
            <a:off x="8413793" y="4576236"/>
            <a:ext cx="364067" cy="11980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2464091" y="4610101"/>
            <a:ext cx="1265409" cy="11824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ipse 3"/>
          <p:cNvSpPr/>
          <p:nvPr/>
        </p:nvSpPr>
        <p:spPr>
          <a:xfrm>
            <a:off x="953632" y="2812164"/>
            <a:ext cx="8993033" cy="2552008"/>
          </a:xfrm>
          <a:prstGeom prst="ellipse">
            <a:avLst/>
          </a:prstGeom>
          <a:solidFill>
            <a:srgbClr val="99CB38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MERGE</a:t>
            </a:r>
            <a:endParaRPr lang="pt-BR" dirty="0">
              <a:solidFill>
                <a:schemeClr val="tx1"/>
              </a:solidFill>
            </a:endParaRPr>
          </a:p>
        </p:txBody>
      </p:sp>
      <p:grpSp>
        <p:nvGrpSpPr>
          <p:cNvPr id="60" name="Agrupar 59"/>
          <p:cNvGrpSpPr/>
          <p:nvPr/>
        </p:nvGrpSpPr>
        <p:grpSpPr>
          <a:xfrm>
            <a:off x="47134" y="5795434"/>
            <a:ext cx="1456268" cy="364067"/>
            <a:chOff x="3061269" y="4368705"/>
            <a:chExt cx="1456268" cy="364067"/>
          </a:xfrm>
        </p:grpSpPr>
        <p:sp>
          <p:nvSpPr>
            <p:cNvPr id="62" name="Retângulo 61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1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64" name="Retângulo 63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66" name="Retângulo 65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68" name="Retângulo 67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9" name="Agrupar 68"/>
          <p:cNvGrpSpPr/>
          <p:nvPr/>
        </p:nvGrpSpPr>
        <p:grpSpPr>
          <a:xfrm>
            <a:off x="1553924" y="5795434"/>
            <a:ext cx="1456268" cy="364067"/>
            <a:chOff x="3061269" y="4368705"/>
            <a:chExt cx="1456268" cy="364067"/>
          </a:xfrm>
          <a:solidFill>
            <a:schemeClr val="bg1"/>
          </a:solidFill>
        </p:grpSpPr>
        <p:sp>
          <p:nvSpPr>
            <p:cNvPr id="70" name="Retângulo 69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1" name="Retângulo 70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7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2" name="Retângulo 71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23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3" name="Retângulo 72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4" name="Agrupar 73"/>
          <p:cNvGrpSpPr/>
          <p:nvPr/>
        </p:nvGrpSpPr>
        <p:grpSpPr>
          <a:xfrm>
            <a:off x="3183399" y="5792511"/>
            <a:ext cx="1456268" cy="364067"/>
            <a:chOff x="3061269" y="4368705"/>
            <a:chExt cx="1456268" cy="364067"/>
          </a:xfrm>
        </p:grpSpPr>
        <p:sp>
          <p:nvSpPr>
            <p:cNvPr id="75" name="Retângulo 74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7" name="Retângulo 7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9" name="Retângulo 78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32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0" name="Retângulo 79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1" name="Agrupar 80"/>
          <p:cNvGrpSpPr/>
          <p:nvPr/>
        </p:nvGrpSpPr>
        <p:grpSpPr>
          <a:xfrm>
            <a:off x="6509806" y="5774269"/>
            <a:ext cx="1456268" cy="364067"/>
            <a:chOff x="3061269" y="4368705"/>
            <a:chExt cx="1456268" cy="364067"/>
          </a:xfrm>
        </p:grpSpPr>
        <p:sp>
          <p:nvSpPr>
            <p:cNvPr id="82" name="Retângulo 81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3" name="Retângulo 82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4" name="Retângulo 83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5" name="Retângulo 84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6" name="Agrupar 85"/>
          <p:cNvGrpSpPr/>
          <p:nvPr/>
        </p:nvGrpSpPr>
        <p:grpSpPr>
          <a:xfrm>
            <a:off x="8231759" y="5774269"/>
            <a:ext cx="1456268" cy="364067"/>
            <a:chOff x="3061269" y="4368705"/>
            <a:chExt cx="1456268" cy="364067"/>
          </a:xfrm>
        </p:grpSpPr>
        <p:sp>
          <p:nvSpPr>
            <p:cNvPr id="87" name="Retângulo 86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8" name="Retângulo 87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60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9" name="Retângulo 88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90" name="Retângulo 89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91" name="Conector de Seta Reta 90"/>
          <p:cNvCxnSpPr>
            <a:stCxn id="68" idx="3"/>
            <a:endCxn id="70" idx="1"/>
          </p:cNvCxnSpPr>
          <p:nvPr/>
        </p:nvCxnSpPr>
        <p:spPr>
          <a:xfrm>
            <a:off x="1503402" y="5977468"/>
            <a:ext cx="505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ector de Seta Reta 91"/>
          <p:cNvCxnSpPr>
            <a:stCxn id="73" idx="3"/>
            <a:endCxn id="75" idx="1"/>
          </p:cNvCxnSpPr>
          <p:nvPr/>
        </p:nvCxnSpPr>
        <p:spPr>
          <a:xfrm flipV="1">
            <a:off x="3010192" y="5974545"/>
            <a:ext cx="173207" cy="29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 de Seta Reta 92"/>
          <p:cNvCxnSpPr>
            <a:stCxn id="80" idx="3"/>
            <a:endCxn id="82" idx="1"/>
          </p:cNvCxnSpPr>
          <p:nvPr/>
        </p:nvCxnSpPr>
        <p:spPr>
          <a:xfrm flipV="1">
            <a:off x="4639667" y="5956303"/>
            <a:ext cx="1870139" cy="182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ector de Seta Reta 93"/>
          <p:cNvCxnSpPr>
            <a:stCxn id="85" idx="3"/>
            <a:endCxn id="87" idx="1"/>
          </p:cNvCxnSpPr>
          <p:nvPr/>
        </p:nvCxnSpPr>
        <p:spPr>
          <a:xfrm>
            <a:off x="7966074" y="5956303"/>
            <a:ext cx="2656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na Árvore B+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</a:t>
            </a:r>
            <a:r>
              <a:rPr lang="pt-BR" sz="2800" dirty="0"/>
              <a:t>Exemplo: Remover as chaves </a:t>
            </a:r>
            <a:r>
              <a:rPr lang="pt-BR" sz="2800" dirty="0">
                <a:solidFill>
                  <a:srgbClr val="C00000"/>
                </a:solidFill>
              </a:rPr>
              <a:t>20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C00000"/>
                </a:solidFill>
              </a:rPr>
              <a:t>5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C00000"/>
                </a:solidFill>
              </a:rPr>
              <a:t>10</a:t>
            </a:r>
            <a:r>
              <a:rPr lang="pt-BR" sz="2800" dirty="0">
                <a:solidFill>
                  <a:schemeClr val="tx1"/>
                </a:solidFill>
              </a:rPr>
              <a:t>, </a:t>
            </a:r>
            <a:r>
              <a:rPr lang="pt-BR" sz="2800" dirty="0">
                <a:solidFill>
                  <a:srgbClr val="C00000"/>
                </a:solidFill>
              </a:rPr>
              <a:t>45</a:t>
            </a:r>
            <a:r>
              <a:rPr lang="pt-BR" sz="2800" dirty="0">
                <a:solidFill>
                  <a:srgbClr val="00B0F0"/>
                </a:solidFill>
              </a:rPr>
              <a:t> </a:t>
            </a:r>
            <a:r>
              <a:rPr lang="pt-BR" sz="2800" dirty="0"/>
              <a:t>da árvore B+ a seguir.</a:t>
            </a:r>
            <a:endParaRPr lang="pt-BR" sz="1800" dirty="0"/>
          </a:p>
        </p:txBody>
      </p:sp>
      <p:grpSp>
        <p:nvGrpSpPr>
          <p:cNvPr id="9" name="Agrupar 8"/>
          <p:cNvGrpSpPr/>
          <p:nvPr/>
        </p:nvGrpSpPr>
        <p:grpSpPr>
          <a:xfrm>
            <a:off x="1036320" y="4581776"/>
            <a:ext cx="1456268" cy="364067"/>
            <a:chOff x="3061269" y="4368705"/>
            <a:chExt cx="1456268" cy="364067"/>
          </a:xfrm>
        </p:grpSpPr>
        <p:sp>
          <p:nvSpPr>
            <p:cNvPr id="5" name="Retângulo 4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1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6" name="Retângulo 5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" name="Retângulo 7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Agrupar 9"/>
          <p:cNvGrpSpPr/>
          <p:nvPr/>
        </p:nvGrpSpPr>
        <p:grpSpPr>
          <a:xfrm>
            <a:off x="2850035" y="4581776"/>
            <a:ext cx="1456268" cy="364067"/>
            <a:chOff x="3061269" y="4368705"/>
            <a:chExt cx="1456268" cy="364067"/>
          </a:xfrm>
          <a:solidFill>
            <a:schemeClr val="bg1"/>
          </a:solidFill>
        </p:grpSpPr>
        <p:sp>
          <p:nvSpPr>
            <p:cNvPr id="11" name="Retângulo 1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7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23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Agrupar 19"/>
          <p:cNvGrpSpPr/>
          <p:nvPr/>
        </p:nvGrpSpPr>
        <p:grpSpPr>
          <a:xfrm>
            <a:off x="4686544" y="4570310"/>
            <a:ext cx="1456268" cy="364067"/>
            <a:chOff x="3061269" y="4368705"/>
            <a:chExt cx="1456268" cy="364067"/>
          </a:xfrm>
        </p:grpSpPr>
        <p:sp>
          <p:nvSpPr>
            <p:cNvPr id="21" name="Retângulo 2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32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Agrupar 24"/>
          <p:cNvGrpSpPr/>
          <p:nvPr/>
        </p:nvGrpSpPr>
        <p:grpSpPr>
          <a:xfrm>
            <a:off x="6639721" y="4560611"/>
            <a:ext cx="1456268" cy="364067"/>
            <a:chOff x="3061269" y="4368705"/>
            <a:chExt cx="1456268" cy="364067"/>
          </a:xfrm>
        </p:grpSpPr>
        <p:sp>
          <p:nvSpPr>
            <p:cNvPr id="26" name="Retângulo 2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Agrupar 34"/>
          <p:cNvGrpSpPr/>
          <p:nvPr/>
        </p:nvGrpSpPr>
        <p:grpSpPr>
          <a:xfrm>
            <a:off x="8361674" y="4560611"/>
            <a:ext cx="1456268" cy="364067"/>
            <a:chOff x="3061269" y="4368705"/>
            <a:chExt cx="1456268" cy="364067"/>
          </a:xfrm>
        </p:grpSpPr>
        <p:sp>
          <p:nvSpPr>
            <p:cNvPr id="36" name="Retângulo 3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60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Agrupar 54"/>
          <p:cNvGrpSpPr/>
          <p:nvPr/>
        </p:nvGrpSpPr>
        <p:grpSpPr>
          <a:xfrm>
            <a:off x="4511284" y="3077636"/>
            <a:ext cx="1456268" cy="364067"/>
            <a:chOff x="3061269" y="4368705"/>
            <a:chExt cx="1456268" cy="364067"/>
          </a:xfrm>
        </p:grpSpPr>
        <p:sp>
          <p:nvSpPr>
            <p:cNvPr id="56" name="Retângulo 5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7" name="Conector de Seta Reta 16"/>
          <p:cNvCxnSpPr/>
          <p:nvPr/>
        </p:nvCxnSpPr>
        <p:spPr>
          <a:xfrm flipH="1">
            <a:off x="2128521" y="3429000"/>
            <a:ext cx="2382763" cy="11316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de Seta Reta 18"/>
          <p:cNvCxnSpPr>
            <a:endCxn id="13" idx="0"/>
          </p:cNvCxnSpPr>
          <p:nvPr/>
        </p:nvCxnSpPr>
        <p:spPr>
          <a:xfrm flipH="1">
            <a:off x="3760203" y="3441703"/>
            <a:ext cx="1115148" cy="11400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>
            <a:endCxn id="23" idx="0"/>
          </p:cNvCxnSpPr>
          <p:nvPr/>
        </p:nvCxnSpPr>
        <p:spPr>
          <a:xfrm>
            <a:off x="5227945" y="3435970"/>
            <a:ext cx="368767" cy="11343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de Seta Reta 32"/>
          <p:cNvCxnSpPr>
            <a:endCxn id="27" idx="0"/>
          </p:cNvCxnSpPr>
          <p:nvPr/>
        </p:nvCxnSpPr>
        <p:spPr>
          <a:xfrm>
            <a:off x="5601135" y="3438837"/>
            <a:ext cx="1584687" cy="11217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>
            <a:endCxn id="37" idx="0"/>
          </p:cNvCxnSpPr>
          <p:nvPr/>
        </p:nvCxnSpPr>
        <p:spPr>
          <a:xfrm>
            <a:off x="5967552" y="3435970"/>
            <a:ext cx="2940223" cy="11246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>
            <a:stCxn id="8" idx="3"/>
            <a:endCxn id="11" idx="1"/>
          </p:cNvCxnSpPr>
          <p:nvPr/>
        </p:nvCxnSpPr>
        <p:spPr>
          <a:xfrm>
            <a:off x="2492588" y="4763810"/>
            <a:ext cx="35744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>
            <a:stCxn id="14" idx="3"/>
            <a:endCxn id="21" idx="1"/>
          </p:cNvCxnSpPr>
          <p:nvPr/>
        </p:nvCxnSpPr>
        <p:spPr>
          <a:xfrm flipV="1">
            <a:off x="4306303" y="4752344"/>
            <a:ext cx="380241" cy="11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stCxn id="24" idx="3"/>
            <a:endCxn id="26" idx="1"/>
          </p:cNvCxnSpPr>
          <p:nvPr/>
        </p:nvCxnSpPr>
        <p:spPr>
          <a:xfrm flipV="1">
            <a:off x="6142812" y="4742645"/>
            <a:ext cx="496909" cy="9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/>
          <p:cNvCxnSpPr>
            <a:stCxn id="29" idx="3"/>
            <a:endCxn id="36" idx="1"/>
          </p:cNvCxnSpPr>
          <p:nvPr/>
        </p:nvCxnSpPr>
        <p:spPr>
          <a:xfrm>
            <a:off x="8095989" y="4742645"/>
            <a:ext cx="2656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na Árvore B+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</a:t>
            </a:r>
            <a:r>
              <a:rPr lang="pt-BR" sz="3600" dirty="0"/>
              <a:t>Sem remoção da chave do nó interno:</a:t>
            </a:r>
            <a:endParaRPr lang="pt-BR" sz="3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/>
              <a:t>Sem chance de </a:t>
            </a:r>
            <a:r>
              <a:rPr lang="pt-BR" sz="2800" i="1" dirty="0" err="1"/>
              <a:t>underflow</a:t>
            </a:r>
            <a:r>
              <a:rPr lang="pt-BR" sz="2800" dirty="0"/>
              <a:t>: apenas faz a remoção;</a:t>
            </a:r>
            <a:endParaRPr lang="pt-BR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/>
              <a:t>Permite nó vazio;</a:t>
            </a:r>
            <a:endParaRPr lang="pt-BR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/>
              <a:t>Não fazer merge nem rebaixamento.</a:t>
            </a:r>
            <a:endParaRPr lang="pt-BR" sz="2800" dirty="0"/>
          </a:p>
          <a:p>
            <a:pPr lvl="1">
              <a:buFont typeface="Wingdings" panose="05000000000000000000" pitchFamily="2" charset="2"/>
              <a:buChar char="§"/>
            </a:pPr>
            <a:endParaRPr lang="pt-BR" sz="2800" dirty="0"/>
          </a:p>
          <a:p>
            <a:pPr lvl="1">
              <a:buFont typeface="Wingdings" panose="05000000000000000000" pitchFamily="2" charset="2"/>
              <a:buChar char="§"/>
            </a:pPr>
            <a:endParaRPr lang="pt-BR" sz="280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na Árvore B+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</a:t>
            </a:r>
            <a:r>
              <a:rPr lang="pt-BR" sz="2800" dirty="0"/>
              <a:t>Exemplo: Remover as chaves 20, 5, 10, 45 da árvore B+ a seguir.</a:t>
            </a:r>
            <a:endParaRPr lang="pt-BR" sz="1800" dirty="0"/>
          </a:p>
        </p:txBody>
      </p:sp>
      <p:grpSp>
        <p:nvGrpSpPr>
          <p:cNvPr id="9" name="Agrupar 8"/>
          <p:cNvGrpSpPr/>
          <p:nvPr/>
        </p:nvGrpSpPr>
        <p:grpSpPr>
          <a:xfrm>
            <a:off x="47134" y="5795434"/>
            <a:ext cx="1456268" cy="364067"/>
            <a:chOff x="3061269" y="4368705"/>
            <a:chExt cx="1456268" cy="364067"/>
          </a:xfrm>
        </p:grpSpPr>
        <p:sp>
          <p:nvSpPr>
            <p:cNvPr id="5" name="Retângulo 4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1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6" name="Retângulo 5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" name="Retângulo 7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Agrupar 9"/>
          <p:cNvGrpSpPr/>
          <p:nvPr/>
        </p:nvGrpSpPr>
        <p:grpSpPr>
          <a:xfrm>
            <a:off x="1553924" y="5795434"/>
            <a:ext cx="1456268" cy="364067"/>
            <a:chOff x="3061269" y="4368705"/>
            <a:chExt cx="1456268" cy="364067"/>
          </a:xfrm>
        </p:grpSpPr>
        <p:sp>
          <p:nvSpPr>
            <p:cNvPr id="11" name="Retângulo 1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7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Agrupar 14"/>
          <p:cNvGrpSpPr/>
          <p:nvPr/>
        </p:nvGrpSpPr>
        <p:grpSpPr>
          <a:xfrm>
            <a:off x="3056460" y="5795434"/>
            <a:ext cx="1456268" cy="364067"/>
            <a:chOff x="3061269" y="4368705"/>
            <a:chExt cx="1456268" cy="364067"/>
          </a:xfrm>
        </p:grpSpPr>
        <p:sp>
          <p:nvSpPr>
            <p:cNvPr id="16" name="Retângulo 1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10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23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Agrupar 19"/>
          <p:cNvGrpSpPr/>
          <p:nvPr/>
        </p:nvGrpSpPr>
        <p:grpSpPr>
          <a:xfrm>
            <a:off x="5362147" y="5782735"/>
            <a:ext cx="1456268" cy="364067"/>
            <a:chOff x="3061269" y="4368705"/>
            <a:chExt cx="1456268" cy="364067"/>
          </a:xfrm>
        </p:grpSpPr>
        <p:sp>
          <p:nvSpPr>
            <p:cNvPr id="21" name="Retângulo 2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32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Agrupar 24"/>
          <p:cNvGrpSpPr/>
          <p:nvPr/>
        </p:nvGrpSpPr>
        <p:grpSpPr>
          <a:xfrm>
            <a:off x="6887813" y="5778503"/>
            <a:ext cx="1456268" cy="364067"/>
            <a:chOff x="3061269" y="4368705"/>
            <a:chExt cx="1456268" cy="364067"/>
          </a:xfrm>
        </p:grpSpPr>
        <p:sp>
          <p:nvSpPr>
            <p:cNvPr id="26" name="Retângulo 2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Agrupar 29"/>
          <p:cNvGrpSpPr/>
          <p:nvPr/>
        </p:nvGrpSpPr>
        <p:grpSpPr>
          <a:xfrm>
            <a:off x="8407278" y="5778502"/>
            <a:ext cx="1456268" cy="364067"/>
            <a:chOff x="3061269" y="4368705"/>
            <a:chExt cx="1456268" cy="364067"/>
          </a:xfrm>
        </p:grpSpPr>
        <p:sp>
          <p:nvSpPr>
            <p:cNvPr id="31" name="Retângulo 3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Agrupar 34"/>
          <p:cNvGrpSpPr/>
          <p:nvPr/>
        </p:nvGrpSpPr>
        <p:grpSpPr>
          <a:xfrm>
            <a:off x="9909814" y="5774270"/>
            <a:ext cx="1456268" cy="364067"/>
            <a:chOff x="3061269" y="4368705"/>
            <a:chExt cx="1456268" cy="364067"/>
          </a:xfrm>
        </p:grpSpPr>
        <p:sp>
          <p:nvSpPr>
            <p:cNvPr id="36" name="Retângulo 3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60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Agrupar 44"/>
          <p:cNvGrpSpPr/>
          <p:nvPr/>
        </p:nvGrpSpPr>
        <p:grpSpPr>
          <a:xfrm>
            <a:off x="1739627" y="4246034"/>
            <a:ext cx="1456268" cy="364067"/>
            <a:chOff x="3061269" y="4368705"/>
            <a:chExt cx="1456268" cy="364067"/>
          </a:xfrm>
        </p:grpSpPr>
        <p:sp>
          <p:nvSpPr>
            <p:cNvPr id="46" name="Retângulo 4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10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Agrupar 49"/>
          <p:cNvGrpSpPr/>
          <p:nvPr/>
        </p:nvGrpSpPr>
        <p:grpSpPr>
          <a:xfrm>
            <a:off x="8049726" y="4212169"/>
            <a:ext cx="1456268" cy="364067"/>
            <a:chOff x="3061269" y="4368705"/>
            <a:chExt cx="1456268" cy="364067"/>
          </a:xfrm>
        </p:grpSpPr>
        <p:sp>
          <p:nvSpPr>
            <p:cNvPr id="51" name="Retângulo 5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Agrupar 54"/>
          <p:cNvGrpSpPr/>
          <p:nvPr/>
        </p:nvGrpSpPr>
        <p:grpSpPr>
          <a:xfrm>
            <a:off x="4511284" y="3077636"/>
            <a:ext cx="1456268" cy="364067"/>
            <a:chOff x="3061269" y="4368705"/>
            <a:chExt cx="1456268" cy="364067"/>
          </a:xfrm>
        </p:grpSpPr>
        <p:sp>
          <p:nvSpPr>
            <p:cNvPr id="56" name="Retângulo 5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1" name="Conector de Seta Reta 60"/>
          <p:cNvCxnSpPr>
            <a:endCxn id="49" idx="0"/>
          </p:cNvCxnSpPr>
          <p:nvPr/>
        </p:nvCxnSpPr>
        <p:spPr>
          <a:xfrm flipH="1">
            <a:off x="3013862" y="3441703"/>
            <a:ext cx="1497422" cy="804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>
            <a:endCxn id="51" idx="0"/>
          </p:cNvCxnSpPr>
          <p:nvPr/>
        </p:nvCxnSpPr>
        <p:spPr>
          <a:xfrm>
            <a:off x="4875351" y="3441703"/>
            <a:ext cx="3356409" cy="770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/>
          <p:cNvCxnSpPr>
            <a:endCxn id="7" idx="0"/>
          </p:cNvCxnSpPr>
          <p:nvPr/>
        </p:nvCxnSpPr>
        <p:spPr>
          <a:xfrm flipH="1">
            <a:off x="957302" y="4588935"/>
            <a:ext cx="778655" cy="1206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>
            <a:endCxn id="13" idx="0"/>
          </p:cNvCxnSpPr>
          <p:nvPr/>
        </p:nvCxnSpPr>
        <p:spPr>
          <a:xfrm>
            <a:off x="2092830" y="4610101"/>
            <a:ext cx="371262" cy="1185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/>
          <p:cNvCxnSpPr>
            <a:endCxn id="18" idx="0"/>
          </p:cNvCxnSpPr>
          <p:nvPr/>
        </p:nvCxnSpPr>
        <p:spPr>
          <a:xfrm>
            <a:off x="2472063" y="4610101"/>
            <a:ext cx="1494565" cy="1185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/>
          <p:cNvCxnSpPr>
            <a:endCxn id="23" idx="0"/>
          </p:cNvCxnSpPr>
          <p:nvPr/>
        </p:nvCxnSpPr>
        <p:spPr>
          <a:xfrm flipH="1">
            <a:off x="6272315" y="4574120"/>
            <a:ext cx="1777411" cy="12086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>
            <a:endCxn id="28" idx="0"/>
          </p:cNvCxnSpPr>
          <p:nvPr/>
        </p:nvCxnSpPr>
        <p:spPr>
          <a:xfrm flipH="1">
            <a:off x="7797981" y="4574120"/>
            <a:ext cx="615812" cy="12043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>
            <a:endCxn id="32" idx="0"/>
          </p:cNvCxnSpPr>
          <p:nvPr/>
        </p:nvCxnSpPr>
        <p:spPr>
          <a:xfrm>
            <a:off x="8791364" y="4586819"/>
            <a:ext cx="162015" cy="1191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/>
          <p:cNvCxnSpPr/>
          <p:nvPr/>
        </p:nvCxnSpPr>
        <p:spPr>
          <a:xfrm>
            <a:off x="9141927" y="4586819"/>
            <a:ext cx="1496021" cy="11874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>
            <a:stCxn id="8" idx="3"/>
            <a:endCxn id="11" idx="1"/>
          </p:cNvCxnSpPr>
          <p:nvPr/>
        </p:nvCxnSpPr>
        <p:spPr>
          <a:xfrm>
            <a:off x="1503402" y="5977468"/>
            <a:ext cx="505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>
            <a:stCxn id="14" idx="3"/>
            <a:endCxn id="16" idx="1"/>
          </p:cNvCxnSpPr>
          <p:nvPr/>
        </p:nvCxnSpPr>
        <p:spPr>
          <a:xfrm>
            <a:off x="3010192" y="5977468"/>
            <a:ext cx="462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>
            <a:stCxn id="19" idx="3"/>
            <a:endCxn id="21" idx="1"/>
          </p:cNvCxnSpPr>
          <p:nvPr/>
        </p:nvCxnSpPr>
        <p:spPr>
          <a:xfrm flipV="1">
            <a:off x="4512728" y="5964769"/>
            <a:ext cx="849419" cy="12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stCxn id="24" idx="3"/>
            <a:endCxn id="26" idx="1"/>
          </p:cNvCxnSpPr>
          <p:nvPr/>
        </p:nvCxnSpPr>
        <p:spPr>
          <a:xfrm flipV="1">
            <a:off x="6818415" y="5960537"/>
            <a:ext cx="69398" cy="4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/>
          <p:cNvCxnSpPr>
            <a:stCxn id="29" idx="3"/>
            <a:endCxn id="31" idx="1"/>
          </p:cNvCxnSpPr>
          <p:nvPr/>
        </p:nvCxnSpPr>
        <p:spPr>
          <a:xfrm flipV="1">
            <a:off x="8344081" y="5960536"/>
            <a:ext cx="6319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stCxn id="34" idx="3"/>
            <a:endCxn id="36" idx="1"/>
          </p:cNvCxnSpPr>
          <p:nvPr/>
        </p:nvCxnSpPr>
        <p:spPr>
          <a:xfrm flipV="1">
            <a:off x="9863546" y="5956304"/>
            <a:ext cx="46268" cy="4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na Árvore B+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</a:t>
            </a:r>
            <a:r>
              <a:rPr lang="pt-BR" sz="2800" dirty="0"/>
              <a:t>Exemplo: Remover as chaves </a:t>
            </a:r>
            <a:r>
              <a:rPr lang="pt-BR" sz="2800" dirty="0">
                <a:solidFill>
                  <a:srgbClr val="00B0F0"/>
                </a:solidFill>
              </a:rPr>
              <a:t>20</a:t>
            </a:r>
            <a:r>
              <a:rPr lang="pt-BR" sz="2800" dirty="0"/>
              <a:t>, 5, 10, 45 da árvore B+ a seguir.</a:t>
            </a:r>
            <a:endParaRPr lang="pt-BR" sz="1800" dirty="0"/>
          </a:p>
        </p:txBody>
      </p:sp>
      <p:grpSp>
        <p:nvGrpSpPr>
          <p:cNvPr id="9" name="Agrupar 8"/>
          <p:cNvGrpSpPr/>
          <p:nvPr/>
        </p:nvGrpSpPr>
        <p:grpSpPr>
          <a:xfrm>
            <a:off x="47134" y="5795434"/>
            <a:ext cx="1456268" cy="364067"/>
            <a:chOff x="3061269" y="4368705"/>
            <a:chExt cx="1456268" cy="364067"/>
          </a:xfrm>
        </p:grpSpPr>
        <p:sp>
          <p:nvSpPr>
            <p:cNvPr id="5" name="Retângulo 4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1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6" name="Retângulo 5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" name="Retângulo 7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Agrupar 9"/>
          <p:cNvGrpSpPr/>
          <p:nvPr/>
        </p:nvGrpSpPr>
        <p:grpSpPr>
          <a:xfrm>
            <a:off x="1553924" y="5795434"/>
            <a:ext cx="1456268" cy="364067"/>
            <a:chOff x="3061269" y="4368705"/>
            <a:chExt cx="1456268" cy="364067"/>
          </a:xfrm>
        </p:grpSpPr>
        <p:sp>
          <p:nvSpPr>
            <p:cNvPr id="11" name="Retângulo 1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7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Agrupar 14"/>
          <p:cNvGrpSpPr/>
          <p:nvPr/>
        </p:nvGrpSpPr>
        <p:grpSpPr>
          <a:xfrm>
            <a:off x="3056460" y="5795434"/>
            <a:ext cx="1456268" cy="364067"/>
            <a:chOff x="3061269" y="4368705"/>
            <a:chExt cx="1456268" cy="364067"/>
          </a:xfrm>
        </p:grpSpPr>
        <p:sp>
          <p:nvSpPr>
            <p:cNvPr id="16" name="Retângulo 1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10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23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Agrupar 19"/>
          <p:cNvGrpSpPr/>
          <p:nvPr/>
        </p:nvGrpSpPr>
        <p:grpSpPr>
          <a:xfrm>
            <a:off x="5362147" y="5782735"/>
            <a:ext cx="1456268" cy="364067"/>
            <a:chOff x="3061269" y="4368705"/>
            <a:chExt cx="1456268" cy="364067"/>
          </a:xfrm>
        </p:grpSpPr>
        <p:sp>
          <p:nvSpPr>
            <p:cNvPr id="21" name="Retângulo 2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32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Agrupar 24"/>
          <p:cNvGrpSpPr/>
          <p:nvPr/>
        </p:nvGrpSpPr>
        <p:grpSpPr>
          <a:xfrm>
            <a:off x="6887813" y="5778503"/>
            <a:ext cx="1456268" cy="364067"/>
            <a:chOff x="3061269" y="4368705"/>
            <a:chExt cx="1456268" cy="364067"/>
          </a:xfrm>
        </p:grpSpPr>
        <p:sp>
          <p:nvSpPr>
            <p:cNvPr id="26" name="Retângulo 2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Agrupar 29"/>
          <p:cNvGrpSpPr/>
          <p:nvPr/>
        </p:nvGrpSpPr>
        <p:grpSpPr>
          <a:xfrm>
            <a:off x="8407278" y="5778502"/>
            <a:ext cx="1456268" cy="364067"/>
            <a:chOff x="3061269" y="4368705"/>
            <a:chExt cx="1456268" cy="364067"/>
          </a:xfrm>
        </p:grpSpPr>
        <p:sp>
          <p:nvSpPr>
            <p:cNvPr id="31" name="Retângulo 3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Agrupar 34"/>
          <p:cNvGrpSpPr/>
          <p:nvPr/>
        </p:nvGrpSpPr>
        <p:grpSpPr>
          <a:xfrm>
            <a:off x="9909814" y="5774270"/>
            <a:ext cx="1456268" cy="364067"/>
            <a:chOff x="3061269" y="4368705"/>
            <a:chExt cx="1456268" cy="364067"/>
          </a:xfrm>
        </p:grpSpPr>
        <p:sp>
          <p:nvSpPr>
            <p:cNvPr id="36" name="Retângulo 3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60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Agrupar 44"/>
          <p:cNvGrpSpPr/>
          <p:nvPr/>
        </p:nvGrpSpPr>
        <p:grpSpPr>
          <a:xfrm>
            <a:off x="1739627" y="4246034"/>
            <a:ext cx="1456268" cy="364067"/>
            <a:chOff x="3061269" y="4368705"/>
            <a:chExt cx="1456268" cy="364067"/>
          </a:xfrm>
        </p:grpSpPr>
        <p:sp>
          <p:nvSpPr>
            <p:cNvPr id="46" name="Retângulo 4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10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Agrupar 49"/>
          <p:cNvGrpSpPr/>
          <p:nvPr/>
        </p:nvGrpSpPr>
        <p:grpSpPr>
          <a:xfrm>
            <a:off x="8049726" y="4212169"/>
            <a:ext cx="1456268" cy="364067"/>
            <a:chOff x="3061269" y="4368705"/>
            <a:chExt cx="1456268" cy="364067"/>
          </a:xfrm>
        </p:grpSpPr>
        <p:sp>
          <p:nvSpPr>
            <p:cNvPr id="51" name="Retângulo 5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Agrupar 54"/>
          <p:cNvGrpSpPr/>
          <p:nvPr/>
        </p:nvGrpSpPr>
        <p:grpSpPr>
          <a:xfrm>
            <a:off x="4511284" y="3077636"/>
            <a:ext cx="1456268" cy="364067"/>
            <a:chOff x="3061269" y="4368705"/>
            <a:chExt cx="1456268" cy="364067"/>
          </a:xfrm>
        </p:grpSpPr>
        <p:sp>
          <p:nvSpPr>
            <p:cNvPr id="56" name="Retângulo 5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1" name="Conector de Seta Reta 60"/>
          <p:cNvCxnSpPr>
            <a:endCxn id="49" idx="0"/>
          </p:cNvCxnSpPr>
          <p:nvPr/>
        </p:nvCxnSpPr>
        <p:spPr>
          <a:xfrm flipH="1">
            <a:off x="3013862" y="3441703"/>
            <a:ext cx="1497422" cy="804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>
            <a:endCxn id="51" idx="0"/>
          </p:cNvCxnSpPr>
          <p:nvPr/>
        </p:nvCxnSpPr>
        <p:spPr>
          <a:xfrm>
            <a:off x="4875351" y="3441703"/>
            <a:ext cx="3356409" cy="770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/>
          <p:cNvCxnSpPr>
            <a:endCxn id="7" idx="0"/>
          </p:cNvCxnSpPr>
          <p:nvPr/>
        </p:nvCxnSpPr>
        <p:spPr>
          <a:xfrm flipH="1">
            <a:off x="957302" y="4588935"/>
            <a:ext cx="778655" cy="1206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>
            <a:endCxn id="13" idx="0"/>
          </p:cNvCxnSpPr>
          <p:nvPr/>
        </p:nvCxnSpPr>
        <p:spPr>
          <a:xfrm>
            <a:off x="2092830" y="4610101"/>
            <a:ext cx="371262" cy="1185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/>
          <p:cNvCxnSpPr>
            <a:endCxn id="18" idx="0"/>
          </p:cNvCxnSpPr>
          <p:nvPr/>
        </p:nvCxnSpPr>
        <p:spPr>
          <a:xfrm>
            <a:off x="2472063" y="4610101"/>
            <a:ext cx="1494565" cy="1185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/>
          <p:cNvCxnSpPr>
            <a:endCxn id="23" idx="0"/>
          </p:cNvCxnSpPr>
          <p:nvPr/>
        </p:nvCxnSpPr>
        <p:spPr>
          <a:xfrm flipH="1">
            <a:off x="6272315" y="4574120"/>
            <a:ext cx="1777411" cy="12086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>
            <a:endCxn id="28" idx="0"/>
          </p:cNvCxnSpPr>
          <p:nvPr/>
        </p:nvCxnSpPr>
        <p:spPr>
          <a:xfrm flipH="1">
            <a:off x="7797981" y="4574120"/>
            <a:ext cx="615812" cy="12043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>
            <a:endCxn id="32" idx="0"/>
          </p:cNvCxnSpPr>
          <p:nvPr/>
        </p:nvCxnSpPr>
        <p:spPr>
          <a:xfrm>
            <a:off x="8791364" y="4586819"/>
            <a:ext cx="162015" cy="1191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/>
          <p:cNvCxnSpPr/>
          <p:nvPr/>
        </p:nvCxnSpPr>
        <p:spPr>
          <a:xfrm>
            <a:off x="9141927" y="4586819"/>
            <a:ext cx="1496021" cy="11874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>
            <a:stCxn id="8" idx="3"/>
            <a:endCxn id="11" idx="1"/>
          </p:cNvCxnSpPr>
          <p:nvPr/>
        </p:nvCxnSpPr>
        <p:spPr>
          <a:xfrm>
            <a:off x="1503402" y="5977468"/>
            <a:ext cx="505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>
            <a:stCxn id="14" idx="3"/>
            <a:endCxn id="16" idx="1"/>
          </p:cNvCxnSpPr>
          <p:nvPr/>
        </p:nvCxnSpPr>
        <p:spPr>
          <a:xfrm>
            <a:off x="3010192" y="5977468"/>
            <a:ext cx="462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>
            <a:stCxn id="19" idx="3"/>
            <a:endCxn id="21" idx="1"/>
          </p:cNvCxnSpPr>
          <p:nvPr/>
        </p:nvCxnSpPr>
        <p:spPr>
          <a:xfrm flipV="1">
            <a:off x="4512728" y="5964769"/>
            <a:ext cx="849419" cy="12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stCxn id="24" idx="3"/>
            <a:endCxn id="26" idx="1"/>
          </p:cNvCxnSpPr>
          <p:nvPr/>
        </p:nvCxnSpPr>
        <p:spPr>
          <a:xfrm flipV="1">
            <a:off x="6818415" y="5960537"/>
            <a:ext cx="69398" cy="4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/>
          <p:cNvCxnSpPr>
            <a:stCxn id="29" idx="3"/>
            <a:endCxn id="31" idx="1"/>
          </p:cNvCxnSpPr>
          <p:nvPr/>
        </p:nvCxnSpPr>
        <p:spPr>
          <a:xfrm flipV="1">
            <a:off x="8344081" y="5960536"/>
            <a:ext cx="6319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stCxn id="34" idx="3"/>
            <a:endCxn id="36" idx="1"/>
          </p:cNvCxnSpPr>
          <p:nvPr/>
        </p:nvCxnSpPr>
        <p:spPr>
          <a:xfrm flipV="1">
            <a:off x="9863546" y="5956304"/>
            <a:ext cx="46268" cy="4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na Árvore B+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</a:t>
            </a:r>
            <a:r>
              <a:rPr lang="pt-BR" sz="2800" dirty="0"/>
              <a:t>Exemplo: Remover as chaves </a:t>
            </a:r>
            <a:r>
              <a:rPr lang="pt-BR" sz="2800" dirty="0">
                <a:solidFill>
                  <a:srgbClr val="C00000"/>
                </a:solidFill>
              </a:rPr>
              <a:t>20</a:t>
            </a:r>
            <a:r>
              <a:rPr lang="pt-BR" sz="2800" dirty="0"/>
              <a:t>, 5, 10, 45 da árvore B+ a seguir.</a:t>
            </a:r>
            <a:endParaRPr lang="pt-BR" sz="1800" dirty="0"/>
          </a:p>
        </p:txBody>
      </p:sp>
      <p:grpSp>
        <p:nvGrpSpPr>
          <p:cNvPr id="9" name="Agrupar 8"/>
          <p:cNvGrpSpPr/>
          <p:nvPr/>
        </p:nvGrpSpPr>
        <p:grpSpPr>
          <a:xfrm>
            <a:off x="47134" y="5795434"/>
            <a:ext cx="1456268" cy="364067"/>
            <a:chOff x="3061269" y="4368705"/>
            <a:chExt cx="1456268" cy="364067"/>
          </a:xfrm>
        </p:grpSpPr>
        <p:sp>
          <p:nvSpPr>
            <p:cNvPr id="5" name="Retângulo 4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1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6" name="Retângulo 5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" name="Retângulo 7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Agrupar 9"/>
          <p:cNvGrpSpPr/>
          <p:nvPr/>
        </p:nvGrpSpPr>
        <p:grpSpPr>
          <a:xfrm>
            <a:off x="1553924" y="5795434"/>
            <a:ext cx="1456268" cy="364067"/>
            <a:chOff x="3061269" y="4368705"/>
            <a:chExt cx="1456268" cy="364067"/>
          </a:xfrm>
        </p:grpSpPr>
        <p:sp>
          <p:nvSpPr>
            <p:cNvPr id="11" name="Retângulo 1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7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Agrupar 14"/>
          <p:cNvGrpSpPr/>
          <p:nvPr/>
        </p:nvGrpSpPr>
        <p:grpSpPr>
          <a:xfrm>
            <a:off x="3056460" y="5795434"/>
            <a:ext cx="1456268" cy="364067"/>
            <a:chOff x="3061269" y="4368705"/>
            <a:chExt cx="1456268" cy="364067"/>
          </a:xfrm>
        </p:grpSpPr>
        <p:sp>
          <p:nvSpPr>
            <p:cNvPr id="16" name="Retângulo 1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10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23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Agrupar 19"/>
          <p:cNvGrpSpPr/>
          <p:nvPr/>
        </p:nvGrpSpPr>
        <p:grpSpPr>
          <a:xfrm>
            <a:off x="5362147" y="5782735"/>
            <a:ext cx="1456268" cy="364067"/>
            <a:chOff x="3061269" y="4368705"/>
            <a:chExt cx="1456268" cy="364067"/>
          </a:xfrm>
        </p:grpSpPr>
        <p:sp>
          <p:nvSpPr>
            <p:cNvPr id="21" name="Retângulo 2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32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Agrupar 24"/>
          <p:cNvGrpSpPr/>
          <p:nvPr/>
        </p:nvGrpSpPr>
        <p:grpSpPr>
          <a:xfrm>
            <a:off x="6887813" y="5778503"/>
            <a:ext cx="1456268" cy="364067"/>
            <a:chOff x="3061269" y="4368705"/>
            <a:chExt cx="1456268" cy="364067"/>
          </a:xfrm>
        </p:grpSpPr>
        <p:sp>
          <p:nvSpPr>
            <p:cNvPr id="26" name="Retângulo 2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Agrupar 29"/>
          <p:cNvGrpSpPr/>
          <p:nvPr/>
        </p:nvGrpSpPr>
        <p:grpSpPr>
          <a:xfrm>
            <a:off x="8407278" y="5778502"/>
            <a:ext cx="1456268" cy="364067"/>
            <a:chOff x="3061269" y="4368705"/>
            <a:chExt cx="1456268" cy="364067"/>
          </a:xfrm>
        </p:grpSpPr>
        <p:sp>
          <p:nvSpPr>
            <p:cNvPr id="31" name="Retângulo 3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Agrupar 34"/>
          <p:cNvGrpSpPr/>
          <p:nvPr/>
        </p:nvGrpSpPr>
        <p:grpSpPr>
          <a:xfrm>
            <a:off x="9909814" y="5774270"/>
            <a:ext cx="1456268" cy="364067"/>
            <a:chOff x="3061269" y="4368705"/>
            <a:chExt cx="1456268" cy="364067"/>
          </a:xfrm>
        </p:grpSpPr>
        <p:sp>
          <p:nvSpPr>
            <p:cNvPr id="36" name="Retângulo 3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60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Agrupar 44"/>
          <p:cNvGrpSpPr/>
          <p:nvPr/>
        </p:nvGrpSpPr>
        <p:grpSpPr>
          <a:xfrm>
            <a:off x="1739627" y="4246034"/>
            <a:ext cx="1456268" cy="364067"/>
            <a:chOff x="3061269" y="4368705"/>
            <a:chExt cx="1456268" cy="364067"/>
          </a:xfrm>
        </p:grpSpPr>
        <p:sp>
          <p:nvSpPr>
            <p:cNvPr id="46" name="Retângulo 4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10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Agrupar 49"/>
          <p:cNvGrpSpPr/>
          <p:nvPr/>
        </p:nvGrpSpPr>
        <p:grpSpPr>
          <a:xfrm>
            <a:off x="8049726" y="4212169"/>
            <a:ext cx="1456268" cy="364067"/>
            <a:chOff x="3061269" y="4368705"/>
            <a:chExt cx="1456268" cy="364067"/>
          </a:xfrm>
        </p:grpSpPr>
        <p:sp>
          <p:nvSpPr>
            <p:cNvPr id="51" name="Retângulo 5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Agrupar 54"/>
          <p:cNvGrpSpPr/>
          <p:nvPr/>
        </p:nvGrpSpPr>
        <p:grpSpPr>
          <a:xfrm>
            <a:off x="4511284" y="3077636"/>
            <a:ext cx="1456268" cy="364067"/>
            <a:chOff x="3061269" y="4368705"/>
            <a:chExt cx="1456268" cy="364067"/>
          </a:xfrm>
        </p:grpSpPr>
        <p:sp>
          <p:nvSpPr>
            <p:cNvPr id="56" name="Retângulo 5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1" name="Conector de Seta Reta 60"/>
          <p:cNvCxnSpPr>
            <a:endCxn id="49" idx="0"/>
          </p:cNvCxnSpPr>
          <p:nvPr/>
        </p:nvCxnSpPr>
        <p:spPr>
          <a:xfrm flipH="1">
            <a:off x="3013862" y="3441703"/>
            <a:ext cx="1497422" cy="804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>
            <a:endCxn id="51" idx="0"/>
          </p:cNvCxnSpPr>
          <p:nvPr/>
        </p:nvCxnSpPr>
        <p:spPr>
          <a:xfrm>
            <a:off x="4875351" y="3441703"/>
            <a:ext cx="3356409" cy="770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/>
          <p:cNvCxnSpPr>
            <a:endCxn id="7" idx="0"/>
          </p:cNvCxnSpPr>
          <p:nvPr/>
        </p:nvCxnSpPr>
        <p:spPr>
          <a:xfrm flipH="1">
            <a:off x="957302" y="4588935"/>
            <a:ext cx="778655" cy="1206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>
            <a:endCxn id="13" idx="0"/>
          </p:cNvCxnSpPr>
          <p:nvPr/>
        </p:nvCxnSpPr>
        <p:spPr>
          <a:xfrm>
            <a:off x="2092830" y="4610101"/>
            <a:ext cx="371262" cy="1185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/>
          <p:cNvCxnSpPr>
            <a:endCxn id="18" idx="0"/>
          </p:cNvCxnSpPr>
          <p:nvPr/>
        </p:nvCxnSpPr>
        <p:spPr>
          <a:xfrm>
            <a:off x="2472063" y="4610101"/>
            <a:ext cx="1494565" cy="1185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/>
          <p:cNvCxnSpPr>
            <a:endCxn id="23" idx="0"/>
          </p:cNvCxnSpPr>
          <p:nvPr/>
        </p:nvCxnSpPr>
        <p:spPr>
          <a:xfrm flipH="1">
            <a:off x="6272315" y="4574120"/>
            <a:ext cx="1777411" cy="12086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>
            <a:endCxn id="28" idx="0"/>
          </p:cNvCxnSpPr>
          <p:nvPr/>
        </p:nvCxnSpPr>
        <p:spPr>
          <a:xfrm flipH="1">
            <a:off x="7797981" y="4574120"/>
            <a:ext cx="615812" cy="12043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>
            <a:endCxn id="32" idx="0"/>
          </p:cNvCxnSpPr>
          <p:nvPr/>
        </p:nvCxnSpPr>
        <p:spPr>
          <a:xfrm>
            <a:off x="8791364" y="4586819"/>
            <a:ext cx="162015" cy="1191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/>
          <p:cNvCxnSpPr/>
          <p:nvPr/>
        </p:nvCxnSpPr>
        <p:spPr>
          <a:xfrm>
            <a:off x="9141927" y="4586819"/>
            <a:ext cx="1496021" cy="11874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>
            <a:stCxn id="8" idx="3"/>
            <a:endCxn id="11" idx="1"/>
          </p:cNvCxnSpPr>
          <p:nvPr/>
        </p:nvCxnSpPr>
        <p:spPr>
          <a:xfrm>
            <a:off x="1503402" y="5977468"/>
            <a:ext cx="505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>
            <a:stCxn id="14" idx="3"/>
            <a:endCxn id="16" idx="1"/>
          </p:cNvCxnSpPr>
          <p:nvPr/>
        </p:nvCxnSpPr>
        <p:spPr>
          <a:xfrm>
            <a:off x="3010192" y="5977468"/>
            <a:ext cx="462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>
            <a:stCxn id="19" idx="3"/>
            <a:endCxn id="21" idx="1"/>
          </p:cNvCxnSpPr>
          <p:nvPr/>
        </p:nvCxnSpPr>
        <p:spPr>
          <a:xfrm flipV="1">
            <a:off x="4512728" y="5964769"/>
            <a:ext cx="849419" cy="12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stCxn id="24" idx="3"/>
            <a:endCxn id="26" idx="1"/>
          </p:cNvCxnSpPr>
          <p:nvPr/>
        </p:nvCxnSpPr>
        <p:spPr>
          <a:xfrm flipV="1">
            <a:off x="6818415" y="5960537"/>
            <a:ext cx="69398" cy="4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/>
          <p:cNvCxnSpPr>
            <a:stCxn id="29" idx="3"/>
            <a:endCxn id="31" idx="1"/>
          </p:cNvCxnSpPr>
          <p:nvPr/>
        </p:nvCxnSpPr>
        <p:spPr>
          <a:xfrm flipV="1">
            <a:off x="8344081" y="5960536"/>
            <a:ext cx="6319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stCxn id="34" idx="3"/>
            <a:endCxn id="36" idx="1"/>
          </p:cNvCxnSpPr>
          <p:nvPr/>
        </p:nvCxnSpPr>
        <p:spPr>
          <a:xfrm flipV="1">
            <a:off x="9863546" y="5956304"/>
            <a:ext cx="46268" cy="4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B+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3600" dirty="0"/>
              <a:t> Variação da árvore B</a:t>
            </a:r>
            <a:endParaRPr lang="pt-BR" sz="36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3200" dirty="0"/>
              <a:t> </a:t>
            </a:r>
            <a:r>
              <a:rPr lang="pt-BR" sz="3600" dirty="0"/>
              <a:t>Segue as mesmas regras da árvore B, com as alterações:</a:t>
            </a:r>
            <a:endParaRPr lang="pt-BR" sz="3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3200" dirty="0"/>
              <a:t>Os nós internos armazenam apenas a chave de um registro;</a:t>
            </a:r>
            <a:endParaRPr lang="pt-BR" sz="3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3200" dirty="0"/>
              <a:t>A chave de um nó interno é repetido em um nó folha;</a:t>
            </a:r>
            <a:endParaRPr lang="pt-BR" sz="3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3200" dirty="0"/>
              <a:t>Todo nó folha possui ligação com o registro de dado;</a:t>
            </a:r>
            <a:endParaRPr lang="pt-BR" sz="3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3200" dirty="0"/>
              <a:t>Todo nó folha possui ligação com seu antecessor e sucessor.</a:t>
            </a:r>
            <a:endParaRPr lang="pt-BR" sz="32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na Árvore B+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</a:t>
            </a:r>
            <a:r>
              <a:rPr lang="pt-BR" sz="2800" dirty="0"/>
              <a:t>Exemplo: Remover as chaves </a:t>
            </a:r>
            <a:r>
              <a:rPr lang="pt-BR" sz="2800" dirty="0">
                <a:solidFill>
                  <a:srgbClr val="C00000"/>
                </a:solidFill>
              </a:rPr>
              <a:t>20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00B0F0"/>
                </a:solidFill>
              </a:rPr>
              <a:t>5</a:t>
            </a:r>
            <a:r>
              <a:rPr lang="pt-BR" sz="2800" dirty="0"/>
              <a:t>, 10, 45 da árvore B+ a seguir.</a:t>
            </a:r>
            <a:endParaRPr lang="pt-BR" sz="1800" dirty="0"/>
          </a:p>
        </p:txBody>
      </p:sp>
      <p:grpSp>
        <p:nvGrpSpPr>
          <p:cNvPr id="9" name="Agrupar 8"/>
          <p:cNvGrpSpPr/>
          <p:nvPr/>
        </p:nvGrpSpPr>
        <p:grpSpPr>
          <a:xfrm>
            <a:off x="47134" y="5795434"/>
            <a:ext cx="1456268" cy="364067"/>
            <a:chOff x="3061269" y="4368705"/>
            <a:chExt cx="1456268" cy="364067"/>
          </a:xfrm>
        </p:grpSpPr>
        <p:sp>
          <p:nvSpPr>
            <p:cNvPr id="5" name="Retângulo 4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1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6" name="Retângulo 5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" name="Retângulo 7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Agrupar 9"/>
          <p:cNvGrpSpPr/>
          <p:nvPr/>
        </p:nvGrpSpPr>
        <p:grpSpPr>
          <a:xfrm>
            <a:off x="1553924" y="5795434"/>
            <a:ext cx="1456268" cy="364067"/>
            <a:chOff x="3061269" y="4368705"/>
            <a:chExt cx="1456268" cy="364067"/>
          </a:xfrm>
        </p:grpSpPr>
        <p:sp>
          <p:nvSpPr>
            <p:cNvPr id="11" name="Retângulo 1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7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Agrupar 14"/>
          <p:cNvGrpSpPr/>
          <p:nvPr/>
        </p:nvGrpSpPr>
        <p:grpSpPr>
          <a:xfrm>
            <a:off x="3056460" y="5795434"/>
            <a:ext cx="1456268" cy="364067"/>
            <a:chOff x="3061269" y="4368705"/>
            <a:chExt cx="1456268" cy="364067"/>
          </a:xfrm>
        </p:grpSpPr>
        <p:sp>
          <p:nvSpPr>
            <p:cNvPr id="16" name="Retângulo 1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10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23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Agrupar 19"/>
          <p:cNvGrpSpPr/>
          <p:nvPr/>
        </p:nvGrpSpPr>
        <p:grpSpPr>
          <a:xfrm>
            <a:off x="5362147" y="5782735"/>
            <a:ext cx="1456268" cy="364067"/>
            <a:chOff x="3061269" y="4368705"/>
            <a:chExt cx="1456268" cy="364067"/>
          </a:xfrm>
        </p:grpSpPr>
        <p:sp>
          <p:nvSpPr>
            <p:cNvPr id="21" name="Retângulo 2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32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Agrupar 24"/>
          <p:cNvGrpSpPr/>
          <p:nvPr/>
        </p:nvGrpSpPr>
        <p:grpSpPr>
          <a:xfrm>
            <a:off x="6887813" y="5778503"/>
            <a:ext cx="1456268" cy="364067"/>
            <a:chOff x="3061269" y="4368705"/>
            <a:chExt cx="1456268" cy="364067"/>
          </a:xfrm>
        </p:grpSpPr>
        <p:sp>
          <p:nvSpPr>
            <p:cNvPr id="26" name="Retângulo 2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Agrupar 29"/>
          <p:cNvGrpSpPr/>
          <p:nvPr/>
        </p:nvGrpSpPr>
        <p:grpSpPr>
          <a:xfrm>
            <a:off x="8407278" y="5778502"/>
            <a:ext cx="1456268" cy="364067"/>
            <a:chOff x="3061269" y="4368705"/>
            <a:chExt cx="1456268" cy="364067"/>
          </a:xfrm>
        </p:grpSpPr>
        <p:sp>
          <p:nvSpPr>
            <p:cNvPr id="31" name="Retângulo 3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Agrupar 34"/>
          <p:cNvGrpSpPr/>
          <p:nvPr/>
        </p:nvGrpSpPr>
        <p:grpSpPr>
          <a:xfrm>
            <a:off x="9909814" y="5774270"/>
            <a:ext cx="1456268" cy="364067"/>
            <a:chOff x="3061269" y="4368705"/>
            <a:chExt cx="1456268" cy="364067"/>
          </a:xfrm>
        </p:grpSpPr>
        <p:sp>
          <p:nvSpPr>
            <p:cNvPr id="36" name="Retângulo 3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60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Agrupar 44"/>
          <p:cNvGrpSpPr/>
          <p:nvPr/>
        </p:nvGrpSpPr>
        <p:grpSpPr>
          <a:xfrm>
            <a:off x="1739627" y="4246034"/>
            <a:ext cx="1456268" cy="364067"/>
            <a:chOff x="3061269" y="4368705"/>
            <a:chExt cx="1456268" cy="364067"/>
          </a:xfrm>
        </p:grpSpPr>
        <p:sp>
          <p:nvSpPr>
            <p:cNvPr id="46" name="Retângulo 4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10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Agrupar 49"/>
          <p:cNvGrpSpPr/>
          <p:nvPr/>
        </p:nvGrpSpPr>
        <p:grpSpPr>
          <a:xfrm>
            <a:off x="8049726" y="4212169"/>
            <a:ext cx="1456268" cy="364067"/>
            <a:chOff x="3061269" y="4368705"/>
            <a:chExt cx="1456268" cy="364067"/>
          </a:xfrm>
        </p:grpSpPr>
        <p:sp>
          <p:nvSpPr>
            <p:cNvPr id="51" name="Retângulo 5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Agrupar 54"/>
          <p:cNvGrpSpPr/>
          <p:nvPr/>
        </p:nvGrpSpPr>
        <p:grpSpPr>
          <a:xfrm>
            <a:off x="4511284" y="3077636"/>
            <a:ext cx="1456268" cy="364067"/>
            <a:chOff x="3061269" y="4368705"/>
            <a:chExt cx="1456268" cy="364067"/>
          </a:xfrm>
        </p:grpSpPr>
        <p:sp>
          <p:nvSpPr>
            <p:cNvPr id="56" name="Retângulo 5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1" name="Conector de Seta Reta 60"/>
          <p:cNvCxnSpPr>
            <a:endCxn id="49" idx="0"/>
          </p:cNvCxnSpPr>
          <p:nvPr/>
        </p:nvCxnSpPr>
        <p:spPr>
          <a:xfrm flipH="1">
            <a:off x="3013862" y="3441703"/>
            <a:ext cx="1497422" cy="804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>
            <a:endCxn id="51" idx="0"/>
          </p:cNvCxnSpPr>
          <p:nvPr/>
        </p:nvCxnSpPr>
        <p:spPr>
          <a:xfrm>
            <a:off x="4875351" y="3441703"/>
            <a:ext cx="3356409" cy="770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/>
          <p:cNvCxnSpPr>
            <a:endCxn id="7" idx="0"/>
          </p:cNvCxnSpPr>
          <p:nvPr/>
        </p:nvCxnSpPr>
        <p:spPr>
          <a:xfrm flipH="1">
            <a:off x="957302" y="4588935"/>
            <a:ext cx="778655" cy="1206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>
            <a:endCxn id="13" idx="0"/>
          </p:cNvCxnSpPr>
          <p:nvPr/>
        </p:nvCxnSpPr>
        <p:spPr>
          <a:xfrm>
            <a:off x="2092830" y="4610101"/>
            <a:ext cx="371262" cy="1185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/>
          <p:cNvCxnSpPr>
            <a:endCxn id="18" idx="0"/>
          </p:cNvCxnSpPr>
          <p:nvPr/>
        </p:nvCxnSpPr>
        <p:spPr>
          <a:xfrm>
            <a:off x="2472063" y="4610101"/>
            <a:ext cx="1494565" cy="1185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/>
          <p:cNvCxnSpPr>
            <a:endCxn id="23" idx="0"/>
          </p:cNvCxnSpPr>
          <p:nvPr/>
        </p:nvCxnSpPr>
        <p:spPr>
          <a:xfrm flipH="1">
            <a:off x="6272315" y="4574120"/>
            <a:ext cx="1777411" cy="12086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>
            <a:endCxn id="28" idx="0"/>
          </p:cNvCxnSpPr>
          <p:nvPr/>
        </p:nvCxnSpPr>
        <p:spPr>
          <a:xfrm flipH="1">
            <a:off x="7797981" y="4574120"/>
            <a:ext cx="615812" cy="12043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>
            <a:endCxn id="32" idx="0"/>
          </p:cNvCxnSpPr>
          <p:nvPr/>
        </p:nvCxnSpPr>
        <p:spPr>
          <a:xfrm>
            <a:off x="8791364" y="4586819"/>
            <a:ext cx="162015" cy="1191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/>
          <p:cNvCxnSpPr/>
          <p:nvPr/>
        </p:nvCxnSpPr>
        <p:spPr>
          <a:xfrm>
            <a:off x="9141927" y="4586819"/>
            <a:ext cx="1496021" cy="11874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>
            <a:stCxn id="8" idx="3"/>
            <a:endCxn id="11" idx="1"/>
          </p:cNvCxnSpPr>
          <p:nvPr/>
        </p:nvCxnSpPr>
        <p:spPr>
          <a:xfrm>
            <a:off x="1503402" y="5977468"/>
            <a:ext cx="505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>
            <a:stCxn id="14" idx="3"/>
            <a:endCxn id="16" idx="1"/>
          </p:cNvCxnSpPr>
          <p:nvPr/>
        </p:nvCxnSpPr>
        <p:spPr>
          <a:xfrm>
            <a:off x="3010192" y="5977468"/>
            <a:ext cx="462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>
            <a:stCxn id="19" idx="3"/>
            <a:endCxn id="21" idx="1"/>
          </p:cNvCxnSpPr>
          <p:nvPr/>
        </p:nvCxnSpPr>
        <p:spPr>
          <a:xfrm flipV="1">
            <a:off x="4512728" y="5964769"/>
            <a:ext cx="849419" cy="12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stCxn id="24" idx="3"/>
            <a:endCxn id="26" idx="1"/>
          </p:cNvCxnSpPr>
          <p:nvPr/>
        </p:nvCxnSpPr>
        <p:spPr>
          <a:xfrm flipV="1">
            <a:off x="6818415" y="5960537"/>
            <a:ext cx="69398" cy="4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/>
          <p:cNvCxnSpPr>
            <a:stCxn id="29" idx="3"/>
            <a:endCxn id="31" idx="1"/>
          </p:cNvCxnSpPr>
          <p:nvPr/>
        </p:nvCxnSpPr>
        <p:spPr>
          <a:xfrm flipV="1">
            <a:off x="8344081" y="5960536"/>
            <a:ext cx="6319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stCxn id="34" idx="3"/>
            <a:endCxn id="36" idx="1"/>
          </p:cNvCxnSpPr>
          <p:nvPr/>
        </p:nvCxnSpPr>
        <p:spPr>
          <a:xfrm flipV="1">
            <a:off x="9863546" y="5956304"/>
            <a:ext cx="46268" cy="4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na Árvore B+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</a:t>
            </a:r>
            <a:r>
              <a:rPr lang="pt-BR" sz="2800" dirty="0"/>
              <a:t>Exemplo: Remover as chaves </a:t>
            </a:r>
            <a:r>
              <a:rPr lang="pt-BR" sz="2800" dirty="0">
                <a:solidFill>
                  <a:srgbClr val="C00000"/>
                </a:solidFill>
              </a:rPr>
              <a:t>20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C00000"/>
                </a:solidFill>
              </a:rPr>
              <a:t>5</a:t>
            </a:r>
            <a:r>
              <a:rPr lang="pt-BR" sz="2800" dirty="0"/>
              <a:t>, 10, 45 da árvore B+ a seguir.</a:t>
            </a:r>
            <a:endParaRPr lang="pt-BR" sz="1800" dirty="0"/>
          </a:p>
        </p:txBody>
      </p:sp>
      <p:grpSp>
        <p:nvGrpSpPr>
          <p:cNvPr id="9" name="Agrupar 8"/>
          <p:cNvGrpSpPr/>
          <p:nvPr/>
        </p:nvGrpSpPr>
        <p:grpSpPr>
          <a:xfrm>
            <a:off x="47134" y="5795434"/>
            <a:ext cx="1456268" cy="364067"/>
            <a:chOff x="3061269" y="4368705"/>
            <a:chExt cx="1456268" cy="364067"/>
          </a:xfrm>
        </p:grpSpPr>
        <p:sp>
          <p:nvSpPr>
            <p:cNvPr id="5" name="Retângulo 4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1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6" name="Retângulo 5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" name="Retângulo 7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Agrupar 9"/>
          <p:cNvGrpSpPr/>
          <p:nvPr/>
        </p:nvGrpSpPr>
        <p:grpSpPr>
          <a:xfrm>
            <a:off x="1553924" y="5795434"/>
            <a:ext cx="1456268" cy="364067"/>
            <a:chOff x="3061269" y="4368705"/>
            <a:chExt cx="1456268" cy="364067"/>
          </a:xfrm>
        </p:grpSpPr>
        <p:sp>
          <p:nvSpPr>
            <p:cNvPr id="11" name="Retângulo 1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7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Agrupar 14"/>
          <p:cNvGrpSpPr/>
          <p:nvPr/>
        </p:nvGrpSpPr>
        <p:grpSpPr>
          <a:xfrm>
            <a:off x="3056460" y="5795434"/>
            <a:ext cx="1456268" cy="364067"/>
            <a:chOff x="3061269" y="4368705"/>
            <a:chExt cx="1456268" cy="364067"/>
          </a:xfrm>
        </p:grpSpPr>
        <p:sp>
          <p:nvSpPr>
            <p:cNvPr id="16" name="Retângulo 1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10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23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Agrupar 19"/>
          <p:cNvGrpSpPr/>
          <p:nvPr/>
        </p:nvGrpSpPr>
        <p:grpSpPr>
          <a:xfrm>
            <a:off x="5362147" y="5782735"/>
            <a:ext cx="1456268" cy="364067"/>
            <a:chOff x="3061269" y="4368705"/>
            <a:chExt cx="1456268" cy="364067"/>
          </a:xfrm>
        </p:grpSpPr>
        <p:sp>
          <p:nvSpPr>
            <p:cNvPr id="21" name="Retângulo 2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32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Agrupar 24"/>
          <p:cNvGrpSpPr/>
          <p:nvPr/>
        </p:nvGrpSpPr>
        <p:grpSpPr>
          <a:xfrm>
            <a:off x="6887813" y="5778503"/>
            <a:ext cx="1456268" cy="364067"/>
            <a:chOff x="3061269" y="4368705"/>
            <a:chExt cx="1456268" cy="364067"/>
          </a:xfrm>
        </p:grpSpPr>
        <p:sp>
          <p:nvSpPr>
            <p:cNvPr id="26" name="Retângulo 2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Agrupar 29"/>
          <p:cNvGrpSpPr/>
          <p:nvPr/>
        </p:nvGrpSpPr>
        <p:grpSpPr>
          <a:xfrm>
            <a:off x="8407278" y="5778502"/>
            <a:ext cx="1456268" cy="364067"/>
            <a:chOff x="3061269" y="4368705"/>
            <a:chExt cx="1456268" cy="364067"/>
          </a:xfrm>
        </p:grpSpPr>
        <p:sp>
          <p:nvSpPr>
            <p:cNvPr id="31" name="Retângulo 3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Agrupar 34"/>
          <p:cNvGrpSpPr/>
          <p:nvPr/>
        </p:nvGrpSpPr>
        <p:grpSpPr>
          <a:xfrm>
            <a:off x="9909814" y="5774270"/>
            <a:ext cx="1456268" cy="364067"/>
            <a:chOff x="3061269" y="4368705"/>
            <a:chExt cx="1456268" cy="364067"/>
          </a:xfrm>
        </p:grpSpPr>
        <p:sp>
          <p:nvSpPr>
            <p:cNvPr id="36" name="Retângulo 3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60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Agrupar 44"/>
          <p:cNvGrpSpPr/>
          <p:nvPr/>
        </p:nvGrpSpPr>
        <p:grpSpPr>
          <a:xfrm>
            <a:off x="1739627" y="4246034"/>
            <a:ext cx="1456268" cy="364067"/>
            <a:chOff x="3061269" y="4368705"/>
            <a:chExt cx="1456268" cy="364067"/>
          </a:xfrm>
        </p:grpSpPr>
        <p:sp>
          <p:nvSpPr>
            <p:cNvPr id="46" name="Retângulo 4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10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Agrupar 49"/>
          <p:cNvGrpSpPr/>
          <p:nvPr/>
        </p:nvGrpSpPr>
        <p:grpSpPr>
          <a:xfrm>
            <a:off x="8049726" y="4212169"/>
            <a:ext cx="1456268" cy="364067"/>
            <a:chOff x="3061269" y="4368705"/>
            <a:chExt cx="1456268" cy="364067"/>
          </a:xfrm>
        </p:grpSpPr>
        <p:sp>
          <p:nvSpPr>
            <p:cNvPr id="51" name="Retângulo 5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Agrupar 54"/>
          <p:cNvGrpSpPr/>
          <p:nvPr/>
        </p:nvGrpSpPr>
        <p:grpSpPr>
          <a:xfrm>
            <a:off x="4511284" y="3077636"/>
            <a:ext cx="1456268" cy="364067"/>
            <a:chOff x="3061269" y="4368705"/>
            <a:chExt cx="1456268" cy="364067"/>
          </a:xfrm>
        </p:grpSpPr>
        <p:sp>
          <p:nvSpPr>
            <p:cNvPr id="56" name="Retângulo 5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1" name="Conector de Seta Reta 60"/>
          <p:cNvCxnSpPr>
            <a:endCxn id="49" idx="0"/>
          </p:cNvCxnSpPr>
          <p:nvPr/>
        </p:nvCxnSpPr>
        <p:spPr>
          <a:xfrm flipH="1">
            <a:off x="3013862" y="3441703"/>
            <a:ext cx="1497422" cy="804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>
            <a:endCxn id="51" idx="0"/>
          </p:cNvCxnSpPr>
          <p:nvPr/>
        </p:nvCxnSpPr>
        <p:spPr>
          <a:xfrm>
            <a:off x="4875351" y="3441703"/>
            <a:ext cx="3356409" cy="770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/>
          <p:cNvCxnSpPr>
            <a:endCxn id="7" idx="0"/>
          </p:cNvCxnSpPr>
          <p:nvPr/>
        </p:nvCxnSpPr>
        <p:spPr>
          <a:xfrm flipH="1">
            <a:off x="957302" y="4588935"/>
            <a:ext cx="778655" cy="1206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>
            <a:endCxn id="13" idx="0"/>
          </p:cNvCxnSpPr>
          <p:nvPr/>
        </p:nvCxnSpPr>
        <p:spPr>
          <a:xfrm>
            <a:off x="2092830" y="4610101"/>
            <a:ext cx="371262" cy="1185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/>
          <p:cNvCxnSpPr>
            <a:endCxn id="18" idx="0"/>
          </p:cNvCxnSpPr>
          <p:nvPr/>
        </p:nvCxnSpPr>
        <p:spPr>
          <a:xfrm>
            <a:off x="2472063" y="4610101"/>
            <a:ext cx="1494565" cy="1185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/>
          <p:cNvCxnSpPr>
            <a:endCxn id="23" idx="0"/>
          </p:cNvCxnSpPr>
          <p:nvPr/>
        </p:nvCxnSpPr>
        <p:spPr>
          <a:xfrm flipH="1">
            <a:off x="6272315" y="4574120"/>
            <a:ext cx="1777411" cy="12086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>
            <a:endCxn id="28" idx="0"/>
          </p:cNvCxnSpPr>
          <p:nvPr/>
        </p:nvCxnSpPr>
        <p:spPr>
          <a:xfrm flipH="1">
            <a:off x="7797981" y="4574120"/>
            <a:ext cx="615812" cy="12043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>
            <a:endCxn id="32" idx="0"/>
          </p:cNvCxnSpPr>
          <p:nvPr/>
        </p:nvCxnSpPr>
        <p:spPr>
          <a:xfrm>
            <a:off x="8791364" y="4586819"/>
            <a:ext cx="162015" cy="1191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/>
          <p:cNvCxnSpPr/>
          <p:nvPr/>
        </p:nvCxnSpPr>
        <p:spPr>
          <a:xfrm>
            <a:off x="9141927" y="4586819"/>
            <a:ext cx="1496021" cy="11874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>
            <a:stCxn id="8" idx="3"/>
            <a:endCxn id="11" idx="1"/>
          </p:cNvCxnSpPr>
          <p:nvPr/>
        </p:nvCxnSpPr>
        <p:spPr>
          <a:xfrm>
            <a:off x="1503402" y="5977468"/>
            <a:ext cx="505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>
            <a:stCxn id="14" idx="3"/>
            <a:endCxn id="16" idx="1"/>
          </p:cNvCxnSpPr>
          <p:nvPr/>
        </p:nvCxnSpPr>
        <p:spPr>
          <a:xfrm>
            <a:off x="3010192" y="5977468"/>
            <a:ext cx="462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>
            <a:stCxn id="19" idx="3"/>
            <a:endCxn id="21" idx="1"/>
          </p:cNvCxnSpPr>
          <p:nvPr/>
        </p:nvCxnSpPr>
        <p:spPr>
          <a:xfrm flipV="1">
            <a:off x="4512728" y="5964769"/>
            <a:ext cx="849419" cy="12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stCxn id="24" idx="3"/>
            <a:endCxn id="26" idx="1"/>
          </p:cNvCxnSpPr>
          <p:nvPr/>
        </p:nvCxnSpPr>
        <p:spPr>
          <a:xfrm flipV="1">
            <a:off x="6818415" y="5960537"/>
            <a:ext cx="69398" cy="4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/>
          <p:cNvCxnSpPr>
            <a:stCxn id="29" idx="3"/>
            <a:endCxn id="31" idx="1"/>
          </p:cNvCxnSpPr>
          <p:nvPr/>
        </p:nvCxnSpPr>
        <p:spPr>
          <a:xfrm flipV="1">
            <a:off x="8344081" y="5960536"/>
            <a:ext cx="6319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stCxn id="34" idx="3"/>
            <a:endCxn id="36" idx="1"/>
          </p:cNvCxnSpPr>
          <p:nvPr/>
        </p:nvCxnSpPr>
        <p:spPr>
          <a:xfrm flipV="1">
            <a:off x="9863546" y="5956304"/>
            <a:ext cx="46268" cy="4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na Árvore B+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</a:t>
            </a:r>
            <a:r>
              <a:rPr lang="pt-BR" sz="2800" dirty="0"/>
              <a:t>Exemplo: Remover as chaves </a:t>
            </a:r>
            <a:r>
              <a:rPr lang="pt-BR" sz="2800" dirty="0">
                <a:solidFill>
                  <a:srgbClr val="C00000"/>
                </a:solidFill>
              </a:rPr>
              <a:t>20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C00000"/>
                </a:solidFill>
              </a:rPr>
              <a:t>5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00B0F0"/>
                </a:solidFill>
              </a:rPr>
              <a:t>10</a:t>
            </a:r>
            <a:r>
              <a:rPr lang="pt-BR" sz="2800" dirty="0"/>
              <a:t>, 45 da árvore B+ a seguir.</a:t>
            </a:r>
            <a:endParaRPr lang="pt-BR" sz="1800" dirty="0"/>
          </a:p>
        </p:txBody>
      </p:sp>
      <p:grpSp>
        <p:nvGrpSpPr>
          <p:cNvPr id="9" name="Agrupar 8"/>
          <p:cNvGrpSpPr/>
          <p:nvPr/>
        </p:nvGrpSpPr>
        <p:grpSpPr>
          <a:xfrm>
            <a:off x="47134" y="5795434"/>
            <a:ext cx="1456268" cy="364067"/>
            <a:chOff x="3061269" y="4368705"/>
            <a:chExt cx="1456268" cy="364067"/>
          </a:xfrm>
        </p:grpSpPr>
        <p:sp>
          <p:nvSpPr>
            <p:cNvPr id="5" name="Retângulo 4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1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6" name="Retângulo 5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" name="Retângulo 7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Agrupar 9"/>
          <p:cNvGrpSpPr/>
          <p:nvPr/>
        </p:nvGrpSpPr>
        <p:grpSpPr>
          <a:xfrm>
            <a:off x="1553924" y="5795434"/>
            <a:ext cx="1456268" cy="364067"/>
            <a:chOff x="3061269" y="4368705"/>
            <a:chExt cx="1456268" cy="364067"/>
          </a:xfrm>
        </p:grpSpPr>
        <p:sp>
          <p:nvSpPr>
            <p:cNvPr id="11" name="Retângulo 1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7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Agrupar 14"/>
          <p:cNvGrpSpPr/>
          <p:nvPr/>
        </p:nvGrpSpPr>
        <p:grpSpPr>
          <a:xfrm>
            <a:off x="3056460" y="5795434"/>
            <a:ext cx="1456268" cy="364067"/>
            <a:chOff x="3061269" y="4368705"/>
            <a:chExt cx="1456268" cy="364067"/>
          </a:xfrm>
        </p:grpSpPr>
        <p:sp>
          <p:nvSpPr>
            <p:cNvPr id="16" name="Retângulo 1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10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23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Agrupar 19"/>
          <p:cNvGrpSpPr/>
          <p:nvPr/>
        </p:nvGrpSpPr>
        <p:grpSpPr>
          <a:xfrm>
            <a:off x="5362147" y="5782735"/>
            <a:ext cx="1456268" cy="364067"/>
            <a:chOff x="3061269" y="4368705"/>
            <a:chExt cx="1456268" cy="364067"/>
          </a:xfrm>
        </p:grpSpPr>
        <p:sp>
          <p:nvSpPr>
            <p:cNvPr id="21" name="Retângulo 2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32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Agrupar 24"/>
          <p:cNvGrpSpPr/>
          <p:nvPr/>
        </p:nvGrpSpPr>
        <p:grpSpPr>
          <a:xfrm>
            <a:off x="6887813" y="5778503"/>
            <a:ext cx="1456268" cy="364067"/>
            <a:chOff x="3061269" y="4368705"/>
            <a:chExt cx="1456268" cy="364067"/>
          </a:xfrm>
        </p:grpSpPr>
        <p:sp>
          <p:nvSpPr>
            <p:cNvPr id="26" name="Retângulo 2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Agrupar 29"/>
          <p:cNvGrpSpPr/>
          <p:nvPr/>
        </p:nvGrpSpPr>
        <p:grpSpPr>
          <a:xfrm>
            <a:off x="8407278" y="5778502"/>
            <a:ext cx="1456268" cy="364067"/>
            <a:chOff x="3061269" y="4368705"/>
            <a:chExt cx="1456268" cy="364067"/>
          </a:xfrm>
        </p:grpSpPr>
        <p:sp>
          <p:nvSpPr>
            <p:cNvPr id="31" name="Retângulo 3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Agrupar 34"/>
          <p:cNvGrpSpPr/>
          <p:nvPr/>
        </p:nvGrpSpPr>
        <p:grpSpPr>
          <a:xfrm>
            <a:off x="9909814" y="5774270"/>
            <a:ext cx="1456268" cy="364067"/>
            <a:chOff x="3061269" y="4368705"/>
            <a:chExt cx="1456268" cy="364067"/>
          </a:xfrm>
        </p:grpSpPr>
        <p:sp>
          <p:nvSpPr>
            <p:cNvPr id="36" name="Retângulo 3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60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Agrupar 44"/>
          <p:cNvGrpSpPr/>
          <p:nvPr/>
        </p:nvGrpSpPr>
        <p:grpSpPr>
          <a:xfrm>
            <a:off x="1739627" y="4246034"/>
            <a:ext cx="1456268" cy="364067"/>
            <a:chOff x="3061269" y="4368705"/>
            <a:chExt cx="1456268" cy="364067"/>
          </a:xfrm>
        </p:grpSpPr>
        <p:sp>
          <p:nvSpPr>
            <p:cNvPr id="46" name="Retângulo 4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10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Agrupar 49"/>
          <p:cNvGrpSpPr/>
          <p:nvPr/>
        </p:nvGrpSpPr>
        <p:grpSpPr>
          <a:xfrm>
            <a:off x="8049726" y="4212169"/>
            <a:ext cx="1456268" cy="364067"/>
            <a:chOff x="3061269" y="4368705"/>
            <a:chExt cx="1456268" cy="364067"/>
          </a:xfrm>
        </p:grpSpPr>
        <p:sp>
          <p:nvSpPr>
            <p:cNvPr id="51" name="Retângulo 5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Agrupar 54"/>
          <p:cNvGrpSpPr/>
          <p:nvPr/>
        </p:nvGrpSpPr>
        <p:grpSpPr>
          <a:xfrm>
            <a:off x="4511284" y="3077636"/>
            <a:ext cx="1456268" cy="364067"/>
            <a:chOff x="3061269" y="4368705"/>
            <a:chExt cx="1456268" cy="364067"/>
          </a:xfrm>
        </p:grpSpPr>
        <p:sp>
          <p:nvSpPr>
            <p:cNvPr id="56" name="Retângulo 5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1" name="Conector de Seta Reta 60"/>
          <p:cNvCxnSpPr>
            <a:endCxn id="49" idx="0"/>
          </p:cNvCxnSpPr>
          <p:nvPr/>
        </p:nvCxnSpPr>
        <p:spPr>
          <a:xfrm flipH="1">
            <a:off x="3013862" y="3441703"/>
            <a:ext cx="1497422" cy="804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>
            <a:endCxn id="51" idx="0"/>
          </p:cNvCxnSpPr>
          <p:nvPr/>
        </p:nvCxnSpPr>
        <p:spPr>
          <a:xfrm>
            <a:off x="4875351" y="3441703"/>
            <a:ext cx="3356409" cy="770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/>
          <p:cNvCxnSpPr>
            <a:endCxn id="7" idx="0"/>
          </p:cNvCxnSpPr>
          <p:nvPr/>
        </p:nvCxnSpPr>
        <p:spPr>
          <a:xfrm flipH="1">
            <a:off x="957302" y="4588935"/>
            <a:ext cx="778655" cy="1206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>
            <a:endCxn id="13" idx="0"/>
          </p:cNvCxnSpPr>
          <p:nvPr/>
        </p:nvCxnSpPr>
        <p:spPr>
          <a:xfrm>
            <a:off x="2092830" y="4610101"/>
            <a:ext cx="371262" cy="1185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/>
          <p:cNvCxnSpPr>
            <a:endCxn id="18" idx="0"/>
          </p:cNvCxnSpPr>
          <p:nvPr/>
        </p:nvCxnSpPr>
        <p:spPr>
          <a:xfrm>
            <a:off x="2472063" y="4610101"/>
            <a:ext cx="1494565" cy="1185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/>
          <p:cNvCxnSpPr>
            <a:endCxn id="23" idx="0"/>
          </p:cNvCxnSpPr>
          <p:nvPr/>
        </p:nvCxnSpPr>
        <p:spPr>
          <a:xfrm flipH="1">
            <a:off x="6272315" y="4574120"/>
            <a:ext cx="1777411" cy="12086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>
            <a:endCxn id="28" idx="0"/>
          </p:cNvCxnSpPr>
          <p:nvPr/>
        </p:nvCxnSpPr>
        <p:spPr>
          <a:xfrm flipH="1">
            <a:off x="7797981" y="4574120"/>
            <a:ext cx="615812" cy="12043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>
            <a:endCxn id="32" idx="0"/>
          </p:cNvCxnSpPr>
          <p:nvPr/>
        </p:nvCxnSpPr>
        <p:spPr>
          <a:xfrm>
            <a:off x="8791364" y="4586819"/>
            <a:ext cx="162015" cy="1191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/>
          <p:cNvCxnSpPr/>
          <p:nvPr/>
        </p:nvCxnSpPr>
        <p:spPr>
          <a:xfrm>
            <a:off x="9141927" y="4586819"/>
            <a:ext cx="1496021" cy="11874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>
            <a:stCxn id="8" idx="3"/>
            <a:endCxn id="11" idx="1"/>
          </p:cNvCxnSpPr>
          <p:nvPr/>
        </p:nvCxnSpPr>
        <p:spPr>
          <a:xfrm>
            <a:off x="1503402" y="5977468"/>
            <a:ext cx="505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>
            <a:stCxn id="14" idx="3"/>
            <a:endCxn id="16" idx="1"/>
          </p:cNvCxnSpPr>
          <p:nvPr/>
        </p:nvCxnSpPr>
        <p:spPr>
          <a:xfrm>
            <a:off x="3010192" y="5977468"/>
            <a:ext cx="462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>
            <a:stCxn id="19" idx="3"/>
            <a:endCxn id="21" idx="1"/>
          </p:cNvCxnSpPr>
          <p:nvPr/>
        </p:nvCxnSpPr>
        <p:spPr>
          <a:xfrm flipV="1">
            <a:off x="4512728" y="5964769"/>
            <a:ext cx="849419" cy="12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stCxn id="24" idx="3"/>
            <a:endCxn id="26" idx="1"/>
          </p:cNvCxnSpPr>
          <p:nvPr/>
        </p:nvCxnSpPr>
        <p:spPr>
          <a:xfrm flipV="1">
            <a:off x="6818415" y="5960537"/>
            <a:ext cx="69398" cy="4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/>
          <p:cNvCxnSpPr>
            <a:stCxn id="29" idx="3"/>
            <a:endCxn id="31" idx="1"/>
          </p:cNvCxnSpPr>
          <p:nvPr/>
        </p:nvCxnSpPr>
        <p:spPr>
          <a:xfrm flipV="1">
            <a:off x="8344081" y="5960536"/>
            <a:ext cx="6319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stCxn id="34" idx="3"/>
            <a:endCxn id="36" idx="1"/>
          </p:cNvCxnSpPr>
          <p:nvPr/>
        </p:nvCxnSpPr>
        <p:spPr>
          <a:xfrm flipV="1">
            <a:off x="9863546" y="5956304"/>
            <a:ext cx="46268" cy="4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na Árvore B+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</a:t>
            </a:r>
            <a:r>
              <a:rPr lang="pt-BR" sz="2800" dirty="0"/>
              <a:t>Exemplo: Remover as chaves </a:t>
            </a:r>
            <a:r>
              <a:rPr lang="pt-BR" sz="2800" dirty="0">
                <a:solidFill>
                  <a:srgbClr val="C00000"/>
                </a:solidFill>
              </a:rPr>
              <a:t>20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C00000"/>
                </a:solidFill>
              </a:rPr>
              <a:t>5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C00000"/>
                </a:solidFill>
              </a:rPr>
              <a:t>10</a:t>
            </a:r>
            <a:r>
              <a:rPr lang="pt-BR" sz="2800" dirty="0"/>
              <a:t>, 45 da árvore B+ a seguir.</a:t>
            </a:r>
            <a:endParaRPr lang="pt-BR" sz="1800" dirty="0"/>
          </a:p>
        </p:txBody>
      </p:sp>
      <p:grpSp>
        <p:nvGrpSpPr>
          <p:cNvPr id="9" name="Agrupar 8"/>
          <p:cNvGrpSpPr/>
          <p:nvPr/>
        </p:nvGrpSpPr>
        <p:grpSpPr>
          <a:xfrm>
            <a:off x="47134" y="5795434"/>
            <a:ext cx="1456268" cy="364067"/>
            <a:chOff x="3061269" y="4368705"/>
            <a:chExt cx="1456268" cy="364067"/>
          </a:xfrm>
        </p:grpSpPr>
        <p:sp>
          <p:nvSpPr>
            <p:cNvPr id="5" name="Retângulo 4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1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6" name="Retângulo 5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" name="Retângulo 7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Agrupar 9"/>
          <p:cNvGrpSpPr/>
          <p:nvPr/>
        </p:nvGrpSpPr>
        <p:grpSpPr>
          <a:xfrm>
            <a:off x="1553924" y="5795434"/>
            <a:ext cx="1456268" cy="364067"/>
            <a:chOff x="3061269" y="4368705"/>
            <a:chExt cx="1456268" cy="364067"/>
          </a:xfrm>
        </p:grpSpPr>
        <p:sp>
          <p:nvSpPr>
            <p:cNvPr id="11" name="Retângulo 1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7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Agrupar 14"/>
          <p:cNvGrpSpPr/>
          <p:nvPr/>
        </p:nvGrpSpPr>
        <p:grpSpPr>
          <a:xfrm>
            <a:off x="3056460" y="5795434"/>
            <a:ext cx="1456268" cy="364067"/>
            <a:chOff x="3061269" y="4368705"/>
            <a:chExt cx="1456268" cy="364067"/>
          </a:xfrm>
        </p:grpSpPr>
        <p:sp>
          <p:nvSpPr>
            <p:cNvPr id="16" name="Retângulo 1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23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Agrupar 19"/>
          <p:cNvGrpSpPr/>
          <p:nvPr/>
        </p:nvGrpSpPr>
        <p:grpSpPr>
          <a:xfrm>
            <a:off x="5362147" y="5782735"/>
            <a:ext cx="1456268" cy="364067"/>
            <a:chOff x="3061269" y="4368705"/>
            <a:chExt cx="1456268" cy="364067"/>
          </a:xfrm>
        </p:grpSpPr>
        <p:sp>
          <p:nvSpPr>
            <p:cNvPr id="21" name="Retângulo 2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32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Agrupar 24"/>
          <p:cNvGrpSpPr/>
          <p:nvPr/>
        </p:nvGrpSpPr>
        <p:grpSpPr>
          <a:xfrm>
            <a:off x="6887813" y="5778503"/>
            <a:ext cx="1456268" cy="364067"/>
            <a:chOff x="3061269" y="4368705"/>
            <a:chExt cx="1456268" cy="364067"/>
          </a:xfrm>
        </p:grpSpPr>
        <p:sp>
          <p:nvSpPr>
            <p:cNvPr id="26" name="Retângulo 2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Agrupar 29"/>
          <p:cNvGrpSpPr/>
          <p:nvPr/>
        </p:nvGrpSpPr>
        <p:grpSpPr>
          <a:xfrm>
            <a:off x="8407278" y="5778502"/>
            <a:ext cx="1456268" cy="364067"/>
            <a:chOff x="3061269" y="4368705"/>
            <a:chExt cx="1456268" cy="364067"/>
          </a:xfrm>
        </p:grpSpPr>
        <p:sp>
          <p:nvSpPr>
            <p:cNvPr id="31" name="Retângulo 3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Agrupar 34"/>
          <p:cNvGrpSpPr/>
          <p:nvPr/>
        </p:nvGrpSpPr>
        <p:grpSpPr>
          <a:xfrm>
            <a:off x="9909814" y="5774270"/>
            <a:ext cx="1456268" cy="364067"/>
            <a:chOff x="3061269" y="4368705"/>
            <a:chExt cx="1456268" cy="364067"/>
          </a:xfrm>
        </p:grpSpPr>
        <p:sp>
          <p:nvSpPr>
            <p:cNvPr id="36" name="Retângulo 3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60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Agrupar 44"/>
          <p:cNvGrpSpPr/>
          <p:nvPr/>
        </p:nvGrpSpPr>
        <p:grpSpPr>
          <a:xfrm>
            <a:off x="1739627" y="4246034"/>
            <a:ext cx="1456268" cy="364067"/>
            <a:chOff x="3061269" y="4368705"/>
            <a:chExt cx="1456268" cy="364067"/>
          </a:xfrm>
        </p:grpSpPr>
        <p:sp>
          <p:nvSpPr>
            <p:cNvPr id="46" name="Retângulo 4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10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Agrupar 49"/>
          <p:cNvGrpSpPr/>
          <p:nvPr/>
        </p:nvGrpSpPr>
        <p:grpSpPr>
          <a:xfrm>
            <a:off x="8049726" y="4212169"/>
            <a:ext cx="1456268" cy="364067"/>
            <a:chOff x="3061269" y="4368705"/>
            <a:chExt cx="1456268" cy="364067"/>
          </a:xfrm>
        </p:grpSpPr>
        <p:sp>
          <p:nvSpPr>
            <p:cNvPr id="51" name="Retângulo 5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Agrupar 54"/>
          <p:cNvGrpSpPr/>
          <p:nvPr/>
        </p:nvGrpSpPr>
        <p:grpSpPr>
          <a:xfrm>
            <a:off x="4511284" y="3077636"/>
            <a:ext cx="1456268" cy="364067"/>
            <a:chOff x="3061269" y="4368705"/>
            <a:chExt cx="1456268" cy="364067"/>
          </a:xfrm>
        </p:grpSpPr>
        <p:sp>
          <p:nvSpPr>
            <p:cNvPr id="56" name="Retângulo 5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1" name="Conector de Seta Reta 60"/>
          <p:cNvCxnSpPr>
            <a:endCxn id="49" idx="0"/>
          </p:cNvCxnSpPr>
          <p:nvPr/>
        </p:nvCxnSpPr>
        <p:spPr>
          <a:xfrm flipH="1">
            <a:off x="3013862" y="3441703"/>
            <a:ext cx="1497422" cy="804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>
            <a:endCxn id="51" idx="0"/>
          </p:cNvCxnSpPr>
          <p:nvPr/>
        </p:nvCxnSpPr>
        <p:spPr>
          <a:xfrm>
            <a:off x="4875351" y="3441703"/>
            <a:ext cx="3356409" cy="770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/>
          <p:cNvCxnSpPr>
            <a:endCxn id="7" idx="0"/>
          </p:cNvCxnSpPr>
          <p:nvPr/>
        </p:nvCxnSpPr>
        <p:spPr>
          <a:xfrm flipH="1">
            <a:off x="957302" y="4588935"/>
            <a:ext cx="778655" cy="1206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>
            <a:endCxn id="13" idx="0"/>
          </p:cNvCxnSpPr>
          <p:nvPr/>
        </p:nvCxnSpPr>
        <p:spPr>
          <a:xfrm>
            <a:off x="2092830" y="4610101"/>
            <a:ext cx="371262" cy="1185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/>
          <p:cNvCxnSpPr>
            <a:endCxn id="18" idx="0"/>
          </p:cNvCxnSpPr>
          <p:nvPr/>
        </p:nvCxnSpPr>
        <p:spPr>
          <a:xfrm>
            <a:off x="2472063" y="4610101"/>
            <a:ext cx="1494565" cy="1185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/>
          <p:cNvCxnSpPr>
            <a:endCxn id="23" idx="0"/>
          </p:cNvCxnSpPr>
          <p:nvPr/>
        </p:nvCxnSpPr>
        <p:spPr>
          <a:xfrm flipH="1">
            <a:off x="6272315" y="4574120"/>
            <a:ext cx="1777411" cy="12086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>
            <a:endCxn id="28" idx="0"/>
          </p:cNvCxnSpPr>
          <p:nvPr/>
        </p:nvCxnSpPr>
        <p:spPr>
          <a:xfrm flipH="1">
            <a:off x="7797981" y="4574120"/>
            <a:ext cx="615812" cy="12043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>
            <a:endCxn id="32" idx="0"/>
          </p:cNvCxnSpPr>
          <p:nvPr/>
        </p:nvCxnSpPr>
        <p:spPr>
          <a:xfrm>
            <a:off x="8791364" y="4586819"/>
            <a:ext cx="162015" cy="1191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/>
          <p:cNvCxnSpPr/>
          <p:nvPr/>
        </p:nvCxnSpPr>
        <p:spPr>
          <a:xfrm>
            <a:off x="9141927" y="4586819"/>
            <a:ext cx="1496021" cy="11874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>
            <a:stCxn id="8" idx="3"/>
            <a:endCxn id="11" idx="1"/>
          </p:cNvCxnSpPr>
          <p:nvPr/>
        </p:nvCxnSpPr>
        <p:spPr>
          <a:xfrm>
            <a:off x="1503402" y="5977468"/>
            <a:ext cx="505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>
            <a:stCxn id="14" idx="3"/>
            <a:endCxn id="16" idx="1"/>
          </p:cNvCxnSpPr>
          <p:nvPr/>
        </p:nvCxnSpPr>
        <p:spPr>
          <a:xfrm>
            <a:off x="3010192" y="5977468"/>
            <a:ext cx="462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>
            <a:stCxn id="19" idx="3"/>
            <a:endCxn id="21" idx="1"/>
          </p:cNvCxnSpPr>
          <p:nvPr/>
        </p:nvCxnSpPr>
        <p:spPr>
          <a:xfrm flipV="1">
            <a:off x="4512728" y="5964769"/>
            <a:ext cx="849419" cy="12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stCxn id="24" idx="3"/>
            <a:endCxn id="26" idx="1"/>
          </p:cNvCxnSpPr>
          <p:nvPr/>
        </p:nvCxnSpPr>
        <p:spPr>
          <a:xfrm flipV="1">
            <a:off x="6818415" y="5960537"/>
            <a:ext cx="69398" cy="4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/>
          <p:cNvCxnSpPr>
            <a:stCxn id="29" idx="3"/>
            <a:endCxn id="31" idx="1"/>
          </p:cNvCxnSpPr>
          <p:nvPr/>
        </p:nvCxnSpPr>
        <p:spPr>
          <a:xfrm flipV="1">
            <a:off x="8344081" y="5960536"/>
            <a:ext cx="6319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stCxn id="34" idx="3"/>
            <a:endCxn id="36" idx="1"/>
          </p:cNvCxnSpPr>
          <p:nvPr/>
        </p:nvCxnSpPr>
        <p:spPr>
          <a:xfrm flipV="1">
            <a:off x="9863546" y="5956304"/>
            <a:ext cx="46268" cy="4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na Árvore B+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</a:t>
            </a:r>
            <a:r>
              <a:rPr lang="pt-BR" sz="2800" dirty="0"/>
              <a:t>Exemplo: Remover as chaves </a:t>
            </a:r>
            <a:r>
              <a:rPr lang="pt-BR" sz="2800" dirty="0">
                <a:solidFill>
                  <a:srgbClr val="C00000"/>
                </a:solidFill>
              </a:rPr>
              <a:t>20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C00000"/>
                </a:solidFill>
              </a:rPr>
              <a:t>5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C00000"/>
                </a:solidFill>
              </a:rPr>
              <a:t>10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00B0F0"/>
                </a:solidFill>
              </a:rPr>
              <a:t>45</a:t>
            </a:r>
            <a:r>
              <a:rPr lang="pt-BR" sz="2800" dirty="0"/>
              <a:t> da árvore B+ a seguir.</a:t>
            </a:r>
            <a:endParaRPr lang="pt-BR" sz="1800" dirty="0"/>
          </a:p>
        </p:txBody>
      </p:sp>
      <p:grpSp>
        <p:nvGrpSpPr>
          <p:cNvPr id="9" name="Agrupar 8"/>
          <p:cNvGrpSpPr/>
          <p:nvPr/>
        </p:nvGrpSpPr>
        <p:grpSpPr>
          <a:xfrm>
            <a:off x="47134" y="5795434"/>
            <a:ext cx="1456268" cy="364067"/>
            <a:chOff x="3061269" y="4368705"/>
            <a:chExt cx="1456268" cy="364067"/>
          </a:xfrm>
        </p:grpSpPr>
        <p:sp>
          <p:nvSpPr>
            <p:cNvPr id="5" name="Retângulo 4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1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6" name="Retângulo 5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" name="Retângulo 7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Agrupar 9"/>
          <p:cNvGrpSpPr/>
          <p:nvPr/>
        </p:nvGrpSpPr>
        <p:grpSpPr>
          <a:xfrm>
            <a:off x="1553924" y="5795434"/>
            <a:ext cx="1456268" cy="364067"/>
            <a:chOff x="3061269" y="4368705"/>
            <a:chExt cx="1456268" cy="364067"/>
          </a:xfrm>
        </p:grpSpPr>
        <p:sp>
          <p:nvSpPr>
            <p:cNvPr id="11" name="Retângulo 1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7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Agrupar 14"/>
          <p:cNvGrpSpPr/>
          <p:nvPr/>
        </p:nvGrpSpPr>
        <p:grpSpPr>
          <a:xfrm>
            <a:off x="3056460" y="5795434"/>
            <a:ext cx="1456268" cy="364067"/>
            <a:chOff x="3061269" y="4368705"/>
            <a:chExt cx="1456268" cy="364067"/>
          </a:xfrm>
        </p:grpSpPr>
        <p:sp>
          <p:nvSpPr>
            <p:cNvPr id="16" name="Retângulo 1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23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Agrupar 19"/>
          <p:cNvGrpSpPr/>
          <p:nvPr/>
        </p:nvGrpSpPr>
        <p:grpSpPr>
          <a:xfrm>
            <a:off x="5362147" y="5782735"/>
            <a:ext cx="1456268" cy="364067"/>
            <a:chOff x="3061269" y="4368705"/>
            <a:chExt cx="1456268" cy="364067"/>
          </a:xfrm>
        </p:grpSpPr>
        <p:sp>
          <p:nvSpPr>
            <p:cNvPr id="21" name="Retângulo 2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32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Agrupar 24"/>
          <p:cNvGrpSpPr/>
          <p:nvPr/>
        </p:nvGrpSpPr>
        <p:grpSpPr>
          <a:xfrm>
            <a:off x="6887813" y="5778503"/>
            <a:ext cx="1456268" cy="364067"/>
            <a:chOff x="3061269" y="4368705"/>
            <a:chExt cx="1456268" cy="364067"/>
          </a:xfrm>
        </p:grpSpPr>
        <p:sp>
          <p:nvSpPr>
            <p:cNvPr id="26" name="Retângulo 2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Agrupar 29"/>
          <p:cNvGrpSpPr/>
          <p:nvPr/>
        </p:nvGrpSpPr>
        <p:grpSpPr>
          <a:xfrm>
            <a:off x="8407278" y="5778502"/>
            <a:ext cx="1456268" cy="364067"/>
            <a:chOff x="3061269" y="4368705"/>
            <a:chExt cx="1456268" cy="364067"/>
          </a:xfrm>
        </p:grpSpPr>
        <p:sp>
          <p:nvSpPr>
            <p:cNvPr id="31" name="Retângulo 3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Agrupar 34"/>
          <p:cNvGrpSpPr/>
          <p:nvPr/>
        </p:nvGrpSpPr>
        <p:grpSpPr>
          <a:xfrm>
            <a:off x="9909814" y="5774270"/>
            <a:ext cx="1456268" cy="364067"/>
            <a:chOff x="3061269" y="4368705"/>
            <a:chExt cx="1456268" cy="364067"/>
          </a:xfrm>
        </p:grpSpPr>
        <p:sp>
          <p:nvSpPr>
            <p:cNvPr id="36" name="Retângulo 3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60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Agrupar 44"/>
          <p:cNvGrpSpPr/>
          <p:nvPr/>
        </p:nvGrpSpPr>
        <p:grpSpPr>
          <a:xfrm>
            <a:off x="1739627" y="4246034"/>
            <a:ext cx="1456268" cy="364067"/>
            <a:chOff x="3061269" y="4368705"/>
            <a:chExt cx="1456268" cy="364067"/>
          </a:xfrm>
        </p:grpSpPr>
        <p:sp>
          <p:nvSpPr>
            <p:cNvPr id="46" name="Retângulo 4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10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Agrupar 49"/>
          <p:cNvGrpSpPr/>
          <p:nvPr/>
        </p:nvGrpSpPr>
        <p:grpSpPr>
          <a:xfrm>
            <a:off x="8049726" y="4212169"/>
            <a:ext cx="1456268" cy="364067"/>
            <a:chOff x="3061269" y="4368705"/>
            <a:chExt cx="1456268" cy="364067"/>
          </a:xfrm>
        </p:grpSpPr>
        <p:sp>
          <p:nvSpPr>
            <p:cNvPr id="51" name="Retângulo 5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Agrupar 54"/>
          <p:cNvGrpSpPr/>
          <p:nvPr/>
        </p:nvGrpSpPr>
        <p:grpSpPr>
          <a:xfrm>
            <a:off x="4511284" y="3077636"/>
            <a:ext cx="1456268" cy="364067"/>
            <a:chOff x="3061269" y="4368705"/>
            <a:chExt cx="1456268" cy="364067"/>
          </a:xfrm>
        </p:grpSpPr>
        <p:sp>
          <p:nvSpPr>
            <p:cNvPr id="56" name="Retângulo 5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1" name="Conector de Seta Reta 60"/>
          <p:cNvCxnSpPr>
            <a:endCxn id="49" idx="0"/>
          </p:cNvCxnSpPr>
          <p:nvPr/>
        </p:nvCxnSpPr>
        <p:spPr>
          <a:xfrm flipH="1">
            <a:off x="3013862" y="3441703"/>
            <a:ext cx="1497422" cy="804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>
            <a:endCxn id="51" idx="0"/>
          </p:cNvCxnSpPr>
          <p:nvPr/>
        </p:nvCxnSpPr>
        <p:spPr>
          <a:xfrm>
            <a:off x="4875351" y="3441703"/>
            <a:ext cx="3356409" cy="770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/>
          <p:cNvCxnSpPr>
            <a:endCxn id="7" idx="0"/>
          </p:cNvCxnSpPr>
          <p:nvPr/>
        </p:nvCxnSpPr>
        <p:spPr>
          <a:xfrm flipH="1">
            <a:off x="957302" y="4588935"/>
            <a:ext cx="778655" cy="1206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>
            <a:endCxn id="13" idx="0"/>
          </p:cNvCxnSpPr>
          <p:nvPr/>
        </p:nvCxnSpPr>
        <p:spPr>
          <a:xfrm>
            <a:off x="2092830" y="4610101"/>
            <a:ext cx="371262" cy="1185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/>
          <p:cNvCxnSpPr>
            <a:endCxn id="18" idx="0"/>
          </p:cNvCxnSpPr>
          <p:nvPr/>
        </p:nvCxnSpPr>
        <p:spPr>
          <a:xfrm>
            <a:off x="2472063" y="4610101"/>
            <a:ext cx="1494565" cy="1185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/>
          <p:cNvCxnSpPr>
            <a:endCxn id="23" idx="0"/>
          </p:cNvCxnSpPr>
          <p:nvPr/>
        </p:nvCxnSpPr>
        <p:spPr>
          <a:xfrm flipH="1">
            <a:off x="6272315" y="4574120"/>
            <a:ext cx="1777411" cy="12086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>
            <a:endCxn id="28" idx="0"/>
          </p:cNvCxnSpPr>
          <p:nvPr/>
        </p:nvCxnSpPr>
        <p:spPr>
          <a:xfrm flipH="1">
            <a:off x="7797981" y="4574120"/>
            <a:ext cx="615812" cy="12043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>
            <a:endCxn id="32" idx="0"/>
          </p:cNvCxnSpPr>
          <p:nvPr/>
        </p:nvCxnSpPr>
        <p:spPr>
          <a:xfrm>
            <a:off x="8791364" y="4586819"/>
            <a:ext cx="162015" cy="1191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/>
          <p:cNvCxnSpPr/>
          <p:nvPr/>
        </p:nvCxnSpPr>
        <p:spPr>
          <a:xfrm>
            <a:off x="9141927" y="4586819"/>
            <a:ext cx="1496021" cy="11874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>
            <a:stCxn id="8" idx="3"/>
            <a:endCxn id="11" idx="1"/>
          </p:cNvCxnSpPr>
          <p:nvPr/>
        </p:nvCxnSpPr>
        <p:spPr>
          <a:xfrm>
            <a:off x="1503402" y="5977468"/>
            <a:ext cx="505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>
            <a:stCxn id="14" idx="3"/>
            <a:endCxn id="16" idx="1"/>
          </p:cNvCxnSpPr>
          <p:nvPr/>
        </p:nvCxnSpPr>
        <p:spPr>
          <a:xfrm>
            <a:off x="3010192" y="5977468"/>
            <a:ext cx="462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>
            <a:stCxn id="19" idx="3"/>
            <a:endCxn id="21" idx="1"/>
          </p:cNvCxnSpPr>
          <p:nvPr/>
        </p:nvCxnSpPr>
        <p:spPr>
          <a:xfrm flipV="1">
            <a:off x="4512728" y="5964769"/>
            <a:ext cx="849419" cy="12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stCxn id="24" idx="3"/>
            <a:endCxn id="26" idx="1"/>
          </p:cNvCxnSpPr>
          <p:nvPr/>
        </p:nvCxnSpPr>
        <p:spPr>
          <a:xfrm flipV="1">
            <a:off x="6818415" y="5960537"/>
            <a:ext cx="69398" cy="4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/>
          <p:cNvCxnSpPr>
            <a:stCxn id="29" idx="3"/>
            <a:endCxn id="31" idx="1"/>
          </p:cNvCxnSpPr>
          <p:nvPr/>
        </p:nvCxnSpPr>
        <p:spPr>
          <a:xfrm flipV="1">
            <a:off x="8344081" y="5960536"/>
            <a:ext cx="6319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stCxn id="34" idx="3"/>
            <a:endCxn id="36" idx="1"/>
          </p:cNvCxnSpPr>
          <p:nvPr/>
        </p:nvCxnSpPr>
        <p:spPr>
          <a:xfrm flipV="1">
            <a:off x="9863546" y="5956304"/>
            <a:ext cx="46268" cy="4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Remoção na Árvore B+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</a:t>
            </a:r>
            <a:r>
              <a:rPr lang="pt-BR" sz="2800" dirty="0"/>
              <a:t>Exemplo: Remover as chaves </a:t>
            </a:r>
            <a:r>
              <a:rPr lang="pt-BR" sz="2800" dirty="0">
                <a:solidFill>
                  <a:srgbClr val="C00000"/>
                </a:solidFill>
              </a:rPr>
              <a:t>20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C00000"/>
                </a:solidFill>
              </a:rPr>
              <a:t>5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C00000"/>
                </a:solidFill>
              </a:rPr>
              <a:t>10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C00000"/>
                </a:solidFill>
              </a:rPr>
              <a:t>45</a:t>
            </a:r>
            <a:r>
              <a:rPr lang="pt-BR" sz="2800" dirty="0"/>
              <a:t> da árvore B+ a seguir.</a:t>
            </a:r>
            <a:endParaRPr lang="pt-BR" sz="1800" dirty="0"/>
          </a:p>
        </p:txBody>
      </p:sp>
      <p:grpSp>
        <p:nvGrpSpPr>
          <p:cNvPr id="9" name="Agrupar 8"/>
          <p:cNvGrpSpPr/>
          <p:nvPr/>
        </p:nvGrpSpPr>
        <p:grpSpPr>
          <a:xfrm>
            <a:off x="47134" y="5795434"/>
            <a:ext cx="1456268" cy="364067"/>
            <a:chOff x="3061269" y="4368705"/>
            <a:chExt cx="1456268" cy="364067"/>
          </a:xfrm>
        </p:grpSpPr>
        <p:sp>
          <p:nvSpPr>
            <p:cNvPr id="5" name="Retângulo 4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1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6" name="Retângulo 5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7" name="Retângulo 6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8" name="Retângulo 7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Agrupar 9"/>
          <p:cNvGrpSpPr/>
          <p:nvPr/>
        </p:nvGrpSpPr>
        <p:grpSpPr>
          <a:xfrm>
            <a:off x="1553924" y="5795434"/>
            <a:ext cx="1456268" cy="364067"/>
            <a:chOff x="3061269" y="4368705"/>
            <a:chExt cx="1456268" cy="364067"/>
          </a:xfrm>
        </p:grpSpPr>
        <p:sp>
          <p:nvSpPr>
            <p:cNvPr id="11" name="Retângulo 1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7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2" name="Retângulo 1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Agrupar 14"/>
          <p:cNvGrpSpPr/>
          <p:nvPr/>
        </p:nvGrpSpPr>
        <p:grpSpPr>
          <a:xfrm>
            <a:off x="3056460" y="5795434"/>
            <a:ext cx="1456268" cy="364067"/>
            <a:chOff x="3061269" y="4368705"/>
            <a:chExt cx="1456268" cy="364067"/>
          </a:xfrm>
        </p:grpSpPr>
        <p:sp>
          <p:nvSpPr>
            <p:cNvPr id="16" name="Retângulo 1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23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Agrupar 19"/>
          <p:cNvGrpSpPr/>
          <p:nvPr/>
        </p:nvGrpSpPr>
        <p:grpSpPr>
          <a:xfrm>
            <a:off x="5362147" y="5782735"/>
            <a:ext cx="1456268" cy="364067"/>
            <a:chOff x="3061269" y="4368705"/>
            <a:chExt cx="1456268" cy="364067"/>
          </a:xfrm>
        </p:grpSpPr>
        <p:sp>
          <p:nvSpPr>
            <p:cNvPr id="21" name="Retângulo 2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32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4" name="Retângulo 2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Agrupar 24"/>
          <p:cNvGrpSpPr/>
          <p:nvPr/>
        </p:nvGrpSpPr>
        <p:grpSpPr>
          <a:xfrm>
            <a:off x="6887813" y="5778503"/>
            <a:ext cx="1456268" cy="364067"/>
            <a:chOff x="3061269" y="4368705"/>
            <a:chExt cx="1456268" cy="364067"/>
          </a:xfrm>
        </p:grpSpPr>
        <p:sp>
          <p:nvSpPr>
            <p:cNvPr id="26" name="Retângulo 2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8" name="Retângulo 2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Agrupar 29"/>
          <p:cNvGrpSpPr/>
          <p:nvPr/>
        </p:nvGrpSpPr>
        <p:grpSpPr>
          <a:xfrm>
            <a:off x="8407278" y="5778502"/>
            <a:ext cx="1456268" cy="364067"/>
            <a:chOff x="3061269" y="4368705"/>
            <a:chExt cx="1456268" cy="364067"/>
          </a:xfrm>
          <a:solidFill>
            <a:schemeClr val="bg1"/>
          </a:solidFill>
        </p:grpSpPr>
        <p:sp>
          <p:nvSpPr>
            <p:cNvPr id="31" name="Retângulo 3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Agrupar 34"/>
          <p:cNvGrpSpPr/>
          <p:nvPr/>
        </p:nvGrpSpPr>
        <p:grpSpPr>
          <a:xfrm>
            <a:off x="9909814" y="5774270"/>
            <a:ext cx="1456268" cy="364067"/>
            <a:chOff x="3061269" y="4368705"/>
            <a:chExt cx="1456268" cy="364067"/>
          </a:xfrm>
        </p:grpSpPr>
        <p:sp>
          <p:nvSpPr>
            <p:cNvPr id="36" name="Retângulo 3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60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Agrupar 44"/>
          <p:cNvGrpSpPr/>
          <p:nvPr/>
        </p:nvGrpSpPr>
        <p:grpSpPr>
          <a:xfrm>
            <a:off x="1739627" y="4246034"/>
            <a:ext cx="1456268" cy="364067"/>
            <a:chOff x="3061269" y="4368705"/>
            <a:chExt cx="1456268" cy="364067"/>
          </a:xfrm>
        </p:grpSpPr>
        <p:sp>
          <p:nvSpPr>
            <p:cNvPr id="46" name="Retângulo 4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10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8" name="Retângulo 4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49" name="Retângulo 4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Agrupar 49"/>
          <p:cNvGrpSpPr/>
          <p:nvPr/>
        </p:nvGrpSpPr>
        <p:grpSpPr>
          <a:xfrm>
            <a:off x="8049726" y="4212169"/>
            <a:ext cx="1456268" cy="364067"/>
            <a:chOff x="3061269" y="4368705"/>
            <a:chExt cx="1456268" cy="364067"/>
          </a:xfrm>
        </p:grpSpPr>
        <p:sp>
          <p:nvSpPr>
            <p:cNvPr id="51" name="Retângulo 50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35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2" name="Retângulo 51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45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3" name="Retângulo 52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55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Agrupar 54"/>
          <p:cNvGrpSpPr/>
          <p:nvPr/>
        </p:nvGrpSpPr>
        <p:grpSpPr>
          <a:xfrm>
            <a:off x="4511284" y="3077636"/>
            <a:ext cx="1456268" cy="364067"/>
            <a:chOff x="3061269" y="4368705"/>
            <a:chExt cx="1456268" cy="364067"/>
          </a:xfrm>
        </p:grpSpPr>
        <p:sp>
          <p:nvSpPr>
            <p:cNvPr id="56" name="Retângulo 55"/>
            <p:cNvSpPr/>
            <p:nvPr/>
          </p:nvSpPr>
          <p:spPr>
            <a:xfrm>
              <a:off x="3061269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000" spc="-300" dirty="0">
                  <a:solidFill>
                    <a:schemeClr val="tx1"/>
                  </a:solidFill>
                </a:rPr>
                <a:t>25</a:t>
              </a:r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7" name="Retângulo 56"/>
            <p:cNvSpPr/>
            <p:nvPr/>
          </p:nvSpPr>
          <p:spPr>
            <a:xfrm>
              <a:off x="3425336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3789403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4153470" y="4368705"/>
              <a:ext cx="364067" cy="3640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00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1" name="Conector de Seta Reta 60"/>
          <p:cNvCxnSpPr>
            <a:endCxn id="49" idx="0"/>
          </p:cNvCxnSpPr>
          <p:nvPr/>
        </p:nvCxnSpPr>
        <p:spPr>
          <a:xfrm flipH="1">
            <a:off x="3013862" y="3441703"/>
            <a:ext cx="1497422" cy="8043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>
            <a:endCxn id="51" idx="0"/>
          </p:cNvCxnSpPr>
          <p:nvPr/>
        </p:nvCxnSpPr>
        <p:spPr>
          <a:xfrm>
            <a:off x="4875351" y="3441703"/>
            <a:ext cx="3356409" cy="7704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/>
          <p:cNvCxnSpPr>
            <a:endCxn id="7" idx="0"/>
          </p:cNvCxnSpPr>
          <p:nvPr/>
        </p:nvCxnSpPr>
        <p:spPr>
          <a:xfrm flipH="1">
            <a:off x="957302" y="4588935"/>
            <a:ext cx="778655" cy="12064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>
            <a:endCxn id="13" idx="0"/>
          </p:cNvCxnSpPr>
          <p:nvPr/>
        </p:nvCxnSpPr>
        <p:spPr>
          <a:xfrm>
            <a:off x="2092830" y="4610101"/>
            <a:ext cx="371262" cy="1185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/>
          <p:cNvCxnSpPr>
            <a:endCxn id="18" idx="0"/>
          </p:cNvCxnSpPr>
          <p:nvPr/>
        </p:nvCxnSpPr>
        <p:spPr>
          <a:xfrm>
            <a:off x="2472063" y="4610101"/>
            <a:ext cx="1494565" cy="11853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/>
          <p:cNvCxnSpPr>
            <a:endCxn id="23" idx="0"/>
          </p:cNvCxnSpPr>
          <p:nvPr/>
        </p:nvCxnSpPr>
        <p:spPr>
          <a:xfrm flipH="1">
            <a:off x="6272315" y="4574120"/>
            <a:ext cx="1777411" cy="12086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ector de Seta Reta 75"/>
          <p:cNvCxnSpPr>
            <a:endCxn id="28" idx="0"/>
          </p:cNvCxnSpPr>
          <p:nvPr/>
        </p:nvCxnSpPr>
        <p:spPr>
          <a:xfrm flipH="1">
            <a:off x="7797981" y="4574120"/>
            <a:ext cx="615812" cy="12043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>
            <a:endCxn id="32" idx="0"/>
          </p:cNvCxnSpPr>
          <p:nvPr/>
        </p:nvCxnSpPr>
        <p:spPr>
          <a:xfrm>
            <a:off x="8791364" y="4586819"/>
            <a:ext cx="162015" cy="1191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/>
          <p:cNvCxnSpPr/>
          <p:nvPr/>
        </p:nvCxnSpPr>
        <p:spPr>
          <a:xfrm>
            <a:off x="9141927" y="4586819"/>
            <a:ext cx="1496021" cy="11874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/>
          <p:cNvCxnSpPr>
            <a:stCxn id="8" idx="3"/>
            <a:endCxn id="11" idx="1"/>
          </p:cNvCxnSpPr>
          <p:nvPr/>
        </p:nvCxnSpPr>
        <p:spPr>
          <a:xfrm>
            <a:off x="1503402" y="5977468"/>
            <a:ext cx="5052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>
            <a:stCxn id="14" idx="3"/>
            <a:endCxn id="16" idx="1"/>
          </p:cNvCxnSpPr>
          <p:nvPr/>
        </p:nvCxnSpPr>
        <p:spPr>
          <a:xfrm>
            <a:off x="3010192" y="5977468"/>
            <a:ext cx="462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de Seta Reta 43"/>
          <p:cNvCxnSpPr>
            <a:stCxn id="19" idx="3"/>
            <a:endCxn id="21" idx="1"/>
          </p:cNvCxnSpPr>
          <p:nvPr/>
        </p:nvCxnSpPr>
        <p:spPr>
          <a:xfrm flipV="1">
            <a:off x="4512728" y="5964769"/>
            <a:ext cx="849419" cy="126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stCxn id="24" idx="3"/>
            <a:endCxn id="26" idx="1"/>
          </p:cNvCxnSpPr>
          <p:nvPr/>
        </p:nvCxnSpPr>
        <p:spPr>
          <a:xfrm flipV="1">
            <a:off x="6818415" y="5960537"/>
            <a:ext cx="69398" cy="4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de Seta Reta 65"/>
          <p:cNvCxnSpPr>
            <a:stCxn id="29" idx="3"/>
            <a:endCxn id="31" idx="1"/>
          </p:cNvCxnSpPr>
          <p:nvPr/>
        </p:nvCxnSpPr>
        <p:spPr>
          <a:xfrm flipV="1">
            <a:off x="8344081" y="5960536"/>
            <a:ext cx="6319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stCxn id="34" idx="3"/>
            <a:endCxn id="36" idx="1"/>
          </p:cNvCxnSpPr>
          <p:nvPr/>
        </p:nvCxnSpPr>
        <p:spPr>
          <a:xfrm flipV="1">
            <a:off x="9863546" y="5956304"/>
            <a:ext cx="46268" cy="4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Implementação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Similar à árvore B.</a:t>
            </a:r>
            <a:endParaRPr lang="pt-BR" sz="2800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B*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</a:t>
            </a:r>
            <a:r>
              <a:rPr lang="pt-BR" sz="2800" dirty="0"/>
              <a:t>Similar à árvore B;</a:t>
            </a: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Deve-se manter os nós com, ao menos, 2/3 das chaves;</a:t>
            </a:r>
            <a:endParaRPr lang="pt-BR" sz="2800" dirty="0"/>
          </a:p>
          <a:p>
            <a:pPr>
              <a:buFont typeface="Wingdings" panose="05000000000000000000" pitchFamily="2" charset="2"/>
              <a:buChar char="§"/>
            </a:pPr>
            <a:endParaRPr lang="pt-BR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</a:t>
            </a:r>
            <a:r>
              <a:rPr lang="pt-BR" sz="2800" dirty="0"/>
              <a:t>Vantagens:</a:t>
            </a:r>
            <a:endParaRPr lang="pt-BR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Árvore mais compacta;</a:t>
            </a:r>
            <a:endParaRPr lang="pt-BR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dirty="0"/>
              <a:t>Menor quantidade de leitura de blocos.</a:t>
            </a:r>
            <a:endParaRPr lang="pt-BR" sz="24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800" dirty="0"/>
              <a:t>Mostrar como uma árvore B+, de ordem 3, ficará após a inserção dos elementos: 1, 9, 2, 8, 7, 3, 4, 6, 5.</a:t>
            </a:r>
            <a:endParaRPr lang="pt-BR" sz="2800" dirty="0"/>
          </a:p>
          <a:p>
            <a:pPr marL="457200" indent="-457200">
              <a:buFont typeface="+mj-lt"/>
              <a:buAutoNum type="arabicPeriod"/>
            </a:pPr>
            <a:r>
              <a:rPr lang="pt-BR" sz="2800" dirty="0"/>
              <a:t>Mostrar como uma árvore B+, de ordem 5, ficará após a inserção dos elementos: 10, 90, 20, 30, 40, 70, 50, 60, 80, 15, 85, 25, 75, 35, 65, 45, 55.</a:t>
            </a:r>
            <a:endParaRPr lang="pt-BR" sz="2800" dirty="0"/>
          </a:p>
          <a:p>
            <a:pPr marL="457200" indent="-457200">
              <a:buFont typeface="+mj-lt"/>
              <a:buAutoNum type="arabicPeriod"/>
            </a:pPr>
            <a:endParaRPr lang="pt-BR" sz="28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66800" y="229235"/>
            <a:ext cx="10058400" cy="104394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800" dirty="0"/>
              <a:t>Mostrar como uma árvore B+, de ordem 3, ficará após a inserção dos elementos: </a:t>
            </a:r>
            <a:r>
              <a:rPr lang="pt-BR" sz="2800" dirty="0">
                <a:solidFill>
                  <a:srgbClr val="FF0000"/>
                </a:solidFill>
              </a:rPr>
              <a:t>1</a:t>
            </a:r>
            <a:r>
              <a:rPr lang="pt-BR" sz="2800" dirty="0"/>
              <a:t>, 9, 2, 8, 7, 3, 4, 6, 5.</a:t>
            </a:r>
            <a:endParaRPr lang="pt-BR" sz="2800" dirty="0"/>
          </a:p>
        </p:txBody>
      </p:sp>
      <p:grpSp>
        <p:nvGrpSpPr>
          <p:cNvPr id="32" name="Agrupar 31"/>
          <p:cNvGrpSpPr/>
          <p:nvPr/>
        </p:nvGrpSpPr>
        <p:grpSpPr>
          <a:xfrm>
            <a:off x="5821620" y="1983720"/>
            <a:ext cx="548638" cy="274319"/>
            <a:chOff x="4123113" y="4538749"/>
            <a:chExt cx="548638" cy="274319"/>
          </a:xfrm>
          <a:solidFill>
            <a:schemeClr val="bg1"/>
          </a:solidFill>
        </p:grpSpPr>
        <p:sp>
          <p:nvSpPr>
            <p:cNvPr id="33" name="Retângulo 32"/>
            <p:cNvSpPr/>
            <p:nvPr/>
          </p:nvSpPr>
          <p:spPr>
            <a:xfrm>
              <a:off x="4123113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1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4397432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B+</a:t>
            </a:r>
            <a:endParaRPr lang="pt-BR" dirty="0"/>
          </a:p>
        </p:txBody>
      </p:sp>
      <p:grpSp>
        <p:nvGrpSpPr>
          <p:cNvPr id="11" name="Grupo 10"/>
          <p:cNvGrpSpPr/>
          <p:nvPr/>
        </p:nvGrpSpPr>
        <p:grpSpPr>
          <a:xfrm>
            <a:off x="4274626" y="3601590"/>
            <a:ext cx="867618" cy="428792"/>
            <a:chOff x="4929655" y="2782725"/>
            <a:chExt cx="867618" cy="428792"/>
          </a:xfrm>
        </p:grpSpPr>
        <p:sp>
          <p:nvSpPr>
            <p:cNvPr id="5" name="Retângulo 4"/>
            <p:cNvSpPr/>
            <p:nvPr/>
          </p:nvSpPr>
          <p:spPr>
            <a:xfrm>
              <a:off x="4929655" y="2782725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spc="-300" dirty="0">
                  <a:solidFill>
                    <a:schemeClr val="tx1"/>
                  </a:solidFill>
                </a:rPr>
                <a:t>20</a:t>
              </a:r>
              <a:endParaRPr lang="pt-BR" sz="2400" spc="-300" dirty="0">
                <a:solidFill>
                  <a:schemeClr val="tx1"/>
                </a:solidFill>
              </a:endParaRPr>
            </a:p>
          </p:txBody>
        </p:sp>
        <p:sp>
          <p:nvSpPr>
            <p:cNvPr id="6" name="Retângulo 5"/>
            <p:cNvSpPr/>
            <p:nvPr/>
          </p:nvSpPr>
          <p:spPr>
            <a:xfrm>
              <a:off x="5363464" y="2782725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Grupo 11"/>
          <p:cNvGrpSpPr/>
          <p:nvPr/>
        </p:nvGrpSpPr>
        <p:grpSpPr>
          <a:xfrm>
            <a:off x="2625459" y="4900402"/>
            <a:ext cx="867618" cy="428792"/>
            <a:chOff x="4929655" y="2782725"/>
            <a:chExt cx="867618" cy="428792"/>
          </a:xfrm>
        </p:grpSpPr>
        <p:sp>
          <p:nvSpPr>
            <p:cNvPr id="13" name="Retângulo 12"/>
            <p:cNvSpPr/>
            <p:nvPr/>
          </p:nvSpPr>
          <p:spPr>
            <a:xfrm>
              <a:off x="4929655" y="2782725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spc="-300" dirty="0">
                  <a:solidFill>
                    <a:schemeClr val="tx1"/>
                  </a:solidFill>
                </a:rPr>
                <a:t>10</a:t>
              </a:r>
              <a:endParaRPr lang="pt-BR" sz="2400" spc="-300" dirty="0">
                <a:solidFill>
                  <a:schemeClr val="tx1"/>
                </a:solidFill>
              </a:endParaRP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5363464" y="2782725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o 14"/>
          <p:cNvGrpSpPr/>
          <p:nvPr/>
        </p:nvGrpSpPr>
        <p:grpSpPr>
          <a:xfrm>
            <a:off x="4274626" y="4900402"/>
            <a:ext cx="867618" cy="428792"/>
            <a:chOff x="4929655" y="2782725"/>
            <a:chExt cx="867618" cy="428792"/>
          </a:xfrm>
        </p:grpSpPr>
        <p:sp>
          <p:nvSpPr>
            <p:cNvPr id="16" name="Retângulo 15"/>
            <p:cNvSpPr/>
            <p:nvPr/>
          </p:nvSpPr>
          <p:spPr>
            <a:xfrm>
              <a:off x="4929655" y="2782725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spc="-300" dirty="0">
                  <a:solidFill>
                    <a:schemeClr val="tx1"/>
                  </a:solidFill>
                </a:rPr>
                <a:t>20</a:t>
              </a:r>
              <a:endParaRPr lang="pt-BR" sz="2400" spc="-300" dirty="0">
                <a:solidFill>
                  <a:schemeClr val="tx1"/>
                </a:solidFill>
              </a:endParaRPr>
            </a:p>
          </p:txBody>
        </p:sp>
        <p:sp>
          <p:nvSpPr>
            <p:cNvPr id="17" name="Retângulo 16"/>
            <p:cNvSpPr/>
            <p:nvPr/>
          </p:nvSpPr>
          <p:spPr>
            <a:xfrm>
              <a:off x="5363464" y="2782725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Grupo 17"/>
          <p:cNvGrpSpPr/>
          <p:nvPr/>
        </p:nvGrpSpPr>
        <p:grpSpPr>
          <a:xfrm>
            <a:off x="6009862" y="4897290"/>
            <a:ext cx="867618" cy="428792"/>
            <a:chOff x="4929655" y="2782725"/>
            <a:chExt cx="867618" cy="428792"/>
          </a:xfrm>
        </p:grpSpPr>
        <p:sp>
          <p:nvSpPr>
            <p:cNvPr id="19" name="Retângulo 18"/>
            <p:cNvSpPr/>
            <p:nvPr/>
          </p:nvSpPr>
          <p:spPr>
            <a:xfrm>
              <a:off x="4929655" y="2782725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spc="-300" dirty="0">
                  <a:solidFill>
                    <a:schemeClr val="tx1"/>
                  </a:solidFill>
                </a:rPr>
                <a:t>30</a:t>
              </a:r>
              <a:endParaRPr lang="pt-BR" sz="2400" spc="-300" dirty="0">
                <a:solidFill>
                  <a:schemeClr val="tx1"/>
                </a:solidFill>
              </a:endParaRPr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5363464" y="2782725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upo 20"/>
          <p:cNvGrpSpPr/>
          <p:nvPr/>
        </p:nvGrpSpPr>
        <p:grpSpPr>
          <a:xfrm>
            <a:off x="7397859" y="4900402"/>
            <a:ext cx="867618" cy="428792"/>
            <a:chOff x="4929655" y="2782725"/>
            <a:chExt cx="867618" cy="428792"/>
          </a:xfrm>
        </p:grpSpPr>
        <p:sp>
          <p:nvSpPr>
            <p:cNvPr id="22" name="Retângulo 21"/>
            <p:cNvSpPr/>
            <p:nvPr/>
          </p:nvSpPr>
          <p:spPr>
            <a:xfrm>
              <a:off x="4929655" y="2782725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spc="-300" dirty="0">
                  <a:solidFill>
                    <a:schemeClr val="tx1"/>
                  </a:solidFill>
                </a:rPr>
                <a:t>40</a:t>
              </a:r>
              <a:endParaRPr lang="pt-BR" sz="2400" spc="-300" dirty="0">
                <a:solidFill>
                  <a:schemeClr val="tx1"/>
                </a:solidFill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5363464" y="2782725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spc="-300" dirty="0">
                  <a:solidFill>
                    <a:schemeClr val="tx1"/>
                  </a:solidFill>
                </a:rPr>
                <a:t>60</a:t>
              </a:r>
              <a:endParaRPr lang="pt-BR" sz="24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upo 23"/>
          <p:cNvGrpSpPr/>
          <p:nvPr/>
        </p:nvGrpSpPr>
        <p:grpSpPr>
          <a:xfrm>
            <a:off x="6607071" y="3601590"/>
            <a:ext cx="867618" cy="428792"/>
            <a:chOff x="4929655" y="2782725"/>
            <a:chExt cx="867618" cy="428792"/>
          </a:xfrm>
        </p:grpSpPr>
        <p:sp>
          <p:nvSpPr>
            <p:cNvPr id="25" name="Retângulo 24"/>
            <p:cNvSpPr/>
            <p:nvPr/>
          </p:nvSpPr>
          <p:spPr>
            <a:xfrm>
              <a:off x="4929655" y="2782725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spc="-300" dirty="0">
                  <a:solidFill>
                    <a:schemeClr val="tx1"/>
                  </a:solidFill>
                </a:rPr>
                <a:t>40</a:t>
              </a:r>
              <a:endParaRPr lang="pt-BR" sz="2400" spc="-300" dirty="0">
                <a:solidFill>
                  <a:schemeClr val="tx1"/>
                </a:solidFill>
              </a:endParaRP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5363464" y="2782725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Grupo 26"/>
          <p:cNvGrpSpPr/>
          <p:nvPr/>
        </p:nvGrpSpPr>
        <p:grpSpPr>
          <a:xfrm>
            <a:off x="5576053" y="2240683"/>
            <a:ext cx="867618" cy="428792"/>
            <a:chOff x="4929655" y="2782725"/>
            <a:chExt cx="867618" cy="428792"/>
          </a:xfrm>
        </p:grpSpPr>
        <p:sp>
          <p:nvSpPr>
            <p:cNvPr id="28" name="Retângulo 27"/>
            <p:cNvSpPr/>
            <p:nvPr/>
          </p:nvSpPr>
          <p:spPr>
            <a:xfrm>
              <a:off x="4929655" y="2782725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spc="-300" dirty="0">
                  <a:solidFill>
                    <a:schemeClr val="tx1"/>
                  </a:solidFill>
                </a:rPr>
                <a:t>30</a:t>
              </a:r>
              <a:endParaRPr lang="pt-BR" sz="2400" spc="-300" dirty="0">
                <a:solidFill>
                  <a:schemeClr val="tx1"/>
                </a:solidFill>
              </a:endParaRPr>
            </a:p>
          </p:txBody>
        </p:sp>
        <p:sp>
          <p:nvSpPr>
            <p:cNvPr id="29" name="Retângulo 28"/>
            <p:cNvSpPr/>
            <p:nvPr/>
          </p:nvSpPr>
          <p:spPr>
            <a:xfrm>
              <a:off x="5363464" y="2782725"/>
              <a:ext cx="433809" cy="4287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240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1" name="Conector de Seta Reta 30"/>
          <p:cNvCxnSpPr/>
          <p:nvPr/>
        </p:nvCxnSpPr>
        <p:spPr>
          <a:xfrm flipH="1">
            <a:off x="4708435" y="2669475"/>
            <a:ext cx="867618" cy="9321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/>
          <p:cNvCxnSpPr/>
          <p:nvPr/>
        </p:nvCxnSpPr>
        <p:spPr>
          <a:xfrm>
            <a:off x="6009862" y="2669475"/>
            <a:ext cx="1084523" cy="9321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de Seta Reta 44"/>
          <p:cNvCxnSpPr/>
          <p:nvPr/>
        </p:nvCxnSpPr>
        <p:spPr>
          <a:xfrm flipH="1">
            <a:off x="3059268" y="4030382"/>
            <a:ext cx="1215358" cy="866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/>
          <p:nvPr/>
        </p:nvCxnSpPr>
        <p:spPr>
          <a:xfrm>
            <a:off x="4708435" y="4030382"/>
            <a:ext cx="0" cy="866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ector de Seta Reta 50"/>
          <p:cNvCxnSpPr/>
          <p:nvPr/>
        </p:nvCxnSpPr>
        <p:spPr>
          <a:xfrm flipH="1">
            <a:off x="6443671" y="4030382"/>
            <a:ext cx="163400" cy="866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ector de Seta Reta 52"/>
          <p:cNvCxnSpPr/>
          <p:nvPr/>
        </p:nvCxnSpPr>
        <p:spPr>
          <a:xfrm>
            <a:off x="7040880" y="4030382"/>
            <a:ext cx="790788" cy="8669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de Seta Reta 54"/>
          <p:cNvCxnSpPr>
            <a:stCxn id="14" idx="3"/>
            <a:endCxn id="16" idx="1"/>
          </p:cNvCxnSpPr>
          <p:nvPr/>
        </p:nvCxnSpPr>
        <p:spPr>
          <a:xfrm>
            <a:off x="3493077" y="5114798"/>
            <a:ext cx="78154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de Seta Reta 56"/>
          <p:cNvCxnSpPr>
            <a:stCxn id="17" idx="3"/>
            <a:endCxn id="19" idx="1"/>
          </p:cNvCxnSpPr>
          <p:nvPr/>
        </p:nvCxnSpPr>
        <p:spPr>
          <a:xfrm flipV="1">
            <a:off x="5142244" y="5111686"/>
            <a:ext cx="867618" cy="31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ector de Seta Reta 58"/>
          <p:cNvCxnSpPr>
            <a:stCxn id="20" idx="3"/>
            <a:endCxn id="22" idx="1"/>
          </p:cNvCxnSpPr>
          <p:nvPr/>
        </p:nvCxnSpPr>
        <p:spPr>
          <a:xfrm>
            <a:off x="6877480" y="5111686"/>
            <a:ext cx="520379" cy="31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de Seta Reta 60"/>
          <p:cNvCxnSpPr>
            <a:stCxn id="13" idx="2"/>
          </p:cNvCxnSpPr>
          <p:nvPr/>
        </p:nvCxnSpPr>
        <p:spPr>
          <a:xfrm flipH="1">
            <a:off x="2842363" y="5329194"/>
            <a:ext cx="1" cy="3073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/>
          <p:nvPr/>
        </p:nvCxnSpPr>
        <p:spPr>
          <a:xfrm flipH="1">
            <a:off x="4491530" y="5329194"/>
            <a:ext cx="1" cy="3073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/>
          <p:nvPr/>
        </p:nvCxnSpPr>
        <p:spPr>
          <a:xfrm flipH="1">
            <a:off x="6243800" y="5329194"/>
            <a:ext cx="1" cy="3073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/>
          <p:cNvCxnSpPr/>
          <p:nvPr/>
        </p:nvCxnSpPr>
        <p:spPr>
          <a:xfrm flipH="1">
            <a:off x="7614763" y="5326082"/>
            <a:ext cx="1" cy="3073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/>
          <p:cNvCxnSpPr/>
          <p:nvPr/>
        </p:nvCxnSpPr>
        <p:spPr>
          <a:xfrm flipH="1">
            <a:off x="8077176" y="5326081"/>
            <a:ext cx="1" cy="3073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66800" y="229235"/>
            <a:ext cx="10058400" cy="104394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800" dirty="0"/>
              <a:t>Mostrar como uma árvore B+, de ordem 3, ficará após a inserção dos elementos: </a:t>
            </a:r>
            <a:r>
              <a:rPr lang="pt-BR" sz="2800" dirty="0">
                <a:solidFill>
                  <a:srgbClr val="FF0000"/>
                </a:solidFill>
              </a:rPr>
              <a:t>1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9</a:t>
            </a:r>
            <a:r>
              <a:rPr lang="pt-BR" sz="2800" dirty="0"/>
              <a:t>, 2, 8, 7, 3, 4, 6, 5.</a:t>
            </a:r>
            <a:endParaRPr lang="pt-BR" sz="2800" dirty="0"/>
          </a:p>
        </p:txBody>
      </p:sp>
      <p:grpSp>
        <p:nvGrpSpPr>
          <p:cNvPr id="32" name="Agrupar 31"/>
          <p:cNvGrpSpPr/>
          <p:nvPr/>
        </p:nvGrpSpPr>
        <p:grpSpPr>
          <a:xfrm>
            <a:off x="5821620" y="1983720"/>
            <a:ext cx="548638" cy="274319"/>
            <a:chOff x="4123113" y="4538749"/>
            <a:chExt cx="548638" cy="274319"/>
          </a:xfrm>
          <a:solidFill>
            <a:schemeClr val="bg1"/>
          </a:solidFill>
        </p:grpSpPr>
        <p:sp>
          <p:nvSpPr>
            <p:cNvPr id="33" name="Retângulo 32"/>
            <p:cNvSpPr/>
            <p:nvPr/>
          </p:nvSpPr>
          <p:spPr>
            <a:xfrm>
              <a:off x="4123113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1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4397432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9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66800" y="229235"/>
            <a:ext cx="10058400" cy="104394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800" dirty="0"/>
              <a:t>Mostrar como uma árvore B+, de ordem 3, ficará após a inserção dos elementos: </a:t>
            </a:r>
            <a:r>
              <a:rPr lang="pt-BR" sz="2800" dirty="0">
                <a:solidFill>
                  <a:srgbClr val="FF0000"/>
                </a:solidFill>
              </a:rPr>
              <a:t>1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9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2</a:t>
            </a:r>
            <a:r>
              <a:rPr lang="pt-BR" sz="2800" dirty="0"/>
              <a:t>, 8, 7, 3, 4, 6, 5.</a:t>
            </a:r>
            <a:endParaRPr lang="pt-BR" sz="2800" dirty="0"/>
          </a:p>
        </p:txBody>
      </p:sp>
      <p:grpSp>
        <p:nvGrpSpPr>
          <p:cNvPr id="32" name="Agrupar 31"/>
          <p:cNvGrpSpPr/>
          <p:nvPr/>
        </p:nvGrpSpPr>
        <p:grpSpPr>
          <a:xfrm>
            <a:off x="5821620" y="1983720"/>
            <a:ext cx="548638" cy="274319"/>
            <a:chOff x="4123113" y="4538749"/>
            <a:chExt cx="548638" cy="274319"/>
          </a:xfrm>
          <a:solidFill>
            <a:schemeClr val="bg1"/>
          </a:solidFill>
        </p:grpSpPr>
        <p:sp>
          <p:nvSpPr>
            <p:cNvPr id="33" name="Retângulo 32"/>
            <p:cNvSpPr/>
            <p:nvPr/>
          </p:nvSpPr>
          <p:spPr>
            <a:xfrm>
              <a:off x="4123113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2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4397432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Agrupar 31"/>
          <p:cNvGrpSpPr/>
          <p:nvPr/>
        </p:nvGrpSpPr>
        <p:grpSpPr>
          <a:xfrm>
            <a:off x="5114865" y="2637135"/>
            <a:ext cx="548638" cy="274319"/>
            <a:chOff x="4123113" y="4538749"/>
            <a:chExt cx="548638" cy="274319"/>
          </a:xfrm>
          <a:solidFill>
            <a:schemeClr val="bg1"/>
          </a:solidFill>
        </p:grpSpPr>
        <p:sp>
          <p:nvSpPr>
            <p:cNvPr id="4" name="Retângulo 3"/>
            <p:cNvSpPr/>
            <p:nvPr/>
          </p:nvSpPr>
          <p:spPr>
            <a:xfrm>
              <a:off x="4123113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1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5" name="Retângulo 4"/>
            <p:cNvSpPr/>
            <p:nvPr/>
          </p:nvSpPr>
          <p:spPr>
            <a:xfrm>
              <a:off x="4397432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Agrupar 31"/>
          <p:cNvGrpSpPr/>
          <p:nvPr/>
        </p:nvGrpSpPr>
        <p:grpSpPr>
          <a:xfrm>
            <a:off x="6365815" y="2637135"/>
            <a:ext cx="548638" cy="274319"/>
            <a:chOff x="4123113" y="4538749"/>
            <a:chExt cx="548638" cy="274319"/>
          </a:xfrm>
          <a:solidFill>
            <a:schemeClr val="bg1"/>
          </a:solidFill>
        </p:grpSpPr>
        <p:sp>
          <p:nvSpPr>
            <p:cNvPr id="7" name="Retângulo 6"/>
            <p:cNvSpPr/>
            <p:nvPr/>
          </p:nvSpPr>
          <p:spPr>
            <a:xfrm>
              <a:off x="4123113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2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8" name="Retângulo 7"/>
            <p:cNvSpPr/>
            <p:nvPr/>
          </p:nvSpPr>
          <p:spPr>
            <a:xfrm>
              <a:off x="4397432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9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1" name="Conector de Seta Reta 80"/>
          <p:cNvCxnSpPr/>
          <p:nvPr/>
        </p:nvCxnSpPr>
        <p:spPr>
          <a:xfrm flipH="1">
            <a:off x="5142400" y="2237105"/>
            <a:ext cx="655320" cy="3975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6085375" y="2266950"/>
            <a:ext cx="278130" cy="3676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stCxn id="7" idx="1"/>
            <a:endCxn id="5" idx="3"/>
          </p:cNvCxnSpPr>
          <p:nvPr/>
        </p:nvCxnSpPr>
        <p:spPr>
          <a:xfrm flipH="1">
            <a:off x="5663735" y="2774315"/>
            <a:ext cx="70231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66800" y="229235"/>
            <a:ext cx="10058400" cy="104394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800" dirty="0"/>
              <a:t>Mostrar como uma árvore B+, de ordem 3, ficará após a inserção dos elementos: </a:t>
            </a:r>
            <a:r>
              <a:rPr lang="pt-BR" sz="2800" dirty="0">
                <a:solidFill>
                  <a:srgbClr val="FF0000"/>
                </a:solidFill>
              </a:rPr>
              <a:t>1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9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2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8</a:t>
            </a:r>
            <a:r>
              <a:rPr lang="pt-BR" sz="2800" dirty="0"/>
              <a:t>, 7, 3, 4, 6, 5.</a:t>
            </a:r>
            <a:endParaRPr lang="pt-BR" sz="2800" dirty="0"/>
          </a:p>
        </p:txBody>
      </p:sp>
      <p:grpSp>
        <p:nvGrpSpPr>
          <p:cNvPr id="32" name="Agrupar 31"/>
          <p:cNvGrpSpPr/>
          <p:nvPr/>
        </p:nvGrpSpPr>
        <p:grpSpPr>
          <a:xfrm>
            <a:off x="5821620" y="1983720"/>
            <a:ext cx="548638" cy="274319"/>
            <a:chOff x="4123113" y="4538749"/>
            <a:chExt cx="548638" cy="274319"/>
          </a:xfrm>
          <a:solidFill>
            <a:schemeClr val="bg1"/>
          </a:solidFill>
        </p:grpSpPr>
        <p:sp>
          <p:nvSpPr>
            <p:cNvPr id="33" name="Retângulo 32"/>
            <p:cNvSpPr/>
            <p:nvPr/>
          </p:nvSpPr>
          <p:spPr>
            <a:xfrm>
              <a:off x="4123113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2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4397432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8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Agrupar 31"/>
          <p:cNvGrpSpPr/>
          <p:nvPr/>
        </p:nvGrpSpPr>
        <p:grpSpPr>
          <a:xfrm>
            <a:off x="5114865" y="2637135"/>
            <a:ext cx="548638" cy="274319"/>
            <a:chOff x="4123113" y="4538749"/>
            <a:chExt cx="548638" cy="274319"/>
          </a:xfrm>
          <a:solidFill>
            <a:schemeClr val="bg1"/>
          </a:solidFill>
        </p:grpSpPr>
        <p:sp>
          <p:nvSpPr>
            <p:cNvPr id="4" name="Retângulo 3"/>
            <p:cNvSpPr/>
            <p:nvPr/>
          </p:nvSpPr>
          <p:spPr>
            <a:xfrm>
              <a:off x="4123113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1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5" name="Retângulo 4"/>
            <p:cNvSpPr/>
            <p:nvPr/>
          </p:nvSpPr>
          <p:spPr>
            <a:xfrm>
              <a:off x="4397432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Agrupar 31"/>
          <p:cNvGrpSpPr/>
          <p:nvPr/>
        </p:nvGrpSpPr>
        <p:grpSpPr>
          <a:xfrm>
            <a:off x="6365815" y="2637135"/>
            <a:ext cx="548638" cy="274319"/>
            <a:chOff x="4123113" y="4538749"/>
            <a:chExt cx="548638" cy="274319"/>
          </a:xfrm>
          <a:solidFill>
            <a:schemeClr val="bg1"/>
          </a:solidFill>
        </p:grpSpPr>
        <p:sp>
          <p:nvSpPr>
            <p:cNvPr id="7" name="Retângulo 6"/>
            <p:cNvSpPr/>
            <p:nvPr/>
          </p:nvSpPr>
          <p:spPr>
            <a:xfrm>
              <a:off x="4123113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2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8" name="Retângulo 7"/>
            <p:cNvSpPr/>
            <p:nvPr/>
          </p:nvSpPr>
          <p:spPr>
            <a:xfrm>
              <a:off x="4397432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1" name="Conector de Seta Reta 80"/>
          <p:cNvCxnSpPr/>
          <p:nvPr/>
        </p:nvCxnSpPr>
        <p:spPr>
          <a:xfrm flipH="1">
            <a:off x="5142400" y="2237105"/>
            <a:ext cx="655320" cy="3975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6085375" y="2266950"/>
            <a:ext cx="278130" cy="3676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stCxn id="7" idx="1"/>
            <a:endCxn id="5" idx="3"/>
          </p:cNvCxnSpPr>
          <p:nvPr/>
        </p:nvCxnSpPr>
        <p:spPr>
          <a:xfrm flipH="1">
            <a:off x="5663735" y="2774315"/>
            <a:ext cx="70231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Agrupar 31"/>
          <p:cNvGrpSpPr/>
          <p:nvPr/>
        </p:nvGrpSpPr>
        <p:grpSpPr>
          <a:xfrm>
            <a:off x="7272595" y="2634595"/>
            <a:ext cx="548638" cy="274319"/>
            <a:chOff x="4123113" y="4538749"/>
            <a:chExt cx="548638" cy="274319"/>
          </a:xfrm>
          <a:solidFill>
            <a:schemeClr val="bg1"/>
          </a:solidFill>
        </p:grpSpPr>
        <p:sp>
          <p:nvSpPr>
            <p:cNvPr id="15" name="Retângulo 14"/>
            <p:cNvSpPr/>
            <p:nvPr/>
          </p:nvSpPr>
          <p:spPr>
            <a:xfrm>
              <a:off x="4123113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8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4397432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9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7" name="Conector de Seta Reta 16"/>
          <p:cNvCxnSpPr/>
          <p:nvPr/>
        </p:nvCxnSpPr>
        <p:spPr>
          <a:xfrm>
            <a:off x="6370490" y="2269490"/>
            <a:ext cx="946150" cy="3746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stCxn id="15" idx="1"/>
            <a:endCxn id="8" idx="3"/>
          </p:cNvCxnSpPr>
          <p:nvPr/>
        </p:nvCxnSpPr>
        <p:spPr>
          <a:xfrm flipH="1">
            <a:off x="6914685" y="2771775"/>
            <a:ext cx="358140" cy="254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66800" y="229235"/>
            <a:ext cx="10058400" cy="104394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800" dirty="0"/>
              <a:t>Mostrar como uma árvore B+, de ordem 3, ficará após a inserção dos elementos: </a:t>
            </a:r>
            <a:r>
              <a:rPr lang="pt-BR" sz="2800" dirty="0">
                <a:solidFill>
                  <a:srgbClr val="FF0000"/>
                </a:solidFill>
              </a:rPr>
              <a:t>1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9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2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8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7</a:t>
            </a:r>
            <a:r>
              <a:rPr lang="pt-BR" sz="2800" dirty="0"/>
              <a:t>, 3, 4, 6, 5.</a:t>
            </a:r>
            <a:endParaRPr lang="pt-BR" sz="2800" dirty="0"/>
          </a:p>
        </p:txBody>
      </p:sp>
      <p:grpSp>
        <p:nvGrpSpPr>
          <p:cNvPr id="32" name="Agrupar 31"/>
          <p:cNvGrpSpPr/>
          <p:nvPr/>
        </p:nvGrpSpPr>
        <p:grpSpPr>
          <a:xfrm>
            <a:off x="5821620" y="1983720"/>
            <a:ext cx="548638" cy="274319"/>
            <a:chOff x="4123113" y="4538749"/>
            <a:chExt cx="548638" cy="274319"/>
          </a:xfrm>
          <a:solidFill>
            <a:schemeClr val="bg1"/>
          </a:solidFill>
        </p:grpSpPr>
        <p:sp>
          <p:nvSpPr>
            <p:cNvPr id="33" name="Retângulo 32"/>
            <p:cNvSpPr/>
            <p:nvPr/>
          </p:nvSpPr>
          <p:spPr>
            <a:xfrm>
              <a:off x="4123113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2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4397432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8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Agrupar 31"/>
          <p:cNvGrpSpPr/>
          <p:nvPr/>
        </p:nvGrpSpPr>
        <p:grpSpPr>
          <a:xfrm>
            <a:off x="5114865" y="2637135"/>
            <a:ext cx="548638" cy="274319"/>
            <a:chOff x="4123113" y="4538749"/>
            <a:chExt cx="548638" cy="274319"/>
          </a:xfrm>
          <a:solidFill>
            <a:schemeClr val="bg1"/>
          </a:solidFill>
        </p:grpSpPr>
        <p:sp>
          <p:nvSpPr>
            <p:cNvPr id="4" name="Retângulo 3"/>
            <p:cNvSpPr/>
            <p:nvPr/>
          </p:nvSpPr>
          <p:spPr>
            <a:xfrm>
              <a:off x="4123113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1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5" name="Retângulo 4"/>
            <p:cNvSpPr/>
            <p:nvPr/>
          </p:nvSpPr>
          <p:spPr>
            <a:xfrm>
              <a:off x="4397432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Agrupar 31"/>
          <p:cNvGrpSpPr/>
          <p:nvPr/>
        </p:nvGrpSpPr>
        <p:grpSpPr>
          <a:xfrm>
            <a:off x="6365815" y="2637135"/>
            <a:ext cx="548638" cy="274319"/>
            <a:chOff x="4123113" y="4538749"/>
            <a:chExt cx="548638" cy="274319"/>
          </a:xfrm>
          <a:solidFill>
            <a:schemeClr val="bg1"/>
          </a:solidFill>
        </p:grpSpPr>
        <p:sp>
          <p:nvSpPr>
            <p:cNvPr id="7" name="Retângulo 6"/>
            <p:cNvSpPr/>
            <p:nvPr/>
          </p:nvSpPr>
          <p:spPr>
            <a:xfrm>
              <a:off x="4123113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2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8" name="Retângulo 7"/>
            <p:cNvSpPr/>
            <p:nvPr/>
          </p:nvSpPr>
          <p:spPr>
            <a:xfrm>
              <a:off x="4397432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7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1" name="Conector de Seta Reta 80"/>
          <p:cNvCxnSpPr/>
          <p:nvPr/>
        </p:nvCxnSpPr>
        <p:spPr>
          <a:xfrm flipH="1">
            <a:off x="5142400" y="2237105"/>
            <a:ext cx="655320" cy="3975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6085375" y="2266950"/>
            <a:ext cx="278130" cy="3676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stCxn id="7" idx="1"/>
            <a:endCxn id="5" idx="3"/>
          </p:cNvCxnSpPr>
          <p:nvPr/>
        </p:nvCxnSpPr>
        <p:spPr>
          <a:xfrm flipH="1">
            <a:off x="5663735" y="2774315"/>
            <a:ext cx="70231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Agrupar 31"/>
          <p:cNvGrpSpPr/>
          <p:nvPr/>
        </p:nvGrpSpPr>
        <p:grpSpPr>
          <a:xfrm>
            <a:off x="7272595" y="2634595"/>
            <a:ext cx="548638" cy="274319"/>
            <a:chOff x="4123113" y="4538749"/>
            <a:chExt cx="548638" cy="274319"/>
          </a:xfrm>
          <a:solidFill>
            <a:schemeClr val="bg1"/>
          </a:solidFill>
        </p:grpSpPr>
        <p:sp>
          <p:nvSpPr>
            <p:cNvPr id="15" name="Retângulo 14"/>
            <p:cNvSpPr/>
            <p:nvPr/>
          </p:nvSpPr>
          <p:spPr>
            <a:xfrm>
              <a:off x="4123113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8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4397432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9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7" name="Conector de Seta Reta 16"/>
          <p:cNvCxnSpPr/>
          <p:nvPr/>
        </p:nvCxnSpPr>
        <p:spPr>
          <a:xfrm>
            <a:off x="6370490" y="2269490"/>
            <a:ext cx="946150" cy="3746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>
            <a:stCxn id="15" idx="1"/>
            <a:endCxn id="8" idx="3"/>
          </p:cNvCxnSpPr>
          <p:nvPr/>
        </p:nvCxnSpPr>
        <p:spPr>
          <a:xfrm flipH="1">
            <a:off x="6914685" y="2771775"/>
            <a:ext cx="358140" cy="254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66800" y="229235"/>
            <a:ext cx="10058400" cy="104394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800" dirty="0"/>
              <a:t>Mostrar como uma árvore B+, de ordem 3, ficará após a inserção dos elementos: </a:t>
            </a:r>
            <a:r>
              <a:rPr lang="pt-BR" sz="2800" dirty="0">
                <a:solidFill>
                  <a:srgbClr val="FF0000"/>
                </a:solidFill>
              </a:rPr>
              <a:t>1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9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2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8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7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3</a:t>
            </a:r>
            <a:r>
              <a:rPr lang="pt-BR" sz="2800" dirty="0"/>
              <a:t>, 4, 6, 5.</a:t>
            </a:r>
            <a:endParaRPr lang="pt-BR" sz="2800" dirty="0"/>
          </a:p>
        </p:txBody>
      </p:sp>
      <p:grpSp>
        <p:nvGrpSpPr>
          <p:cNvPr id="32" name="Agrupar 31"/>
          <p:cNvGrpSpPr/>
          <p:nvPr/>
        </p:nvGrpSpPr>
        <p:grpSpPr>
          <a:xfrm>
            <a:off x="4809430" y="3175615"/>
            <a:ext cx="548638" cy="274319"/>
            <a:chOff x="4123113" y="4538749"/>
            <a:chExt cx="548638" cy="274319"/>
          </a:xfrm>
          <a:solidFill>
            <a:schemeClr val="bg1"/>
          </a:solidFill>
        </p:grpSpPr>
        <p:sp>
          <p:nvSpPr>
            <p:cNvPr id="33" name="Retângulo 32"/>
            <p:cNvSpPr/>
            <p:nvPr/>
          </p:nvSpPr>
          <p:spPr>
            <a:xfrm>
              <a:off x="4123113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2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4397432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Agrupar 31"/>
          <p:cNvGrpSpPr/>
          <p:nvPr/>
        </p:nvGrpSpPr>
        <p:grpSpPr>
          <a:xfrm>
            <a:off x="4102675" y="3829030"/>
            <a:ext cx="548638" cy="274319"/>
            <a:chOff x="4123113" y="4538749"/>
            <a:chExt cx="548638" cy="274319"/>
          </a:xfrm>
          <a:solidFill>
            <a:schemeClr val="bg1"/>
          </a:solidFill>
        </p:grpSpPr>
        <p:sp>
          <p:nvSpPr>
            <p:cNvPr id="4" name="Retângulo 3"/>
            <p:cNvSpPr/>
            <p:nvPr/>
          </p:nvSpPr>
          <p:spPr>
            <a:xfrm>
              <a:off x="4123113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1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5" name="Retângulo 4"/>
            <p:cNvSpPr/>
            <p:nvPr/>
          </p:nvSpPr>
          <p:spPr>
            <a:xfrm>
              <a:off x="4397432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Agrupar 31"/>
          <p:cNvGrpSpPr/>
          <p:nvPr/>
        </p:nvGrpSpPr>
        <p:grpSpPr>
          <a:xfrm>
            <a:off x="5353625" y="3829030"/>
            <a:ext cx="548638" cy="274319"/>
            <a:chOff x="4123113" y="4538749"/>
            <a:chExt cx="548638" cy="274319"/>
          </a:xfrm>
          <a:solidFill>
            <a:schemeClr val="bg1"/>
          </a:solidFill>
        </p:grpSpPr>
        <p:sp>
          <p:nvSpPr>
            <p:cNvPr id="7" name="Retângulo 6"/>
            <p:cNvSpPr/>
            <p:nvPr/>
          </p:nvSpPr>
          <p:spPr>
            <a:xfrm>
              <a:off x="4123113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2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8" name="Retângulo 7"/>
            <p:cNvSpPr/>
            <p:nvPr/>
          </p:nvSpPr>
          <p:spPr>
            <a:xfrm>
              <a:off x="4397432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1" name="Conector de Seta Reta 80"/>
          <p:cNvCxnSpPr/>
          <p:nvPr/>
        </p:nvCxnSpPr>
        <p:spPr>
          <a:xfrm flipH="1">
            <a:off x="4130210" y="3429000"/>
            <a:ext cx="655320" cy="3975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5073185" y="3458845"/>
            <a:ext cx="278130" cy="3676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H="1">
            <a:off x="4651545" y="3966210"/>
            <a:ext cx="70231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Agrupar 31"/>
          <p:cNvGrpSpPr/>
          <p:nvPr/>
        </p:nvGrpSpPr>
        <p:grpSpPr>
          <a:xfrm>
            <a:off x="7117655" y="3836015"/>
            <a:ext cx="548638" cy="274319"/>
            <a:chOff x="4123113" y="4538749"/>
            <a:chExt cx="548638" cy="274319"/>
          </a:xfrm>
          <a:solidFill>
            <a:schemeClr val="bg1"/>
          </a:solidFill>
        </p:grpSpPr>
        <p:sp>
          <p:nvSpPr>
            <p:cNvPr id="15" name="Retângulo 14"/>
            <p:cNvSpPr/>
            <p:nvPr/>
          </p:nvSpPr>
          <p:spPr>
            <a:xfrm>
              <a:off x="4123113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8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4397432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9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7" name="Conector de Seta Reta 16"/>
          <p:cNvCxnSpPr/>
          <p:nvPr/>
        </p:nvCxnSpPr>
        <p:spPr>
          <a:xfrm flipH="1">
            <a:off x="6304450" y="3428365"/>
            <a:ext cx="545465" cy="4076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>
            <a:off x="6759745" y="3973195"/>
            <a:ext cx="358140" cy="254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Agrupar 31"/>
          <p:cNvGrpSpPr/>
          <p:nvPr/>
        </p:nvGrpSpPr>
        <p:grpSpPr>
          <a:xfrm>
            <a:off x="6235640" y="3836015"/>
            <a:ext cx="548638" cy="274319"/>
            <a:chOff x="4123113" y="4538749"/>
            <a:chExt cx="548638" cy="274319"/>
          </a:xfrm>
          <a:solidFill>
            <a:schemeClr val="bg1"/>
          </a:solidFill>
        </p:grpSpPr>
        <p:sp>
          <p:nvSpPr>
            <p:cNvPr id="12" name="Retângulo 11"/>
            <p:cNvSpPr/>
            <p:nvPr/>
          </p:nvSpPr>
          <p:spPr>
            <a:xfrm>
              <a:off x="4123113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3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4397432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7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Conector de Seta Reta 18"/>
          <p:cNvCxnSpPr/>
          <p:nvPr/>
        </p:nvCxnSpPr>
        <p:spPr>
          <a:xfrm flipH="1">
            <a:off x="5873920" y="3966210"/>
            <a:ext cx="358140" cy="254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Agrupar 31"/>
          <p:cNvGrpSpPr/>
          <p:nvPr/>
        </p:nvGrpSpPr>
        <p:grpSpPr>
          <a:xfrm>
            <a:off x="6837620" y="3154660"/>
            <a:ext cx="548638" cy="274319"/>
            <a:chOff x="4123113" y="4538749"/>
            <a:chExt cx="548638" cy="274319"/>
          </a:xfrm>
          <a:solidFill>
            <a:schemeClr val="bg1"/>
          </a:solidFill>
        </p:grpSpPr>
        <p:sp>
          <p:nvSpPr>
            <p:cNvPr id="21" name="Retângulo 20"/>
            <p:cNvSpPr/>
            <p:nvPr/>
          </p:nvSpPr>
          <p:spPr>
            <a:xfrm>
              <a:off x="4123113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8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4397432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Agrupar 31"/>
          <p:cNvGrpSpPr/>
          <p:nvPr/>
        </p:nvGrpSpPr>
        <p:grpSpPr>
          <a:xfrm>
            <a:off x="5755580" y="2417425"/>
            <a:ext cx="548638" cy="274319"/>
            <a:chOff x="4123113" y="4538749"/>
            <a:chExt cx="548638" cy="274319"/>
          </a:xfrm>
          <a:solidFill>
            <a:schemeClr val="bg1"/>
          </a:solidFill>
        </p:grpSpPr>
        <p:sp>
          <p:nvSpPr>
            <p:cNvPr id="24" name="Retângulo 23"/>
            <p:cNvSpPr/>
            <p:nvPr/>
          </p:nvSpPr>
          <p:spPr>
            <a:xfrm>
              <a:off x="4123113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3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4397432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6" name="Conector de Seta Reta 25"/>
          <p:cNvCxnSpPr/>
          <p:nvPr/>
        </p:nvCxnSpPr>
        <p:spPr>
          <a:xfrm>
            <a:off x="7098200" y="3418840"/>
            <a:ext cx="19685" cy="4070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 flipH="1">
            <a:off x="4812835" y="2693670"/>
            <a:ext cx="935355" cy="481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>
            <a:off x="6016160" y="2693670"/>
            <a:ext cx="823595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66800" y="229235"/>
            <a:ext cx="10058400" cy="104394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800" dirty="0"/>
              <a:t>Mostrar como uma árvore B+, de ordem 3, ficará após a inserção dos elementos: </a:t>
            </a:r>
            <a:r>
              <a:rPr lang="pt-BR" sz="2800" dirty="0">
                <a:solidFill>
                  <a:srgbClr val="FF0000"/>
                </a:solidFill>
              </a:rPr>
              <a:t>1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9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2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8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7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3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4</a:t>
            </a:r>
            <a:r>
              <a:rPr lang="pt-BR" sz="2800" dirty="0"/>
              <a:t>, 6, 5.</a:t>
            </a:r>
            <a:endParaRPr lang="pt-BR" sz="2800" dirty="0"/>
          </a:p>
        </p:txBody>
      </p:sp>
      <p:grpSp>
        <p:nvGrpSpPr>
          <p:cNvPr id="32" name="Agrupar 31"/>
          <p:cNvGrpSpPr/>
          <p:nvPr/>
        </p:nvGrpSpPr>
        <p:grpSpPr>
          <a:xfrm>
            <a:off x="4809430" y="3175615"/>
            <a:ext cx="548638" cy="274319"/>
            <a:chOff x="4123113" y="4538749"/>
            <a:chExt cx="548638" cy="274319"/>
          </a:xfrm>
          <a:solidFill>
            <a:schemeClr val="bg1"/>
          </a:solidFill>
        </p:grpSpPr>
        <p:sp>
          <p:nvSpPr>
            <p:cNvPr id="33" name="Retângulo 32"/>
            <p:cNvSpPr/>
            <p:nvPr/>
          </p:nvSpPr>
          <p:spPr>
            <a:xfrm>
              <a:off x="4123113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2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4397432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Agrupar 31"/>
          <p:cNvGrpSpPr/>
          <p:nvPr/>
        </p:nvGrpSpPr>
        <p:grpSpPr>
          <a:xfrm>
            <a:off x="4102675" y="3829030"/>
            <a:ext cx="548638" cy="274319"/>
            <a:chOff x="4123113" y="4538749"/>
            <a:chExt cx="548638" cy="274319"/>
          </a:xfrm>
          <a:solidFill>
            <a:schemeClr val="bg1"/>
          </a:solidFill>
        </p:grpSpPr>
        <p:sp>
          <p:nvSpPr>
            <p:cNvPr id="4" name="Retângulo 3"/>
            <p:cNvSpPr/>
            <p:nvPr/>
          </p:nvSpPr>
          <p:spPr>
            <a:xfrm>
              <a:off x="4123113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1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5" name="Retângulo 4"/>
            <p:cNvSpPr/>
            <p:nvPr/>
          </p:nvSpPr>
          <p:spPr>
            <a:xfrm>
              <a:off x="4397432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Agrupar 31"/>
          <p:cNvGrpSpPr/>
          <p:nvPr/>
        </p:nvGrpSpPr>
        <p:grpSpPr>
          <a:xfrm>
            <a:off x="5353625" y="3829030"/>
            <a:ext cx="548638" cy="274319"/>
            <a:chOff x="4123113" y="4538749"/>
            <a:chExt cx="548638" cy="274319"/>
          </a:xfrm>
          <a:solidFill>
            <a:schemeClr val="bg1"/>
          </a:solidFill>
        </p:grpSpPr>
        <p:sp>
          <p:nvSpPr>
            <p:cNvPr id="7" name="Retângulo 6"/>
            <p:cNvSpPr/>
            <p:nvPr/>
          </p:nvSpPr>
          <p:spPr>
            <a:xfrm>
              <a:off x="4123113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2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8" name="Retângulo 7"/>
            <p:cNvSpPr/>
            <p:nvPr/>
          </p:nvSpPr>
          <p:spPr>
            <a:xfrm>
              <a:off x="4397432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1" name="Conector de Seta Reta 80"/>
          <p:cNvCxnSpPr/>
          <p:nvPr/>
        </p:nvCxnSpPr>
        <p:spPr>
          <a:xfrm flipH="1">
            <a:off x="4130210" y="3429000"/>
            <a:ext cx="655320" cy="3975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5073185" y="3458845"/>
            <a:ext cx="278130" cy="3676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H="1">
            <a:off x="4651545" y="3966210"/>
            <a:ext cx="70231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Agrupar 31"/>
          <p:cNvGrpSpPr/>
          <p:nvPr/>
        </p:nvGrpSpPr>
        <p:grpSpPr>
          <a:xfrm>
            <a:off x="8003480" y="3825855"/>
            <a:ext cx="548638" cy="274319"/>
            <a:chOff x="4123113" y="4538749"/>
            <a:chExt cx="548638" cy="274319"/>
          </a:xfrm>
          <a:solidFill>
            <a:schemeClr val="bg1"/>
          </a:solidFill>
        </p:grpSpPr>
        <p:sp>
          <p:nvSpPr>
            <p:cNvPr id="15" name="Retângulo 14"/>
            <p:cNvSpPr/>
            <p:nvPr/>
          </p:nvSpPr>
          <p:spPr>
            <a:xfrm>
              <a:off x="4123113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8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4397432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9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7" name="Conector de Seta Reta 16"/>
          <p:cNvCxnSpPr/>
          <p:nvPr/>
        </p:nvCxnSpPr>
        <p:spPr>
          <a:xfrm flipH="1">
            <a:off x="6304450" y="3428365"/>
            <a:ext cx="545465" cy="4076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>
            <a:off x="7645570" y="3963035"/>
            <a:ext cx="358140" cy="254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Agrupar 31"/>
          <p:cNvGrpSpPr/>
          <p:nvPr/>
        </p:nvGrpSpPr>
        <p:grpSpPr>
          <a:xfrm>
            <a:off x="6235640" y="3836015"/>
            <a:ext cx="548638" cy="274319"/>
            <a:chOff x="4123113" y="4538749"/>
            <a:chExt cx="548638" cy="274319"/>
          </a:xfrm>
          <a:solidFill>
            <a:schemeClr val="bg1"/>
          </a:solidFill>
        </p:grpSpPr>
        <p:sp>
          <p:nvSpPr>
            <p:cNvPr id="12" name="Retângulo 11"/>
            <p:cNvSpPr/>
            <p:nvPr/>
          </p:nvSpPr>
          <p:spPr>
            <a:xfrm>
              <a:off x="4123113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3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4397432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Conector de Seta Reta 18"/>
          <p:cNvCxnSpPr/>
          <p:nvPr/>
        </p:nvCxnSpPr>
        <p:spPr>
          <a:xfrm flipH="1">
            <a:off x="5873920" y="3966210"/>
            <a:ext cx="358140" cy="254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Agrupar 31"/>
          <p:cNvGrpSpPr/>
          <p:nvPr/>
        </p:nvGrpSpPr>
        <p:grpSpPr>
          <a:xfrm>
            <a:off x="6837620" y="3154660"/>
            <a:ext cx="548638" cy="274319"/>
            <a:chOff x="4123113" y="4538749"/>
            <a:chExt cx="548638" cy="274319"/>
          </a:xfrm>
          <a:solidFill>
            <a:schemeClr val="bg1"/>
          </a:solidFill>
        </p:grpSpPr>
        <p:sp>
          <p:nvSpPr>
            <p:cNvPr id="21" name="Retângulo 20"/>
            <p:cNvSpPr/>
            <p:nvPr/>
          </p:nvSpPr>
          <p:spPr>
            <a:xfrm>
              <a:off x="4123113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4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4397432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8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Agrupar 31"/>
          <p:cNvGrpSpPr/>
          <p:nvPr/>
        </p:nvGrpSpPr>
        <p:grpSpPr>
          <a:xfrm>
            <a:off x="5755580" y="2417425"/>
            <a:ext cx="548638" cy="274319"/>
            <a:chOff x="4123113" y="4538749"/>
            <a:chExt cx="548638" cy="274319"/>
          </a:xfrm>
          <a:solidFill>
            <a:schemeClr val="bg1"/>
          </a:solidFill>
        </p:grpSpPr>
        <p:sp>
          <p:nvSpPr>
            <p:cNvPr id="24" name="Retângulo 23"/>
            <p:cNvSpPr/>
            <p:nvPr/>
          </p:nvSpPr>
          <p:spPr>
            <a:xfrm>
              <a:off x="4123113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3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4397432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6" name="Conector de Seta Reta 25"/>
          <p:cNvCxnSpPr/>
          <p:nvPr/>
        </p:nvCxnSpPr>
        <p:spPr>
          <a:xfrm>
            <a:off x="7098200" y="3418840"/>
            <a:ext cx="19685" cy="4070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 flipH="1">
            <a:off x="4812835" y="2693670"/>
            <a:ext cx="935355" cy="481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>
            <a:off x="6016160" y="2693670"/>
            <a:ext cx="823595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Agrupar 31"/>
          <p:cNvGrpSpPr/>
          <p:nvPr/>
        </p:nvGrpSpPr>
        <p:grpSpPr>
          <a:xfrm>
            <a:off x="7117655" y="3836015"/>
            <a:ext cx="548638" cy="274319"/>
            <a:chOff x="4123113" y="4538749"/>
            <a:chExt cx="548638" cy="274319"/>
          </a:xfrm>
          <a:solidFill>
            <a:schemeClr val="bg1"/>
          </a:solidFill>
        </p:grpSpPr>
        <p:sp>
          <p:nvSpPr>
            <p:cNvPr id="39" name="Retângulo 38"/>
            <p:cNvSpPr/>
            <p:nvPr/>
          </p:nvSpPr>
          <p:spPr>
            <a:xfrm>
              <a:off x="4123113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4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4397432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7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1" name="Conector de Seta Reta 40"/>
          <p:cNvCxnSpPr/>
          <p:nvPr/>
        </p:nvCxnSpPr>
        <p:spPr>
          <a:xfrm flipH="1">
            <a:off x="6759745" y="3973195"/>
            <a:ext cx="358140" cy="254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de Seta Reta 41"/>
          <p:cNvCxnSpPr/>
          <p:nvPr/>
        </p:nvCxnSpPr>
        <p:spPr>
          <a:xfrm>
            <a:off x="7385855" y="3418840"/>
            <a:ext cx="615950" cy="3968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66800" y="229235"/>
            <a:ext cx="10058400" cy="104394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800" dirty="0"/>
              <a:t>Mostrar como uma árvore B+, de ordem 3, ficará após a inserção dos elementos: </a:t>
            </a:r>
            <a:r>
              <a:rPr lang="pt-BR" sz="2800" dirty="0">
                <a:solidFill>
                  <a:srgbClr val="FF0000"/>
                </a:solidFill>
              </a:rPr>
              <a:t>1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9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2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8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7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3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4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6</a:t>
            </a:r>
            <a:r>
              <a:rPr lang="pt-BR" sz="2800" dirty="0"/>
              <a:t>, 5.</a:t>
            </a:r>
            <a:endParaRPr lang="pt-BR" sz="2800" dirty="0"/>
          </a:p>
        </p:txBody>
      </p:sp>
      <p:grpSp>
        <p:nvGrpSpPr>
          <p:cNvPr id="32" name="Agrupar 31"/>
          <p:cNvGrpSpPr/>
          <p:nvPr/>
        </p:nvGrpSpPr>
        <p:grpSpPr>
          <a:xfrm>
            <a:off x="4809430" y="3175615"/>
            <a:ext cx="548638" cy="274319"/>
            <a:chOff x="4123113" y="4538749"/>
            <a:chExt cx="548638" cy="274319"/>
          </a:xfrm>
          <a:solidFill>
            <a:schemeClr val="bg1"/>
          </a:solidFill>
        </p:grpSpPr>
        <p:sp>
          <p:nvSpPr>
            <p:cNvPr id="33" name="Retângulo 32"/>
            <p:cNvSpPr/>
            <p:nvPr/>
          </p:nvSpPr>
          <p:spPr>
            <a:xfrm>
              <a:off x="4123113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2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4397432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Agrupar 31"/>
          <p:cNvGrpSpPr/>
          <p:nvPr/>
        </p:nvGrpSpPr>
        <p:grpSpPr>
          <a:xfrm>
            <a:off x="4102675" y="3829030"/>
            <a:ext cx="548638" cy="274319"/>
            <a:chOff x="4123113" y="4538749"/>
            <a:chExt cx="548638" cy="274319"/>
          </a:xfrm>
          <a:solidFill>
            <a:schemeClr val="bg1"/>
          </a:solidFill>
        </p:grpSpPr>
        <p:sp>
          <p:nvSpPr>
            <p:cNvPr id="4" name="Retângulo 3"/>
            <p:cNvSpPr/>
            <p:nvPr/>
          </p:nvSpPr>
          <p:spPr>
            <a:xfrm>
              <a:off x="4123113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1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5" name="Retângulo 4"/>
            <p:cNvSpPr/>
            <p:nvPr/>
          </p:nvSpPr>
          <p:spPr>
            <a:xfrm>
              <a:off x="4397432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Agrupar 31"/>
          <p:cNvGrpSpPr/>
          <p:nvPr/>
        </p:nvGrpSpPr>
        <p:grpSpPr>
          <a:xfrm>
            <a:off x="5353625" y="3829030"/>
            <a:ext cx="548638" cy="274319"/>
            <a:chOff x="4123113" y="4538749"/>
            <a:chExt cx="548638" cy="274319"/>
          </a:xfrm>
          <a:solidFill>
            <a:schemeClr val="bg1"/>
          </a:solidFill>
        </p:grpSpPr>
        <p:sp>
          <p:nvSpPr>
            <p:cNvPr id="7" name="Retângulo 6"/>
            <p:cNvSpPr/>
            <p:nvPr/>
          </p:nvSpPr>
          <p:spPr>
            <a:xfrm>
              <a:off x="4123113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2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8" name="Retângulo 7"/>
            <p:cNvSpPr/>
            <p:nvPr/>
          </p:nvSpPr>
          <p:spPr>
            <a:xfrm>
              <a:off x="4397432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1" name="Conector de Seta Reta 80"/>
          <p:cNvCxnSpPr/>
          <p:nvPr/>
        </p:nvCxnSpPr>
        <p:spPr>
          <a:xfrm flipH="1">
            <a:off x="4130210" y="3429000"/>
            <a:ext cx="655320" cy="3975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5073185" y="3458845"/>
            <a:ext cx="278130" cy="3676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H="1">
            <a:off x="4651545" y="3966210"/>
            <a:ext cx="70231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Agrupar 31"/>
          <p:cNvGrpSpPr/>
          <p:nvPr/>
        </p:nvGrpSpPr>
        <p:grpSpPr>
          <a:xfrm>
            <a:off x="8885495" y="3805535"/>
            <a:ext cx="548638" cy="274319"/>
            <a:chOff x="4123113" y="4538749"/>
            <a:chExt cx="548638" cy="274319"/>
          </a:xfrm>
          <a:solidFill>
            <a:schemeClr val="bg1"/>
          </a:solidFill>
        </p:grpSpPr>
        <p:sp>
          <p:nvSpPr>
            <p:cNvPr id="15" name="Retângulo 14"/>
            <p:cNvSpPr/>
            <p:nvPr/>
          </p:nvSpPr>
          <p:spPr>
            <a:xfrm>
              <a:off x="4123113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8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4397432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9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7" name="Conector de Seta Reta 16"/>
          <p:cNvCxnSpPr/>
          <p:nvPr/>
        </p:nvCxnSpPr>
        <p:spPr>
          <a:xfrm flipH="1">
            <a:off x="6304450" y="3428365"/>
            <a:ext cx="545465" cy="4076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>
            <a:off x="8527585" y="3942715"/>
            <a:ext cx="358140" cy="254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Agrupar 31"/>
          <p:cNvGrpSpPr/>
          <p:nvPr/>
        </p:nvGrpSpPr>
        <p:grpSpPr>
          <a:xfrm>
            <a:off x="6235640" y="3836015"/>
            <a:ext cx="548638" cy="274319"/>
            <a:chOff x="4123113" y="4538749"/>
            <a:chExt cx="548638" cy="274319"/>
          </a:xfrm>
          <a:solidFill>
            <a:schemeClr val="bg1"/>
          </a:solidFill>
        </p:grpSpPr>
        <p:sp>
          <p:nvSpPr>
            <p:cNvPr id="12" name="Retângulo 11"/>
            <p:cNvSpPr/>
            <p:nvPr/>
          </p:nvSpPr>
          <p:spPr>
            <a:xfrm>
              <a:off x="4123113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3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4397432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Conector de Seta Reta 18"/>
          <p:cNvCxnSpPr/>
          <p:nvPr/>
        </p:nvCxnSpPr>
        <p:spPr>
          <a:xfrm flipH="1">
            <a:off x="5873920" y="3966210"/>
            <a:ext cx="358140" cy="254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Agrupar 31"/>
          <p:cNvGrpSpPr/>
          <p:nvPr/>
        </p:nvGrpSpPr>
        <p:grpSpPr>
          <a:xfrm>
            <a:off x="6837620" y="3154660"/>
            <a:ext cx="548638" cy="274319"/>
            <a:chOff x="4123113" y="4538749"/>
            <a:chExt cx="548638" cy="274319"/>
          </a:xfrm>
          <a:solidFill>
            <a:schemeClr val="bg1"/>
          </a:solidFill>
        </p:grpSpPr>
        <p:sp>
          <p:nvSpPr>
            <p:cNvPr id="21" name="Retângulo 20"/>
            <p:cNvSpPr/>
            <p:nvPr/>
          </p:nvSpPr>
          <p:spPr>
            <a:xfrm>
              <a:off x="4123113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4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4397432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Agrupar 31"/>
          <p:cNvGrpSpPr/>
          <p:nvPr/>
        </p:nvGrpSpPr>
        <p:grpSpPr>
          <a:xfrm>
            <a:off x="5755580" y="2417425"/>
            <a:ext cx="548638" cy="274319"/>
            <a:chOff x="4123113" y="4538749"/>
            <a:chExt cx="548638" cy="274319"/>
          </a:xfrm>
          <a:solidFill>
            <a:schemeClr val="bg1"/>
          </a:solidFill>
        </p:grpSpPr>
        <p:sp>
          <p:nvSpPr>
            <p:cNvPr id="24" name="Retângulo 23"/>
            <p:cNvSpPr/>
            <p:nvPr/>
          </p:nvSpPr>
          <p:spPr>
            <a:xfrm>
              <a:off x="4123113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3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4397432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6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6" name="Conector de Seta Reta 25"/>
          <p:cNvCxnSpPr/>
          <p:nvPr/>
        </p:nvCxnSpPr>
        <p:spPr>
          <a:xfrm>
            <a:off x="7098200" y="3418840"/>
            <a:ext cx="19685" cy="4070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 flipH="1">
            <a:off x="4812835" y="2693670"/>
            <a:ext cx="935355" cy="481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>
            <a:off x="6016160" y="2693670"/>
            <a:ext cx="823595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Agrupar 31"/>
          <p:cNvGrpSpPr/>
          <p:nvPr/>
        </p:nvGrpSpPr>
        <p:grpSpPr>
          <a:xfrm>
            <a:off x="7999670" y="3815695"/>
            <a:ext cx="548638" cy="274319"/>
            <a:chOff x="4123113" y="4538749"/>
            <a:chExt cx="548638" cy="274319"/>
          </a:xfrm>
          <a:solidFill>
            <a:schemeClr val="bg1"/>
          </a:solidFill>
        </p:grpSpPr>
        <p:sp>
          <p:nvSpPr>
            <p:cNvPr id="39" name="Retângulo 38"/>
            <p:cNvSpPr/>
            <p:nvPr/>
          </p:nvSpPr>
          <p:spPr>
            <a:xfrm>
              <a:off x="4123113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6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4397432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7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1" name="Conector de Seta Reta 40"/>
          <p:cNvCxnSpPr/>
          <p:nvPr/>
        </p:nvCxnSpPr>
        <p:spPr>
          <a:xfrm flipH="1">
            <a:off x="7641760" y="3952875"/>
            <a:ext cx="358140" cy="254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Agrupar 31"/>
          <p:cNvGrpSpPr/>
          <p:nvPr/>
        </p:nvGrpSpPr>
        <p:grpSpPr>
          <a:xfrm>
            <a:off x="7117655" y="3836015"/>
            <a:ext cx="548638" cy="274319"/>
            <a:chOff x="4123113" y="4538749"/>
            <a:chExt cx="548638" cy="274319"/>
          </a:xfrm>
          <a:solidFill>
            <a:schemeClr val="bg1"/>
          </a:solidFill>
        </p:grpSpPr>
        <p:sp>
          <p:nvSpPr>
            <p:cNvPr id="30" name="Retângulo 29"/>
            <p:cNvSpPr/>
            <p:nvPr/>
          </p:nvSpPr>
          <p:spPr>
            <a:xfrm>
              <a:off x="4123113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4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4397432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5" name="Conector de Seta Reta 34"/>
          <p:cNvCxnSpPr/>
          <p:nvPr/>
        </p:nvCxnSpPr>
        <p:spPr>
          <a:xfrm flipH="1">
            <a:off x="6759745" y="3973195"/>
            <a:ext cx="358140" cy="254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Agrupar 31"/>
          <p:cNvGrpSpPr/>
          <p:nvPr/>
        </p:nvGrpSpPr>
        <p:grpSpPr>
          <a:xfrm>
            <a:off x="8502590" y="3184505"/>
            <a:ext cx="548638" cy="274319"/>
            <a:chOff x="4123113" y="4538749"/>
            <a:chExt cx="548638" cy="274319"/>
          </a:xfrm>
          <a:solidFill>
            <a:schemeClr val="bg1"/>
          </a:solidFill>
        </p:grpSpPr>
        <p:sp>
          <p:nvSpPr>
            <p:cNvPr id="46" name="Retângulo 45"/>
            <p:cNvSpPr/>
            <p:nvPr/>
          </p:nvSpPr>
          <p:spPr>
            <a:xfrm>
              <a:off x="4123113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8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4397432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8" name="Conector de Seta Reta 47"/>
          <p:cNvCxnSpPr/>
          <p:nvPr/>
        </p:nvCxnSpPr>
        <p:spPr>
          <a:xfrm>
            <a:off x="6303815" y="2693670"/>
            <a:ext cx="2184400" cy="4768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/>
          <p:nvPr/>
        </p:nvCxnSpPr>
        <p:spPr>
          <a:xfrm flipH="1">
            <a:off x="8011330" y="3458210"/>
            <a:ext cx="476885" cy="3479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/>
          <p:nvPr/>
        </p:nvCxnSpPr>
        <p:spPr>
          <a:xfrm>
            <a:off x="8766345" y="3448685"/>
            <a:ext cx="118745" cy="357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66800" y="229235"/>
            <a:ext cx="10058400" cy="104394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800" dirty="0"/>
              <a:t>Mostrar como uma árvore B+, de ordem 3, ficará após a inserção dos elementos: </a:t>
            </a:r>
            <a:r>
              <a:rPr lang="pt-BR" sz="2800" dirty="0">
                <a:solidFill>
                  <a:srgbClr val="FF0000"/>
                </a:solidFill>
              </a:rPr>
              <a:t>1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9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2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8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7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3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4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6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5</a:t>
            </a:r>
            <a:r>
              <a:rPr lang="pt-BR" sz="2800" dirty="0"/>
              <a:t>.</a:t>
            </a:r>
            <a:endParaRPr lang="pt-BR" sz="2800" dirty="0"/>
          </a:p>
        </p:txBody>
      </p:sp>
      <p:grpSp>
        <p:nvGrpSpPr>
          <p:cNvPr id="32" name="Agrupar 31"/>
          <p:cNvGrpSpPr/>
          <p:nvPr/>
        </p:nvGrpSpPr>
        <p:grpSpPr>
          <a:xfrm>
            <a:off x="4809430" y="3175615"/>
            <a:ext cx="548638" cy="274319"/>
            <a:chOff x="4123113" y="4538749"/>
            <a:chExt cx="548638" cy="274319"/>
          </a:xfrm>
          <a:solidFill>
            <a:schemeClr val="bg1"/>
          </a:solidFill>
        </p:grpSpPr>
        <p:sp>
          <p:nvSpPr>
            <p:cNvPr id="33" name="Retângulo 32"/>
            <p:cNvSpPr/>
            <p:nvPr/>
          </p:nvSpPr>
          <p:spPr>
            <a:xfrm>
              <a:off x="4123113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2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4397432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Agrupar 31"/>
          <p:cNvGrpSpPr/>
          <p:nvPr/>
        </p:nvGrpSpPr>
        <p:grpSpPr>
          <a:xfrm>
            <a:off x="4102675" y="3829030"/>
            <a:ext cx="548638" cy="274319"/>
            <a:chOff x="4123113" y="4538749"/>
            <a:chExt cx="548638" cy="274319"/>
          </a:xfrm>
          <a:solidFill>
            <a:schemeClr val="bg1"/>
          </a:solidFill>
        </p:grpSpPr>
        <p:sp>
          <p:nvSpPr>
            <p:cNvPr id="4" name="Retângulo 3"/>
            <p:cNvSpPr/>
            <p:nvPr/>
          </p:nvSpPr>
          <p:spPr>
            <a:xfrm>
              <a:off x="4123113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1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5" name="Retângulo 4"/>
            <p:cNvSpPr/>
            <p:nvPr/>
          </p:nvSpPr>
          <p:spPr>
            <a:xfrm>
              <a:off x="4397432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Agrupar 31"/>
          <p:cNvGrpSpPr/>
          <p:nvPr/>
        </p:nvGrpSpPr>
        <p:grpSpPr>
          <a:xfrm>
            <a:off x="5353625" y="3829030"/>
            <a:ext cx="548638" cy="274319"/>
            <a:chOff x="4123113" y="4538749"/>
            <a:chExt cx="548638" cy="274319"/>
          </a:xfrm>
          <a:solidFill>
            <a:schemeClr val="bg1"/>
          </a:solidFill>
        </p:grpSpPr>
        <p:sp>
          <p:nvSpPr>
            <p:cNvPr id="7" name="Retângulo 6"/>
            <p:cNvSpPr/>
            <p:nvPr/>
          </p:nvSpPr>
          <p:spPr>
            <a:xfrm>
              <a:off x="4123113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2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8" name="Retângulo 7"/>
            <p:cNvSpPr/>
            <p:nvPr/>
          </p:nvSpPr>
          <p:spPr>
            <a:xfrm>
              <a:off x="4397432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1" name="Conector de Seta Reta 80"/>
          <p:cNvCxnSpPr/>
          <p:nvPr/>
        </p:nvCxnSpPr>
        <p:spPr>
          <a:xfrm flipH="1">
            <a:off x="4130210" y="3429000"/>
            <a:ext cx="655320" cy="3975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/>
          <p:cNvCxnSpPr/>
          <p:nvPr/>
        </p:nvCxnSpPr>
        <p:spPr>
          <a:xfrm>
            <a:off x="5073185" y="3458845"/>
            <a:ext cx="278130" cy="3676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H="1">
            <a:off x="4651545" y="3966210"/>
            <a:ext cx="70231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Agrupar 31"/>
          <p:cNvGrpSpPr/>
          <p:nvPr/>
        </p:nvGrpSpPr>
        <p:grpSpPr>
          <a:xfrm>
            <a:off x="8885495" y="3805535"/>
            <a:ext cx="548638" cy="274319"/>
            <a:chOff x="4123113" y="4538749"/>
            <a:chExt cx="548638" cy="274319"/>
          </a:xfrm>
          <a:solidFill>
            <a:schemeClr val="bg1"/>
          </a:solidFill>
        </p:grpSpPr>
        <p:sp>
          <p:nvSpPr>
            <p:cNvPr id="15" name="Retângulo 14"/>
            <p:cNvSpPr/>
            <p:nvPr/>
          </p:nvSpPr>
          <p:spPr>
            <a:xfrm>
              <a:off x="4123113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8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16" name="Retângulo 15"/>
            <p:cNvSpPr/>
            <p:nvPr/>
          </p:nvSpPr>
          <p:spPr>
            <a:xfrm>
              <a:off x="4397432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9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7" name="Conector de Seta Reta 16"/>
          <p:cNvCxnSpPr/>
          <p:nvPr/>
        </p:nvCxnSpPr>
        <p:spPr>
          <a:xfrm flipH="1">
            <a:off x="6304450" y="3428365"/>
            <a:ext cx="545465" cy="4076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de Seta Reta 17"/>
          <p:cNvCxnSpPr/>
          <p:nvPr/>
        </p:nvCxnSpPr>
        <p:spPr>
          <a:xfrm flipH="1">
            <a:off x="8527585" y="3942715"/>
            <a:ext cx="358140" cy="254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Agrupar 31"/>
          <p:cNvGrpSpPr/>
          <p:nvPr/>
        </p:nvGrpSpPr>
        <p:grpSpPr>
          <a:xfrm>
            <a:off x="6235640" y="3836015"/>
            <a:ext cx="548638" cy="274319"/>
            <a:chOff x="4123113" y="4538749"/>
            <a:chExt cx="548638" cy="274319"/>
          </a:xfrm>
          <a:solidFill>
            <a:schemeClr val="bg1"/>
          </a:solidFill>
        </p:grpSpPr>
        <p:sp>
          <p:nvSpPr>
            <p:cNvPr id="12" name="Retângulo 11"/>
            <p:cNvSpPr/>
            <p:nvPr/>
          </p:nvSpPr>
          <p:spPr>
            <a:xfrm>
              <a:off x="4123113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3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4397432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Conector de Seta Reta 18"/>
          <p:cNvCxnSpPr/>
          <p:nvPr/>
        </p:nvCxnSpPr>
        <p:spPr>
          <a:xfrm flipH="1">
            <a:off x="5873920" y="3966210"/>
            <a:ext cx="358140" cy="254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Agrupar 31"/>
          <p:cNvGrpSpPr/>
          <p:nvPr/>
        </p:nvGrpSpPr>
        <p:grpSpPr>
          <a:xfrm>
            <a:off x="6837620" y="3154660"/>
            <a:ext cx="548638" cy="274319"/>
            <a:chOff x="4123113" y="4538749"/>
            <a:chExt cx="548638" cy="274319"/>
          </a:xfrm>
          <a:solidFill>
            <a:schemeClr val="bg1"/>
          </a:solidFill>
        </p:grpSpPr>
        <p:sp>
          <p:nvSpPr>
            <p:cNvPr id="21" name="Retângulo 20"/>
            <p:cNvSpPr/>
            <p:nvPr/>
          </p:nvSpPr>
          <p:spPr>
            <a:xfrm>
              <a:off x="4123113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4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4397432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Agrupar 31"/>
          <p:cNvGrpSpPr/>
          <p:nvPr/>
        </p:nvGrpSpPr>
        <p:grpSpPr>
          <a:xfrm>
            <a:off x="5755580" y="2417425"/>
            <a:ext cx="548638" cy="274319"/>
            <a:chOff x="4123113" y="4538749"/>
            <a:chExt cx="548638" cy="274319"/>
          </a:xfrm>
          <a:solidFill>
            <a:schemeClr val="bg1"/>
          </a:solidFill>
        </p:grpSpPr>
        <p:sp>
          <p:nvSpPr>
            <p:cNvPr id="24" name="Retângulo 23"/>
            <p:cNvSpPr/>
            <p:nvPr/>
          </p:nvSpPr>
          <p:spPr>
            <a:xfrm>
              <a:off x="4123113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3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25" name="Retângulo 24"/>
            <p:cNvSpPr/>
            <p:nvPr/>
          </p:nvSpPr>
          <p:spPr>
            <a:xfrm>
              <a:off x="4397432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6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6" name="Conector de Seta Reta 25"/>
          <p:cNvCxnSpPr/>
          <p:nvPr/>
        </p:nvCxnSpPr>
        <p:spPr>
          <a:xfrm>
            <a:off x="7098200" y="3418840"/>
            <a:ext cx="19685" cy="4070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de Seta Reta 26"/>
          <p:cNvCxnSpPr/>
          <p:nvPr/>
        </p:nvCxnSpPr>
        <p:spPr>
          <a:xfrm flipH="1">
            <a:off x="4812835" y="2693670"/>
            <a:ext cx="935355" cy="481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>
            <a:off x="6016160" y="2693670"/>
            <a:ext cx="823595" cy="4572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Agrupar 31"/>
          <p:cNvGrpSpPr/>
          <p:nvPr/>
        </p:nvGrpSpPr>
        <p:grpSpPr>
          <a:xfrm>
            <a:off x="7999670" y="3815695"/>
            <a:ext cx="548638" cy="274319"/>
            <a:chOff x="4123113" y="4538749"/>
            <a:chExt cx="548638" cy="274319"/>
          </a:xfrm>
          <a:solidFill>
            <a:schemeClr val="bg1"/>
          </a:solidFill>
        </p:grpSpPr>
        <p:sp>
          <p:nvSpPr>
            <p:cNvPr id="39" name="Retângulo 38"/>
            <p:cNvSpPr/>
            <p:nvPr/>
          </p:nvSpPr>
          <p:spPr>
            <a:xfrm>
              <a:off x="4123113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6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4397432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7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1" name="Conector de Seta Reta 40"/>
          <p:cNvCxnSpPr/>
          <p:nvPr/>
        </p:nvCxnSpPr>
        <p:spPr>
          <a:xfrm flipH="1">
            <a:off x="7641760" y="3952875"/>
            <a:ext cx="358140" cy="254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Agrupar 31"/>
          <p:cNvGrpSpPr/>
          <p:nvPr/>
        </p:nvGrpSpPr>
        <p:grpSpPr>
          <a:xfrm>
            <a:off x="7117655" y="3836015"/>
            <a:ext cx="548638" cy="274319"/>
            <a:chOff x="4123113" y="4538749"/>
            <a:chExt cx="548638" cy="274319"/>
          </a:xfrm>
          <a:solidFill>
            <a:schemeClr val="bg1"/>
          </a:solidFill>
        </p:grpSpPr>
        <p:sp>
          <p:nvSpPr>
            <p:cNvPr id="30" name="Retângulo 29"/>
            <p:cNvSpPr/>
            <p:nvPr/>
          </p:nvSpPr>
          <p:spPr>
            <a:xfrm>
              <a:off x="4123113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4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4397432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5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5" name="Conector de Seta Reta 34"/>
          <p:cNvCxnSpPr/>
          <p:nvPr/>
        </p:nvCxnSpPr>
        <p:spPr>
          <a:xfrm flipH="1">
            <a:off x="6759745" y="3973195"/>
            <a:ext cx="358140" cy="254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Agrupar 31"/>
          <p:cNvGrpSpPr/>
          <p:nvPr/>
        </p:nvGrpSpPr>
        <p:grpSpPr>
          <a:xfrm>
            <a:off x="8502590" y="3184505"/>
            <a:ext cx="548638" cy="274319"/>
            <a:chOff x="4123113" y="4538749"/>
            <a:chExt cx="548638" cy="274319"/>
          </a:xfrm>
          <a:solidFill>
            <a:schemeClr val="bg1"/>
          </a:solidFill>
        </p:grpSpPr>
        <p:sp>
          <p:nvSpPr>
            <p:cNvPr id="46" name="Retângulo 45"/>
            <p:cNvSpPr/>
            <p:nvPr/>
          </p:nvSpPr>
          <p:spPr>
            <a:xfrm>
              <a:off x="4123113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8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4397432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8" name="Conector de Seta Reta 47"/>
          <p:cNvCxnSpPr/>
          <p:nvPr/>
        </p:nvCxnSpPr>
        <p:spPr>
          <a:xfrm>
            <a:off x="6303815" y="2693670"/>
            <a:ext cx="2184400" cy="4768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de Seta Reta 48"/>
          <p:cNvCxnSpPr/>
          <p:nvPr/>
        </p:nvCxnSpPr>
        <p:spPr>
          <a:xfrm flipH="1">
            <a:off x="8011330" y="3458210"/>
            <a:ext cx="476885" cy="3479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de Seta Reta 49"/>
          <p:cNvCxnSpPr/>
          <p:nvPr/>
        </p:nvCxnSpPr>
        <p:spPr>
          <a:xfrm>
            <a:off x="8766345" y="3448685"/>
            <a:ext cx="118745" cy="3575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227330"/>
            <a:ext cx="10058400" cy="139319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800" dirty="0"/>
              <a:t>Mostrar como uma árvore B+, de ordem 5, ficará após a inserção dos elementos: </a:t>
            </a:r>
            <a:r>
              <a:rPr lang="pt-BR" sz="2800" dirty="0">
                <a:solidFill>
                  <a:srgbClr val="FF0000"/>
                </a:solidFill>
              </a:rPr>
              <a:t>10</a:t>
            </a:r>
            <a:r>
              <a:rPr lang="pt-BR" sz="2800" dirty="0"/>
              <a:t>, 90, 20, 30, 40, 70, 50, 60, 80, 15, 85, 25, 75, 35, 65, 45, 55.</a:t>
            </a:r>
            <a:endParaRPr lang="pt-BR" sz="2800" dirty="0"/>
          </a:p>
          <a:p>
            <a:pPr marL="457200" indent="-457200">
              <a:buFont typeface="+mj-lt"/>
              <a:buAutoNum type="arabicPeriod"/>
            </a:pPr>
            <a:endParaRPr lang="pt-BR" sz="2800" dirty="0"/>
          </a:p>
        </p:txBody>
      </p:sp>
      <p:sp>
        <p:nvSpPr>
          <p:cNvPr id="9" name="Retângulo 8"/>
          <p:cNvSpPr/>
          <p:nvPr/>
        </p:nvSpPr>
        <p:spPr>
          <a:xfrm>
            <a:off x="4854575" y="218630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10</a:t>
            </a:r>
            <a:endParaRPr lang="pt-BR" altLang="en-US"/>
          </a:p>
        </p:txBody>
      </p:sp>
      <p:sp>
        <p:nvSpPr>
          <p:cNvPr id="10" name="Retângulo 9"/>
          <p:cNvSpPr/>
          <p:nvPr/>
        </p:nvSpPr>
        <p:spPr>
          <a:xfrm>
            <a:off x="5478780" y="218630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1" name="Retângulo 10"/>
          <p:cNvSpPr/>
          <p:nvPr/>
        </p:nvSpPr>
        <p:spPr>
          <a:xfrm>
            <a:off x="6102985" y="218630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2" name="Retângulo 11"/>
          <p:cNvSpPr/>
          <p:nvPr/>
        </p:nvSpPr>
        <p:spPr>
          <a:xfrm>
            <a:off x="6727190" y="218630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227330"/>
            <a:ext cx="10058400" cy="139319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800" dirty="0"/>
              <a:t>Mostrar como uma árvore B+, de ordem 5, ficará após a inserção dos elementos: </a:t>
            </a:r>
            <a:r>
              <a:rPr lang="pt-BR" sz="2800" dirty="0">
                <a:solidFill>
                  <a:srgbClr val="FF0000"/>
                </a:solidFill>
              </a:rPr>
              <a:t>10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90</a:t>
            </a:r>
            <a:r>
              <a:rPr lang="pt-BR" sz="2800" dirty="0"/>
              <a:t>, 20, 30, 40, 70, 50, 60, 80, 15, 85, 25, 75, 35, 65, 45, 55.</a:t>
            </a:r>
            <a:endParaRPr lang="pt-BR" sz="2800" dirty="0"/>
          </a:p>
          <a:p>
            <a:pPr marL="457200" indent="-457200">
              <a:buFont typeface="+mj-lt"/>
              <a:buAutoNum type="arabicPeriod"/>
            </a:pPr>
            <a:endParaRPr lang="pt-BR" sz="2800" dirty="0"/>
          </a:p>
        </p:txBody>
      </p:sp>
      <p:sp>
        <p:nvSpPr>
          <p:cNvPr id="9" name="Retângulo 8"/>
          <p:cNvSpPr/>
          <p:nvPr/>
        </p:nvSpPr>
        <p:spPr>
          <a:xfrm>
            <a:off x="4854575" y="218630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10</a:t>
            </a:r>
            <a:endParaRPr lang="pt-BR" altLang="en-US"/>
          </a:p>
        </p:txBody>
      </p:sp>
      <p:sp>
        <p:nvSpPr>
          <p:cNvPr id="10" name="Retângulo 9"/>
          <p:cNvSpPr/>
          <p:nvPr/>
        </p:nvSpPr>
        <p:spPr>
          <a:xfrm>
            <a:off x="5478780" y="218630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90</a:t>
            </a:r>
            <a:endParaRPr lang="pt-BR" altLang="en-US"/>
          </a:p>
        </p:txBody>
      </p:sp>
      <p:sp>
        <p:nvSpPr>
          <p:cNvPr id="11" name="Retângulo 10"/>
          <p:cNvSpPr/>
          <p:nvPr/>
        </p:nvSpPr>
        <p:spPr>
          <a:xfrm>
            <a:off x="6102985" y="218630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2" name="Retângulo 11"/>
          <p:cNvSpPr/>
          <p:nvPr/>
        </p:nvSpPr>
        <p:spPr>
          <a:xfrm>
            <a:off x="6727190" y="218630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Árvore B+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</a:t>
            </a:r>
            <a:r>
              <a:rPr lang="pt-BR" sz="3600" dirty="0"/>
              <a:t>Vantagens</a:t>
            </a:r>
            <a:endParaRPr lang="pt-BR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3200" dirty="0"/>
              <a:t>Nós internos armazenam apenas chaves: menor leitura de blocos na pesquisa;</a:t>
            </a:r>
            <a:endParaRPr lang="pt-BR" sz="32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3200" dirty="0"/>
              <a:t>Ponteiros entre nós folhas: menor tempo de busca entre blocos consecutivos.</a:t>
            </a:r>
            <a:endParaRPr lang="pt-BR" sz="3200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227330"/>
            <a:ext cx="10058400" cy="139319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800" dirty="0"/>
              <a:t>Mostrar como uma árvore B+, de ordem 5, ficará após a inserção dos elementos: </a:t>
            </a:r>
            <a:r>
              <a:rPr lang="pt-BR" sz="2800" dirty="0">
                <a:solidFill>
                  <a:srgbClr val="FF0000"/>
                </a:solidFill>
              </a:rPr>
              <a:t>10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90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20</a:t>
            </a:r>
            <a:r>
              <a:rPr lang="pt-BR" sz="2800" dirty="0"/>
              <a:t>, 30, 40, 70, 50, 60, 80, 15, 85, 25, 75, 35, 65, 45, 55.</a:t>
            </a:r>
            <a:endParaRPr lang="pt-BR" sz="2800" dirty="0"/>
          </a:p>
          <a:p>
            <a:pPr marL="457200" indent="-457200">
              <a:buFont typeface="+mj-lt"/>
              <a:buAutoNum type="arabicPeriod"/>
            </a:pPr>
            <a:endParaRPr lang="pt-BR" sz="2800" dirty="0"/>
          </a:p>
        </p:txBody>
      </p:sp>
      <p:sp>
        <p:nvSpPr>
          <p:cNvPr id="9" name="Retângulo 8"/>
          <p:cNvSpPr/>
          <p:nvPr/>
        </p:nvSpPr>
        <p:spPr>
          <a:xfrm>
            <a:off x="4854575" y="218630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10</a:t>
            </a:r>
            <a:endParaRPr lang="pt-BR" altLang="en-US"/>
          </a:p>
        </p:txBody>
      </p:sp>
      <p:sp>
        <p:nvSpPr>
          <p:cNvPr id="10" name="Retângulo 9"/>
          <p:cNvSpPr/>
          <p:nvPr/>
        </p:nvSpPr>
        <p:spPr>
          <a:xfrm>
            <a:off x="5478780" y="218630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20</a:t>
            </a:r>
            <a:endParaRPr lang="pt-BR" altLang="en-US"/>
          </a:p>
        </p:txBody>
      </p:sp>
      <p:sp>
        <p:nvSpPr>
          <p:cNvPr id="11" name="Retângulo 10"/>
          <p:cNvSpPr/>
          <p:nvPr/>
        </p:nvSpPr>
        <p:spPr>
          <a:xfrm>
            <a:off x="6102985" y="218630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90</a:t>
            </a:r>
            <a:endParaRPr lang="pt-BR" altLang="en-US"/>
          </a:p>
        </p:txBody>
      </p:sp>
      <p:sp>
        <p:nvSpPr>
          <p:cNvPr id="12" name="Retângulo 11"/>
          <p:cNvSpPr/>
          <p:nvPr/>
        </p:nvSpPr>
        <p:spPr>
          <a:xfrm>
            <a:off x="6727190" y="218630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227330"/>
            <a:ext cx="10058400" cy="139319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800" dirty="0"/>
              <a:t>Mostrar como uma árvore B+, de ordem 5, ficará após a inserção dos elementos: </a:t>
            </a:r>
            <a:r>
              <a:rPr lang="pt-BR" sz="2800" dirty="0">
                <a:solidFill>
                  <a:srgbClr val="FF0000"/>
                </a:solidFill>
              </a:rPr>
              <a:t>10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90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20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30</a:t>
            </a:r>
            <a:r>
              <a:rPr lang="pt-BR" sz="2800" dirty="0"/>
              <a:t>, 40, 70, 50, 60, 80, 15, 85, 25, 75, 35, 65, 45, 55.</a:t>
            </a:r>
            <a:endParaRPr lang="pt-BR" sz="2800" dirty="0"/>
          </a:p>
          <a:p>
            <a:pPr marL="457200" indent="-457200">
              <a:buFont typeface="+mj-lt"/>
              <a:buAutoNum type="arabicPeriod"/>
            </a:pPr>
            <a:endParaRPr lang="pt-BR" sz="2800" dirty="0"/>
          </a:p>
        </p:txBody>
      </p:sp>
      <p:sp>
        <p:nvSpPr>
          <p:cNvPr id="9" name="Retângulo 8"/>
          <p:cNvSpPr/>
          <p:nvPr/>
        </p:nvSpPr>
        <p:spPr>
          <a:xfrm>
            <a:off x="4854575" y="218630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10</a:t>
            </a:r>
            <a:endParaRPr lang="pt-BR" altLang="en-US"/>
          </a:p>
        </p:txBody>
      </p:sp>
      <p:sp>
        <p:nvSpPr>
          <p:cNvPr id="10" name="Retângulo 9"/>
          <p:cNvSpPr/>
          <p:nvPr/>
        </p:nvSpPr>
        <p:spPr>
          <a:xfrm>
            <a:off x="5478780" y="218630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20</a:t>
            </a:r>
            <a:endParaRPr lang="pt-BR" altLang="en-US"/>
          </a:p>
        </p:txBody>
      </p:sp>
      <p:sp>
        <p:nvSpPr>
          <p:cNvPr id="11" name="Retângulo 10"/>
          <p:cNvSpPr/>
          <p:nvPr/>
        </p:nvSpPr>
        <p:spPr>
          <a:xfrm>
            <a:off x="6102985" y="218630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30</a:t>
            </a:r>
            <a:endParaRPr lang="pt-BR" altLang="en-US"/>
          </a:p>
        </p:txBody>
      </p:sp>
      <p:sp>
        <p:nvSpPr>
          <p:cNvPr id="12" name="Retângulo 11"/>
          <p:cNvSpPr/>
          <p:nvPr/>
        </p:nvSpPr>
        <p:spPr>
          <a:xfrm>
            <a:off x="6727190" y="218630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90</a:t>
            </a:r>
            <a:endParaRPr lang="pt-BR" alt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227330"/>
            <a:ext cx="10058400" cy="139319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800" dirty="0"/>
              <a:t>Mostrar como uma árvore B+, de ordem 5, ficará após a inserção dos elementos: </a:t>
            </a:r>
            <a:r>
              <a:rPr lang="pt-BR" sz="2800" dirty="0">
                <a:solidFill>
                  <a:srgbClr val="FF0000"/>
                </a:solidFill>
              </a:rPr>
              <a:t>10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90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20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30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40</a:t>
            </a:r>
            <a:r>
              <a:rPr lang="pt-BR" sz="2800" dirty="0"/>
              <a:t>, 70, 50, 60, 80, 15, 85, 25, 75, 35, 65, 45, 55.</a:t>
            </a:r>
            <a:endParaRPr lang="pt-BR" sz="2800" dirty="0"/>
          </a:p>
          <a:p>
            <a:pPr marL="457200" indent="-457200">
              <a:buFont typeface="+mj-lt"/>
              <a:buAutoNum type="arabicPeriod"/>
            </a:pPr>
            <a:endParaRPr lang="pt-BR" sz="2800" dirty="0"/>
          </a:p>
        </p:txBody>
      </p:sp>
      <p:sp>
        <p:nvSpPr>
          <p:cNvPr id="9" name="Retângulo 8"/>
          <p:cNvSpPr/>
          <p:nvPr/>
        </p:nvSpPr>
        <p:spPr>
          <a:xfrm>
            <a:off x="3275965" y="317055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10</a:t>
            </a:r>
            <a:endParaRPr lang="pt-BR" altLang="en-US"/>
          </a:p>
        </p:txBody>
      </p:sp>
      <p:sp>
        <p:nvSpPr>
          <p:cNvPr id="10" name="Retângulo 9"/>
          <p:cNvSpPr/>
          <p:nvPr/>
        </p:nvSpPr>
        <p:spPr>
          <a:xfrm>
            <a:off x="3900170" y="317055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20</a:t>
            </a:r>
            <a:endParaRPr lang="pt-BR" altLang="en-US"/>
          </a:p>
        </p:txBody>
      </p:sp>
      <p:sp>
        <p:nvSpPr>
          <p:cNvPr id="11" name="Retângulo 10"/>
          <p:cNvSpPr/>
          <p:nvPr/>
        </p:nvSpPr>
        <p:spPr>
          <a:xfrm>
            <a:off x="4524375" y="317055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2" name="Retângulo 11"/>
          <p:cNvSpPr/>
          <p:nvPr/>
        </p:nvSpPr>
        <p:spPr>
          <a:xfrm>
            <a:off x="5148580" y="317055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" name="Retângulo 1"/>
          <p:cNvSpPr/>
          <p:nvPr/>
        </p:nvSpPr>
        <p:spPr>
          <a:xfrm>
            <a:off x="6232525" y="317055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30</a:t>
            </a:r>
            <a:endParaRPr lang="pt-BR" altLang="en-US"/>
          </a:p>
        </p:txBody>
      </p:sp>
      <p:sp>
        <p:nvSpPr>
          <p:cNvPr id="4" name="Retângulo 3"/>
          <p:cNvSpPr/>
          <p:nvPr/>
        </p:nvSpPr>
        <p:spPr>
          <a:xfrm>
            <a:off x="6856730" y="317055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40</a:t>
            </a:r>
            <a:endParaRPr lang="pt-BR" altLang="en-US"/>
          </a:p>
        </p:txBody>
      </p:sp>
      <p:sp>
        <p:nvSpPr>
          <p:cNvPr id="5" name="Retângulo 4"/>
          <p:cNvSpPr/>
          <p:nvPr/>
        </p:nvSpPr>
        <p:spPr>
          <a:xfrm>
            <a:off x="7480935" y="317055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90</a:t>
            </a:r>
            <a:endParaRPr lang="pt-BR" altLang="en-US"/>
          </a:p>
        </p:txBody>
      </p:sp>
      <p:sp>
        <p:nvSpPr>
          <p:cNvPr id="6" name="Retângulo 5"/>
          <p:cNvSpPr/>
          <p:nvPr/>
        </p:nvSpPr>
        <p:spPr>
          <a:xfrm>
            <a:off x="8105140" y="317055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Retângulo 6"/>
          <p:cNvSpPr/>
          <p:nvPr/>
        </p:nvSpPr>
        <p:spPr>
          <a:xfrm>
            <a:off x="4792980" y="2006600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30</a:t>
            </a:r>
            <a:endParaRPr lang="pt-BR" altLang="en-US"/>
          </a:p>
        </p:txBody>
      </p:sp>
      <p:sp>
        <p:nvSpPr>
          <p:cNvPr id="8" name="Retângulo 7"/>
          <p:cNvSpPr/>
          <p:nvPr/>
        </p:nvSpPr>
        <p:spPr>
          <a:xfrm>
            <a:off x="5417185" y="2006600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3" name="Retângulo 12"/>
          <p:cNvSpPr/>
          <p:nvPr/>
        </p:nvSpPr>
        <p:spPr>
          <a:xfrm>
            <a:off x="6041390" y="2006600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4" name="Retângulo 13"/>
          <p:cNvSpPr/>
          <p:nvPr/>
        </p:nvSpPr>
        <p:spPr>
          <a:xfrm>
            <a:off x="6665595" y="2006600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81" name="Conector de Seta Reta 80"/>
          <p:cNvCxnSpPr/>
          <p:nvPr/>
        </p:nvCxnSpPr>
        <p:spPr>
          <a:xfrm flipH="1">
            <a:off x="3265975" y="2425065"/>
            <a:ext cx="1527175" cy="7353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5420530" y="2416175"/>
            <a:ext cx="814070" cy="744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stCxn id="12" idx="3"/>
            <a:endCxn id="2" idx="1"/>
          </p:cNvCxnSpPr>
          <p:nvPr/>
        </p:nvCxnSpPr>
        <p:spPr>
          <a:xfrm>
            <a:off x="5772955" y="3380105"/>
            <a:ext cx="45974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227330"/>
            <a:ext cx="10058400" cy="139319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800" dirty="0"/>
              <a:t>Mostrar como uma árvore B+, de ordem 5, ficará após a inserção dos elementos: </a:t>
            </a:r>
            <a:r>
              <a:rPr lang="pt-BR" sz="2800" dirty="0">
                <a:solidFill>
                  <a:srgbClr val="FF0000"/>
                </a:solidFill>
              </a:rPr>
              <a:t>10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90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20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30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40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70</a:t>
            </a:r>
            <a:r>
              <a:rPr lang="pt-BR" sz="2800" dirty="0"/>
              <a:t>, 50, 60, 80, 15, 85, 25, 75, 35, 65, 45, 55.</a:t>
            </a:r>
            <a:endParaRPr lang="pt-BR" sz="2800" dirty="0"/>
          </a:p>
          <a:p>
            <a:pPr marL="457200" indent="-457200">
              <a:buFont typeface="+mj-lt"/>
              <a:buAutoNum type="arabicPeriod"/>
            </a:pPr>
            <a:endParaRPr lang="pt-BR" sz="2800" dirty="0"/>
          </a:p>
        </p:txBody>
      </p:sp>
      <p:sp>
        <p:nvSpPr>
          <p:cNvPr id="9" name="Retângulo 8"/>
          <p:cNvSpPr/>
          <p:nvPr/>
        </p:nvSpPr>
        <p:spPr>
          <a:xfrm>
            <a:off x="3275965" y="317055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10</a:t>
            </a:r>
            <a:endParaRPr lang="pt-BR" altLang="en-US"/>
          </a:p>
        </p:txBody>
      </p:sp>
      <p:sp>
        <p:nvSpPr>
          <p:cNvPr id="10" name="Retângulo 9"/>
          <p:cNvSpPr/>
          <p:nvPr/>
        </p:nvSpPr>
        <p:spPr>
          <a:xfrm>
            <a:off x="3900170" y="317055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20</a:t>
            </a:r>
            <a:endParaRPr lang="pt-BR" altLang="en-US"/>
          </a:p>
        </p:txBody>
      </p:sp>
      <p:sp>
        <p:nvSpPr>
          <p:cNvPr id="11" name="Retângulo 10"/>
          <p:cNvSpPr/>
          <p:nvPr/>
        </p:nvSpPr>
        <p:spPr>
          <a:xfrm>
            <a:off x="4524375" y="317055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2" name="Retângulo 11"/>
          <p:cNvSpPr/>
          <p:nvPr/>
        </p:nvSpPr>
        <p:spPr>
          <a:xfrm>
            <a:off x="5148580" y="317055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" name="Retângulo 1"/>
          <p:cNvSpPr/>
          <p:nvPr/>
        </p:nvSpPr>
        <p:spPr>
          <a:xfrm>
            <a:off x="6232525" y="317055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30</a:t>
            </a:r>
            <a:endParaRPr lang="pt-BR" altLang="en-US"/>
          </a:p>
        </p:txBody>
      </p:sp>
      <p:sp>
        <p:nvSpPr>
          <p:cNvPr id="4" name="Retângulo 3"/>
          <p:cNvSpPr/>
          <p:nvPr/>
        </p:nvSpPr>
        <p:spPr>
          <a:xfrm>
            <a:off x="6856730" y="317055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40</a:t>
            </a:r>
            <a:endParaRPr lang="pt-BR" altLang="en-US"/>
          </a:p>
        </p:txBody>
      </p:sp>
      <p:sp>
        <p:nvSpPr>
          <p:cNvPr id="5" name="Retângulo 4"/>
          <p:cNvSpPr/>
          <p:nvPr/>
        </p:nvSpPr>
        <p:spPr>
          <a:xfrm>
            <a:off x="7480935" y="317055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70</a:t>
            </a:r>
            <a:endParaRPr lang="pt-BR" altLang="en-US"/>
          </a:p>
        </p:txBody>
      </p:sp>
      <p:sp>
        <p:nvSpPr>
          <p:cNvPr id="6" name="Retângulo 5"/>
          <p:cNvSpPr/>
          <p:nvPr/>
        </p:nvSpPr>
        <p:spPr>
          <a:xfrm>
            <a:off x="8105140" y="317055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90</a:t>
            </a:r>
            <a:endParaRPr lang="pt-BR" altLang="en-US"/>
          </a:p>
        </p:txBody>
      </p:sp>
      <p:sp>
        <p:nvSpPr>
          <p:cNvPr id="7" name="Retângulo 6"/>
          <p:cNvSpPr/>
          <p:nvPr/>
        </p:nvSpPr>
        <p:spPr>
          <a:xfrm>
            <a:off x="4792980" y="2006600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30</a:t>
            </a:r>
            <a:endParaRPr lang="pt-BR" altLang="en-US"/>
          </a:p>
        </p:txBody>
      </p:sp>
      <p:sp>
        <p:nvSpPr>
          <p:cNvPr id="8" name="Retângulo 7"/>
          <p:cNvSpPr/>
          <p:nvPr/>
        </p:nvSpPr>
        <p:spPr>
          <a:xfrm>
            <a:off x="5417185" y="2006600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3" name="Retângulo 12"/>
          <p:cNvSpPr/>
          <p:nvPr/>
        </p:nvSpPr>
        <p:spPr>
          <a:xfrm>
            <a:off x="6041390" y="2006600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4" name="Retângulo 13"/>
          <p:cNvSpPr/>
          <p:nvPr/>
        </p:nvSpPr>
        <p:spPr>
          <a:xfrm>
            <a:off x="6665595" y="2006600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81" name="Conector de Seta Reta 80"/>
          <p:cNvCxnSpPr/>
          <p:nvPr/>
        </p:nvCxnSpPr>
        <p:spPr>
          <a:xfrm flipH="1">
            <a:off x="3265975" y="2425065"/>
            <a:ext cx="1527175" cy="7353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5420530" y="2416175"/>
            <a:ext cx="814070" cy="744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de Seta Reta 16"/>
          <p:cNvCxnSpPr/>
          <p:nvPr/>
        </p:nvCxnSpPr>
        <p:spPr>
          <a:xfrm>
            <a:off x="5772955" y="3380105"/>
            <a:ext cx="45974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227330"/>
            <a:ext cx="10058400" cy="139319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800" dirty="0"/>
              <a:t>Mostrar como uma árvore B+, de ordem 5, ficará após a inserção dos elementos: </a:t>
            </a:r>
            <a:r>
              <a:rPr lang="pt-BR" sz="2800" dirty="0">
                <a:solidFill>
                  <a:srgbClr val="FF0000"/>
                </a:solidFill>
              </a:rPr>
              <a:t>10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90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20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30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40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70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50</a:t>
            </a:r>
            <a:r>
              <a:rPr lang="pt-BR" sz="2800" dirty="0"/>
              <a:t>, 60, 80, 15, 85, 25, 75, 35, 65, 45, 55.</a:t>
            </a:r>
            <a:endParaRPr lang="pt-BR" sz="2800" dirty="0"/>
          </a:p>
          <a:p>
            <a:pPr marL="457200" indent="-457200">
              <a:buFont typeface="+mj-lt"/>
              <a:buAutoNum type="arabicPeriod"/>
            </a:pPr>
            <a:endParaRPr lang="pt-BR" sz="2800" dirty="0"/>
          </a:p>
        </p:txBody>
      </p:sp>
      <p:sp>
        <p:nvSpPr>
          <p:cNvPr id="9" name="Retângulo 8"/>
          <p:cNvSpPr/>
          <p:nvPr/>
        </p:nvSpPr>
        <p:spPr>
          <a:xfrm>
            <a:off x="3275965" y="317055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10</a:t>
            </a:r>
            <a:endParaRPr lang="pt-BR" altLang="en-US"/>
          </a:p>
        </p:txBody>
      </p:sp>
      <p:sp>
        <p:nvSpPr>
          <p:cNvPr id="10" name="Retângulo 9"/>
          <p:cNvSpPr/>
          <p:nvPr/>
        </p:nvSpPr>
        <p:spPr>
          <a:xfrm>
            <a:off x="3900170" y="317055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20</a:t>
            </a:r>
            <a:endParaRPr lang="pt-BR" altLang="en-US"/>
          </a:p>
        </p:txBody>
      </p:sp>
      <p:sp>
        <p:nvSpPr>
          <p:cNvPr id="11" name="Retângulo 10"/>
          <p:cNvSpPr/>
          <p:nvPr/>
        </p:nvSpPr>
        <p:spPr>
          <a:xfrm>
            <a:off x="4524375" y="317055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2" name="Retângulo 11"/>
          <p:cNvSpPr/>
          <p:nvPr/>
        </p:nvSpPr>
        <p:spPr>
          <a:xfrm>
            <a:off x="5148580" y="317055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" name="Retângulo 1"/>
          <p:cNvSpPr/>
          <p:nvPr/>
        </p:nvSpPr>
        <p:spPr>
          <a:xfrm>
            <a:off x="6232525" y="317055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30</a:t>
            </a:r>
            <a:endParaRPr lang="pt-BR" altLang="en-US"/>
          </a:p>
        </p:txBody>
      </p:sp>
      <p:sp>
        <p:nvSpPr>
          <p:cNvPr id="4" name="Retângulo 3"/>
          <p:cNvSpPr/>
          <p:nvPr/>
        </p:nvSpPr>
        <p:spPr>
          <a:xfrm>
            <a:off x="6856730" y="317055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40</a:t>
            </a:r>
            <a:endParaRPr lang="pt-BR" altLang="en-US"/>
          </a:p>
        </p:txBody>
      </p:sp>
      <p:sp>
        <p:nvSpPr>
          <p:cNvPr id="5" name="Retângulo 4"/>
          <p:cNvSpPr/>
          <p:nvPr/>
        </p:nvSpPr>
        <p:spPr>
          <a:xfrm>
            <a:off x="7480935" y="317055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Retângulo 5"/>
          <p:cNvSpPr/>
          <p:nvPr/>
        </p:nvSpPr>
        <p:spPr>
          <a:xfrm>
            <a:off x="8105140" y="317055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Retângulo 6"/>
          <p:cNvSpPr/>
          <p:nvPr/>
        </p:nvSpPr>
        <p:spPr>
          <a:xfrm>
            <a:off x="4792980" y="2006600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30</a:t>
            </a:r>
            <a:endParaRPr lang="pt-BR" altLang="en-US"/>
          </a:p>
        </p:txBody>
      </p:sp>
      <p:sp>
        <p:nvSpPr>
          <p:cNvPr id="8" name="Retângulo 7"/>
          <p:cNvSpPr/>
          <p:nvPr/>
        </p:nvSpPr>
        <p:spPr>
          <a:xfrm>
            <a:off x="5417185" y="2006600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50</a:t>
            </a:r>
            <a:endParaRPr lang="pt-BR" altLang="en-US"/>
          </a:p>
        </p:txBody>
      </p:sp>
      <p:sp>
        <p:nvSpPr>
          <p:cNvPr id="13" name="Retângulo 12"/>
          <p:cNvSpPr/>
          <p:nvPr/>
        </p:nvSpPr>
        <p:spPr>
          <a:xfrm>
            <a:off x="6041390" y="2006600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4" name="Retângulo 13"/>
          <p:cNvSpPr/>
          <p:nvPr/>
        </p:nvSpPr>
        <p:spPr>
          <a:xfrm>
            <a:off x="6665595" y="2006600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81" name="Conector de Seta Reta 80"/>
          <p:cNvCxnSpPr/>
          <p:nvPr/>
        </p:nvCxnSpPr>
        <p:spPr>
          <a:xfrm flipH="1">
            <a:off x="3265975" y="2425065"/>
            <a:ext cx="1527175" cy="7353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5420530" y="2416175"/>
            <a:ext cx="814070" cy="744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5772955" y="3380105"/>
            <a:ext cx="45974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/>
        </p:nvSpPr>
        <p:spPr>
          <a:xfrm>
            <a:off x="9079865" y="315150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50</a:t>
            </a:r>
            <a:endParaRPr lang="pt-BR" altLang="en-US"/>
          </a:p>
        </p:txBody>
      </p:sp>
      <p:sp>
        <p:nvSpPr>
          <p:cNvPr id="18" name="Retângulo 17"/>
          <p:cNvSpPr/>
          <p:nvPr/>
        </p:nvSpPr>
        <p:spPr>
          <a:xfrm>
            <a:off x="9704070" y="315150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70</a:t>
            </a:r>
            <a:endParaRPr lang="pt-BR" altLang="en-US"/>
          </a:p>
        </p:txBody>
      </p:sp>
      <p:sp>
        <p:nvSpPr>
          <p:cNvPr id="19" name="Retângulo 18"/>
          <p:cNvSpPr/>
          <p:nvPr/>
        </p:nvSpPr>
        <p:spPr>
          <a:xfrm>
            <a:off x="10328275" y="315150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90</a:t>
            </a:r>
            <a:endParaRPr lang="pt-BR" altLang="en-US"/>
          </a:p>
        </p:txBody>
      </p:sp>
      <p:sp>
        <p:nvSpPr>
          <p:cNvPr id="20" name="Retângulo 19"/>
          <p:cNvSpPr/>
          <p:nvPr/>
        </p:nvSpPr>
        <p:spPr>
          <a:xfrm>
            <a:off x="10952480" y="315150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22" name="Conector de Seta Reta 21"/>
          <p:cNvCxnSpPr/>
          <p:nvPr/>
        </p:nvCxnSpPr>
        <p:spPr>
          <a:xfrm>
            <a:off x="6025685" y="2416175"/>
            <a:ext cx="3058160" cy="744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>
            <a:off x="8726340" y="3378835"/>
            <a:ext cx="35750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227330"/>
            <a:ext cx="10058400" cy="139319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800" dirty="0"/>
              <a:t>Mostrar como uma árvore B+, de ordem 5, ficará após a inserção dos elementos: </a:t>
            </a:r>
            <a:r>
              <a:rPr lang="pt-BR" sz="2800" dirty="0">
                <a:solidFill>
                  <a:srgbClr val="FF0000"/>
                </a:solidFill>
              </a:rPr>
              <a:t>10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90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20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30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40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70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50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60</a:t>
            </a:r>
            <a:r>
              <a:rPr lang="pt-BR" sz="2800" dirty="0"/>
              <a:t>, 80, 15, 85, 25, 75, 35, 65, 45, 55.</a:t>
            </a:r>
            <a:endParaRPr lang="pt-BR" sz="2800" dirty="0"/>
          </a:p>
          <a:p>
            <a:pPr marL="457200" indent="-457200">
              <a:buFont typeface="+mj-lt"/>
              <a:buAutoNum type="arabicPeriod"/>
            </a:pPr>
            <a:endParaRPr lang="pt-BR" sz="2800" dirty="0"/>
          </a:p>
        </p:txBody>
      </p:sp>
      <p:sp>
        <p:nvSpPr>
          <p:cNvPr id="9" name="Retângulo 8"/>
          <p:cNvSpPr/>
          <p:nvPr/>
        </p:nvSpPr>
        <p:spPr>
          <a:xfrm>
            <a:off x="3275965" y="317055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10</a:t>
            </a:r>
            <a:endParaRPr lang="pt-BR" altLang="en-US"/>
          </a:p>
        </p:txBody>
      </p:sp>
      <p:sp>
        <p:nvSpPr>
          <p:cNvPr id="10" name="Retângulo 9"/>
          <p:cNvSpPr/>
          <p:nvPr/>
        </p:nvSpPr>
        <p:spPr>
          <a:xfrm>
            <a:off x="3900170" y="317055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20</a:t>
            </a:r>
            <a:endParaRPr lang="pt-BR" altLang="en-US"/>
          </a:p>
        </p:txBody>
      </p:sp>
      <p:sp>
        <p:nvSpPr>
          <p:cNvPr id="11" name="Retângulo 10"/>
          <p:cNvSpPr/>
          <p:nvPr/>
        </p:nvSpPr>
        <p:spPr>
          <a:xfrm>
            <a:off x="4524375" y="317055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2" name="Retângulo 11"/>
          <p:cNvSpPr/>
          <p:nvPr/>
        </p:nvSpPr>
        <p:spPr>
          <a:xfrm>
            <a:off x="5148580" y="317055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" name="Retângulo 1"/>
          <p:cNvSpPr/>
          <p:nvPr/>
        </p:nvSpPr>
        <p:spPr>
          <a:xfrm>
            <a:off x="6232525" y="317055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30</a:t>
            </a:r>
            <a:endParaRPr lang="pt-BR" altLang="en-US"/>
          </a:p>
        </p:txBody>
      </p:sp>
      <p:sp>
        <p:nvSpPr>
          <p:cNvPr id="4" name="Retângulo 3"/>
          <p:cNvSpPr/>
          <p:nvPr/>
        </p:nvSpPr>
        <p:spPr>
          <a:xfrm>
            <a:off x="6856730" y="317055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40</a:t>
            </a:r>
            <a:endParaRPr lang="pt-BR" altLang="en-US"/>
          </a:p>
        </p:txBody>
      </p:sp>
      <p:sp>
        <p:nvSpPr>
          <p:cNvPr id="5" name="Retângulo 4"/>
          <p:cNvSpPr/>
          <p:nvPr/>
        </p:nvSpPr>
        <p:spPr>
          <a:xfrm>
            <a:off x="7480935" y="317055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Retângulo 5"/>
          <p:cNvSpPr/>
          <p:nvPr/>
        </p:nvSpPr>
        <p:spPr>
          <a:xfrm>
            <a:off x="8105140" y="317055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Retângulo 6"/>
          <p:cNvSpPr/>
          <p:nvPr/>
        </p:nvSpPr>
        <p:spPr>
          <a:xfrm>
            <a:off x="4792980" y="2006600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30</a:t>
            </a:r>
            <a:endParaRPr lang="pt-BR" altLang="en-US"/>
          </a:p>
        </p:txBody>
      </p:sp>
      <p:sp>
        <p:nvSpPr>
          <p:cNvPr id="8" name="Retângulo 7"/>
          <p:cNvSpPr/>
          <p:nvPr/>
        </p:nvSpPr>
        <p:spPr>
          <a:xfrm>
            <a:off x="5417185" y="2006600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50</a:t>
            </a:r>
            <a:endParaRPr lang="pt-BR" altLang="en-US"/>
          </a:p>
        </p:txBody>
      </p:sp>
      <p:sp>
        <p:nvSpPr>
          <p:cNvPr id="13" name="Retângulo 12"/>
          <p:cNvSpPr/>
          <p:nvPr/>
        </p:nvSpPr>
        <p:spPr>
          <a:xfrm>
            <a:off x="6041390" y="2006600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4" name="Retângulo 13"/>
          <p:cNvSpPr/>
          <p:nvPr/>
        </p:nvSpPr>
        <p:spPr>
          <a:xfrm>
            <a:off x="6665595" y="2006600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81" name="Conector de Seta Reta 80"/>
          <p:cNvCxnSpPr/>
          <p:nvPr/>
        </p:nvCxnSpPr>
        <p:spPr>
          <a:xfrm flipH="1">
            <a:off x="3265975" y="2425065"/>
            <a:ext cx="1527175" cy="7353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>
            <a:off x="5420530" y="2416175"/>
            <a:ext cx="814070" cy="744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5772955" y="3380105"/>
            <a:ext cx="45974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/>
        </p:nvSpPr>
        <p:spPr>
          <a:xfrm>
            <a:off x="9079865" y="315150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50</a:t>
            </a:r>
            <a:endParaRPr lang="pt-BR" altLang="en-US"/>
          </a:p>
        </p:txBody>
      </p:sp>
      <p:sp>
        <p:nvSpPr>
          <p:cNvPr id="18" name="Retângulo 17"/>
          <p:cNvSpPr/>
          <p:nvPr/>
        </p:nvSpPr>
        <p:spPr>
          <a:xfrm>
            <a:off x="9704070" y="315150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60</a:t>
            </a:r>
            <a:endParaRPr lang="pt-BR" altLang="en-US"/>
          </a:p>
        </p:txBody>
      </p:sp>
      <p:sp>
        <p:nvSpPr>
          <p:cNvPr id="19" name="Retângulo 18"/>
          <p:cNvSpPr/>
          <p:nvPr/>
        </p:nvSpPr>
        <p:spPr>
          <a:xfrm>
            <a:off x="10328275" y="315150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70</a:t>
            </a:r>
            <a:endParaRPr lang="pt-BR" altLang="en-US"/>
          </a:p>
        </p:txBody>
      </p:sp>
      <p:sp>
        <p:nvSpPr>
          <p:cNvPr id="20" name="Retângulo 19"/>
          <p:cNvSpPr/>
          <p:nvPr/>
        </p:nvSpPr>
        <p:spPr>
          <a:xfrm>
            <a:off x="10952480" y="315150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90</a:t>
            </a:r>
            <a:endParaRPr lang="pt-BR" altLang="en-US"/>
          </a:p>
        </p:txBody>
      </p:sp>
      <p:cxnSp>
        <p:nvCxnSpPr>
          <p:cNvPr id="22" name="Conector de Seta Reta 21"/>
          <p:cNvCxnSpPr/>
          <p:nvPr/>
        </p:nvCxnSpPr>
        <p:spPr>
          <a:xfrm>
            <a:off x="6025685" y="2416175"/>
            <a:ext cx="3058160" cy="744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de Seta Reta 22"/>
          <p:cNvCxnSpPr/>
          <p:nvPr/>
        </p:nvCxnSpPr>
        <p:spPr>
          <a:xfrm>
            <a:off x="8726340" y="3378835"/>
            <a:ext cx="35750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227330"/>
            <a:ext cx="10058400" cy="139319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800" dirty="0"/>
              <a:t>Mostrar como uma árvore B+, de ordem 5, ficará após a inserção dos elementos: </a:t>
            </a:r>
            <a:r>
              <a:rPr lang="pt-BR" sz="2800" dirty="0">
                <a:solidFill>
                  <a:srgbClr val="FF0000"/>
                </a:solidFill>
              </a:rPr>
              <a:t>10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90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20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30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40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70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50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60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80</a:t>
            </a:r>
            <a:r>
              <a:rPr lang="pt-BR" sz="2800" dirty="0"/>
              <a:t>, 15, 85, 25, 75, 35, 65, 45, 55.</a:t>
            </a:r>
            <a:endParaRPr lang="pt-BR" sz="2800" dirty="0"/>
          </a:p>
          <a:p>
            <a:pPr marL="457200" indent="-457200">
              <a:buFont typeface="+mj-lt"/>
              <a:buAutoNum type="arabicPeriod"/>
            </a:pPr>
            <a:endParaRPr lang="pt-BR" sz="2800" dirty="0"/>
          </a:p>
        </p:txBody>
      </p:sp>
      <p:sp>
        <p:nvSpPr>
          <p:cNvPr id="9" name="Retângulo 8"/>
          <p:cNvSpPr/>
          <p:nvPr/>
        </p:nvSpPr>
        <p:spPr>
          <a:xfrm>
            <a:off x="267970" y="316039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10</a:t>
            </a:r>
            <a:endParaRPr lang="pt-BR" altLang="en-US"/>
          </a:p>
        </p:txBody>
      </p:sp>
      <p:sp>
        <p:nvSpPr>
          <p:cNvPr id="10" name="Retângulo 9"/>
          <p:cNvSpPr/>
          <p:nvPr/>
        </p:nvSpPr>
        <p:spPr>
          <a:xfrm>
            <a:off x="892175" y="316039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20</a:t>
            </a:r>
            <a:endParaRPr lang="pt-BR" altLang="en-US"/>
          </a:p>
        </p:txBody>
      </p:sp>
      <p:sp>
        <p:nvSpPr>
          <p:cNvPr id="11" name="Retângulo 10"/>
          <p:cNvSpPr/>
          <p:nvPr/>
        </p:nvSpPr>
        <p:spPr>
          <a:xfrm>
            <a:off x="1516380" y="316039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12" name="Retângulo 11"/>
          <p:cNvSpPr/>
          <p:nvPr/>
        </p:nvSpPr>
        <p:spPr>
          <a:xfrm>
            <a:off x="2140585" y="316039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" name="Retângulo 1"/>
          <p:cNvSpPr/>
          <p:nvPr/>
        </p:nvSpPr>
        <p:spPr>
          <a:xfrm>
            <a:off x="3224530" y="316039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30</a:t>
            </a:r>
            <a:endParaRPr lang="pt-BR" altLang="en-US"/>
          </a:p>
        </p:txBody>
      </p:sp>
      <p:sp>
        <p:nvSpPr>
          <p:cNvPr id="4" name="Retângulo 3"/>
          <p:cNvSpPr/>
          <p:nvPr/>
        </p:nvSpPr>
        <p:spPr>
          <a:xfrm>
            <a:off x="3848735" y="316039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40</a:t>
            </a:r>
            <a:endParaRPr lang="pt-BR" altLang="en-US"/>
          </a:p>
        </p:txBody>
      </p:sp>
      <p:sp>
        <p:nvSpPr>
          <p:cNvPr id="5" name="Retângulo 4"/>
          <p:cNvSpPr/>
          <p:nvPr/>
        </p:nvSpPr>
        <p:spPr>
          <a:xfrm>
            <a:off x="4472940" y="316039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Retângulo 5"/>
          <p:cNvSpPr/>
          <p:nvPr/>
        </p:nvSpPr>
        <p:spPr>
          <a:xfrm>
            <a:off x="5097145" y="316039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Retângulo 6"/>
          <p:cNvSpPr/>
          <p:nvPr/>
        </p:nvSpPr>
        <p:spPr>
          <a:xfrm>
            <a:off x="4644390" y="1996440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30</a:t>
            </a:r>
            <a:endParaRPr lang="pt-BR" altLang="en-US"/>
          </a:p>
        </p:txBody>
      </p:sp>
      <p:sp>
        <p:nvSpPr>
          <p:cNvPr id="8" name="Retângulo 7"/>
          <p:cNvSpPr/>
          <p:nvPr/>
        </p:nvSpPr>
        <p:spPr>
          <a:xfrm>
            <a:off x="5268595" y="1996440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50</a:t>
            </a:r>
            <a:endParaRPr lang="pt-BR" altLang="en-US"/>
          </a:p>
        </p:txBody>
      </p:sp>
      <p:sp>
        <p:nvSpPr>
          <p:cNvPr id="13" name="Retângulo 12"/>
          <p:cNvSpPr/>
          <p:nvPr/>
        </p:nvSpPr>
        <p:spPr>
          <a:xfrm>
            <a:off x="5892800" y="1996440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70</a:t>
            </a:r>
            <a:endParaRPr lang="pt-BR" altLang="en-US"/>
          </a:p>
        </p:txBody>
      </p:sp>
      <p:sp>
        <p:nvSpPr>
          <p:cNvPr id="14" name="Retângulo 13"/>
          <p:cNvSpPr/>
          <p:nvPr/>
        </p:nvSpPr>
        <p:spPr>
          <a:xfrm>
            <a:off x="6517005" y="1996440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81" name="Conector de Seta Reta 80"/>
          <p:cNvCxnSpPr/>
          <p:nvPr/>
        </p:nvCxnSpPr>
        <p:spPr>
          <a:xfrm flipH="1">
            <a:off x="257980" y="2416175"/>
            <a:ext cx="4387850" cy="734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 flipH="1">
            <a:off x="3226605" y="2406015"/>
            <a:ext cx="2044700" cy="744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2764960" y="3369945"/>
            <a:ext cx="45974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/>
        </p:nvSpPr>
        <p:spPr>
          <a:xfrm>
            <a:off x="6071870" y="314134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50</a:t>
            </a:r>
            <a:endParaRPr lang="pt-BR" altLang="en-US"/>
          </a:p>
        </p:txBody>
      </p:sp>
      <p:sp>
        <p:nvSpPr>
          <p:cNvPr id="18" name="Retângulo 17"/>
          <p:cNvSpPr/>
          <p:nvPr/>
        </p:nvSpPr>
        <p:spPr>
          <a:xfrm>
            <a:off x="6696075" y="314134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60</a:t>
            </a:r>
            <a:endParaRPr lang="pt-BR" altLang="en-US"/>
          </a:p>
        </p:txBody>
      </p:sp>
      <p:sp>
        <p:nvSpPr>
          <p:cNvPr id="19" name="Retângulo 18"/>
          <p:cNvSpPr/>
          <p:nvPr/>
        </p:nvSpPr>
        <p:spPr>
          <a:xfrm>
            <a:off x="7320280" y="314134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0" name="Retângulo 19"/>
          <p:cNvSpPr/>
          <p:nvPr/>
        </p:nvSpPr>
        <p:spPr>
          <a:xfrm>
            <a:off x="7944485" y="314134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22" name="Conector de Seta Reta 21"/>
          <p:cNvCxnSpPr/>
          <p:nvPr/>
        </p:nvCxnSpPr>
        <p:spPr>
          <a:xfrm>
            <a:off x="5896780" y="2406015"/>
            <a:ext cx="179070" cy="744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/>
          <p:cNvSpPr/>
          <p:nvPr/>
        </p:nvSpPr>
        <p:spPr>
          <a:xfrm>
            <a:off x="9008745" y="314134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70</a:t>
            </a:r>
            <a:endParaRPr lang="pt-BR" altLang="en-US"/>
          </a:p>
        </p:txBody>
      </p:sp>
      <p:sp>
        <p:nvSpPr>
          <p:cNvPr id="24" name="Retângulo 23"/>
          <p:cNvSpPr/>
          <p:nvPr/>
        </p:nvSpPr>
        <p:spPr>
          <a:xfrm>
            <a:off x="9632950" y="314134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80</a:t>
            </a:r>
            <a:endParaRPr lang="pt-BR" altLang="en-US"/>
          </a:p>
        </p:txBody>
      </p:sp>
      <p:sp>
        <p:nvSpPr>
          <p:cNvPr id="25" name="Retângulo 24"/>
          <p:cNvSpPr/>
          <p:nvPr/>
        </p:nvSpPr>
        <p:spPr>
          <a:xfrm>
            <a:off x="10257155" y="314134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90</a:t>
            </a:r>
            <a:endParaRPr lang="pt-BR" altLang="en-US"/>
          </a:p>
        </p:txBody>
      </p:sp>
      <p:sp>
        <p:nvSpPr>
          <p:cNvPr id="26" name="Retângulo 25"/>
          <p:cNvSpPr/>
          <p:nvPr/>
        </p:nvSpPr>
        <p:spPr>
          <a:xfrm>
            <a:off x="10881360" y="314134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27" name="Conector de Seta Reta 26"/>
          <p:cNvCxnSpPr/>
          <p:nvPr/>
        </p:nvCxnSpPr>
        <p:spPr>
          <a:xfrm>
            <a:off x="8568860" y="3378835"/>
            <a:ext cx="43561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>
            <a:off x="5721520" y="3378835"/>
            <a:ext cx="35750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>
            <a:off x="6502570" y="2406015"/>
            <a:ext cx="2491740" cy="734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227330"/>
            <a:ext cx="10058400" cy="139319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800" dirty="0"/>
              <a:t>Mostrar como uma árvore B+, de ordem 5, ficará após a inserção dos elementos: </a:t>
            </a:r>
            <a:r>
              <a:rPr lang="pt-BR" sz="2800" dirty="0">
                <a:solidFill>
                  <a:srgbClr val="FF0000"/>
                </a:solidFill>
              </a:rPr>
              <a:t>10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90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20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30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40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70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50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60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80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15</a:t>
            </a:r>
            <a:r>
              <a:rPr lang="pt-BR" sz="2800" dirty="0"/>
              <a:t>, 85, 25, 75, 35, 65, 45, 55.</a:t>
            </a:r>
            <a:endParaRPr lang="pt-BR" sz="2800" dirty="0"/>
          </a:p>
          <a:p>
            <a:pPr marL="457200" indent="-457200">
              <a:buFont typeface="+mj-lt"/>
              <a:buAutoNum type="arabicPeriod"/>
            </a:pPr>
            <a:endParaRPr lang="pt-BR" sz="2800" dirty="0"/>
          </a:p>
        </p:txBody>
      </p:sp>
      <p:sp>
        <p:nvSpPr>
          <p:cNvPr id="9" name="Retângulo 8"/>
          <p:cNvSpPr/>
          <p:nvPr/>
        </p:nvSpPr>
        <p:spPr>
          <a:xfrm>
            <a:off x="267970" y="316039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10</a:t>
            </a:r>
            <a:endParaRPr lang="pt-BR" altLang="en-US"/>
          </a:p>
        </p:txBody>
      </p:sp>
      <p:sp>
        <p:nvSpPr>
          <p:cNvPr id="10" name="Retângulo 9"/>
          <p:cNvSpPr/>
          <p:nvPr/>
        </p:nvSpPr>
        <p:spPr>
          <a:xfrm>
            <a:off x="892175" y="316039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15</a:t>
            </a:r>
            <a:endParaRPr lang="pt-BR" altLang="en-US"/>
          </a:p>
        </p:txBody>
      </p:sp>
      <p:sp>
        <p:nvSpPr>
          <p:cNvPr id="11" name="Retângulo 10"/>
          <p:cNvSpPr/>
          <p:nvPr/>
        </p:nvSpPr>
        <p:spPr>
          <a:xfrm>
            <a:off x="1516380" y="316039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20</a:t>
            </a:r>
            <a:endParaRPr lang="pt-BR" altLang="en-US"/>
          </a:p>
        </p:txBody>
      </p:sp>
      <p:sp>
        <p:nvSpPr>
          <p:cNvPr id="12" name="Retângulo 11"/>
          <p:cNvSpPr/>
          <p:nvPr/>
        </p:nvSpPr>
        <p:spPr>
          <a:xfrm>
            <a:off x="2140585" y="316039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" name="Retângulo 1"/>
          <p:cNvSpPr/>
          <p:nvPr/>
        </p:nvSpPr>
        <p:spPr>
          <a:xfrm>
            <a:off x="3224530" y="316039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30</a:t>
            </a:r>
            <a:endParaRPr lang="pt-BR" altLang="en-US"/>
          </a:p>
        </p:txBody>
      </p:sp>
      <p:sp>
        <p:nvSpPr>
          <p:cNvPr id="4" name="Retângulo 3"/>
          <p:cNvSpPr/>
          <p:nvPr/>
        </p:nvSpPr>
        <p:spPr>
          <a:xfrm>
            <a:off x="3848735" y="316039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40</a:t>
            </a:r>
            <a:endParaRPr lang="pt-BR" altLang="en-US"/>
          </a:p>
        </p:txBody>
      </p:sp>
      <p:sp>
        <p:nvSpPr>
          <p:cNvPr id="5" name="Retângulo 4"/>
          <p:cNvSpPr/>
          <p:nvPr/>
        </p:nvSpPr>
        <p:spPr>
          <a:xfrm>
            <a:off x="4472940" y="316039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Retângulo 5"/>
          <p:cNvSpPr/>
          <p:nvPr/>
        </p:nvSpPr>
        <p:spPr>
          <a:xfrm>
            <a:off x="5097145" y="316039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Retângulo 6"/>
          <p:cNvSpPr/>
          <p:nvPr/>
        </p:nvSpPr>
        <p:spPr>
          <a:xfrm>
            <a:off x="4644390" y="1996440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30</a:t>
            </a:r>
            <a:endParaRPr lang="pt-BR" altLang="en-US"/>
          </a:p>
        </p:txBody>
      </p:sp>
      <p:sp>
        <p:nvSpPr>
          <p:cNvPr id="8" name="Retângulo 7"/>
          <p:cNvSpPr/>
          <p:nvPr/>
        </p:nvSpPr>
        <p:spPr>
          <a:xfrm>
            <a:off x="5268595" y="1996440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50</a:t>
            </a:r>
            <a:endParaRPr lang="pt-BR" altLang="en-US"/>
          </a:p>
        </p:txBody>
      </p:sp>
      <p:sp>
        <p:nvSpPr>
          <p:cNvPr id="13" name="Retângulo 12"/>
          <p:cNvSpPr/>
          <p:nvPr/>
        </p:nvSpPr>
        <p:spPr>
          <a:xfrm>
            <a:off x="5892800" y="1996440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70</a:t>
            </a:r>
            <a:endParaRPr lang="pt-BR" altLang="en-US"/>
          </a:p>
        </p:txBody>
      </p:sp>
      <p:sp>
        <p:nvSpPr>
          <p:cNvPr id="14" name="Retângulo 13"/>
          <p:cNvSpPr/>
          <p:nvPr/>
        </p:nvSpPr>
        <p:spPr>
          <a:xfrm>
            <a:off x="6517005" y="1996440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81" name="Conector de Seta Reta 80"/>
          <p:cNvCxnSpPr/>
          <p:nvPr/>
        </p:nvCxnSpPr>
        <p:spPr>
          <a:xfrm flipH="1">
            <a:off x="257980" y="2416175"/>
            <a:ext cx="4387850" cy="734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 flipH="1">
            <a:off x="3226605" y="2406015"/>
            <a:ext cx="2044700" cy="744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2764960" y="3369945"/>
            <a:ext cx="45974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/>
        </p:nvSpPr>
        <p:spPr>
          <a:xfrm>
            <a:off x="6071870" y="314134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50</a:t>
            </a:r>
            <a:endParaRPr lang="pt-BR" altLang="en-US"/>
          </a:p>
        </p:txBody>
      </p:sp>
      <p:sp>
        <p:nvSpPr>
          <p:cNvPr id="18" name="Retângulo 17"/>
          <p:cNvSpPr/>
          <p:nvPr/>
        </p:nvSpPr>
        <p:spPr>
          <a:xfrm>
            <a:off x="6696075" y="314134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60</a:t>
            </a:r>
            <a:endParaRPr lang="pt-BR" altLang="en-US"/>
          </a:p>
        </p:txBody>
      </p:sp>
      <p:sp>
        <p:nvSpPr>
          <p:cNvPr id="19" name="Retângulo 18"/>
          <p:cNvSpPr/>
          <p:nvPr/>
        </p:nvSpPr>
        <p:spPr>
          <a:xfrm>
            <a:off x="7320280" y="314134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0" name="Retângulo 19"/>
          <p:cNvSpPr/>
          <p:nvPr/>
        </p:nvSpPr>
        <p:spPr>
          <a:xfrm>
            <a:off x="7944485" y="314134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22" name="Conector de Seta Reta 21"/>
          <p:cNvCxnSpPr/>
          <p:nvPr/>
        </p:nvCxnSpPr>
        <p:spPr>
          <a:xfrm>
            <a:off x="5896780" y="2406015"/>
            <a:ext cx="179070" cy="744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/>
          <p:cNvSpPr/>
          <p:nvPr/>
        </p:nvSpPr>
        <p:spPr>
          <a:xfrm>
            <a:off x="9008745" y="314134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70</a:t>
            </a:r>
            <a:endParaRPr lang="pt-BR" altLang="en-US"/>
          </a:p>
        </p:txBody>
      </p:sp>
      <p:sp>
        <p:nvSpPr>
          <p:cNvPr id="24" name="Retângulo 23"/>
          <p:cNvSpPr/>
          <p:nvPr/>
        </p:nvSpPr>
        <p:spPr>
          <a:xfrm>
            <a:off x="9632950" y="314134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80</a:t>
            </a:r>
            <a:endParaRPr lang="pt-BR" altLang="en-US"/>
          </a:p>
        </p:txBody>
      </p:sp>
      <p:sp>
        <p:nvSpPr>
          <p:cNvPr id="25" name="Retângulo 24"/>
          <p:cNvSpPr/>
          <p:nvPr/>
        </p:nvSpPr>
        <p:spPr>
          <a:xfrm>
            <a:off x="10257155" y="314134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90</a:t>
            </a:r>
            <a:endParaRPr lang="pt-BR" altLang="en-US"/>
          </a:p>
        </p:txBody>
      </p:sp>
      <p:sp>
        <p:nvSpPr>
          <p:cNvPr id="26" name="Retângulo 25"/>
          <p:cNvSpPr/>
          <p:nvPr/>
        </p:nvSpPr>
        <p:spPr>
          <a:xfrm>
            <a:off x="10881360" y="314134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27" name="Conector de Seta Reta 26"/>
          <p:cNvCxnSpPr/>
          <p:nvPr/>
        </p:nvCxnSpPr>
        <p:spPr>
          <a:xfrm>
            <a:off x="8568860" y="3378835"/>
            <a:ext cx="43561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>
            <a:off x="5721520" y="3378835"/>
            <a:ext cx="35750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>
            <a:off x="6502570" y="2406015"/>
            <a:ext cx="2491740" cy="734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227330"/>
            <a:ext cx="10058400" cy="139319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800" dirty="0"/>
              <a:t>Mostrar como uma árvore B+, de ordem 5, ficará após a inserção dos elementos: </a:t>
            </a:r>
            <a:r>
              <a:rPr lang="pt-BR" sz="2800" dirty="0">
                <a:solidFill>
                  <a:srgbClr val="FF0000"/>
                </a:solidFill>
              </a:rPr>
              <a:t>10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90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20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30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40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70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50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60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80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15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85</a:t>
            </a:r>
            <a:r>
              <a:rPr lang="pt-BR" sz="2800" dirty="0"/>
              <a:t>, 25, 75, 35, 65, 45, 55.</a:t>
            </a:r>
            <a:endParaRPr lang="pt-BR" sz="2800" dirty="0"/>
          </a:p>
          <a:p>
            <a:pPr marL="457200" indent="-457200">
              <a:buFont typeface="+mj-lt"/>
              <a:buAutoNum type="arabicPeriod"/>
            </a:pPr>
            <a:endParaRPr lang="pt-BR" sz="2800" dirty="0"/>
          </a:p>
        </p:txBody>
      </p:sp>
      <p:sp>
        <p:nvSpPr>
          <p:cNvPr id="9" name="Retângulo 8"/>
          <p:cNvSpPr/>
          <p:nvPr/>
        </p:nvSpPr>
        <p:spPr>
          <a:xfrm>
            <a:off x="267970" y="316039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10</a:t>
            </a:r>
            <a:endParaRPr lang="pt-BR" altLang="en-US"/>
          </a:p>
        </p:txBody>
      </p:sp>
      <p:sp>
        <p:nvSpPr>
          <p:cNvPr id="10" name="Retângulo 9"/>
          <p:cNvSpPr/>
          <p:nvPr/>
        </p:nvSpPr>
        <p:spPr>
          <a:xfrm>
            <a:off x="892175" y="316039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15</a:t>
            </a:r>
            <a:endParaRPr lang="pt-BR" altLang="en-US"/>
          </a:p>
        </p:txBody>
      </p:sp>
      <p:sp>
        <p:nvSpPr>
          <p:cNvPr id="11" name="Retângulo 10"/>
          <p:cNvSpPr/>
          <p:nvPr/>
        </p:nvSpPr>
        <p:spPr>
          <a:xfrm>
            <a:off x="1516380" y="316039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20</a:t>
            </a:r>
            <a:endParaRPr lang="pt-BR" altLang="en-US"/>
          </a:p>
        </p:txBody>
      </p:sp>
      <p:sp>
        <p:nvSpPr>
          <p:cNvPr id="12" name="Retângulo 11"/>
          <p:cNvSpPr/>
          <p:nvPr/>
        </p:nvSpPr>
        <p:spPr>
          <a:xfrm>
            <a:off x="2140585" y="316039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" name="Retângulo 1"/>
          <p:cNvSpPr/>
          <p:nvPr/>
        </p:nvSpPr>
        <p:spPr>
          <a:xfrm>
            <a:off x="3224530" y="316039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30</a:t>
            </a:r>
            <a:endParaRPr lang="pt-BR" altLang="en-US"/>
          </a:p>
        </p:txBody>
      </p:sp>
      <p:sp>
        <p:nvSpPr>
          <p:cNvPr id="4" name="Retângulo 3"/>
          <p:cNvSpPr/>
          <p:nvPr/>
        </p:nvSpPr>
        <p:spPr>
          <a:xfrm>
            <a:off x="3848735" y="316039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40</a:t>
            </a:r>
            <a:endParaRPr lang="pt-BR" altLang="en-US"/>
          </a:p>
        </p:txBody>
      </p:sp>
      <p:sp>
        <p:nvSpPr>
          <p:cNvPr id="5" name="Retângulo 4"/>
          <p:cNvSpPr/>
          <p:nvPr/>
        </p:nvSpPr>
        <p:spPr>
          <a:xfrm>
            <a:off x="4472940" y="316039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Retângulo 5"/>
          <p:cNvSpPr/>
          <p:nvPr/>
        </p:nvSpPr>
        <p:spPr>
          <a:xfrm>
            <a:off x="5097145" y="316039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Retângulo 6"/>
          <p:cNvSpPr/>
          <p:nvPr/>
        </p:nvSpPr>
        <p:spPr>
          <a:xfrm>
            <a:off x="4644390" y="1996440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30</a:t>
            </a:r>
            <a:endParaRPr lang="pt-BR" altLang="en-US"/>
          </a:p>
        </p:txBody>
      </p:sp>
      <p:sp>
        <p:nvSpPr>
          <p:cNvPr id="8" name="Retângulo 7"/>
          <p:cNvSpPr/>
          <p:nvPr/>
        </p:nvSpPr>
        <p:spPr>
          <a:xfrm>
            <a:off x="5268595" y="1996440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50</a:t>
            </a:r>
            <a:endParaRPr lang="pt-BR" altLang="en-US"/>
          </a:p>
        </p:txBody>
      </p:sp>
      <p:sp>
        <p:nvSpPr>
          <p:cNvPr id="13" name="Retângulo 12"/>
          <p:cNvSpPr/>
          <p:nvPr/>
        </p:nvSpPr>
        <p:spPr>
          <a:xfrm>
            <a:off x="5892800" y="1996440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70</a:t>
            </a:r>
            <a:endParaRPr lang="pt-BR" altLang="en-US"/>
          </a:p>
        </p:txBody>
      </p:sp>
      <p:sp>
        <p:nvSpPr>
          <p:cNvPr id="14" name="Retângulo 13"/>
          <p:cNvSpPr/>
          <p:nvPr/>
        </p:nvSpPr>
        <p:spPr>
          <a:xfrm>
            <a:off x="6517005" y="1996440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81" name="Conector de Seta Reta 80"/>
          <p:cNvCxnSpPr/>
          <p:nvPr/>
        </p:nvCxnSpPr>
        <p:spPr>
          <a:xfrm flipH="1">
            <a:off x="257980" y="2416175"/>
            <a:ext cx="4387850" cy="734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 flipH="1">
            <a:off x="3226605" y="2406015"/>
            <a:ext cx="2044700" cy="744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2764960" y="3369945"/>
            <a:ext cx="45974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/>
        </p:nvSpPr>
        <p:spPr>
          <a:xfrm>
            <a:off x="6071870" y="314134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50</a:t>
            </a:r>
            <a:endParaRPr lang="pt-BR" altLang="en-US"/>
          </a:p>
        </p:txBody>
      </p:sp>
      <p:sp>
        <p:nvSpPr>
          <p:cNvPr id="18" name="Retângulo 17"/>
          <p:cNvSpPr/>
          <p:nvPr/>
        </p:nvSpPr>
        <p:spPr>
          <a:xfrm>
            <a:off x="6696075" y="314134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60</a:t>
            </a:r>
            <a:endParaRPr lang="pt-BR" altLang="en-US"/>
          </a:p>
        </p:txBody>
      </p:sp>
      <p:sp>
        <p:nvSpPr>
          <p:cNvPr id="19" name="Retângulo 18"/>
          <p:cNvSpPr/>
          <p:nvPr/>
        </p:nvSpPr>
        <p:spPr>
          <a:xfrm>
            <a:off x="7320280" y="314134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0" name="Retângulo 19"/>
          <p:cNvSpPr/>
          <p:nvPr/>
        </p:nvSpPr>
        <p:spPr>
          <a:xfrm>
            <a:off x="7944485" y="314134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22" name="Conector de Seta Reta 21"/>
          <p:cNvCxnSpPr/>
          <p:nvPr/>
        </p:nvCxnSpPr>
        <p:spPr>
          <a:xfrm>
            <a:off x="5896780" y="2406015"/>
            <a:ext cx="179070" cy="744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/>
          <p:cNvSpPr/>
          <p:nvPr/>
        </p:nvSpPr>
        <p:spPr>
          <a:xfrm>
            <a:off x="9008745" y="314134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70</a:t>
            </a:r>
            <a:endParaRPr lang="pt-BR" altLang="en-US"/>
          </a:p>
        </p:txBody>
      </p:sp>
      <p:sp>
        <p:nvSpPr>
          <p:cNvPr id="24" name="Retângulo 23"/>
          <p:cNvSpPr/>
          <p:nvPr/>
        </p:nvSpPr>
        <p:spPr>
          <a:xfrm>
            <a:off x="9632950" y="314134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80</a:t>
            </a:r>
            <a:endParaRPr lang="pt-BR" altLang="en-US"/>
          </a:p>
        </p:txBody>
      </p:sp>
      <p:sp>
        <p:nvSpPr>
          <p:cNvPr id="25" name="Retângulo 24"/>
          <p:cNvSpPr/>
          <p:nvPr/>
        </p:nvSpPr>
        <p:spPr>
          <a:xfrm>
            <a:off x="10257155" y="314134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85</a:t>
            </a:r>
            <a:endParaRPr lang="pt-BR" altLang="en-US"/>
          </a:p>
        </p:txBody>
      </p:sp>
      <p:sp>
        <p:nvSpPr>
          <p:cNvPr id="26" name="Retângulo 25"/>
          <p:cNvSpPr/>
          <p:nvPr/>
        </p:nvSpPr>
        <p:spPr>
          <a:xfrm>
            <a:off x="10881360" y="314134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90</a:t>
            </a:r>
            <a:endParaRPr lang="pt-BR" altLang="en-US"/>
          </a:p>
        </p:txBody>
      </p:sp>
      <p:cxnSp>
        <p:nvCxnSpPr>
          <p:cNvPr id="27" name="Conector de Seta Reta 26"/>
          <p:cNvCxnSpPr/>
          <p:nvPr/>
        </p:nvCxnSpPr>
        <p:spPr>
          <a:xfrm>
            <a:off x="8568860" y="3378835"/>
            <a:ext cx="43561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>
            <a:off x="5721520" y="3378835"/>
            <a:ext cx="35750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>
            <a:off x="6502570" y="2406015"/>
            <a:ext cx="2491740" cy="734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227330"/>
            <a:ext cx="10058400" cy="139319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800" dirty="0"/>
              <a:t>Mostrar como uma árvore B+, de ordem 5, ficará após a inserção dos elementos: </a:t>
            </a:r>
            <a:r>
              <a:rPr lang="pt-BR" sz="2800" dirty="0">
                <a:solidFill>
                  <a:srgbClr val="FF0000"/>
                </a:solidFill>
              </a:rPr>
              <a:t>10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90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20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30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40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70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50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60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80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15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85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25</a:t>
            </a:r>
            <a:r>
              <a:rPr lang="pt-BR" sz="2800" dirty="0"/>
              <a:t>, 75, 35, 65, 45, 55.</a:t>
            </a:r>
            <a:endParaRPr lang="pt-BR" sz="2800" dirty="0"/>
          </a:p>
          <a:p>
            <a:pPr marL="457200" indent="-457200">
              <a:buFont typeface="+mj-lt"/>
              <a:buAutoNum type="arabicPeriod"/>
            </a:pPr>
            <a:endParaRPr lang="pt-BR" sz="2800" dirty="0"/>
          </a:p>
        </p:txBody>
      </p:sp>
      <p:sp>
        <p:nvSpPr>
          <p:cNvPr id="9" name="Retângulo 8"/>
          <p:cNvSpPr/>
          <p:nvPr/>
        </p:nvSpPr>
        <p:spPr>
          <a:xfrm>
            <a:off x="267970" y="316039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10</a:t>
            </a:r>
            <a:endParaRPr lang="pt-BR" altLang="en-US"/>
          </a:p>
        </p:txBody>
      </p:sp>
      <p:sp>
        <p:nvSpPr>
          <p:cNvPr id="10" name="Retângulo 9"/>
          <p:cNvSpPr/>
          <p:nvPr/>
        </p:nvSpPr>
        <p:spPr>
          <a:xfrm>
            <a:off x="892175" y="316039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15</a:t>
            </a:r>
            <a:endParaRPr lang="pt-BR" altLang="en-US"/>
          </a:p>
        </p:txBody>
      </p:sp>
      <p:sp>
        <p:nvSpPr>
          <p:cNvPr id="11" name="Retângulo 10"/>
          <p:cNvSpPr/>
          <p:nvPr/>
        </p:nvSpPr>
        <p:spPr>
          <a:xfrm>
            <a:off x="1516380" y="316039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20</a:t>
            </a:r>
            <a:endParaRPr lang="pt-BR" altLang="en-US"/>
          </a:p>
        </p:txBody>
      </p:sp>
      <p:sp>
        <p:nvSpPr>
          <p:cNvPr id="12" name="Retângulo 11"/>
          <p:cNvSpPr/>
          <p:nvPr/>
        </p:nvSpPr>
        <p:spPr>
          <a:xfrm>
            <a:off x="2140585" y="316039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25</a:t>
            </a:r>
            <a:endParaRPr lang="pt-BR" altLang="en-US"/>
          </a:p>
        </p:txBody>
      </p:sp>
      <p:sp>
        <p:nvSpPr>
          <p:cNvPr id="2" name="Retângulo 1"/>
          <p:cNvSpPr/>
          <p:nvPr/>
        </p:nvSpPr>
        <p:spPr>
          <a:xfrm>
            <a:off x="3224530" y="316039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30</a:t>
            </a:r>
            <a:endParaRPr lang="pt-BR" altLang="en-US"/>
          </a:p>
        </p:txBody>
      </p:sp>
      <p:sp>
        <p:nvSpPr>
          <p:cNvPr id="4" name="Retângulo 3"/>
          <p:cNvSpPr/>
          <p:nvPr/>
        </p:nvSpPr>
        <p:spPr>
          <a:xfrm>
            <a:off x="3848735" y="316039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40</a:t>
            </a:r>
            <a:endParaRPr lang="pt-BR" altLang="en-US"/>
          </a:p>
        </p:txBody>
      </p:sp>
      <p:sp>
        <p:nvSpPr>
          <p:cNvPr id="5" name="Retângulo 4"/>
          <p:cNvSpPr/>
          <p:nvPr/>
        </p:nvSpPr>
        <p:spPr>
          <a:xfrm>
            <a:off x="4472940" y="316039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Retângulo 5"/>
          <p:cNvSpPr/>
          <p:nvPr/>
        </p:nvSpPr>
        <p:spPr>
          <a:xfrm>
            <a:off x="5097145" y="316039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Retângulo 6"/>
          <p:cNvSpPr/>
          <p:nvPr/>
        </p:nvSpPr>
        <p:spPr>
          <a:xfrm>
            <a:off x="4644390" y="1996440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30</a:t>
            </a:r>
            <a:endParaRPr lang="pt-BR" altLang="en-US"/>
          </a:p>
        </p:txBody>
      </p:sp>
      <p:sp>
        <p:nvSpPr>
          <p:cNvPr id="8" name="Retângulo 7"/>
          <p:cNvSpPr/>
          <p:nvPr/>
        </p:nvSpPr>
        <p:spPr>
          <a:xfrm>
            <a:off x="5268595" y="1996440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50</a:t>
            </a:r>
            <a:endParaRPr lang="pt-BR" altLang="en-US"/>
          </a:p>
        </p:txBody>
      </p:sp>
      <p:sp>
        <p:nvSpPr>
          <p:cNvPr id="13" name="Retângulo 12"/>
          <p:cNvSpPr/>
          <p:nvPr/>
        </p:nvSpPr>
        <p:spPr>
          <a:xfrm>
            <a:off x="5892800" y="1996440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70</a:t>
            </a:r>
            <a:endParaRPr lang="pt-BR" altLang="en-US"/>
          </a:p>
        </p:txBody>
      </p:sp>
      <p:sp>
        <p:nvSpPr>
          <p:cNvPr id="14" name="Retângulo 13"/>
          <p:cNvSpPr/>
          <p:nvPr/>
        </p:nvSpPr>
        <p:spPr>
          <a:xfrm>
            <a:off x="6517005" y="1996440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81" name="Conector de Seta Reta 80"/>
          <p:cNvCxnSpPr/>
          <p:nvPr/>
        </p:nvCxnSpPr>
        <p:spPr>
          <a:xfrm flipH="1">
            <a:off x="257980" y="2416175"/>
            <a:ext cx="4387850" cy="734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 flipH="1">
            <a:off x="3226605" y="2406015"/>
            <a:ext cx="2044700" cy="744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2764960" y="3369945"/>
            <a:ext cx="45974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/>
        </p:nvSpPr>
        <p:spPr>
          <a:xfrm>
            <a:off x="6071870" y="314134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50</a:t>
            </a:r>
            <a:endParaRPr lang="pt-BR" altLang="en-US"/>
          </a:p>
        </p:txBody>
      </p:sp>
      <p:sp>
        <p:nvSpPr>
          <p:cNvPr id="18" name="Retângulo 17"/>
          <p:cNvSpPr/>
          <p:nvPr/>
        </p:nvSpPr>
        <p:spPr>
          <a:xfrm>
            <a:off x="6696075" y="314134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60</a:t>
            </a:r>
            <a:endParaRPr lang="pt-BR" altLang="en-US"/>
          </a:p>
        </p:txBody>
      </p:sp>
      <p:sp>
        <p:nvSpPr>
          <p:cNvPr id="19" name="Retângulo 18"/>
          <p:cNvSpPr/>
          <p:nvPr/>
        </p:nvSpPr>
        <p:spPr>
          <a:xfrm>
            <a:off x="7320280" y="314134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0" name="Retângulo 19"/>
          <p:cNvSpPr/>
          <p:nvPr/>
        </p:nvSpPr>
        <p:spPr>
          <a:xfrm>
            <a:off x="7944485" y="314134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22" name="Conector de Seta Reta 21"/>
          <p:cNvCxnSpPr/>
          <p:nvPr/>
        </p:nvCxnSpPr>
        <p:spPr>
          <a:xfrm>
            <a:off x="5896780" y="2406015"/>
            <a:ext cx="179070" cy="744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/>
          <p:cNvSpPr/>
          <p:nvPr/>
        </p:nvSpPr>
        <p:spPr>
          <a:xfrm>
            <a:off x="9008745" y="314134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70</a:t>
            </a:r>
            <a:endParaRPr lang="pt-BR" altLang="en-US"/>
          </a:p>
        </p:txBody>
      </p:sp>
      <p:sp>
        <p:nvSpPr>
          <p:cNvPr id="24" name="Retângulo 23"/>
          <p:cNvSpPr/>
          <p:nvPr/>
        </p:nvSpPr>
        <p:spPr>
          <a:xfrm>
            <a:off x="9632950" y="314134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80</a:t>
            </a:r>
            <a:endParaRPr lang="pt-BR" altLang="en-US"/>
          </a:p>
        </p:txBody>
      </p:sp>
      <p:sp>
        <p:nvSpPr>
          <p:cNvPr id="25" name="Retângulo 24"/>
          <p:cNvSpPr/>
          <p:nvPr/>
        </p:nvSpPr>
        <p:spPr>
          <a:xfrm>
            <a:off x="10257155" y="314134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85</a:t>
            </a:r>
            <a:endParaRPr lang="pt-BR" altLang="en-US"/>
          </a:p>
        </p:txBody>
      </p:sp>
      <p:sp>
        <p:nvSpPr>
          <p:cNvPr id="26" name="Retângulo 25"/>
          <p:cNvSpPr/>
          <p:nvPr/>
        </p:nvSpPr>
        <p:spPr>
          <a:xfrm>
            <a:off x="10881360" y="314134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90</a:t>
            </a:r>
            <a:endParaRPr lang="pt-BR" altLang="en-US"/>
          </a:p>
        </p:txBody>
      </p:sp>
      <p:cxnSp>
        <p:nvCxnSpPr>
          <p:cNvPr id="27" name="Conector de Seta Reta 26"/>
          <p:cNvCxnSpPr/>
          <p:nvPr/>
        </p:nvCxnSpPr>
        <p:spPr>
          <a:xfrm>
            <a:off x="8568860" y="3378835"/>
            <a:ext cx="43561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>
            <a:off x="5721520" y="3378835"/>
            <a:ext cx="35750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>
            <a:off x="6502570" y="2406015"/>
            <a:ext cx="2491740" cy="734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Inserção na Árvore B+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800" dirty="0"/>
              <a:t> </a:t>
            </a:r>
            <a:r>
              <a:rPr lang="pt-BR" sz="3600" dirty="0"/>
              <a:t>Regras</a:t>
            </a:r>
            <a:endParaRPr lang="pt-BR" sz="3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/>
              <a:t>Mesmas regras da árvore B;</a:t>
            </a:r>
            <a:endParaRPr lang="pt-BR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/>
              <a:t>Caso ocorra </a:t>
            </a:r>
            <a:r>
              <a:rPr lang="pt-BR" sz="2800" i="1" dirty="0"/>
              <a:t>overflow</a:t>
            </a:r>
            <a:r>
              <a:rPr lang="pt-BR" sz="2800" dirty="0"/>
              <a:t>, fazer um </a:t>
            </a:r>
            <a:r>
              <a:rPr lang="pt-BR" sz="2800" i="1" dirty="0"/>
              <a:t>split </a:t>
            </a:r>
            <a:r>
              <a:rPr lang="pt-BR" sz="2800" dirty="0"/>
              <a:t>e promover (sem remover da folha) a menor chave do nó direito dos nós resultantes do </a:t>
            </a:r>
            <a:r>
              <a:rPr lang="pt-BR" sz="2800" i="1" dirty="0"/>
              <a:t>split</a:t>
            </a:r>
            <a:r>
              <a:rPr lang="pt-BR" sz="2800" dirty="0"/>
              <a:t>.</a:t>
            </a:r>
            <a:endParaRPr lang="pt-BR" sz="28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/>
              <a:t>Caso o </a:t>
            </a:r>
            <a:r>
              <a:rPr lang="pt-BR" sz="2800" i="1" dirty="0"/>
              <a:t>overflow </a:t>
            </a:r>
            <a:r>
              <a:rPr lang="pt-BR" sz="2800" dirty="0"/>
              <a:t>aconteça em um nó interno, não é necessário manter a menor chave do nó direito, ou seja, seguir a mesma regra da árvore B.</a:t>
            </a:r>
            <a:endParaRPr lang="pt-BR" sz="2800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227330"/>
            <a:ext cx="10058400" cy="139319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800" dirty="0"/>
              <a:t>Mostrar como uma árvore B+, de ordem 5, ficará após a inserção dos elementos: </a:t>
            </a:r>
            <a:r>
              <a:rPr lang="pt-BR" sz="2800" dirty="0">
                <a:solidFill>
                  <a:srgbClr val="FF0000"/>
                </a:solidFill>
              </a:rPr>
              <a:t>10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90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20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30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40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70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50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60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80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15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85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25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75</a:t>
            </a:r>
            <a:r>
              <a:rPr lang="pt-BR" sz="2800" dirty="0"/>
              <a:t>, 35, 65, 45, 55.</a:t>
            </a:r>
            <a:endParaRPr lang="pt-BR" sz="2800" dirty="0"/>
          </a:p>
          <a:p>
            <a:pPr marL="457200" indent="-457200">
              <a:buFont typeface="+mj-lt"/>
              <a:buAutoNum type="arabicPeriod"/>
            </a:pPr>
            <a:endParaRPr lang="pt-BR" sz="2800" dirty="0"/>
          </a:p>
        </p:txBody>
      </p:sp>
      <p:sp>
        <p:nvSpPr>
          <p:cNvPr id="9" name="Retângulo 8"/>
          <p:cNvSpPr/>
          <p:nvPr/>
        </p:nvSpPr>
        <p:spPr>
          <a:xfrm>
            <a:off x="267970" y="316039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10</a:t>
            </a:r>
            <a:endParaRPr lang="pt-BR" altLang="en-US"/>
          </a:p>
        </p:txBody>
      </p:sp>
      <p:sp>
        <p:nvSpPr>
          <p:cNvPr id="10" name="Retângulo 9"/>
          <p:cNvSpPr/>
          <p:nvPr/>
        </p:nvSpPr>
        <p:spPr>
          <a:xfrm>
            <a:off x="892175" y="316039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15</a:t>
            </a:r>
            <a:endParaRPr lang="pt-BR" altLang="en-US"/>
          </a:p>
        </p:txBody>
      </p:sp>
      <p:sp>
        <p:nvSpPr>
          <p:cNvPr id="11" name="Retângulo 10"/>
          <p:cNvSpPr/>
          <p:nvPr/>
        </p:nvSpPr>
        <p:spPr>
          <a:xfrm>
            <a:off x="1516380" y="316039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20</a:t>
            </a:r>
            <a:endParaRPr lang="pt-BR" altLang="en-US"/>
          </a:p>
        </p:txBody>
      </p:sp>
      <p:sp>
        <p:nvSpPr>
          <p:cNvPr id="12" name="Retângulo 11"/>
          <p:cNvSpPr/>
          <p:nvPr/>
        </p:nvSpPr>
        <p:spPr>
          <a:xfrm>
            <a:off x="2140585" y="316039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25</a:t>
            </a:r>
            <a:endParaRPr lang="pt-BR" altLang="en-US"/>
          </a:p>
        </p:txBody>
      </p:sp>
      <p:sp>
        <p:nvSpPr>
          <p:cNvPr id="2" name="Retângulo 1"/>
          <p:cNvSpPr/>
          <p:nvPr/>
        </p:nvSpPr>
        <p:spPr>
          <a:xfrm>
            <a:off x="3224530" y="316039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30</a:t>
            </a:r>
            <a:endParaRPr lang="pt-BR" altLang="en-US"/>
          </a:p>
        </p:txBody>
      </p:sp>
      <p:sp>
        <p:nvSpPr>
          <p:cNvPr id="4" name="Retângulo 3"/>
          <p:cNvSpPr/>
          <p:nvPr/>
        </p:nvSpPr>
        <p:spPr>
          <a:xfrm>
            <a:off x="3848735" y="316039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40</a:t>
            </a:r>
            <a:endParaRPr lang="pt-BR" altLang="en-US"/>
          </a:p>
        </p:txBody>
      </p:sp>
      <p:sp>
        <p:nvSpPr>
          <p:cNvPr id="5" name="Retângulo 4"/>
          <p:cNvSpPr/>
          <p:nvPr/>
        </p:nvSpPr>
        <p:spPr>
          <a:xfrm>
            <a:off x="4472940" y="316039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Retângulo 5"/>
          <p:cNvSpPr/>
          <p:nvPr/>
        </p:nvSpPr>
        <p:spPr>
          <a:xfrm>
            <a:off x="5097145" y="316039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Retângulo 6"/>
          <p:cNvSpPr/>
          <p:nvPr/>
        </p:nvSpPr>
        <p:spPr>
          <a:xfrm>
            <a:off x="4644390" y="1996440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30</a:t>
            </a:r>
            <a:endParaRPr lang="pt-BR" altLang="en-US"/>
          </a:p>
        </p:txBody>
      </p:sp>
      <p:sp>
        <p:nvSpPr>
          <p:cNvPr id="8" name="Retângulo 7"/>
          <p:cNvSpPr/>
          <p:nvPr/>
        </p:nvSpPr>
        <p:spPr>
          <a:xfrm>
            <a:off x="5268595" y="1996440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50</a:t>
            </a:r>
            <a:endParaRPr lang="pt-BR" altLang="en-US"/>
          </a:p>
        </p:txBody>
      </p:sp>
      <p:sp>
        <p:nvSpPr>
          <p:cNvPr id="13" name="Retângulo 12"/>
          <p:cNvSpPr/>
          <p:nvPr/>
        </p:nvSpPr>
        <p:spPr>
          <a:xfrm>
            <a:off x="5892800" y="1996440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70</a:t>
            </a:r>
            <a:endParaRPr lang="pt-BR" altLang="en-US"/>
          </a:p>
        </p:txBody>
      </p:sp>
      <p:sp>
        <p:nvSpPr>
          <p:cNvPr id="14" name="Retângulo 13"/>
          <p:cNvSpPr/>
          <p:nvPr/>
        </p:nvSpPr>
        <p:spPr>
          <a:xfrm>
            <a:off x="6517005" y="1996440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81" name="Conector de Seta Reta 80"/>
          <p:cNvCxnSpPr/>
          <p:nvPr/>
        </p:nvCxnSpPr>
        <p:spPr>
          <a:xfrm flipH="1">
            <a:off x="257980" y="2416175"/>
            <a:ext cx="4387850" cy="734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 flipH="1">
            <a:off x="3226605" y="2406015"/>
            <a:ext cx="2044700" cy="744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2764960" y="3369945"/>
            <a:ext cx="45974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/>
        </p:nvSpPr>
        <p:spPr>
          <a:xfrm>
            <a:off x="6071870" y="314134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50</a:t>
            </a:r>
            <a:endParaRPr lang="pt-BR" altLang="en-US"/>
          </a:p>
        </p:txBody>
      </p:sp>
      <p:sp>
        <p:nvSpPr>
          <p:cNvPr id="18" name="Retângulo 17"/>
          <p:cNvSpPr/>
          <p:nvPr/>
        </p:nvSpPr>
        <p:spPr>
          <a:xfrm>
            <a:off x="6696075" y="314134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60</a:t>
            </a:r>
            <a:endParaRPr lang="pt-BR" altLang="en-US"/>
          </a:p>
        </p:txBody>
      </p:sp>
      <p:sp>
        <p:nvSpPr>
          <p:cNvPr id="19" name="Retângulo 18"/>
          <p:cNvSpPr/>
          <p:nvPr/>
        </p:nvSpPr>
        <p:spPr>
          <a:xfrm>
            <a:off x="7320280" y="314134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0" name="Retângulo 19"/>
          <p:cNvSpPr/>
          <p:nvPr/>
        </p:nvSpPr>
        <p:spPr>
          <a:xfrm>
            <a:off x="7944485" y="314134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22" name="Conector de Seta Reta 21"/>
          <p:cNvCxnSpPr/>
          <p:nvPr/>
        </p:nvCxnSpPr>
        <p:spPr>
          <a:xfrm>
            <a:off x="5896780" y="2406015"/>
            <a:ext cx="179070" cy="744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/>
          <p:cNvSpPr/>
          <p:nvPr/>
        </p:nvSpPr>
        <p:spPr>
          <a:xfrm>
            <a:off x="9008745" y="314134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70</a:t>
            </a:r>
            <a:endParaRPr lang="pt-BR" altLang="en-US"/>
          </a:p>
        </p:txBody>
      </p:sp>
      <p:sp>
        <p:nvSpPr>
          <p:cNvPr id="24" name="Retângulo 23"/>
          <p:cNvSpPr/>
          <p:nvPr/>
        </p:nvSpPr>
        <p:spPr>
          <a:xfrm>
            <a:off x="9632950" y="314134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80</a:t>
            </a:r>
            <a:endParaRPr lang="pt-BR" altLang="en-US"/>
          </a:p>
        </p:txBody>
      </p:sp>
      <p:sp>
        <p:nvSpPr>
          <p:cNvPr id="25" name="Retângulo 24"/>
          <p:cNvSpPr/>
          <p:nvPr/>
        </p:nvSpPr>
        <p:spPr>
          <a:xfrm>
            <a:off x="10257155" y="314134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85</a:t>
            </a:r>
            <a:endParaRPr lang="pt-BR" altLang="en-US"/>
          </a:p>
        </p:txBody>
      </p:sp>
      <p:sp>
        <p:nvSpPr>
          <p:cNvPr id="26" name="Retângulo 25"/>
          <p:cNvSpPr/>
          <p:nvPr/>
        </p:nvSpPr>
        <p:spPr>
          <a:xfrm>
            <a:off x="10881360" y="314134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90</a:t>
            </a:r>
            <a:endParaRPr lang="pt-BR" altLang="en-US"/>
          </a:p>
        </p:txBody>
      </p:sp>
      <p:cxnSp>
        <p:nvCxnSpPr>
          <p:cNvPr id="27" name="Conector de Seta Reta 26"/>
          <p:cNvCxnSpPr/>
          <p:nvPr/>
        </p:nvCxnSpPr>
        <p:spPr>
          <a:xfrm>
            <a:off x="8568860" y="3378835"/>
            <a:ext cx="43561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>
            <a:off x="5721520" y="3378835"/>
            <a:ext cx="35750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>
            <a:off x="6502570" y="2406015"/>
            <a:ext cx="2491740" cy="734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227330"/>
            <a:ext cx="10058400" cy="139319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800" dirty="0"/>
              <a:t>Mostrar como uma árvore B+, de ordem 5, ficará após a inserção dos elementos: </a:t>
            </a:r>
            <a:r>
              <a:rPr lang="pt-BR" sz="2800" dirty="0">
                <a:solidFill>
                  <a:srgbClr val="FF0000"/>
                </a:solidFill>
              </a:rPr>
              <a:t>10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90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20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30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40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70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50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60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80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15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85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25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75</a:t>
            </a:r>
            <a:r>
              <a:rPr lang="pt-BR" sz="2800" dirty="0"/>
              <a:t>, 35, 65, 45, 55.</a:t>
            </a:r>
            <a:endParaRPr lang="pt-BR" sz="2800" dirty="0"/>
          </a:p>
          <a:p>
            <a:pPr marL="457200" indent="-457200">
              <a:buFont typeface="+mj-lt"/>
              <a:buAutoNum type="arabicPeriod"/>
            </a:pPr>
            <a:endParaRPr lang="pt-BR" sz="2800" dirty="0"/>
          </a:p>
        </p:txBody>
      </p:sp>
      <p:sp>
        <p:nvSpPr>
          <p:cNvPr id="9" name="Retângulo 8"/>
          <p:cNvSpPr/>
          <p:nvPr/>
        </p:nvSpPr>
        <p:spPr>
          <a:xfrm>
            <a:off x="267970" y="316039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10</a:t>
            </a:r>
            <a:endParaRPr lang="pt-BR" altLang="en-US"/>
          </a:p>
        </p:txBody>
      </p:sp>
      <p:sp>
        <p:nvSpPr>
          <p:cNvPr id="10" name="Retângulo 9"/>
          <p:cNvSpPr/>
          <p:nvPr/>
        </p:nvSpPr>
        <p:spPr>
          <a:xfrm>
            <a:off x="892175" y="316039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15</a:t>
            </a:r>
            <a:endParaRPr lang="pt-BR" altLang="en-US"/>
          </a:p>
        </p:txBody>
      </p:sp>
      <p:sp>
        <p:nvSpPr>
          <p:cNvPr id="11" name="Retângulo 10"/>
          <p:cNvSpPr/>
          <p:nvPr/>
        </p:nvSpPr>
        <p:spPr>
          <a:xfrm>
            <a:off x="1516380" y="316039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20</a:t>
            </a:r>
            <a:endParaRPr lang="pt-BR" altLang="en-US"/>
          </a:p>
        </p:txBody>
      </p:sp>
      <p:sp>
        <p:nvSpPr>
          <p:cNvPr id="12" name="Retângulo 11"/>
          <p:cNvSpPr/>
          <p:nvPr/>
        </p:nvSpPr>
        <p:spPr>
          <a:xfrm>
            <a:off x="2140585" y="316039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25</a:t>
            </a:r>
            <a:endParaRPr lang="pt-BR" altLang="en-US"/>
          </a:p>
        </p:txBody>
      </p:sp>
      <p:sp>
        <p:nvSpPr>
          <p:cNvPr id="2" name="Retângulo 1"/>
          <p:cNvSpPr/>
          <p:nvPr/>
        </p:nvSpPr>
        <p:spPr>
          <a:xfrm>
            <a:off x="3224530" y="316039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30</a:t>
            </a:r>
            <a:endParaRPr lang="pt-BR" altLang="en-US"/>
          </a:p>
        </p:txBody>
      </p:sp>
      <p:sp>
        <p:nvSpPr>
          <p:cNvPr id="4" name="Retângulo 3"/>
          <p:cNvSpPr/>
          <p:nvPr/>
        </p:nvSpPr>
        <p:spPr>
          <a:xfrm>
            <a:off x="3848735" y="316039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40</a:t>
            </a:r>
            <a:endParaRPr lang="pt-BR" altLang="en-US"/>
          </a:p>
        </p:txBody>
      </p:sp>
      <p:sp>
        <p:nvSpPr>
          <p:cNvPr id="5" name="Retângulo 4"/>
          <p:cNvSpPr/>
          <p:nvPr/>
        </p:nvSpPr>
        <p:spPr>
          <a:xfrm>
            <a:off x="4472940" y="316039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6" name="Retângulo 5"/>
          <p:cNvSpPr/>
          <p:nvPr/>
        </p:nvSpPr>
        <p:spPr>
          <a:xfrm>
            <a:off x="5097145" y="316039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Retângulo 6"/>
          <p:cNvSpPr/>
          <p:nvPr/>
        </p:nvSpPr>
        <p:spPr>
          <a:xfrm>
            <a:off x="4644390" y="1996440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30</a:t>
            </a:r>
            <a:endParaRPr lang="pt-BR" altLang="en-US"/>
          </a:p>
        </p:txBody>
      </p:sp>
      <p:sp>
        <p:nvSpPr>
          <p:cNvPr id="8" name="Retângulo 7"/>
          <p:cNvSpPr/>
          <p:nvPr/>
        </p:nvSpPr>
        <p:spPr>
          <a:xfrm>
            <a:off x="5268595" y="1996440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50</a:t>
            </a:r>
            <a:endParaRPr lang="pt-BR" altLang="en-US"/>
          </a:p>
        </p:txBody>
      </p:sp>
      <p:sp>
        <p:nvSpPr>
          <p:cNvPr id="13" name="Retângulo 12"/>
          <p:cNvSpPr/>
          <p:nvPr/>
        </p:nvSpPr>
        <p:spPr>
          <a:xfrm>
            <a:off x="5892800" y="1996440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70</a:t>
            </a:r>
            <a:endParaRPr lang="pt-BR" altLang="en-US"/>
          </a:p>
        </p:txBody>
      </p:sp>
      <p:sp>
        <p:nvSpPr>
          <p:cNvPr id="14" name="Retângulo 13"/>
          <p:cNvSpPr/>
          <p:nvPr/>
        </p:nvSpPr>
        <p:spPr>
          <a:xfrm>
            <a:off x="6517005" y="1996440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80</a:t>
            </a:r>
            <a:endParaRPr lang="pt-BR" altLang="en-US"/>
          </a:p>
        </p:txBody>
      </p:sp>
      <p:cxnSp>
        <p:nvCxnSpPr>
          <p:cNvPr id="81" name="Conector de Seta Reta 80"/>
          <p:cNvCxnSpPr/>
          <p:nvPr/>
        </p:nvCxnSpPr>
        <p:spPr>
          <a:xfrm flipH="1">
            <a:off x="257980" y="2416175"/>
            <a:ext cx="4387850" cy="734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 flipH="1">
            <a:off x="3226605" y="2406015"/>
            <a:ext cx="2044700" cy="744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2764960" y="3369945"/>
            <a:ext cx="45974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/>
        </p:nvSpPr>
        <p:spPr>
          <a:xfrm>
            <a:off x="6071870" y="314134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50</a:t>
            </a:r>
            <a:endParaRPr lang="pt-BR" altLang="en-US"/>
          </a:p>
        </p:txBody>
      </p:sp>
      <p:sp>
        <p:nvSpPr>
          <p:cNvPr id="18" name="Retângulo 17"/>
          <p:cNvSpPr/>
          <p:nvPr/>
        </p:nvSpPr>
        <p:spPr>
          <a:xfrm>
            <a:off x="6696075" y="314134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60</a:t>
            </a:r>
            <a:endParaRPr lang="pt-BR" altLang="en-US"/>
          </a:p>
        </p:txBody>
      </p:sp>
      <p:sp>
        <p:nvSpPr>
          <p:cNvPr id="19" name="Retângulo 18"/>
          <p:cNvSpPr/>
          <p:nvPr/>
        </p:nvSpPr>
        <p:spPr>
          <a:xfrm>
            <a:off x="7320280" y="314134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0" name="Retângulo 19"/>
          <p:cNvSpPr/>
          <p:nvPr/>
        </p:nvSpPr>
        <p:spPr>
          <a:xfrm>
            <a:off x="7944485" y="314134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22" name="Conector de Seta Reta 21"/>
          <p:cNvCxnSpPr/>
          <p:nvPr/>
        </p:nvCxnSpPr>
        <p:spPr>
          <a:xfrm>
            <a:off x="5896780" y="2406015"/>
            <a:ext cx="179070" cy="744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/>
          <p:cNvSpPr/>
          <p:nvPr/>
        </p:nvSpPr>
        <p:spPr>
          <a:xfrm>
            <a:off x="9008745" y="314134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70</a:t>
            </a:r>
            <a:endParaRPr lang="pt-BR" altLang="en-US"/>
          </a:p>
        </p:txBody>
      </p:sp>
      <p:sp>
        <p:nvSpPr>
          <p:cNvPr id="24" name="Retângulo 23"/>
          <p:cNvSpPr/>
          <p:nvPr/>
        </p:nvSpPr>
        <p:spPr>
          <a:xfrm>
            <a:off x="9632950" y="314134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75</a:t>
            </a:r>
            <a:endParaRPr lang="pt-BR" altLang="en-US"/>
          </a:p>
        </p:txBody>
      </p:sp>
      <p:sp>
        <p:nvSpPr>
          <p:cNvPr id="25" name="Retângulo 24"/>
          <p:cNvSpPr/>
          <p:nvPr/>
        </p:nvSpPr>
        <p:spPr>
          <a:xfrm>
            <a:off x="10257155" y="314134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6" name="Retângulo 25"/>
          <p:cNvSpPr/>
          <p:nvPr/>
        </p:nvSpPr>
        <p:spPr>
          <a:xfrm>
            <a:off x="10881360" y="314134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27" name="Conector de Seta Reta 26"/>
          <p:cNvCxnSpPr/>
          <p:nvPr/>
        </p:nvCxnSpPr>
        <p:spPr>
          <a:xfrm>
            <a:off x="8568860" y="3378835"/>
            <a:ext cx="43561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>
            <a:off x="5721520" y="3378835"/>
            <a:ext cx="35750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>
            <a:off x="6502570" y="2406015"/>
            <a:ext cx="2491740" cy="734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9006840" y="1997710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80</a:t>
            </a:r>
            <a:endParaRPr lang="pt-BR" altLang="en-US"/>
          </a:p>
        </p:txBody>
      </p:sp>
      <p:sp>
        <p:nvSpPr>
          <p:cNvPr id="29" name="Retângulo 28"/>
          <p:cNvSpPr/>
          <p:nvPr/>
        </p:nvSpPr>
        <p:spPr>
          <a:xfrm>
            <a:off x="9631045" y="1997710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85</a:t>
            </a:r>
            <a:endParaRPr lang="pt-BR" altLang="en-US"/>
          </a:p>
        </p:txBody>
      </p:sp>
      <p:sp>
        <p:nvSpPr>
          <p:cNvPr id="30" name="Retângulo 29"/>
          <p:cNvSpPr/>
          <p:nvPr/>
        </p:nvSpPr>
        <p:spPr>
          <a:xfrm>
            <a:off x="10255250" y="1997710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90</a:t>
            </a:r>
            <a:endParaRPr lang="pt-BR" altLang="en-US"/>
          </a:p>
        </p:txBody>
      </p:sp>
      <p:sp>
        <p:nvSpPr>
          <p:cNvPr id="32" name="Retângulo 31"/>
          <p:cNvSpPr/>
          <p:nvPr/>
        </p:nvSpPr>
        <p:spPr>
          <a:xfrm>
            <a:off x="10879455" y="1997710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33" name="Conector de Seta Reta 32"/>
          <p:cNvCxnSpPr/>
          <p:nvPr/>
        </p:nvCxnSpPr>
        <p:spPr>
          <a:xfrm flipV="1">
            <a:off x="7137570" y="1998980"/>
            <a:ext cx="1866900" cy="3968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>
            <a:off x="9004470" y="2416175"/>
            <a:ext cx="0" cy="7143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227330"/>
            <a:ext cx="10058400" cy="139319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800" dirty="0"/>
              <a:t>Mostrar como uma árvore B+, de ordem 5, ficará após a inserção dos elementos: </a:t>
            </a:r>
            <a:r>
              <a:rPr lang="pt-BR" sz="2800" dirty="0">
                <a:solidFill>
                  <a:srgbClr val="FF0000"/>
                </a:solidFill>
              </a:rPr>
              <a:t>10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90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20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30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40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70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50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60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80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15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85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25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75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35</a:t>
            </a:r>
            <a:r>
              <a:rPr lang="pt-BR" sz="2800" dirty="0"/>
              <a:t>, 65, 45, 55.</a:t>
            </a:r>
            <a:endParaRPr lang="pt-BR" sz="2800" dirty="0"/>
          </a:p>
          <a:p>
            <a:pPr marL="457200" indent="-457200">
              <a:buFont typeface="+mj-lt"/>
              <a:buAutoNum type="arabicPeriod"/>
            </a:pPr>
            <a:endParaRPr lang="pt-BR" sz="2800" dirty="0"/>
          </a:p>
        </p:txBody>
      </p:sp>
      <p:sp>
        <p:nvSpPr>
          <p:cNvPr id="9" name="Retângulo 8"/>
          <p:cNvSpPr/>
          <p:nvPr/>
        </p:nvSpPr>
        <p:spPr>
          <a:xfrm>
            <a:off x="267970" y="316039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10</a:t>
            </a:r>
            <a:endParaRPr lang="pt-BR" altLang="en-US"/>
          </a:p>
        </p:txBody>
      </p:sp>
      <p:sp>
        <p:nvSpPr>
          <p:cNvPr id="10" name="Retângulo 9"/>
          <p:cNvSpPr/>
          <p:nvPr/>
        </p:nvSpPr>
        <p:spPr>
          <a:xfrm>
            <a:off x="892175" y="316039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15</a:t>
            </a:r>
            <a:endParaRPr lang="pt-BR" altLang="en-US"/>
          </a:p>
        </p:txBody>
      </p:sp>
      <p:sp>
        <p:nvSpPr>
          <p:cNvPr id="11" name="Retângulo 10"/>
          <p:cNvSpPr/>
          <p:nvPr/>
        </p:nvSpPr>
        <p:spPr>
          <a:xfrm>
            <a:off x="1516380" y="316039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20</a:t>
            </a:r>
            <a:endParaRPr lang="pt-BR" altLang="en-US"/>
          </a:p>
        </p:txBody>
      </p:sp>
      <p:sp>
        <p:nvSpPr>
          <p:cNvPr id="12" name="Retângulo 11"/>
          <p:cNvSpPr/>
          <p:nvPr/>
        </p:nvSpPr>
        <p:spPr>
          <a:xfrm>
            <a:off x="2140585" y="316039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25</a:t>
            </a:r>
            <a:endParaRPr lang="pt-BR" altLang="en-US"/>
          </a:p>
        </p:txBody>
      </p:sp>
      <p:sp>
        <p:nvSpPr>
          <p:cNvPr id="2" name="Retângulo 1"/>
          <p:cNvSpPr/>
          <p:nvPr/>
        </p:nvSpPr>
        <p:spPr>
          <a:xfrm>
            <a:off x="3224530" y="316039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30</a:t>
            </a:r>
            <a:endParaRPr lang="pt-BR" altLang="en-US"/>
          </a:p>
        </p:txBody>
      </p:sp>
      <p:sp>
        <p:nvSpPr>
          <p:cNvPr id="4" name="Retângulo 3"/>
          <p:cNvSpPr/>
          <p:nvPr/>
        </p:nvSpPr>
        <p:spPr>
          <a:xfrm>
            <a:off x="3848735" y="316039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35</a:t>
            </a:r>
            <a:endParaRPr lang="pt-BR" altLang="en-US"/>
          </a:p>
        </p:txBody>
      </p:sp>
      <p:sp>
        <p:nvSpPr>
          <p:cNvPr id="5" name="Retângulo 4"/>
          <p:cNvSpPr/>
          <p:nvPr/>
        </p:nvSpPr>
        <p:spPr>
          <a:xfrm>
            <a:off x="4472940" y="316039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40</a:t>
            </a:r>
            <a:endParaRPr lang="pt-BR" altLang="en-US"/>
          </a:p>
        </p:txBody>
      </p:sp>
      <p:sp>
        <p:nvSpPr>
          <p:cNvPr id="6" name="Retângulo 5"/>
          <p:cNvSpPr/>
          <p:nvPr/>
        </p:nvSpPr>
        <p:spPr>
          <a:xfrm>
            <a:off x="5097145" y="316039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Retângulo 6"/>
          <p:cNvSpPr/>
          <p:nvPr/>
        </p:nvSpPr>
        <p:spPr>
          <a:xfrm>
            <a:off x="4644390" y="1996440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30</a:t>
            </a:r>
            <a:endParaRPr lang="pt-BR" altLang="en-US"/>
          </a:p>
        </p:txBody>
      </p:sp>
      <p:sp>
        <p:nvSpPr>
          <p:cNvPr id="8" name="Retângulo 7"/>
          <p:cNvSpPr/>
          <p:nvPr/>
        </p:nvSpPr>
        <p:spPr>
          <a:xfrm>
            <a:off x="5268595" y="1996440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50</a:t>
            </a:r>
            <a:endParaRPr lang="pt-BR" altLang="en-US"/>
          </a:p>
        </p:txBody>
      </p:sp>
      <p:sp>
        <p:nvSpPr>
          <p:cNvPr id="13" name="Retângulo 12"/>
          <p:cNvSpPr/>
          <p:nvPr/>
        </p:nvSpPr>
        <p:spPr>
          <a:xfrm>
            <a:off x="5892800" y="1996440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70</a:t>
            </a:r>
            <a:endParaRPr lang="pt-BR" altLang="en-US"/>
          </a:p>
        </p:txBody>
      </p:sp>
      <p:sp>
        <p:nvSpPr>
          <p:cNvPr id="14" name="Retângulo 13"/>
          <p:cNvSpPr/>
          <p:nvPr/>
        </p:nvSpPr>
        <p:spPr>
          <a:xfrm>
            <a:off x="6517005" y="1996440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80</a:t>
            </a:r>
            <a:endParaRPr lang="pt-BR" altLang="en-US"/>
          </a:p>
        </p:txBody>
      </p:sp>
      <p:cxnSp>
        <p:nvCxnSpPr>
          <p:cNvPr id="81" name="Conector de Seta Reta 80"/>
          <p:cNvCxnSpPr/>
          <p:nvPr/>
        </p:nvCxnSpPr>
        <p:spPr>
          <a:xfrm flipH="1">
            <a:off x="257980" y="2416175"/>
            <a:ext cx="4387850" cy="734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 flipH="1">
            <a:off x="3226605" y="2406015"/>
            <a:ext cx="2044700" cy="744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2764960" y="3369945"/>
            <a:ext cx="45974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/>
        </p:nvSpPr>
        <p:spPr>
          <a:xfrm>
            <a:off x="6071870" y="314134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50</a:t>
            </a:r>
            <a:endParaRPr lang="pt-BR" altLang="en-US"/>
          </a:p>
        </p:txBody>
      </p:sp>
      <p:sp>
        <p:nvSpPr>
          <p:cNvPr id="18" name="Retângulo 17"/>
          <p:cNvSpPr/>
          <p:nvPr/>
        </p:nvSpPr>
        <p:spPr>
          <a:xfrm>
            <a:off x="6696075" y="314134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60</a:t>
            </a:r>
            <a:endParaRPr lang="pt-BR" altLang="en-US"/>
          </a:p>
        </p:txBody>
      </p:sp>
      <p:sp>
        <p:nvSpPr>
          <p:cNvPr id="19" name="Retângulo 18"/>
          <p:cNvSpPr/>
          <p:nvPr/>
        </p:nvSpPr>
        <p:spPr>
          <a:xfrm>
            <a:off x="7320280" y="314134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0" name="Retângulo 19"/>
          <p:cNvSpPr/>
          <p:nvPr/>
        </p:nvSpPr>
        <p:spPr>
          <a:xfrm>
            <a:off x="7944485" y="314134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22" name="Conector de Seta Reta 21"/>
          <p:cNvCxnSpPr/>
          <p:nvPr/>
        </p:nvCxnSpPr>
        <p:spPr>
          <a:xfrm>
            <a:off x="5896780" y="2406015"/>
            <a:ext cx="179070" cy="744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/>
          <p:cNvSpPr/>
          <p:nvPr/>
        </p:nvSpPr>
        <p:spPr>
          <a:xfrm>
            <a:off x="9008745" y="314134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70</a:t>
            </a:r>
            <a:endParaRPr lang="pt-BR" altLang="en-US"/>
          </a:p>
        </p:txBody>
      </p:sp>
      <p:sp>
        <p:nvSpPr>
          <p:cNvPr id="24" name="Retângulo 23"/>
          <p:cNvSpPr/>
          <p:nvPr/>
        </p:nvSpPr>
        <p:spPr>
          <a:xfrm>
            <a:off x="9632950" y="314134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75</a:t>
            </a:r>
            <a:endParaRPr lang="pt-BR" altLang="en-US"/>
          </a:p>
        </p:txBody>
      </p:sp>
      <p:sp>
        <p:nvSpPr>
          <p:cNvPr id="25" name="Retângulo 24"/>
          <p:cNvSpPr/>
          <p:nvPr/>
        </p:nvSpPr>
        <p:spPr>
          <a:xfrm>
            <a:off x="10257155" y="314134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6" name="Retângulo 25"/>
          <p:cNvSpPr/>
          <p:nvPr/>
        </p:nvSpPr>
        <p:spPr>
          <a:xfrm>
            <a:off x="10881360" y="314134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27" name="Conector de Seta Reta 26"/>
          <p:cNvCxnSpPr/>
          <p:nvPr/>
        </p:nvCxnSpPr>
        <p:spPr>
          <a:xfrm>
            <a:off x="8568860" y="3378835"/>
            <a:ext cx="43561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>
            <a:off x="5721520" y="3378835"/>
            <a:ext cx="35750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>
            <a:off x="6502570" y="2406015"/>
            <a:ext cx="2491740" cy="734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9006840" y="1997710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80</a:t>
            </a:r>
            <a:endParaRPr lang="pt-BR" altLang="en-US"/>
          </a:p>
        </p:txBody>
      </p:sp>
      <p:sp>
        <p:nvSpPr>
          <p:cNvPr id="29" name="Retângulo 28"/>
          <p:cNvSpPr/>
          <p:nvPr/>
        </p:nvSpPr>
        <p:spPr>
          <a:xfrm>
            <a:off x="9631045" y="1997710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85</a:t>
            </a:r>
            <a:endParaRPr lang="pt-BR" altLang="en-US"/>
          </a:p>
        </p:txBody>
      </p:sp>
      <p:sp>
        <p:nvSpPr>
          <p:cNvPr id="30" name="Retângulo 29"/>
          <p:cNvSpPr/>
          <p:nvPr/>
        </p:nvSpPr>
        <p:spPr>
          <a:xfrm>
            <a:off x="10255250" y="1997710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90</a:t>
            </a:r>
            <a:endParaRPr lang="pt-BR" altLang="en-US"/>
          </a:p>
        </p:txBody>
      </p:sp>
      <p:sp>
        <p:nvSpPr>
          <p:cNvPr id="32" name="Retângulo 31"/>
          <p:cNvSpPr/>
          <p:nvPr/>
        </p:nvSpPr>
        <p:spPr>
          <a:xfrm>
            <a:off x="10879455" y="1997710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33" name="Conector de Seta Reta 32"/>
          <p:cNvCxnSpPr/>
          <p:nvPr/>
        </p:nvCxnSpPr>
        <p:spPr>
          <a:xfrm flipV="1">
            <a:off x="7137570" y="1998980"/>
            <a:ext cx="1866900" cy="3968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>
            <a:off x="9004470" y="2416175"/>
            <a:ext cx="0" cy="7143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227330"/>
            <a:ext cx="10058400" cy="139319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800" dirty="0"/>
              <a:t>Mostrar como uma árvore B+, de ordem 5, ficará após a inserção dos elementos: </a:t>
            </a:r>
            <a:r>
              <a:rPr lang="pt-BR" sz="2800" dirty="0">
                <a:solidFill>
                  <a:srgbClr val="FF0000"/>
                </a:solidFill>
              </a:rPr>
              <a:t>10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90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20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30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40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70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50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60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80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15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85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25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75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35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65</a:t>
            </a:r>
            <a:r>
              <a:rPr lang="pt-BR" sz="2800" dirty="0"/>
              <a:t>, 45, 55.</a:t>
            </a:r>
            <a:endParaRPr lang="pt-BR" sz="2800" dirty="0"/>
          </a:p>
          <a:p>
            <a:pPr marL="457200" indent="-457200">
              <a:buFont typeface="+mj-lt"/>
              <a:buAutoNum type="arabicPeriod"/>
            </a:pPr>
            <a:endParaRPr lang="pt-BR" sz="2800" dirty="0"/>
          </a:p>
        </p:txBody>
      </p:sp>
      <p:sp>
        <p:nvSpPr>
          <p:cNvPr id="9" name="Retângulo 8"/>
          <p:cNvSpPr/>
          <p:nvPr/>
        </p:nvSpPr>
        <p:spPr>
          <a:xfrm>
            <a:off x="267970" y="316039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10</a:t>
            </a:r>
            <a:endParaRPr lang="pt-BR" altLang="en-US"/>
          </a:p>
        </p:txBody>
      </p:sp>
      <p:sp>
        <p:nvSpPr>
          <p:cNvPr id="10" name="Retângulo 9"/>
          <p:cNvSpPr/>
          <p:nvPr/>
        </p:nvSpPr>
        <p:spPr>
          <a:xfrm>
            <a:off x="892175" y="316039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15</a:t>
            </a:r>
            <a:endParaRPr lang="pt-BR" altLang="en-US"/>
          </a:p>
        </p:txBody>
      </p:sp>
      <p:sp>
        <p:nvSpPr>
          <p:cNvPr id="11" name="Retângulo 10"/>
          <p:cNvSpPr/>
          <p:nvPr/>
        </p:nvSpPr>
        <p:spPr>
          <a:xfrm>
            <a:off x="1516380" y="316039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20</a:t>
            </a:r>
            <a:endParaRPr lang="pt-BR" altLang="en-US"/>
          </a:p>
        </p:txBody>
      </p:sp>
      <p:sp>
        <p:nvSpPr>
          <p:cNvPr id="12" name="Retângulo 11"/>
          <p:cNvSpPr/>
          <p:nvPr/>
        </p:nvSpPr>
        <p:spPr>
          <a:xfrm>
            <a:off x="2140585" y="316039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25</a:t>
            </a:r>
            <a:endParaRPr lang="pt-BR" altLang="en-US"/>
          </a:p>
        </p:txBody>
      </p:sp>
      <p:sp>
        <p:nvSpPr>
          <p:cNvPr id="2" name="Retângulo 1"/>
          <p:cNvSpPr/>
          <p:nvPr/>
        </p:nvSpPr>
        <p:spPr>
          <a:xfrm>
            <a:off x="3224530" y="316039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30</a:t>
            </a:r>
            <a:endParaRPr lang="pt-BR" altLang="en-US"/>
          </a:p>
        </p:txBody>
      </p:sp>
      <p:sp>
        <p:nvSpPr>
          <p:cNvPr id="4" name="Retângulo 3"/>
          <p:cNvSpPr/>
          <p:nvPr/>
        </p:nvSpPr>
        <p:spPr>
          <a:xfrm>
            <a:off x="3848735" y="316039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35</a:t>
            </a:r>
            <a:endParaRPr lang="pt-BR" altLang="en-US"/>
          </a:p>
        </p:txBody>
      </p:sp>
      <p:sp>
        <p:nvSpPr>
          <p:cNvPr id="5" name="Retângulo 4"/>
          <p:cNvSpPr/>
          <p:nvPr/>
        </p:nvSpPr>
        <p:spPr>
          <a:xfrm>
            <a:off x="4472940" y="316039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40</a:t>
            </a:r>
            <a:endParaRPr lang="pt-BR" altLang="en-US"/>
          </a:p>
        </p:txBody>
      </p:sp>
      <p:sp>
        <p:nvSpPr>
          <p:cNvPr id="6" name="Retângulo 5"/>
          <p:cNvSpPr/>
          <p:nvPr/>
        </p:nvSpPr>
        <p:spPr>
          <a:xfrm>
            <a:off x="5097145" y="316039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7" name="Retângulo 6"/>
          <p:cNvSpPr/>
          <p:nvPr/>
        </p:nvSpPr>
        <p:spPr>
          <a:xfrm>
            <a:off x="4644390" y="1996440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30</a:t>
            </a:r>
            <a:endParaRPr lang="pt-BR" altLang="en-US"/>
          </a:p>
        </p:txBody>
      </p:sp>
      <p:sp>
        <p:nvSpPr>
          <p:cNvPr id="8" name="Retângulo 7"/>
          <p:cNvSpPr/>
          <p:nvPr/>
        </p:nvSpPr>
        <p:spPr>
          <a:xfrm>
            <a:off x="5268595" y="1996440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50</a:t>
            </a:r>
            <a:endParaRPr lang="pt-BR" altLang="en-US"/>
          </a:p>
        </p:txBody>
      </p:sp>
      <p:sp>
        <p:nvSpPr>
          <p:cNvPr id="13" name="Retângulo 12"/>
          <p:cNvSpPr/>
          <p:nvPr/>
        </p:nvSpPr>
        <p:spPr>
          <a:xfrm>
            <a:off x="5892800" y="1996440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70</a:t>
            </a:r>
            <a:endParaRPr lang="pt-BR" altLang="en-US"/>
          </a:p>
        </p:txBody>
      </p:sp>
      <p:sp>
        <p:nvSpPr>
          <p:cNvPr id="14" name="Retângulo 13"/>
          <p:cNvSpPr/>
          <p:nvPr/>
        </p:nvSpPr>
        <p:spPr>
          <a:xfrm>
            <a:off x="6517005" y="1996440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80</a:t>
            </a:r>
            <a:endParaRPr lang="pt-BR" altLang="en-US"/>
          </a:p>
        </p:txBody>
      </p:sp>
      <p:cxnSp>
        <p:nvCxnSpPr>
          <p:cNvPr id="81" name="Conector de Seta Reta 80"/>
          <p:cNvCxnSpPr/>
          <p:nvPr/>
        </p:nvCxnSpPr>
        <p:spPr>
          <a:xfrm flipH="1">
            <a:off x="257980" y="2416175"/>
            <a:ext cx="4387850" cy="734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 flipH="1">
            <a:off x="3226605" y="2406015"/>
            <a:ext cx="2044700" cy="744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2764960" y="3369945"/>
            <a:ext cx="45974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/>
        </p:nvSpPr>
        <p:spPr>
          <a:xfrm>
            <a:off x="6071870" y="314134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50</a:t>
            </a:r>
            <a:endParaRPr lang="pt-BR" altLang="en-US"/>
          </a:p>
        </p:txBody>
      </p:sp>
      <p:sp>
        <p:nvSpPr>
          <p:cNvPr id="18" name="Retângulo 17"/>
          <p:cNvSpPr/>
          <p:nvPr/>
        </p:nvSpPr>
        <p:spPr>
          <a:xfrm>
            <a:off x="6696075" y="314134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60</a:t>
            </a:r>
            <a:endParaRPr lang="pt-BR" altLang="en-US"/>
          </a:p>
        </p:txBody>
      </p:sp>
      <p:sp>
        <p:nvSpPr>
          <p:cNvPr id="19" name="Retângulo 18"/>
          <p:cNvSpPr/>
          <p:nvPr/>
        </p:nvSpPr>
        <p:spPr>
          <a:xfrm>
            <a:off x="7320280" y="314134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65</a:t>
            </a:r>
            <a:endParaRPr lang="pt-BR" altLang="en-US"/>
          </a:p>
        </p:txBody>
      </p:sp>
      <p:sp>
        <p:nvSpPr>
          <p:cNvPr id="20" name="Retângulo 19"/>
          <p:cNvSpPr/>
          <p:nvPr/>
        </p:nvSpPr>
        <p:spPr>
          <a:xfrm>
            <a:off x="7944485" y="314134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22" name="Conector de Seta Reta 21"/>
          <p:cNvCxnSpPr/>
          <p:nvPr/>
        </p:nvCxnSpPr>
        <p:spPr>
          <a:xfrm>
            <a:off x="5896780" y="2406015"/>
            <a:ext cx="179070" cy="744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/>
          <p:cNvSpPr/>
          <p:nvPr/>
        </p:nvSpPr>
        <p:spPr>
          <a:xfrm>
            <a:off x="9008745" y="314134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70</a:t>
            </a:r>
            <a:endParaRPr lang="pt-BR" altLang="en-US"/>
          </a:p>
        </p:txBody>
      </p:sp>
      <p:sp>
        <p:nvSpPr>
          <p:cNvPr id="24" name="Retângulo 23"/>
          <p:cNvSpPr/>
          <p:nvPr/>
        </p:nvSpPr>
        <p:spPr>
          <a:xfrm>
            <a:off x="9632950" y="314134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75</a:t>
            </a:r>
            <a:endParaRPr lang="pt-BR" altLang="en-US"/>
          </a:p>
        </p:txBody>
      </p:sp>
      <p:sp>
        <p:nvSpPr>
          <p:cNvPr id="25" name="Retângulo 24"/>
          <p:cNvSpPr/>
          <p:nvPr/>
        </p:nvSpPr>
        <p:spPr>
          <a:xfrm>
            <a:off x="10257155" y="314134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6" name="Retângulo 25"/>
          <p:cNvSpPr/>
          <p:nvPr/>
        </p:nvSpPr>
        <p:spPr>
          <a:xfrm>
            <a:off x="10881360" y="314134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27" name="Conector de Seta Reta 26"/>
          <p:cNvCxnSpPr/>
          <p:nvPr/>
        </p:nvCxnSpPr>
        <p:spPr>
          <a:xfrm>
            <a:off x="8568860" y="3378835"/>
            <a:ext cx="43561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>
            <a:off x="5721520" y="3378835"/>
            <a:ext cx="35750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>
            <a:off x="6502570" y="2406015"/>
            <a:ext cx="2491740" cy="734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9006840" y="1997710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80</a:t>
            </a:r>
            <a:endParaRPr lang="pt-BR" altLang="en-US"/>
          </a:p>
        </p:txBody>
      </p:sp>
      <p:sp>
        <p:nvSpPr>
          <p:cNvPr id="29" name="Retângulo 28"/>
          <p:cNvSpPr/>
          <p:nvPr/>
        </p:nvSpPr>
        <p:spPr>
          <a:xfrm>
            <a:off x="9631045" y="1997710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85</a:t>
            </a:r>
            <a:endParaRPr lang="pt-BR" altLang="en-US"/>
          </a:p>
        </p:txBody>
      </p:sp>
      <p:sp>
        <p:nvSpPr>
          <p:cNvPr id="30" name="Retângulo 29"/>
          <p:cNvSpPr/>
          <p:nvPr/>
        </p:nvSpPr>
        <p:spPr>
          <a:xfrm>
            <a:off x="10255250" y="1997710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90</a:t>
            </a:r>
            <a:endParaRPr lang="pt-BR" altLang="en-US"/>
          </a:p>
        </p:txBody>
      </p:sp>
      <p:sp>
        <p:nvSpPr>
          <p:cNvPr id="32" name="Retângulo 31"/>
          <p:cNvSpPr/>
          <p:nvPr/>
        </p:nvSpPr>
        <p:spPr>
          <a:xfrm>
            <a:off x="10879455" y="1997710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33" name="Conector de Seta Reta 32"/>
          <p:cNvCxnSpPr/>
          <p:nvPr/>
        </p:nvCxnSpPr>
        <p:spPr>
          <a:xfrm flipV="1">
            <a:off x="7137570" y="1998980"/>
            <a:ext cx="1866900" cy="3968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>
            <a:off x="9004470" y="2416175"/>
            <a:ext cx="0" cy="7143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227330"/>
            <a:ext cx="10058400" cy="139319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800" dirty="0"/>
              <a:t>Mostrar como uma árvore B+, de ordem 5, ficará após a inserção dos elementos: </a:t>
            </a:r>
            <a:r>
              <a:rPr lang="pt-BR" sz="2800" dirty="0">
                <a:solidFill>
                  <a:srgbClr val="FF0000"/>
                </a:solidFill>
              </a:rPr>
              <a:t>10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90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20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30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40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70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50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60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80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15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85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25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75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35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65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45</a:t>
            </a:r>
            <a:r>
              <a:rPr lang="pt-BR" sz="2800" dirty="0"/>
              <a:t>, 55.</a:t>
            </a:r>
            <a:endParaRPr lang="pt-BR" sz="2800" dirty="0"/>
          </a:p>
          <a:p>
            <a:pPr marL="457200" indent="-457200">
              <a:buFont typeface="+mj-lt"/>
              <a:buAutoNum type="arabicPeriod"/>
            </a:pPr>
            <a:endParaRPr lang="pt-BR" sz="2800" dirty="0"/>
          </a:p>
        </p:txBody>
      </p:sp>
      <p:sp>
        <p:nvSpPr>
          <p:cNvPr id="9" name="Retângulo 8"/>
          <p:cNvSpPr/>
          <p:nvPr/>
        </p:nvSpPr>
        <p:spPr>
          <a:xfrm>
            <a:off x="267970" y="316039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10</a:t>
            </a:r>
            <a:endParaRPr lang="pt-BR" altLang="en-US"/>
          </a:p>
        </p:txBody>
      </p:sp>
      <p:sp>
        <p:nvSpPr>
          <p:cNvPr id="10" name="Retângulo 9"/>
          <p:cNvSpPr/>
          <p:nvPr/>
        </p:nvSpPr>
        <p:spPr>
          <a:xfrm>
            <a:off x="892175" y="316039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15</a:t>
            </a:r>
            <a:endParaRPr lang="pt-BR" altLang="en-US"/>
          </a:p>
        </p:txBody>
      </p:sp>
      <p:sp>
        <p:nvSpPr>
          <p:cNvPr id="11" name="Retângulo 10"/>
          <p:cNvSpPr/>
          <p:nvPr/>
        </p:nvSpPr>
        <p:spPr>
          <a:xfrm>
            <a:off x="1516380" y="316039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20</a:t>
            </a:r>
            <a:endParaRPr lang="pt-BR" altLang="en-US"/>
          </a:p>
        </p:txBody>
      </p:sp>
      <p:sp>
        <p:nvSpPr>
          <p:cNvPr id="12" name="Retângulo 11"/>
          <p:cNvSpPr/>
          <p:nvPr/>
        </p:nvSpPr>
        <p:spPr>
          <a:xfrm>
            <a:off x="2140585" y="316039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25</a:t>
            </a:r>
            <a:endParaRPr lang="pt-BR" altLang="en-US"/>
          </a:p>
        </p:txBody>
      </p:sp>
      <p:sp>
        <p:nvSpPr>
          <p:cNvPr id="2" name="Retângulo 1"/>
          <p:cNvSpPr/>
          <p:nvPr/>
        </p:nvSpPr>
        <p:spPr>
          <a:xfrm>
            <a:off x="3224530" y="316039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30</a:t>
            </a:r>
            <a:endParaRPr lang="pt-BR" altLang="en-US"/>
          </a:p>
        </p:txBody>
      </p:sp>
      <p:sp>
        <p:nvSpPr>
          <p:cNvPr id="4" name="Retângulo 3"/>
          <p:cNvSpPr/>
          <p:nvPr/>
        </p:nvSpPr>
        <p:spPr>
          <a:xfrm>
            <a:off x="3848735" y="316039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35</a:t>
            </a:r>
            <a:endParaRPr lang="pt-BR" altLang="en-US"/>
          </a:p>
        </p:txBody>
      </p:sp>
      <p:sp>
        <p:nvSpPr>
          <p:cNvPr id="5" name="Retângulo 4"/>
          <p:cNvSpPr/>
          <p:nvPr/>
        </p:nvSpPr>
        <p:spPr>
          <a:xfrm>
            <a:off x="4472940" y="316039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40</a:t>
            </a:r>
            <a:endParaRPr lang="pt-BR" altLang="en-US"/>
          </a:p>
        </p:txBody>
      </p:sp>
      <p:sp>
        <p:nvSpPr>
          <p:cNvPr id="6" name="Retângulo 5"/>
          <p:cNvSpPr/>
          <p:nvPr/>
        </p:nvSpPr>
        <p:spPr>
          <a:xfrm>
            <a:off x="5097145" y="316039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45</a:t>
            </a:r>
            <a:endParaRPr lang="pt-BR" altLang="en-US"/>
          </a:p>
        </p:txBody>
      </p:sp>
      <p:sp>
        <p:nvSpPr>
          <p:cNvPr id="7" name="Retângulo 6"/>
          <p:cNvSpPr/>
          <p:nvPr/>
        </p:nvSpPr>
        <p:spPr>
          <a:xfrm>
            <a:off x="4644390" y="1996440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30</a:t>
            </a:r>
            <a:endParaRPr lang="pt-BR" altLang="en-US"/>
          </a:p>
        </p:txBody>
      </p:sp>
      <p:sp>
        <p:nvSpPr>
          <p:cNvPr id="8" name="Retângulo 7"/>
          <p:cNvSpPr/>
          <p:nvPr/>
        </p:nvSpPr>
        <p:spPr>
          <a:xfrm>
            <a:off x="5268595" y="1996440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50</a:t>
            </a:r>
            <a:endParaRPr lang="pt-BR" altLang="en-US"/>
          </a:p>
        </p:txBody>
      </p:sp>
      <p:sp>
        <p:nvSpPr>
          <p:cNvPr id="13" name="Retângulo 12"/>
          <p:cNvSpPr/>
          <p:nvPr/>
        </p:nvSpPr>
        <p:spPr>
          <a:xfrm>
            <a:off x="5892800" y="1996440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70</a:t>
            </a:r>
            <a:endParaRPr lang="pt-BR" altLang="en-US"/>
          </a:p>
        </p:txBody>
      </p:sp>
      <p:sp>
        <p:nvSpPr>
          <p:cNvPr id="14" name="Retângulo 13"/>
          <p:cNvSpPr/>
          <p:nvPr/>
        </p:nvSpPr>
        <p:spPr>
          <a:xfrm>
            <a:off x="6517005" y="1996440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80</a:t>
            </a:r>
            <a:endParaRPr lang="pt-BR" altLang="en-US"/>
          </a:p>
        </p:txBody>
      </p:sp>
      <p:cxnSp>
        <p:nvCxnSpPr>
          <p:cNvPr id="81" name="Conector de Seta Reta 80"/>
          <p:cNvCxnSpPr/>
          <p:nvPr/>
        </p:nvCxnSpPr>
        <p:spPr>
          <a:xfrm flipH="1">
            <a:off x="257980" y="2416175"/>
            <a:ext cx="4387850" cy="734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 flipH="1">
            <a:off x="3226605" y="2406015"/>
            <a:ext cx="2044700" cy="744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2764960" y="3369945"/>
            <a:ext cx="45974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/>
        </p:nvSpPr>
        <p:spPr>
          <a:xfrm>
            <a:off x="6071870" y="314134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50</a:t>
            </a:r>
            <a:endParaRPr lang="pt-BR" altLang="en-US"/>
          </a:p>
        </p:txBody>
      </p:sp>
      <p:sp>
        <p:nvSpPr>
          <p:cNvPr id="18" name="Retângulo 17"/>
          <p:cNvSpPr/>
          <p:nvPr/>
        </p:nvSpPr>
        <p:spPr>
          <a:xfrm>
            <a:off x="6696075" y="314134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60</a:t>
            </a:r>
            <a:endParaRPr lang="pt-BR" altLang="en-US"/>
          </a:p>
        </p:txBody>
      </p:sp>
      <p:sp>
        <p:nvSpPr>
          <p:cNvPr id="19" name="Retângulo 18"/>
          <p:cNvSpPr/>
          <p:nvPr/>
        </p:nvSpPr>
        <p:spPr>
          <a:xfrm>
            <a:off x="7320280" y="314134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65</a:t>
            </a:r>
            <a:endParaRPr lang="pt-BR" altLang="en-US"/>
          </a:p>
        </p:txBody>
      </p:sp>
      <p:sp>
        <p:nvSpPr>
          <p:cNvPr id="20" name="Retângulo 19"/>
          <p:cNvSpPr/>
          <p:nvPr/>
        </p:nvSpPr>
        <p:spPr>
          <a:xfrm>
            <a:off x="7944485" y="314134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22" name="Conector de Seta Reta 21"/>
          <p:cNvCxnSpPr/>
          <p:nvPr/>
        </p:nvCxnSpPr>
        <p:spPr>
          <a:xfrm>
            <a:off x="5896780" y="2406015"/>
            <a:ext cx="179070" cy="744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/>
          <p:cNvSpPr/>
          <p:nvPr/>
        </p:nvSpPr>
        <p:spPr>
          <a:xfrm>
            <a:off x="9008745" y="314134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70</a:t>
            </a:r>
            <a:endParaRPr lang="pt-BR" altLang="en-US"/>
          </a:p>
        </p:txBody>
      </p:sp>
      <p:sp>
        <p:nvSpPr>
          <p:cNvPr id="24" name="Retângulo 23"/>
          <p:cNvSpPr/>
          <p:nvPr/>
        </p:nvSpPr>
        <p:spPr>
          <a:xfrm>
            <a:off x="9632950" y="314134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75</a:t>
            </a:r>
            <a:endParaRPr lang="pt-BR" altLang="en-US"/>
          </a:p>
        </p:txBody>
      </p:sp>
      <p:sp>
        <p:nvSpPr>
          <p:cNvPr id="25" name="Retângulo 24"/>
          <p:cNvSpPr/>
          <p:nvPr/>
        </p:nvSpPr>
        <p:spPr>
          <a:xfrm>
            <a:off x="10257155" y="314134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6" name="Retângulo 25"/>
          <p:cNvSpPr/>
          <p:nvPr/>
        </p:nvSpPr>
        <p:spPr>
          <a:xfrm>
            <a:off x="10881360" y="314134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27" name="Conector de Seta Reta 26"/>
          <p:cNvCxnSpPr/>
          <p:nvPr/>
        </p:nvCxnSpPr>
        <p:spPr>
          <a:xfrm>
            <a:off x="8568860" y="3378835"/>
            <a:ext cx="43561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>
            <a:off x="5721520" y="3378835"/>
            <a:ext cx="35750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>
            <a:off x="6502570" y="2406015"/>
            <a:ext cx="2491740" cy="734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9006840" y="1997710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80</a:t>
            </a:r>
            <a:endParaRPr lang="pt-BR" altLang="en-US"/>
          </a:p>
        </p:txBody>
      </p:sp>
      <p:sp>
        <p:nvSpPr>
          <p:cNvPr id="29" name="Retângulo 28"/>
          <p:cNvSpPr/>
          <p:nvPr/>
        </p:nvSpPr>
        <p:spPr>
          <a:xfrm>
            <a:off x="9631045" y="1997710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85</a:t>
            </a:r>
            <a:endParaRPr lang="pt-BR" altLang="en-US"/>
          </a:p>
        </p:txBody>
      </p:sp>
      <p:sp>
        <p:nvSpPr>
          <p:cNvPr id="30" name="Retângulo 29"/>
          <p:cNvSpPr/>
          <p:nvPr/>
        </p:nvSpPr>
        <p:spPr>
          <a:xfrm>
            <a:off x="10255250" y="1997710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90</a:t>
            </a:r>
            <a:endParaRPr lang="pt-BR" altLang="en-US"/>
          </a:p>
        </p:txBody>
      </p:sp>
      <p:sp>
        <p:nvSpPr>
          <p:cNvPr id="32" name="Retângulo 31"/>
          <p:cNvSpPr/>
          <p:nvPr/>
        </p:nvSpPr>
        <p:spPr>
          <a:xfrm>
            <a:off x="10879455" y="1997710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33" name="Conector de Seta Reta 32"/>
          <p:cNvCxnSpPr/>
          <p:nvPr/>
        </p:nvCxnSpPr>
        <p:spPr>
          <a:xfrm flipV="1">
            <a:off x="7137570" y="1998980"/>
            <a:ext cx="1866900" cy="3968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>
            <a:off x="9004470" y="2416175"/>
            <a:ext cx="0" cy="7143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227330"/>
            <a:ext cx="10058400" cy="139319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800" dirty="0"/>
              <a:t>Mostrar como uma árvore B+, de ordem 5, ficará após a inserção dos elementos: </a:t>
            </a:r>
            <a:r>
              <a:rPr lang="pt-BR" sz="2800" dirty="0">
                <a:solidFill>
                  <a:srgbClr val="FF0000"/>
                </a:solidFill>
              </a:rPr>
              <a:t>10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90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20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30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40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70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50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60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80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15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85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25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75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35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65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45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55</a:t>
            </a:r>
            <a:r>
              <a:rPr lang="pt-BR" sz="2800" dirty="0"/>
              <a:t>.</a:t>
            </a:r>
            <a:endParaRPr lang="pt-BR" sz="2800" dirty="0"/>
          </a:p>
          <a:p>
            <a:pPr marL="457200" indent="-457200">
              <a:buFont typeface="+mj-lt"/>
              <a:buAutoNum type="arabicPeriod"/>
            </a:pPr>
            <a:endParaRPr lang="pt-BR" sz="2800" dirty="0"/>
          </a:p>
        </p:txBody>
      </p:sp>
      <p:sp>
        <p:nvSpPr>
          <p:cNvPr id="9" name="Retângulo 8"/>
          <p:cNvSpPr/>
          <p:nvPr/>
        </p:nvSpPr>
        <p:spPr>
          <a:xfrm>
            <a:off x="267970" y="316039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10</a:t>
            </a:r>
            <a:endParaRPr lang="pt-BR" altLang="en-US"/>
          </a:p>
        </p:txBody>
      </p:sp>
      <p:sp>
        <p:nvSpPr>
          <p:cNvPr id="10" name="Retângulo 9"/>
          <p:cNvSpPr/>
          <p:nvPr/>
        </p:nvSpPr>
        <p:spPr>
          <a:xfrm>
            <a:off x="892175" y="316039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15</a:t>
            </a:r>
            <a:endParaRPr lang="pt-BR" altLang="en-US"/>
          </a:p>
        </p:txBody>
      </p:sp>
      <p:sp>
        <p:nvSpPr>
          <p:cNvPr id="11" name="Retângulo 10"/>
          <p:cNvSpPr/>
          <p:nvPr/>
        </p:nvSpPr>
        <p:spPr>
          <a:xfrm>
            <a:off x="1516380" y="316039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20</a:t>
            </a:r>
            <a:endParaRPr lang="pt-BR" altLang="en-US"/>
          </a:p>
        </p:txBody>
      </p:sp>
      <p:sp>
        <p:nvSpPr>
          <p:cNvPr id="12" name="Retângulo 11"/>
          <p:cNvSpPr/>
          <p:nvPr/>
        </p:nvSpPr>
        <p:spPr>
          <a:xfrm>
            <a:off x="2140585" y="316039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25</a:t>
            </a:r>
            <a:endParaRPr lang="pt-BR" altLang="en-US"/>
          </a:p>
        </p:txBody>
      </p:sp>
      <p:sp>
        <p:nvSpPr>
          <p:cNvPr id="2" name="Retângulo 1"/>
          <p:cNvSpPr/>
          <p:nvPr/>
        </p:nvSpPr>
        <p:spPr>
          <a:xfrm>
            <a:off x="3224530" y="316039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30</a:t>
            </a:r>
            <a:endParaRPr lang="pt-BR" altLang="en-US"/>
          </a:p>
        </p:txBody>
      </p:sp>
      <p:sp>
        <p:nvSpPr>
          <p:cNvPr id="4" name="Retângulo 3"/>
          <p:cNvSpPr/>
          <p:nvPr/>
        </p:nvSpPr>
        <p:spPr>
          <a:xfrm>
            <a:off x="3848735" y="316039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35</a:t>
            </a:r>
            <a:endParaRPr lang="pt-BR" altLang="en-US"/>
          </a:p>
        </p:txBody>
      </p:sp>
      <p:sp>
        <p:nvSpPr>
          <p:cNvPr id="5" name="Retângulo 4"/>
          <p:cNvSpPr/>
          <p:nvPr/>
        </p:nvSpPr>
        <p:spPr>
          <a:xfrm>
            <a:off x="4472940" y="316039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40</a:t>
            </a:r>
            <a:endParaRPr lang="pt-BR" altLang="en-US"/>
          </a:p>
        </p:txBody>
      </p:sp>
      <p:sp>
        <p:nvSpPr>
          <p:cNvPr id="6" name="Retângulo 5"/>
          <p:cNvSpPr/>
          <p:nvPr/>
        </p:nvSpPr>
        <p:spPr>
          <a:xfrm>
            <a:off x="5097145" y="316039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45</a:t>
            </a:r>
            <a:endParaRPr lang="pt-BR" altLang="en-US"/>
          </a:p>
        </p:txBody>
      </p:sp>
      <p:sp>
        <p:nvSpPr>
          <p:cNvPr id="7" name="Retângulo 6"/>
          <p:cNvSpPr/>
          <p:nvPr/>
        </p:nvSpPr>
        <p:spPr>
          <a:xfrm>
            <a:off x="4644390" y="1996440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30</a:t>
            </a:r>
            <a:endParaRPr lang="pt-BR" altLang="en-US"/>
          </a:p>
        </p:txBody>
      </p:sp>
      <p:sp>
        <p:nvSpPr>
          <p:cNvPr id="8" name="Retângulo 7"/>
          <p:cNvSpPr/>
          <p:nvPr/>
        </p:nvSpPr>
        <p:spPr>
          <a:xfrm>
            <a:off x="5268595" y="1996440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50</a:t>
            </a:r>
            <a:endParaRPr lang="pt-BR" altLang="en-US"/>
          </a:p>
        </p:txBody>
      </p:sp>
      <p:sp>
        <p:nvSpPr>
          <p:cNvPr id="13" name="Retângulo 12"/>
          <p:cNvSpPr/>
          <p:nvPr/>
        </p:nvSpPr>
        <p:spPr>
          <a:xfrm>
            <a:off x="5892800" y="1996440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70</a:t>
            </a:r>
            <a:endParaRPr lang="pt-BR" altLang="en-US"/>
          </a:p>
        </p:txBody>
      </p:sp>
      <p:sp>
        <p:nvSpPr>
          <p:cNvPr id="14" name="Retângulo 13"/>
          <p:cNvSpPr/>
          <p:nvPr/>
        </p:nvSpPr>
        <p:spPr>
          <a:xfrm>
            <a:off x="6517005" y="1996440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80</a:t>
            </a:r>
            <a:endParaRPr lang="pt-BR" altLang="en-US"/>
          </a:p>
        </p:txBody>
      </p:sp>
      <p:cxnSp>
        <p:nvCxnSpPr>
          <p:cNvPr id="81" name="Conector de Seta Reta 80"/>
          <p:cNvCxnSpPr/>
          <p:nvPr/>
        </p:nvCxnSpPr>
        <p:spPr>
          <a:xfrm flipH="1">
            <a:off x="257980" y="2416175"/>
            <a:ext cx="4387850" cy="734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de Seta Reta 14"/>
          <p:cNvCxnSpPr/>
          <p:nvPr/>
        </p:nvCxnSpPr>
        <p:spPr>
          <a:xfrm flipH="1">
            <a:off x="3226605" y="2406015"/>
            <a:ext cx="2044700" cy="744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>
            <a:off x="2764960" y="3369945"/>
            <a:ext cx="45974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/>
          <p:cNvSpPr/>
          <p:nvPr/>
        </p:nvSpPr>
        <p:spPr>
          <a:xfrm>
            <a:off x="6071870" y="314134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50</a:t>
            </a:r>
            <a:endParaRPr lang="pt-BR" altLang="en-US"/>
          </a:p>
        </p:txBody>
      </p:sp>
      <p:sp>
        <p:nvSpPr>
          <p:cNvPr id="18" name="Retângulo 17"/>
          <p:cNvSpPr/>
          <p:nvPr/>
        </p:nvSpPr>
        <p:spPr>
          <a:xfrm>
            <a:off x="6696075" y="314134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55</a:t>
            </a:r>
            <a:endParaRPr lang="pt-BR" altLang="en-US"/>
          </a:p>
        </p:txBody>
      </p:sp>
      <p:sp>
        <p:nvSpPr>
          <p:cNvPr id="19" name="Retângulo 18"/>
          <p:cNvSpPr/>
          <p:nvPr/>
        </p:nvSpPr>
        <p:spPr>
          <a:xfrm>
            <a:off x="7320280" y="314134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60</a:t>
            </a:r>
            <a:endParaRPr lang="pt-BR" altLang="en-US"/>
          </a:p>
        </p:txBody>
      </p:sp>
      <p:sp>
        <p:nvSpPr>
          <p:cNvPr id="20" name="Retângulo 19"/>
          <p:cNvSpPr/>
          <p:nvPr/>
        </p:nvSpPr>
        <p:spPr>
          <a:xfrm>
            <a:off x="7944485" y="314134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65</a:t>
            </a:r>
            <a:endParaRPr lang="pt-BR" altLang="en-US"/>
          </a:p>
        </p:txBody>
      </p:sp>
      <p:cxnSp>
        <p:nvCxnSpPr>
          <p:cNvPr id="22" name="Conector de Seta Reta 21"/>
          <p:cNvCxnSpPr/>
          <p:nvPr/>
        </p:nvCxnSpPr>
        <p:spPr>
          <a:xfrm>
            <a:off x="5896780" y="2406015"/>
            <a:ext cx="179070" cy="7442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tângulo 22"/>
          <p:cNvSpPr/>
          <p:nvPr/>
        </p:nvSpPr>
        <p:spPr>
          <a:xfrm>
            <a:off x="9008745" y="314134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70</a:t>
            </a:r>
            <a:endParaRPr lang="pt-BR" altLang="en-US"/>
          </a:p>
        </p:txBody>
      </p:sp>
      <p:sp>
        <p:nvSpPr>
          <p:cNvPr id="24" name="Retângulo 23"/>
          <p:cNvSpPr/>
          <p:nvPr/>
        </p:nvSpPr>
        <p:spPr>
          <a:xfrm>
            <a:off x="9632950" y="314134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75</a:t>
            </a:r>
            <a:endParaRPr lang="pt-BR" altLang="en-US"/>
          </a:p>
        </p:txBody>
      </p:sp>
      <p:sp>
        <p:nvSpPr>
          <p:cNvPr id="25" name="Retângulo 24"/>
          <p:cNvSpPr/>
          <p:nvPr/>
        </p:nvSpPr>
        <p:spPr>
          <a:xfrm>
            <a:off x="10257155" y="314134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sp>
        <p:nvSpPr>
          <p:cNvPr id="26" name="Retângulo 25"/>
          <p:cNvSpPr/>
          <p:nvPr/>
        </p:nvSpPr>
        <p:spPr>
          <a:xfrm>
            <a:off x="10881360" y="3141345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27" name="Conector de Seta Reta 26"/>
          <p:cNvCxnSpPr/>
          <p:nvPr/>
        </p:nvCxnSpPr>
        <p:spPr>
          <a:xfrm>
            <a:off x="8568860" y="3378835"/>
            <a:ext cx="435610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de Seta Reta 27"/>
          <p:cNvCxnSpPr/>
          <p:nvPr/>
        </p:nvCxnSpPr>
        <p:spPr>
          <a:xfrm>
            <a:off x="5721520" y="3378835"/>
            <a:ext cx="357505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de Seta Reta 30"/>
          <p:cNvCxnSpPr/>
          <p:nvPr/>
        </p:nvCxnSpPr>
        <p:spPr>
          <a:xfrm>
            <a:off x="6502570" y="2406015"/>
            <a:ext cx="2491740" cy="734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9006840" y="1997710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80</a:t>
            </a:r>
            <a:endParaRPr lang="pt-BR" altLang="en-US"/>
          </a:p>
        </p:txBody>
      </p:sp>
      <p:sp>
        <p:nvSpPr>
          <p:cNvPr id="29" name="Retângulo 28"/>
          <p:cNvSpPr/>
          <p:nvPr/>
        </p:nvSpPr>
        <p:spPr>
          <a:xfrm>
            <a:off x="9631045" y="1997710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85</a:t>
            </a:r>
            <a:endParaRPr lang="pt-BR" altLang="en-US"/>
          </a:p>
        </p:txBody>
      </p:sp>
      <p:sp>
        <p:nvSpPr>
          <p:cNvPr id="30" name="Retângulo 29"/>
          <p:cNvSpPr/>
          <p:nvPr/>
        </p:nvSpPr>
        <p:spPr>
          <a:xfrm>
            <a:off x="10255250" y="1997710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pt-BR" altLang="en-US"/>
              <a:t>90</a:t>
            </a:r>
            <a:endParaRPr lang="pt-BR" altLang="en-US"/>
          </a:p>
        </p:txBody>
      </p:sp>
      <p:sp>
        <p:nvSpPr>
          <p:cNvPr id="32" name="Retângulo 31"/>
          <p:cNvSpPr/>
          <p:nvPr/>
        </p:nvSpPr>
        <p:spPr>
          <a:xfrm>
            <a:off x="10879455" y="1997710"/>
            <a:ext cx="624205" cy="41846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pt-BR" altLang="en-US"/>
          </a:p>
        </p:txBody>
      </p:sp>
      <p:cxnSp>
        <p:nvCxnSpPr>
          <p:cNvPr id="33" name="Conector de Seta Reta 32"/>
          <p:cNvCxnSpPr/>
          <p:nvPr/>
        </p:nvCxnSpPr>
        <p:spPr>
          <a:xfrm flipV="1">
            <a:off x="7137570" y="1998980"/>
            <a:ext cx="1866900" cy="3968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de Seta Reta 33"/>
          <p:cNvCxnSpPr/>
          <p:nvPr/>
        </p:nvCxnSpPr>
        <p:spPr>
          <a:xfrm>
            <a:off x="9004470" y="2416175"/>
            <a:ext cx="0" cy="7143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pt-BR" sz="2800" dirty="0"/>
              <a:t>Dada a árvore B+ a seguir, mostre como ela ficará após a remoção dos elementos: 18, 5, 15, 9, 3, 7, 11, 16.</a:t>
            </a:r>
            <a:endParaRPr lang="pt-BR" sz="2800" dirty="0"/>
          </a:p>
        </p:txBody>
      </p:sp>
      <p:grpSp>
        <p:nvGrpSpPr>
          <p:cNvPr id="7" name="Agrupar 6"/>
          <p:cNvGrpSpPr/>
          <p:nvPr/>
        </p:nvGrpSpPr>
        <p:grpSpPr>
          <a:xfrm>
            <a:off x="1097280" y="5286587"/>
            <a:ext cx="822957" cy="274319"/>
            <a:chOff x="4123113" y="4538749"/>
            <a:chExt cx="822957" cy="274319"/>
          </a:xfrm>
          <a:solidFill>
            <a:schemeClr val="bg1"/>
          </a:solidFill>
        </p:grpSpPr>
        <p:sp>
          <p:nvSpPr>
            <p:cNvPr id="4" name="Retângulo 3"/>
            <p:cNvSpPr/>
            <p:nvPr/>
          </p:nvSpPr>
          <p:spPr>
            <a:xfrm>
              <a:off x="4123113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1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5" name="Retângulo 4"/>
            <p:cNvSpPr/>
            <p:nvPr/>
          </p:nvSpPr>
          <p:spPr>
            <a:xfrm>
              <a:off x="4397432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2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6" name="Retângulo 5"/>
            <p:cNvSpPr/>
            <p:nvPr/>
          </p:nvSpPr>
          <p:spPr>
            <a:xfrm>
              <a:off x="4671751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Agrupar 7"/>
          <p:cNvGrpSpPr/>
          <p:nvPr/>
        </p:nvGrpSpPr>
        <p:grpSpPr>
          <a:xfrm>
            <a:off x="2089265" y="5286586"/>
            <a:ext cx="822957" cy="274319"/>
            <a:chOff x="4123113" y="4538749"/>
            <a:chExt cx="822957" cy="274319"/>
          </a:xfrm>
          <a:solidFill>
            <a:schemeClr val="bg1"/>
          </a:solidFill>
        </p:grpSpPr>
        <p:sp>
          <p:nvSpPr>
            <p:cNvPr id="9" name="Retângulo 8"/>
            <p:cNvSpPr/>
            <p:nvPr/>
          </p:nvSpPr>
          <p:spPr>
            <a:xfrm>
              <a:off x="4123113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3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4397432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4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4671751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Agrupar 11"/>
          <p:cNvGrpSpPr/>
          <p:nvPr/>
        </p:nvGrpSpPr>
        <p:grpSpPr>
          <a:xfrm>
            <a:off x="3056312" y="5286585"/>
            <a:ext cx="822957" cy="274319"/>
            <a:chOff x="4123113" y="4538749"/>
            <a:chExt cx="822957" cy="274319"/>
          </a:xfrm>
          <a:solidFill>
            <a:schemeClr val="bg1"/>
          </a:solidFill>
        </p:grpSpPr>
        <p:sp>
          <p:nvSpPr>
            <p:cNvPr id="13" name="Retângulo 12"/>
            <p:cNvSpPr/>
            <p:nvPr/>
          </p:nvSpPr>
          <p:spPr>
            <a:xfrm>
              <a:off x="4123113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5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4397432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6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4671751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Agrupar 15"/>
          <p:cNvGrpSpPr/>
          <p:nvPr/>
        </p:nvGrpSpPr>
        <p:grpSpPr>
          <a:xfrm>
            <a:off x="4033055" y="5286584"/>
            <a:ext cx="822957" cy="274319"/>
            <a:chOff x="4123113" y="4538749"/>
            <a:chExt cx="822957" cy="274319"/>
          </a:xfrm>
          <a:solidFill>
            <a:schemeClr val="bg1"/>
          </a:solidFill>
        </p:grpSpPr>
        <p:sp>
          <p:nvSpPr>
            <p:cNvPr id="17" name="Retângulo 16"/>
            <p:cNvSpPr/>
            <p:nvPr/>
          </p:nvSpPr>
          <p:spPr>
            <a:xfrm>
              <a:off x="4123113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7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4397432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8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4671751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Agrupar 19"/>
          <p:cNvGrpSpPr/>
          <p:nvPr/>
        </p:nvGrpSpPr>
        <p:grpSpPr>
          <a:xfrm>
            <a:off x="4995252" y="5286583"/>
            <a:ext cx="822957" cy="274319"/>
            <a:chOff x="4123113" y="4538749"/>
            <a:chExt cx="822957" cy="274319"/>
          </a:xfrm>
          <a:solidFill>
            <a:schemeClr val="bg1"/>
          </a:solidFill>
        </p:grpSpPr>
        <p:sp>
          <p:nvSpPr>
            <p:cNvPr id="21" name="Retângulo 20"/>
            <p:cNvSpPr/>
            <p:nvPr/>
          </p:nvSpPr>
          <p:spPr>
            <a:xfrm>
              <a:off x="4123113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9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4397432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10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4671751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Agrupar 23"/>
          <p:cNvGrpSpPr/>
          <p:nvPr/>
        </p:nvGrpSpPr>
        <p:grpSpPr>
          <a:xfrm>
            <a:off x="5957449" y="5286582"/>
            <a:ext cx="822957" cy="274319"/>
            <a:chOff x="4123113" y="4538749"/>
            <a:chExt cx="822957" cy="274319"/>
          </a:xfrm>
          <a:solidFill>
            <a:schemeClr val="bg1"/>
          </a:solidFill>
        </p:grpSpPr>
        <p:sp>
          <p:nvSpPr>
            <p:cNvPr id="25" name="Retângulo 24"/>
            <p:cNvSpPr/>
            <p:nvPr/>
          </p:nvSpPr>
          <p:spPr>
            <a:xfrm>
              <a:off x="4123113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11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4397432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12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4671751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Agrupar 27"/>
          <p:cNvGrpSpPr/>
          <p:nvPr/>
        </p:nvGrpSpPr>
        <p:grpSpPr>
          <a:xfrm>
            <a:off x="7001390" y="5274724"/>
            <a:ext cx="822957" cy="274319"/>
            <a:chOff x="4123113" y="4538749"/>
            <a:chExt cx="822957" cy="274319"/>
          </a:xfrm>
          <a:solidFill>
            <a:schemeClr val="bg1"/>
          </a:solidFill>
        </p:grpSpPr>
        <p:sp>
          <p:nvSpPr>
            <p:cNvPr id="29" name="Retângulo 28"/>
            <p:cNvSpPr/>
            <p:nvPr/>
          </p:nvSpPr>
          <p:spPr>
            <a:xfrm>
              <a:off x="4123113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13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4397432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14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4671751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Agrupar 31"/>
          <p:cNvGrpSpPr/>
          <p:nvPr/>
        </p:nvGrpSpPr>
        <p:grpSpPr>
          <a:xfrm>
            <a:off x="2094805" y="4217015"/>
            <a:ext cx="822957" cy="274319"/>
            <a:chOff x="4123113" y="4538749"/>
            <a:chExt cx="822957" cy="274319"/>
          </a:xfrm>
          <a:solidFill>
            <a:schemeClr val="bg1"/>
          </a:solidFill>
        </p:grpSpPr>
        <p:sp>
          <p:nvSpPr>
            <p:cNvPr id="33" name="Retângulo 32"/>
            <p:cNvSpPr/>
            <p:nvPr/>
          </p:nvSpPr>
          <p:spPr>
            <a:xfrm>
              <a:off x="4123113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3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4397432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5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4671751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Agrupar 35"/>
          <p:cNvGrpSpPr/>
          <p:nvPr/>
        </p:nvGrpSpPr>
        <p:grpSpPr>
          <a:xfrm>
            <a:off x="5406730" y="4128178"/>
            <a:ext cx="822957" cy="274319"/>
            <a:chOff x="4123113" y="4538749"/>
            <a:chExt cx="822957" cy="274319"/>
          </a:xfrm>
          <a:solidFill>
            <a:schemeClr val="bg1"/>
          </a:solidFill>
        </p:grpSpPr>
        <p:sp>
          <p:nvSpPr>
            <p:cNvPr id="37" name="Retângulo 36"/>
            <p:cNvSpPr/>
            <p:nvPr/>
          </p:nvSpPr>
          <p:spPr>
            <a:xfrm>
              <a:off x="4123113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9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4397432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11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4671751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13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Agrupar 39"/>
          <p:cNvGrpSpPr/>
          <p:nvPr/>
        </p:nvGrpSpPr>
        <p:grpSpPr>
          <a:xfrm>
            <a:off x="8038742" y="5274723"/>
            <a:ext cx="822957" cy="274319"/>
            <a:chOff x="4123113" y="4538749"/>
            <a:chExt cx="822957" cy="274319"/>
          </a:xfrm>
          <a:solidFill>
            <a:schemeClr val="bg1"/>
          </a:solidFill>
        </p:grpSpPr>
        <p:sp>
          <p:nvSpPr>
            <p:cNvPr id="41" name="Retângulo 40"/>
            <p:cNvSpPr/>
            <p:nvPr/>
          </p:nvSpPr>
          <p:spPr>
            <a:xfrm>
              <a:off x="4123113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15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4397432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16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4671751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Agrupar 43"/>
          <p:cNvGrpSpPr/>
          <p:nvPr/>
        </p:nvGrpSpPr>
        <p:grpSpPr>
          <a:xfrm>
            <a:off x="9037310" y="5271178"/>
            <a:ext cx="822957" cy="274319"/>
            <a:chOff x="4123113" y="4538749"/>
            <a:chExt cx="822957" cy="274319"/>
          </a:xfrm>
          <a:solidFill>
            <a:schemeClr val="bg1"/>
          </a:solidFill>
        </p:grpSpPr>
        <p:sp>
          <p:nvSpPr>
            <p:cNvPr id="45" name="Retângulo 44"/>
            <p:cNvSpPr/>
            <p:nvPr/>
          </p:nvSpPr>
          <p:spPr>
            <a:xfrm>
              <a:off x="4123113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17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4397432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18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4671751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Agrupar 47"/>
          <p:cNvGrpSpPr/>
          <p:nvPr/>
        </p:nvGrpSpPr>
        <p:grpSpPr>
          <a:xfrm>
            <a:off x="10046617" y="5271178"/>
            <a:ext cx="822957" cy="274319"/>
            <a:chOff x="4123113" y="4538749"/>
            <a:chExt cx="822957" cy="274319"/>
          </a:xfrm>
          <a:solidFill>
            <a:schemeClr val="bg1"/>
          </a:solidFill>
        </p:grpSpPr>
        <p:sp>
          <p:nvSpPr>
            <p:cNvPr id="49" name="Retângulo 48"/>
            <p:cNvSpPr/>
            <p:nvPr/>
          </p:nvSpPr>
          <p:spPr>
            <a:xfrm>
              <a:off x="4123113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19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4397432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20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4671751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21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Agrupar 51"/>
          <p:cNvGrpSpPr/>
          <p:nvPr/>
        </p:nvGrpSpPr>
        <p:grpSpPr>
          <a:xfrm>
            <a:off x="8900150" y="4133105"/>
            <a:ext cx="822957" cy="274319"/>
            <a:chOff x="4123113" y="4538749"/>
            <a:chExt cx="822957" cy="274319"/>
          </a:xfrm>
          <a:solidFill>
            <a:schemeClr val="bg1"/>
          </a:solidFill>
        </p:grpSpPr>
        <p:sp>
          <p:nvSpPr>
            <p:cNvPr id="53" name="Retângulo 52"/>
            <p:cNvSpPr/>
            <p:nvPr/>
          </p:nvSpPr>
          <p:spPr>
            <a:xfrm>
              <a:off x="4123113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17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4397432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19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4671751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Agrupar 55"/>
          <p:cNvGrpSpPr/>
          <p:nvPr/>
        </p:nvGrpSpPr>
        <p:grpSpPr>
          <a:xfrm>
            <a:off x="5403610" y="3154681"/>
            <a:ext cx="822957" cy="274319"/>
            <a:chOff x="4123113" y="4538749"/>
            <a:chExt cx="822957" cy="274319"/>
          </a:xfrm>
          <a:solidFill>
            <a:schemeClr val="bg1"/>
          </a:solidFill>
        </p:grpSpPr>
        <p:sp>
          <p:nvSpPr>
            <p:cNvPr id="57" name="Retângulo 56"/>
            <p:cNvSpPr/>
            <p:nvPr/>
          </p:nvSpPr>
          <p:spPr>
            <a:xfrm>
              <a:off x="4123113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7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4397432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15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4671751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1" name="Conector de Seta Reta 60"/>
          <p:cNvCxnSpPr/>
          <p:nvPr/>
        </p:nvCxnSpPr>
        <p:spPr>
          <a:xfrm flipH="1">
            <a:off x="1508758" y="4491334"/>
            <a:ext cx="580507" cy="779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>
            <a:endCxn id="10" idx="0"/>
          </p:cNvCxnSpPr>
          <p:nvPr/>
        </p:nvCxnSpPr>
        <p:spPr>
          <a:xfrm>
            <a:off x="2363584" y="4491334"/>
            <a:ext cx="137160" cy="795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/>
          <p:cNvCxnSpPr>
            <a:endCxn id="14" idx="0"/>
          </p:cNvCxnSpPr>
          <p:nvPr/>
        </p:nvCxnSpPr>
        <p:spPr>
          <a:xfrm>
            <a:off x="2648641" y="4491334"/>
            <a:ext cx="819150" cy="795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>
            <a:endCxn id="18" idx="0"/>
          </p:cNvCxnSpPr>
          <p:nvPr/>
        </p:nvCxnSpPr>
        <p:spPr>
          <a:xfrm flipH="1">
            <a:off x="4444534" y="4402497"/>
            <a:ext cx="959076" cy="884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/>
          <p:cNvCxnSpPr>
            <a:endCxn id="22" idx="0"/>
          </p:cNvCxnSpPr>
          <p:nvPr/>
        </p:nvCxnSpPr>
        <p:spPr>
          <a:xfrm flipH="1">
            <a:off x="5406731" y="4402497"/>
            <a:ext cx="264102" cy="8840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/>
          <p:cNvCxnSpPr>
            <a:endCxn id="26" idx="0"/>
          </p:cNvCxnSpPr>
          <p:nvPr/>
        </p:nvCxnSpPr>
        <p:spPr>
          <a:xfrm>
            <a:off x="5952248" y="4402497"/>
            <a:ext cx="416680" cy="884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/>
          <p:cNvCxnSpPr>
            <a:endCxn id="30" idx="0"/>
          </p:cNvCxnSpPr>
          <p:nvPr/>
        </p:nvCxnSpPr>
        <p:spPr>
          <a:xfrm>
            <a:off x="6226567" y="4402497"/>
            <a:ext cx="1186302" cy="8722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/>
          <p:cNvCxnSpPr>
            <a:endCxn id="42" idx="0"/>
          </p:cNvCxnSpPr>
          <p:nvPr/>
        </p:nvCxnSpPr>
        <p:spPr>
          <a:xfrm flipH="1">
            <a:off x="8450221" y="4402497"/>
            <a:ext cx="447848" cy="872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>
            <a:endCxn id="46" idx="0"/>
          </p:cNvCxnSpPr>
          <p:nvPr/>
        </p:nvCxnSpPr>
        <p:spPr>
          <a:xfrm>
            <a:off x="9174469" y="4402497"/>
            <a:ext cx="274320" cy="868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de Seta Reta 78"/>
          <p:cNvCxnSpPr>
            <a:endCxn id="50" idx="0"/>
          </p:cNvCxnSpPr>
          <p:nvPr/>
        </p:nvCxnSpPr>
        <p:spPr>
          <a:xfrm>
            <a:off x="9445330" y="4402497"/>
            <a:ext cx="1012766" cy="868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/>
          <p:cNvCxnSpPr>
            <a:endCxn id="35" idx="0"/>
          </p:cNvCxnSpPr>
          <p:nvPr/>
        </p:nvCxnSpPr>
        <p:spPr>
          <a:xfrm flipH="1">
            <a:off x="2780603" y="3429000"/>
            <a:ext cx="2608812" cy="7880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de Seta Reta 82"/>
          <p:cNvCxnSpPr>
            <a:endCxn id="38" idx="0"/>
          </p:cNvCxnSpPr>
          <p:nvPr/>
        </p:nvCxnSpPr>
        <p:spPr>
          <a:xfrm>
            <a:off x="5691265" y="3429000"/>
            <a:ext cx="126944" cy="699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de Seta Reta 84"/>
          <p:cNvCxnSpPr>
            <a:endCxn id="53" idx="0"/>
          </p:cNvCxnSpPr>
          <p:nvPr/>
        </p:nvCxnSpPr>
        <p:spPr>
          <a:xfrm>
            <a:off x="5952247" y="3429000"/>
            <a:ext cx="3085063" cy="70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stCxn id="6" idx="3"/>
            <a:endCxn id="9" idx="1"/>
          </p:cNvCxnSpPr>
          <p:nvPr/>
        </p:nvCxnSpPr>
        <p:spPr>
          <a:xfrm flipV="1">
            <a:off x="1920237" y="5423746"/>
            <a:ext cx="1690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ector de Seta Reta 65"/>
          <p:cNvCxnSpPr>
            <a:stCxn id="11" idx="3"/>
            <a:endCxn id="13" idx="1"/>
          </p:cNvCxnSpPr>
          <p:nvPr/>
        </p:nvCxnSpPr>
        <p:spPr>
          <a:xfrm flipV="1">
            <a:off x="2912222" y="5423745"/>
            <a:ext cx="1440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stCxn id="15" idx="3"/>
            <a:endCxn id="17" idx="1"/>
          </p:cNvCxnSpPr>
          <p:nvPr/>
        </p:nvCxnSpPr>
        <p:spPr>
          <a:xfrm flipV="1">
            <a:off x="3879269" y="5423744"/>
            <a:ext cx="1537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ector de Seta Reta 73"/>
          <p:cNvCxnSpPr>
            <a:stCxn id="19" idx="3"/>
            <a:endCxn id="21" idx="1"/>
          </p:cNvCxnSpPr>
          <p:nvPr/>
        </p:nvCxnSpPr>
        <p:spPr>
          <a:xfrm flipV="1">
            <a:off x="4856012" y="5423743"/>
            <a:ext cx="1392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>
            <a:stCxn id="23" idx="3"/>
            <a:endCxn id="25" idx="1"/>
          </p:cNvCxnSpPr>
          <p:nvPr/>
        </p:nvCxnSpPr>
        <p:spPr>
          <a:xfrm flipV="1">
            <a:off x="5818209" y="5423742"/>
            <a:ext cx="1392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>
            <a:stCxn id="27" idx="3"/>
            <a:endCxn id="29" idx="1"/>
          </p:cNvCxnSpPr>
          <p:nvPr/>
        </p:nvCxnSpPr>
        <p:spPr>
          <a:xfrm flipV="1">
            <a:off x="6780406" y="5411884"/>
            <a:ext cx="220984" cy="11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ector de Seta Reta 85"/>
          <p:cNvCxnSpPr>
            <a:stCxn id="31" idx="3"/>
            <a:endCxn id="41" idx="1"/>
          </p:cNvCxnSpPr>
          <p:nvPr/>
        </p:nvCxnSpPr>
        <p:spPr>
          <a:xfrm flipV="1">
            <a:off x="7824347" y="5411883"/>
            <a:ext cx="2143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ector de Seta Reta 87"/>
          <p:cNvCxnSpPr>
            <a:stCxn id="43" idx="3"/>
            <a:endCxn id="45" idx="1"/>
          </p:cNvCxnSpPr>
          <p:nvPr/>
        </p:nvCxnSpPr>
        <p:spPr>
          <a:xfrm flipV="1">
            <a:off x="8861699" y="5408338"/>
            <a:ext cx="175611" cy="3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>
            <a:stCxn id="47" idx="3"/>
            <a:endCxn id="49" idx="1"/>
          </p:cNvCxnSpPr>
          <p:nvPr/>
        </p:nvCxnSpPr>
        <p:spPr>
          <a:xfrm>
            <a:off x="9860267" y="5408338"/>
            <a:ext cx="186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31570" y="227965"/>
            <a:ext cx="10058400" cy="102552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pt-BR" sz="2800" dirty="0"/>
              <a:t>Dada a árvore B+ a seguir, mostre como ela ficará após a remoção dos elementos: </a:t>
            </a:r>
            <a:r>
              <a:rPr lang="pt-BR" sz="2800" dirty="0">
                <a:solidFill>
                  <a:srgbClr val="FF0000"/>
                </a:solidFill>
              </a:rPr>
              <a:t>18</a:t>
            </a:r>
            <a:r>
              <a:rPr lang="pt-BR" sz="2800" dirty="0"/>
              <a:t>, 5, 15, 9, 3, 7, 11, 16.</a:t>
            </a:r>
            <a:endParaRPr lang="pt-BR" sz="2800" dirty="0"/>
          </a:p>
        </p:txBody>
      </p:sp>
      <p:grpSp>
        <p:nvGrpSpPr>
          <p:cNvPr id="7" name="Agrupar 6"/>
          <p:cNvGrpSpPr/>
          <p:nvPr/>
        </p:nvGrpSpPr>
        <p:grpSpPr>
          <a:xfrm>
            <a:off x="1097280" y="5286587"/>
            <a:ext cx="822957" cy="274319"/>
            <a:chOff x="4123113" y="4538749"/>
            <a:chExt cx="822957" cy="274319"/>
          </a:xfrm>
          <a:solidFill>
            <a:schemeClr val="bg1"/>
          </a:solidFill>
        </p:grpSpPr>
        <p:sp>
          <p:nvSpPr>
            <p:cNvPr id="4" name="Retângulo 3"/>
            <p:cNvSpPr/>
            <p:nvPr/>
          </p:nvSpPr>
          <p:spPr>
            <a:xfrm>
              <a:off x="4123113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1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5" name="Retângulo 4"/>
            <p:cNvSpPr/>
            <p:nvPr/>
          </p:nvSpPr>
          <p:spPr>
            <a:xfrm>
              <a:off x="4397432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2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6" name="Retângulo 5"/>
            <p:cNvSpPr/>
            <p:nvPr/>
          </p:nvSpPr>
          <p:spPr>
            <a:xfrm>
              <a:off x="4671751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Agrupar 7"/>
          <p:cNvGrpSpPr/>
          <p:nvPr/>
        </p:nvGrpSpPr>
        <p:grpSpPr>
          <a:xfrm>
            <a:off x="2089265" y="5286586"/>
            <a:ext cx="822957" cy="274319"/>
            <a:chOff x="4123113" y="4538749"/>
            <a:chExt cx="822957" cy="274319"/>
          </a:xfrm>
          <a:solidFill>
            <a:schemeClr val="bg1"/>
          </a:solidFill>
        </p:grpSpPr>
        <p:sp>
          <p:nvSpPr>
            <p:cNvPr id="9" name="Retângulo 8"/>
            <p:cNvSpPr/>
            <p:nvPr/>
          </p:nvSpPr>
          <p:spPr>
            <a:xfrm>
              <a:off x="4123113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3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4397432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4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4671751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2" name="Agrupar 11"/>
          <p:cNvGrpSpPr/>
          <p:nvPr/>
        </p:nvGrpSpPr>
        <p:grpSpPr>
          <a:xfrm>
            <a:off x="3056312" y="5286585"/>
            <a:ext cx="822957" cy="274319"/>
            <a:chOff x="4123113" y="4538749"/>
            <a:chExt cx="822957" cy="274319"/>
          </a:xfrm>
          <a:solidFill>
            <a:schemeClr val="bg1"/>
          </a:solidFill>
        </p:grpSpPr>
        <p:sp>
          <p:nvSpPr>
            <p:cNvPr id="13" name="Retângulo 12"/>
            <p:cNvSpPr/>
            <p:nvPr/>
          </p:nvSpPr>
          <p:spPr>
            <a:xfrm>
              <a:off x="4123113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5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4397432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6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4671751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Agrupar 15"/>
          <p:cNvGrpSpPr/>
          <p:nvPr/>
        </p:nvGrpSpPr>
        <p:grpSpPr>
          <a:xfrm>
            <a:off x="4033055" y="5286584"/>
            <a:ext cx="822957" cy="274319"/>
            <a:chOff x="4123113" y="4538749"/>
            <a:chExt cx="822957" cy="274319"/>
          </a:xfrm>
          <a:solidFill>
            <a:schemeClr val="bg1"/>
          </a:solidFill>
        </p:grpSpPr>
        <p:sp>
          <p:nvSpPr>
            <p:cNvPr id="17" name="Retângulo 16"/>
            <p:cNvSpPr/>
            <p:nvPr/>
          </p:nvSpPr>
          <p:spPr>
            <a:xfrm>
              <a:off x="4123113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7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4397432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8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4671751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Agrupar 19"/>
          <p:cNvGrpSpPr/>
          <p:nvPr/>
        </p:nvGrpSpPr>
        <p:grpSpPr>
          <a:xfrm>
            <a:off x="4995252" y="5286583"/>
            <a:ext cx="822957" cy="274319"/>
            <a:chOff x="4123113" y="4538749"/>
            <a:chExt cx="822957" cy="274319"/>
          </a:xfrm>
          <a:solidFill>
            <a:schemeClr val="bg1"/>
          </a:solidFill>
        </p:grpSpPr>
        <p:sp>
          <p:nvSpPr>
            <p:cNvPr id="21" name="Retângulo 20"/>
            <p:cNvSpPr/>
            <p:nvPr/>
          </p:nvSpPr>
          <p:spPr>
            <a:xfrm>
              <a:off x="4123113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9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4397432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10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4671751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Agrupar 23"/>
          <p:cNvGrpSpPr/>
          <p:nvPr/>
        </p:nvGrpSpPr>
        <p:grpSpPr>
          <a:xfrm>
            <a:off x="5957449" y="5286582"/>
            <a:ext cx="822957" cy="274319"/>
            <a:chOff x="4123113" y="4538749"/>
            <a:chExt cx="822957" cy="274319"/>
          </a:xfrm>
          <a:solidFill>
            <a:schemeClr val="bg1"/>
          </a:solidFill>
        </p:grpSpPr>
        <p:sp>
          <p:nvSpPr>
            <p:cNvPr id="25" name="Retângulo 24"/>
            <p:cNvSpPr/>
            <p:nvPr/>
          </p:nvSpPr>
          <p:spPr>
            <a:xfrm>
              <a:off x="4123113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11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4397432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12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4671751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Agrupar 27"/>
          <p:cNvGrpSpPr/>
          <p:nvPr/>
        </p:nvGrpSpPr>
        <p:grpSpPr>
          <a:xfrm>
            <a:off x="7001390" y="5274724"/>
            <a:ext cx="822957" cy="274319"/>
            <a:chOff x="4123113" y="4538749"/>
            <a:chExt cx="822957" cy="274319"/>
          </a:xfrm>
          <a:solidFill>
            <a:schemeClr val="bg1"/>
          </a:solidFill>
        </p:grpSpPr>
        <p:sp>
          <p:nvSpPr>
            <p:cNvPr id="29" name="Retângulo 28"/>
            <p:cNvSpPr/>
            <p:nvPr/>
          </p:nvSpPr>
          <p:spPr>
            <a:xfrm>
              <a:off x="4123113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13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4397432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14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4671751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Agrupar 31"/>
          <p:cNvGrpSpPr/>
          <p:nvPr/>
        </p:nvGrpSpPr>
        <p:grpSpPr>
          <a:xfrm>
            <a:off x="2094805" y="4217015"/>
            <a:ext cx="822957" cy="274319"/>
            <a:chOff x="4123113" y="4538749"/>
            <a:chExt cx="822957" cy="274319"/>
          </a:xfrm>
          <a:solidFill>
            <a:schemeClr val="bg1"/>
          </a:solidFill>
        </p:grpSpPr>
        <p:sp>
          <p:nvSpPr>
            <p:cNvPr id="33" name="Retângulo 32"/>
            <p:cNvSpPr/>
            <p:nvPr/>
          </p:nvSpPr>
          <p:spPr>
            <a:xfrm>
              <a:off x="4123113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3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4397432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5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4671751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Agrupar 35"/>
          <p:cNvGrpSpPr/>
          <p:nvPr/>
        </p:nvGrpSpPr>
        <p:grpSpPr>
          <a:xfrm>
            <a:off x="5406730" y="4128178"/>
            <a:ext cx="822957" cy="274319"/>
            <a:chOff x="4123113" y="4538749"/>
            <a:chExt cx="822957" cy="274319"/>
          </a:xfrm>
          <a:solidFill>
            <a:schemeClr val="bg1"/>
          </a:solidFill>
        </p:grpSpPr>
        <p:sp>
          <p:nvSpPr>
            <p:cNvPr id="37" name="Retângulo 36"/>
            <p:cNvSpPr/>
            <p:nvPr/>
          </p:nvSpPr>
          <p:spPr>
            <a:xfrm>
              <a:off x="4123113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9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4397432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11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4671751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13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Agrupar 39"/>
          <p:cNvGrpSpPr/>
          <p:nvPr/>
        </p:nvGrpSpPr>
        <p:grpSpPr>
          <a:xfrm>
            <a:off x="8038742" y="5274723"/>
            <a:ext cx="822957" cy="274319"/>
            <a:chOff x="4123113" y="4538749"/>
            <a:chExt cx="822957" cy="274319"/>
          </a:xfrm>
          <a:solidFill>
            <a:schemeClr val="bg1"/>
          </a:solidFill>
        </p:grpSpPr>
        <p:sp>
          <p:nvSpPr>
            <p:cNvPr id="41" name="Retângulo 40"/>
            <p:cNvSpPr/>
            <p:nvPr/>
          </p:nvSpPr>
          <p:spPr>
            <a:xfrm>
              <a:off x="4123113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15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4397432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16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4671751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Agrupar 43"/>
          <p:cNvGrpSpPr/>
          <p:nvPr/>
        </p:nvGrpSpPr>
        <p:grpSpPr>
          <a:xfrm>
            <a:off x="9037310" y="5271178"/>
            <a:ext cx="822957" cy="274319"/>
            <a:chOff x="4123113" y="4538749"/>
            <a:chExt cx="822957" cy="274319"/>
          </a:xfrm>
          <a:solidFill>
            <a:schemeClr val="bg1"/>
          </a:solidFill>
        </p:grpSpPr>
        <p:sp>
          <p:nvSpPr>
            <p:cNvPr id="45" name="Retângulo 44"/>
            <p:cNvSpPr/>
            <p:nvPr/>
          </p:nvSpPr>
          <p:spPr>
            <a:xfrm>
              <a:off x="4123113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17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4397432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4671751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Agrupar 47"/>
          <p:cNvGrpSpPr/>
          <p:nvPr/>
        </p:nvGrpSpPr>
        <p:grpSpPr>
          <a:xfrm>
            <a:off x="10046617" y="5271178"/>
            <a:ext cx="822957" cy="274319"/>
            <a:chOff x="4123113" y="4538749"/>
            <a:chExt cx="822957" cy="274319"/>
          </a:xfrm>
          <a:solidFill>
            <a:schemeClr val="bg1"/>
          </a:solidFill>
        </p:grpSpPr>
        <p:sp>
          <p:nvSpPr>
            <p:cNvPr id="49" name="Retângulo 48"/>
            <p:cNvSpPr/>
            <p:nvPr/>
          </p:nvSpPr>
          <p:spPr>
            <a:xfrm>
              <a:off x="4123113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19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4397432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20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4671751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21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Agrupar 51"/>
          <p:cNvGrpSpPr/>
          <p:nvPr/>
        </p:nvGrpSpPr>
        <p:grpSpPr>
          <a:xfrm>
            <a:off x="8900150" y="4133105"/>
            <a:ext cx="822957" cy="274319"/>
            <a:chOff x="4123113" y="4538749"/>
            <a:chExt cx="822957" cy="274319"/>
          </a:xfrm>
          <a:solidFill>
            <a:schemeClr val="bg1"/>
          </a:solidFill>
        </p:grpSpPr>
        <p:sp>
          <p:nvSpPr>
            <p:cNvPr id="53" name="Retângulo 52"/>
            <p:cNvSpPr/>
            <p:nvPr/>
          </p:nvSpPr>
          <p:spPr>
            <a:xfrm>
              <a:off x="4123113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17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4397432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19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4671751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Agrupar 55"/>
          <p:cNvGrpSpPr/>
          <p:nvPr/>
        </p:nvGrpSpPr>
        <p:grpSpPr>
          <a:xfrm>
            <a:off x="5403610" y="3154681"/>
            <a:ext cx="822957" cy="274319"/>
            <a:chOff x="4123113" y="4538749"/>
            <a:chExt cx="822957" cy="274319"/>
          </a:xfrm>
          <a:solidFill>
            <a:schemeClr val="bg1"/>
          </a:solidFill>
        </p:grpSpPr>
        <p:sp>
          <p:nvSpPr>
            <p:cNvPr id="57" name="Retângulo 56"/>
            <p:cNvSpPr/>
            <p:nvPr/>
          </p:nvSpPr>
          <p:spPr>
            <a:xfrm>
              <a:off x="4123113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7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4397432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15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4671751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1" name="Conector de Seta Reta 60"/>
          <p:cNvCxnSpPr/>
          <p:nvPr/>
        </p:nvCxnSpPr>
        <p:spPr>
          <a:xfrm flipH="1">
            <a:off x="1508758" y="4491334"/>
            <a:ext cx="580507" cy="779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>
            <a:endCxn id="10" idx="0"/>
          </p:cNvCxnSpPr>
          <p:nvPr/>
        </p:nvCxnSpPr>
        <p:spPr>
          <a:xfrm>
            <a:off x="2363584" y="4491334"/>
            <a:ext cx="137160" cy="795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de Seta Reta 64"/>
          <p:cNvCxnSpPr>
            <a:endCxn id="14" idx="0"/>
          </p:cNvCxnSpPr>
          <p:nvPr/>
        </p:nvCxnSpPr>
        <p:spPr>
          <a:xfrm>
            <a:off x="2648641" y="4491334"/>
            <a:ext cx="819150" cy="7952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>
            <a:endCxn id="18" idx="0"/>
          </p:cNvCxnSpPr>
          <p:nvPr/>
        </p:nvCxnSpPr>
        <p:spPr>
          <a:xfrm flipH="1">
            <a:off x="4444534" y="4402497"/>
            <a:ext cx="959076" cy="8840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/>
          <p:cNvCxnSpPr>
            <a:endCxn id="22" idx="0"/>
          </p:cNvCxnSpPr>
          <p:nvPr/>
        </p:nvCxnSpPr>
        <p:spPr>
          <a:xfrm flipH="1">
            <a:off x="5406731" y="4402497"/>
            <a:ext cx="264102" cy="8840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/>
          <p:cNvCxnSpPr>
            <a:endCxn id="26" idx="0"/>
          </p:cNvCxnSpPr>
          <p:nvPr/>
        </p:nvCxnSpPr>
        <p:spPr>
          <a:xfrm>
            <a:off x="5952248" y="4402497"/>
            <a:ext cx="416680" cy="8840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/>
          <p:cNvCxnSpPr>
            <a:endCxn id="30" idx="0"/>
          </p:cNvCxnSpPr>
          <p:nvPr/>
        </p:nvCxnSpPr>
        <p:spPr>
          <a:xfrm>
            <a:off x="6226567" y="4402497"/>
            <a:ext cx="1186302" cy="8722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/>
          <p:cNvCxnSpPr>
            <a:endCxn id="42" idx="0"/>
          </p:cNvCxnSpPr>
          <p:nvPr/>
        </p:nvCxnSpPr>
        <p:spPr>
          <a:xfrm flipH="1">
            <a:off x="8450221" y="4402497"/>
            <a:ext cx="447848" cy="872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>
            <a:endCxn id="46" idx="0"/>
          </p:cNvCxnSpPr>
          <p:nvPr/>
        </p:nvCxnSpPr>
        <p:spPr>
          <a:xfrm>
            <a:off x="9174469" y="4402497"/>
            <a:ext cx="274320" cy="868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de Seta Reta 78"/>
          <p:cNvCxnSpPr>
            <a:endCxn id="50" idx="0"/>
          </p:cNvCxnSpPr>
          <p:nvPr/>
        </p:nvCxnSpPr>
        <p:spPr>
          <a:xfrm>
            <a:off x="9445330" y="4402497"/>
            <a:ext cx="1012766" cy="868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/>
          <p:cNvCxnSpPr>
            <a:endCxn id="35" idx="0"/>
          </p:cNvCxnSpPr>
          <p:nvPr/>
        </p:nvCxnSpPr>
        <p:spPr>
          <a:xfrm flipH="1">
            <a:off x="2780603" y="3429000"/>
            <a:ext cx="2608812" cy="7880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de Seta Reta 82"/>
          <p:cNvCxnSpPr>
            <a:endCxn id="38" idx="0"/>
          </p:cNvCxnSpPr>
          <p:nvPr/>
        </p:nvCxnSpPr>
        <p:spPr>
          <a:xfrm>
            <a:off x="5691265" y="3429000"/>
            <a:ext cx="126944" cy="699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de Seta Reta 84"/>
          <p:cNvCxnSpPr>
            <a:endCxn id="53" idx="0"/>
          </p:cNvCxnSpPr>
          <p:nvPr/>
        </p:nvCxnSpPr>
        <p:spPr>
          <a:xfrm>
            <a:off x="5952247" y="3429000"/>
            <a:ext cx="3085063" cy="70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stCxn id="6" idx="3"/>
            <a:endCxn id="9" idx="1"/>
          </p:cNvCxnSpPr>
          <p:nvPr/>
        </p:nvCxnSpPr>
        <p:spPr>
          <a:xfrm flipV="1">
            <a:off x="1920237" y="5423746"/>
            <a:ext cx="1690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ector de Seta Reta 65"/>
          <p:cNvCxnSpPr>
            <a:stCxn id="11" idx="3"/>
            <a:endCxn id="13" idx="1"/>
          </p:cNvCxnSpPr>
          <p:nvPr/>
        </p:nvCxnSpPr>
        <p:spPr>
          <a:xfrm flipV="1">
            <a:off x="2912222" y="5423745"/>
            <a:ext cx="1440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ector de Seta Reta 69"/>
          <p:cNvCxnSpPr>
            <a:stCxn id="15" idx="3"/>
            <a:endCxn id="17" idx="1"/>
          </p:cNvCxnSpPr>
          <p:nvPr/>
        </p:nvCxnSpPr>
        <p:spPr>
          <a:xfrm flipV="1">
            <a:off x="3879269" y="5423744"/>
            <a:ext cx="1537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ector de Seta Reta 73"/>
          <p:cNvCxnSpPr>
            <a:stCxn id="19" idx="3"/>
            <a:endCxn id="21" idx="1"/>
          </p:cNvCxnSpPr>
          <p:nvPr/>
        </p:nvCxnSpPr>
        <p:spPr>
          <a:xfrm flipV="1">
            <a:off x="4856012" y="5423743"/>
            <a:ext cx="1392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>
            <a:stCxn id="23" idx="3"/>
            <a:endCxn id="25" idx="1"/>
          </p:cNvCxnSpPr>
          <p:nvPr/>
        </p:nvCxnSpPr>
        <p:spPr>
          <a:xfrm flipV="1">
            <a:off x="5818209" y="5423742"/>
            <a:ext cx="1392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>
            <a:stCxn id="27" idx="3"/>
            <a:endCxn id="29" idx="1"/>
          </p:cNvCxnSpPr>
          <p:nvPr/>
        </p:nvCxnSpPr>
        <p:spPr>
          <a:xfrm flipV="1">
            <a:off x="6780406" y="5411884"/>
            <a:ext cx="220984" cy="11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ector de Seta Reta 85"/>
          <p:cNvCxnSpPr>
            <a:stCxn id="31" idx="3"/>
            <a:endCxn id="41" idx="1"/>
          </p:cNvCxnSpPr>
          <p:nvPr/>
        </p:nvCxnSpPr>
        <p:spPr>
          <a:xfrm flipV="1">
            <a:off x="7824347" y="5411883"/>
            <a:ext cx="2143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ector de Seta Reta 87"/>
          <p:cNvCxnSpPr>
            <a:stCxn id="43" idx="3"/>
            <a:endCxn id="45" idx="1"/>
          </p:cNvCxnSpPr>
          <p:nvPr/>
        </p:nvCxnSpPr>
        <p:spPr>
          <a:xfrm flipV="1">
            <a:off x="8861699" y="5408338"/>
            <a:ext cx="175611" cy="3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>
            <a:stCxn id="47" idx="3"/>
            <a:endCxn id="49" idx="1"/>
          </p:cNvCxnSpPr>
          <p:nvPr/>
        </p:nvCxnSpPr>
        <p:spPr>
          <a:xfrm>
            <a:off x="9860267" y="5408338"/>
            <a:ext cx="186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31570" y="227965"/>
            <a:ext cx="10058400" cy="102552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pt-BR" sz="2800" dirty="0"/>
              <a:t>Dada a árvore B+ a seguir, mostre como ela ficará após a remoção dos elementos: </a:t>
            </a:r>
            <a:r>
              <a:rPr lang="pt-BR" sz="2800" dirty="0">
                <a:solidFill>
                  <a:srgbClr val="FF0000"/>
                </a:solidFill>
              </a:rPr>
              <a:t>18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5</a:t>
            </a:r>
            <a:r>
              <a:rPr lang="pt-BR" sz="2800" dirty="0"/>
              <a:t>, 15, 9, 3, 7, 11, 16.</a:t>
            </a:r>
            <a:endParaRPr lang="pt-BR" sz="2800" dirty="0"/>
          </a:p>
        </p:txBody>
      </p:sp>
      <p:grpSp>
        <p:nvGrpSpPr>
          <p:cNvPr id="7" name="Agrupar 6"/>
          <p:cNvGrpSpPr/>
          <p:nvPr/>
        </p:nvGrpSpPr>
        <p:grpSpPr>
          <a:xfrm>
            <a:off x="1097280" y="5286587"/>
            <a:ext cx="822957" cy="274319"/>
            <a:chOff x="4123113" y="4538749"/>
            <a:chExt cx="822957" cy="274319"/>
          </a:xfrm>
          <a:solidFill>
            <a:schemeClr val="bg1"/>
          </a:solidFill>
        </p:grpSpPr>
        <p:sp>
          <p:nvSpPr>
            <p:cNvPr id="4" name="Retângulo 3"/>
            <p:cNvSpPr/>
            <p:nvPr/>
          </p:nvSpPr>
          <p:spPr>
            <a:xfrm>
              <a:off x="4123113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1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5" name="Retângulo 4"/>
            <p:cNvSpPr/>
            <p:nvPr/>
          </p:nvSpPr>
          <p:spPr>
            <a:xfrm>
              <a:off x="4397432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2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6" name="Retângulo 5"/>
            <p:cNvSpPr/>
            <p:nvPr/>
          </p:nvSpPr>
          <p:spPr>
            <a:xfrm>
              <a:off x="4671751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Agrupar 7"/>
          <p:cNvGrpSpPr/>
          <p:nvPr/>
        </p:nvGrpSpPr>
        <p:grpSpPr>
          <a:xfrm>
            <a:off x="2089265" y="5286586"/>
            <a:ext cx="822957" cy="274319"/>
            <a:chOff x="4123113" y="4538749"/>
            <a:chExt cx="822957" cy="274319"/>
          </a:xfrm>
          <a:solidFill>
            <a:schemeClr val="bg1"/>
          </a:solidFill>
        </p:grpSpPr>
        <p:sp>
          <p:nvSpPr>
            <p:cNvPr id="9" name="Retângulo 8"/>
            <p:cNvSpPr/>
            <p:nvPr/>
          </p:nvSpPr>
          <p:spPr>
            <a:xfrm>
              <a:off x="4123113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3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4397432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4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4671751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6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Agrupar 15"/>
          <p:cNvGrpSpPr/>
          <p:nvPr/>
        </p:nvGrpSpPr>
        <p:grpSpPr>
          <a:xfrm>
            <a:off x="4033055" y="5286584"/>
            <a:ext cx="822957" cy="274319"/>
            <a:chOff x="4123113" y="4538749"/>
            <a:chExt cx="822957" cy="274319"/>
          </a:xfrm>
          <a:solidFill>
            <a:schemeClr val="bg1"/>
          </a:solidFill>
        </p:grpSpPr>
        <p:sp>
          <p:nvSpPr>
            <p:cNvPr id="17" name="Retângulo 16"/>
            <p:cNvSpPr/>
            <p:nvPr/>
          </p:nvSpPr>
          <p:spPr>
            <a:xfrm>
              <a:off x="4123113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7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4397432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8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4671751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Agrupar 19"/>
          <p:cNvGrpSpPr/>
          <p:nvPr/>
        </p:nvGrpSpPr>
        <p:grpSpPr>
          <a:xfrm>
            <a:off x="4995252" y="5286583"/>
            <a:ext cx="822957" cy="274319"/>
            <a:chOff x="4123113" y="4538749"/>
            <a:chExt cx="822957" cy="274319"/>
          </a:xfrm>
          <a:solidFill>
            <a:schemeClr val="bg1"/>
          </a:solidFill>
        </p:grpSpPr>
        <p:sp>
          <p:nvSpPr>
            <p:cNvPr id="21" name="Retângulo 20"/>
            <p:cNvSpPr/>
            <p:nvPr/>
          </p:nvSpPr>
          <p:spPr>
            <a:xfrm>
              <a:off x="4123113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9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4397432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10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4671751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Agrupar 23"/>
          <p:cNvGrpSpPr/>
          <p:nvPr/>
        </p:nvGrpSpPr>
        <p:grpSpPr>
          <a:xfrm>
            <a:off x="5957449" y="5286582"/>
            <a:ext cx="822957" cy="274319"/>
            <a:chOff x="4123113" y="4538749"/>
            <a:chExt cx="822957" cy="274319"/>
          </a:xfrm>
          <a:solidFill>
            <a:schemeClr val="bg1"/>
          </a:solidFill>
        </p:grpSpPr>
        <p:sp>
          <p:nvSpPr>
            <p:cNvPr id="25" name="Retângulo 24"/>
            <p:cNvSpPr/>
            <p:nvPr/>
          </p:nvSpPr>
          <p:spPr>
            <a:xfrm>
              <a:off x="4123113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11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4397432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12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4671751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Agrupar 27"/>
          <p:cNvGrpSpPr/>
          <p:nvPr/>
        </p:nvGrpSpPr>
        <p:grpSpPr>
          <a:xfrm>
            <a:off x="7001390" y="5274724"/>
            <a:ext cx="822957" cy="274319"/>
            <a:chOff x="4123113" y="4538749"/>
            <a:chExt cx="822957" cy="274319"/>
          </a:xfrm>
          <a:solidFill>
            <a:schemeClr val="bg1"/>
          </a:solidFill>
        </p:grpSpPr>
        <p:sp>
          <p:nvSpPr>
            <p:cNvPr id="29" name="Retângulo 28"/>
            <p:cNvSpPr/>
            <p:nvPr/>
          </p:nvSpPr>
          <p:spPr>
            <a:xfrm>
              <a:off x="4123113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13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4397432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14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4671751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Agrupar 31"/>
          <p:cNvGrpSpPr/>
          <p:nvPr/>
        </p:nvGrpSpPr>
        <p:grpSpPr>
          <a:xfrm>
            <a:off x="2094805" y="4217015"/>
            <a:ext cx="822957" cy="274319"/>
            <a:chOff x="4123113" y="4538749"/>
            <a:chExt cx="822957" cy="274319"/>
          </a:xfrm>
          <a:solidFill>
            <a:schemeClr val="bg1"/>
          </a:solidFill>
        </p:grpSpPr>
        <p:sp>
          <p:nvSpPr>
            <p:cNvPr id="33" name="Retângulo 32"/>
            <p:cNvSpPr/>
            <p:nvPr/>
          </p:nvSpPr>
          <p:spPr>
            <a:xfrm>
              <a:off x="4123113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3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4397432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7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4671751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Agrupar 35"/>
          <p:cNvGrpSpPr/>
          <p:nvPr/>
        </p:nvGrpSpPr>
        <p:grpSpPr>
          <a:xfrm>
            <a:off x="5406730" y="4128178"/>
            <a:ext cx="822957" cy="274319"/>
            <a:chOff x="4123113" y="4538749"/>
            <a:chExt cx="822957" cy="274319"/>
          </a:xfrm>
          <a:solidFill>
            <a:schemeClr val="bg1"/>
          </a:solidFill>
        </p:grpSpPr>
        <p:sp>
          <p:nvSpPr>
            <p:cNvPr id="37" name="Retângulo 36"/>
            <p:cNvSpPr/>
            <p:nvPr/>
          </p:nvSpPr>
          <p:spPr>
            <a:xfrm>
              <a:off x="4123113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11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4397432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13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4671751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Agrupar 39"/>
          <p:cNvGrpSpPr/>
          <p:nvPr/>
        </p:nvGrpSpPr>
        <p:grpSpPr>
          <a:xfrm>
            <a:off x="8038742" y="5274723"/>
            <a:ext cx="822957" cy="274319"/>
            <a:chOff x="4123113" y="4538749"/>
            <a:chExt cx="822957" cy="274319"/>
          </a:xfrm>
          <a:solidFill>
            <a:schemeClr val="bg1"/>
          </a:solidFill>
        </p:grpSpPr>
        <p:sp>
          <p:nvSpPr>
            <p:cNvPr id="41" name="Retângulo 40"/>
            <p:cNvSpPr/>
            <p:nvPr/>
          </p:nvSpPr>
          <p:spPr>
            <a:xfrm>
              <a:off x="4123113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15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4397432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16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4671751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Agrupar 43"/>
          <p:cNvGrpSpPr/>
          <p:nvPr/>
        </p:nvGrpSpPr>
        <p:grpSpPr>
          <a:xfrm>
            <a:off x="9037310" y="5271178"/>
            <a:ext cx="822957" cy="274319"/>
            <a:chOff x="4123113" y="4538749"/>
            <a:chExt cx="822957" cy="274319"/>
          </a:xfrm>
          <a:solidFill>
            <a:schemeClr val="bg1"/>
          </a:solidFill>
        </p:grpSpPr>
        <p:sp>
          <p:nvSpPr>
            <p:cNvPr id="45" name="Retângulo 44"/>
            <p:cNvSpPr/>
            <p:nvPr/>
          </p:nvSpPr>
          <p:spPr>
            <a:xfrm>
              <a:off x="4123113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17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4397432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4671751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Agrupar 47"/>
          <p:cNvGrpSpPr/>
          <p:nvPr/>
        </p:nvGrpSpPr>
        <p:grpSpPr>
          <a:xfrm>
            <a:off x="10046617" y="5271178"/>
            <a:ext cx="822957" cy="274319"/>
            <a:chOff x="4123113" y="4538749"/>
            <a:chExt cx="822957" cy="274319"/>
          </a:xfrm>
          <a:solidFill>
            <a:schemeClr val="bg1"/>
          </a:solidFill>
        </p:grpSpPr>
        <p:sp>
          <p:nvSpPr>
            <p:cNvPr id="49" name="Retângulo 48"/>
            <p:cNvSpPr/>
            <p:nvPr/>
          </p:nvSpPr>
          <p:spPr>
            <a:xfrm>
              <a:off x="4123113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19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4397432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20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4671751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21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Agrupar 51"/>
          <p:cNvGrpSpPr/>
          <p:nvPr/>
        </p:nvGrpSpPr>
        <p:grpSpPr>
          <a:xfrm>
            <a:off x="8900150" y="4133105"/>
            <a:ext cx="822957" cy="274319"/>
            <a:chOff x="4123113" y="4538749"/>
            <a:chExt cx="822957" cy="274319"/>
          </a:xfrm>
          <a:solidFill>
            <a:schemeClr val="bg1"/>
          </a:solidFill>
        </p:grpSpPr>
        <p:sp>
          <p:nvSpPr>
            <p:cNvPr id="53" name="Retângulo 52"/>
            <p:cNvSpPr/>
            <p:nvPr/>
          </p:nvSpPr>
          <p:spPr>
            <a:xfrm>
              <a:off x="4123113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17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4397432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19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4671751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Agrupar 55"/>
          <p:cNvGrpSpPr/>
          <p:nvPr/>
        </p:nvGrpSpPr>
        <p:grpSpPr>
          <a:xfrm>
            <a:off x="5403610" y="3154681"/>
            <a:ext cx="822957" cy="274319"/>
            <a:chOff x="4123113" y="4538749"/>
            <a:chExt cx="822957" cy="274319"/>
          </a:xfrm>
          <a:solidFill>
            <a:schemeClr val="bg1"/>
          </a:solidFill>
        </p:grpSpPr>
        <p:sp>
          <p:nvSpPr>
            <p:cNvPr id="57" name="Retângulo 56"/>
            <p:cNvSpPr/>
            <p:nvPr/>
          </p:nvSpPr>
          <p:spPr>
            <a:xfrm>
              <a:off x="4123113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9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4397432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15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4671751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1" name="Conector de Seta Reta 60"/>
          <p:cNvCxnSpPr/>
          <p:nvPr/>
        </p:nvCxnSpPr>
        <p:spPr>
          <a:xfrm flipH="1">
            <a:off x="1508758" y="4491334"/>
            <a:ext cx="580507" cy="779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>
            <a:endCxn id="10" idx="0"/>
          </p:cNvCxnSpPr>
          <p:nvPr/>
        </p:nvCxnSpPr>
        <p:spPr>
          <a:xfrm>
            <a:off x="2363584" y="4491334"/>
            <a:ext cx="137160" cy="795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>
            <a:endCxn id="18" idx="0"/>
          </p:cNvCxnSpPr>
          <p:nvPr/>
        </p:nvCxnSpPr>
        <p:spPr>
          <a:xfrm>
            <a:off x="2640090" y="4490762"/>
            <a:ext cx="1804035" cy="7956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/>
          <p:cNvCxnSpPr>
            <a:endCxn id="22" idx="0"/>
          </p:cNvCxnSpPr>
          <p:nvPr/>
        </p:nvCxnSpPr>
        <p:spPr>
          <a:xfrm>
            <a:off x="5400323" y="4391702"/>
            <a:ext cx="6985" cy="8947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/>
          <p:cNvCxnSpPr>
            <a:endCxn id="26" idx="0"/>
          </p:cNvCxnSpPr>
          <p:nvPr/>
        </p:nvCxnSpPr>
        <p:spPr>
          <a:xfrm>
            <a:off x="5677928" y="4391702"/>
            <a:ext cx="690880" cy="8947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/>
          <p:cNvCxnSpPr>
            <a:endCxn id="30" idx="0"/>
          </p:cNvCxnSpPr>
          <p:nvPr/>
        </p:nvCxnSpPr>
        <p:spPr>
          <a:xfrm>
            <a:off x="5945897" y="4391702"/>
            <a:ext cx="1466850" cy="883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/>
          <p:cNvCxnSpPr>
            <a:endCxn id="42" idx="0"/>
          </p:cNvCxnSpPr>
          <p:nvPr/>
        </p:nvCxnSpPr>
        <p:spPr>
          <a:xfrm flipH="1">
            <a:off x="8450221" y="4402497"/>
            <a:ext cx="447848" cy="872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>
            <a:endCxn id="46" idx="0"/>
          </p:cNvCxnSpPr>
          <p:nvPr/>
        </p:nvCxnSpPr>
        <p:spPr>
          <a:xfrm>
            <a:off x="9174469" y="4402497"/>
            <a:ext cx="274320" cy="868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de Seta Reta 78"/>
          <p:cNvCxnSpPr>
            <a:endCxn id="50" idx="0"/>
          </p:cNvCxnSpPr>
          <p:nvPr/>
        </p:nvCxnSpPr>
        <p:spPr>
          <a:xfrm>
            <a:off x="9445330" y="4402497"/>
            <a:ext cx="1012766" cy="868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/>
          <p:cNvCxnSpPr>
            <a:endCxn id="35" idx="0"/>
          </p:cNvCxnSpPr>
          <p:nvPr/>
        </p:nvCxnSpPr>
        <p:spPr>
          <a:xfrm flipH="1">
            <a:off x="2780603" y="3429000"/>
            <a:ext cx="2608812" cy="7880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de Seta Reta 82"/>
          <p:cNvCxnSpPr>
            <a:endCxn id="38" idx="0"/>
          </p:cNvCxnSpPr>
          <p:nvPr/>
        </p:nvCxnSpPr>
        <p:spPr>
          <a:xfrm>
            <a:off x="5691265" y="3429000"/>
            <a:ext cx="126944" cy="699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de Seta Reta 84"/>
          <p:cNvCxnSpPr>
            <a:endCxn id="53" idx="0"/>
          </p:cNvCxnSpPr>
          <p:nvPr/>
        </p:nvCxnSpPr>
        <p:spPr>
          <a:xfrm>
            <a:off x="5952247" y="3429000"/>
            <a:ext cx="3085063" cy="70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stCxn id="6" idx="3"/>
            <a:endCxn id="9" idx="1"/>
          </p:cNvCxnSpPr>
          <p:nvPr/>
        </p:nvCxnSpPr>
        <p:spPr>
          <a:xfrm flipV="1">
            <a:off x="1920237" y="5423746"/>
            <a:ext cx="1690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ector de Seta Reta 65"/>
          <p:cNvCxnSpPr>
            <a:stCxn id="11" idx="3"/>
            <a:endCxn id="17" idx="1"/>
          </p:cNvCxnSpPr>
          <p:nvPr/>
        </p:nvCxnSpPr>
        <p:spPr>
          <a:xfrm>
            <a:off x="2912222" y="5423746"/>
            <a:ext cx="1120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ector de Seta Reta 73"/>
          <p:cNvCxnSpPr>
            <a:stCxn id="19" idx="3"/>
            <a:endCxn id="21" idx="1"/>
          </p:cNvCxnSpPr>
          <p:nvPr/>
        </p:nvCxnSpPr>
        <p:spPr>
          <a:xfrm flipV="1">
            <a:off x="4856012" y="5423743"/>
            <a:ext cx="1392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>
            <a:stCxn id="23" idx="3"/>
            <a:endCxn id="25" idx="1"/>
          </p:cNvCxnSpPr>
          <p:nvPr/>
        </p:nvCxnSpPr>
        <p:spPr>
          <a:xfrm flipV="1">
            <a:off x="5818209" y="5423742"/>
            <a:ext cx="1392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>
            <a:stCxn id="27" idx="3"/>
            <a:endCxn id="29" idx="1"/>
          </p:cNvCxnSpPr>
          <p:nvPr/>
        </p:nvCxnSpPr>
        <p:spPr>
          <a:xfrm flipV="1">
            <a:off x="6780406" y="5411884"/>
            <a:ext cx="220984" cy="11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ector de Seta Reta 85"/>
          <p:cNvCxnSpPr>
            <a:stCxn id="31" idx="3"/>
            <a:endCxn id="41" idx="1"/>
          </p:cNvCxnSpPr>
          <p:nvPr/>
        </p:nvCxnSpPr>
        <p:spPr>
          <a:xfrm flipV="1">
            <a:off x="7824347" y="5411883"/>
            <a:ext cx="2143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ector de Seta Reta 87"/>
          <p:cNvCxnSpPr>
            <a:stCxn id="43" idx="3"/>
            <a:endCxn id="45" idx="1"/>
          </p:cNvCxnSpPr>
          <p:nvPr/>
        </p:nvCxnSpPr>
        <p:spPr>
          <a:xfrm flipV="1">
            <a:off x="8861699" y="5408338"/>
            <a:ext cx="175611" cy="3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>
            <a:stCxn id="47" idx="3"/>
            <a:endCxn id="49" idx="1"/>
          </p:cNvCxnSpPr>
          <p:nvPr/>
        </p:nvCxnSpPr>
        <p:spPr>
          <a:xfrm>
            <a:off x="9860267" y="5408338"/>
            <a:ext cx="186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131570" y="227965"/>
            <a:ext cx="10058400" cy="102552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pt-BR" sz="2800" dirty="0"/>
              <a:t>Dada a árvore B+ a seguir, mostre como ela ficará após a remoção dos elementos: </a:t>
            </a:r>
            <a:r>
              <a:rPr lang="pt-BR" sz="2800" dirty="0">
                <a:solidFill>
                  <a:srgbClr val="FF0000"/>
                </a:solidFill>
              </a:rPr>
              <a:t>18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5</a:t>
            </a:r>
            <a:r>
              <a:rPr lang="pt-BR" sz="2800" dirty="0"/>
              <a:t>, </a:t>
            </a:r>
            <a:r>
              <a:rPr lang="pt-BR" sz="2800" dirty="0">
                <a:solidFill>
                  <a:srgbClr val="FF0000"/>
                </a:solidFill>
              </a:rPr>
              <a:t>15</a:t>
            </a:r>
            <a:r>
              <a:rPr lang="pt-BR" sz="2800" dirty="0"/>
              <a:t>, 9, 3, 7, 11, 16.</a:t>
            </a:r>
            <a:endParaRPr lang="pt-BR" sz="2800" dirty="0"/>
          </a:p>
        </p:txBody>
      </p:sp>
      <p:grpSp>
        <p:nvGrpSpPr>
          <p:cNvPr id="7" name="Agrupar 6"/>
          <p:cNvGrpSpPr/>
          <p:nvPr/>
        </p:nvGrpSpPr>
        <p:grpSpPr>
          <a:xfrm>
            <a:off x="1097280" y="5286587"/>
            <a:ext cx="822957" cy="274319"/>
            <a:chOff x="4123113" y="4538749"/>
            <a:chExt cx="822957" cy="274319"/>
          </a:xfrm>
          <a:solidFill>
            <a:schemeClr val="bg1"/>
          </a:solidFill>
        </p:grpSpPr>
        <p:sp>
          <p:nvSpPr>
            <p:cNvPr id="4" name="Retângulo 3"/>
            <p:cNvSpPr/>
            <p:nvPr/>
          </p:nvSpPr>
          <p:spPr>
            <a:xfrm>
              <a:off x="4123113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1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5" name="Retângulo 4"/>
            <p:cNvSpPr/>
            <p:nvPr/>
          </p:nvSpPr>
          <p:spPr>
            <a:xfrm>
              <a:off x="4397432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2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6" name="Retângulo 5"/>
            <p:cNvSpPr/>
            <p:nvPr/>
          </p:nvSpPr>
          <p:spPr>
            <a:xfrm>
              <a:off x="4671751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" name="Agrupar 7"/>
          <p:cNvGrpSpPr/>
          <p:nvPr/>
        </p:nvGrpSpPr>
        <p:grpSpPr>
          <a:xfrm>
            <a:off x="2089265" y="5286586"/>
            <a:ext cx="822957" cy="274319"/>
            <a:chOff x="4123113" y="4538749"/>
            <a:chExt cx="822957" cy="274319"/>
          </a:xfrm>
          <a:solidFill>
            <a:schemeClr val="bg1"/>
          </a:solidFill>
        </p:grpSpPr>
        <p:sp>
          <p:nvSpPr>
            <p:cNvPr id="9" name="Retângulo 8"/>
            <p:cNvSpPr/>
            <p:nvPr/>
          </p:nvSpPr>
          <p:spPr>
            <a:xfrm>
              <a:off x="4123113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3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10" name="Retângulo 9"/>
            <p:cNvSpPr/>
            <p:nvPr/>
          </p:nvSpPr>
          <p:spPr>
            <a:xfrm>
              <a:off x="4397432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4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11" name="Retângulo 10"/>
            <p:cNvSpPr/>
            <p:nvPr/>
          </p:nvSpPr>
          <p:spPr>
            <a:xfrm>
              <a:off x="4671751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6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Agrupar 15"/>
          <p:cNvGrpSpPr/>
          <p:nvPr/>
        </p:nvGrpSpPr>
        <p:grpSpPr>
          <a:xfrm>
            <a:off x="4033055" y="5286584"/>
            <a:ext cx="822957" cy="274319"/>
            <a:chOff x="4123113" y="4538749"/>
            <a:chExt cx="822957" cy="274319"/>
          </a:xfrm>
          <a:solidFill>
            <a:schemeClr val="bg1"/>
          </a:solidFill>
        </p:grpSpPr>
        <p:sp>
          <p:nvSpPr>
            <p:cNvPr id="17" name="Retângulo 16"/>
            <p:cNvSpPr/>
            <p:nvPr/>
          </p:nvSpPr>
          <p:spPr>
            <a:xfrm>
              <a:off x="4123113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7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18" name="Retângulo 17"/>
            <p:cNvSpPr/>
            <p:nvPr/>
          </p:nvSpPr>
          <p:spPr>
            <a:xfrm>
              <a:off x="4397432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8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4671751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Agrupar 19"/>
          <p:cNvGrpSpPr/>
          <p:nvPr/>
        </p:nvGrpSpPr>
        <p:grpSpPr>
          <a:xfrm>
            <a:off x="4995252" y="5286583"/>
            <a:ext cx="822957" cy="274319"/>
            <a:chOff x="4123113" y="4538749"/>
            <a:chExt cx="822957" cy="274319"/>
          </a:xfrm>
          <a:solidFill>
            <a:schemeClr val="bg1"/>
          </a:solidFill>
        </p:grpSpPr>
        <p:sp>
          <p:nvSpPr>
            <p:cNvPr id="21" name="Retângulo 20"/>
            <p:cNvSpPr/>
            <p:nvPr/>
          </p:nvSpPr>
          <p:spPr>
            <a:xfrm>
              <a:off x="4123113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9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22" name="Retângulo 21"/>
            <p:cNvSpPr/>
            <p:nvPr/>
          </p:nvSpPr>
          <p:spPr>
            <a:xfrm>
              <a:off x="4397432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10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4671751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Agrupar 23"/>
          <p:cNvGrpSpPr/>
          <p:nvPr/>
        </p:nvGrpSpPr>
        <p:grpSpPr>
          <a:xfrm>
            <a:off x="5957449" y="5286582"/>
            <a:ext cx="822957" cy="274319"/>
            <a:chOff x="4123113" y="4538749"/>
            <a:chExt cx="822957" cy="274319"/>
          </a:xfrm>
          <a:solidFill>
            <a:schemeClr val="bg1"/>
          </a:solidFill>
        </p:grpSpPr>
        <p:sp>
          <p:nvSpPr>
            <p:cNvPr id="25" name="Retângulo 24"/>
            <p:cNvSpPr/>
            <p:nvPr/>
          </p:nvSpPr>
          <p:spPr>
            <a:xfrm>
              <a:off x="4123113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11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26" name="Retângulo 25"/>
            <p:cNvSpPr/>
            <p:nvPr/>
          </p:nvSpPr>
          <p:spPr>
            <a:xfrm>
              <a:off x="4397432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12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27" name="Retângulo 26"/>
            <p:cNvSpPr/>
            <p:nvPr/>
          </p:nvSpPr>
          <p:spPr>
            <a:xfrm>
              <a:off x="4671751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Agrupar 27"/>
          <p:cNvGrpSpPr/>
          <p:nvPr/>
        </p:nvGrpSpPr>
        <p:grpSpPr>
          <a:xfrm>
            <a:off x="7001390" y="5274724"/>
            <a:ext cx="822957" cy="274319"/>
            <a:chOff x="4123113" y="4538749"/>
            <a:chExt cx="822957" cy="274319"/>
          </a:xfrm>
          <a:solidFill>
            <a:schemeClr val="bg1"/>
          </a:solidFill>
        </p:grpSpPr>
        <p:sp>
          <p:nvSpPr>
            <p:cNvPr id="29" name="Retângulo 28"/>
            <p:cNvSpPr/>
            <p:nvPr/>
          </p:nvSpPr>
          <p:spPr>
            <a:xfrm>
              <a:off x="4123113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13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30" name="Retângulo 29"/>
            <p:cNvSpPr/>
            <p:nvPr/>
          </p:nvSpPr>
          <p:spPr>
            <a:xfrm>
              <a:off x="4397432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14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4671751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Agrupar 31"/>
          <p:cNvGrpSpPr/>
          <p:nvPr/>
        </p:nvGrpSpPr>
        <p:grpSpPr>
          <a:xfrm>
            <a:off x="2094805" y="4217015"/>
            <a:ext cx="822957" cy="274319"/>
            <a:chOff x="4123113" y="4538749"/>
            <a:chExt cx="822957" cy="274319"/>
          </a:xfrm>
          <a:solidFill>
            <a:schemeClr val="bg1"/>
          </a:solidFill>
        </p:grpSpPr>
        <p:sp>
          <p:nvSpPr>
            <p:cNvPr id="33" name="Retângulo 32"/>
            <p:cNvSpPr/>
            <p:nvPr/>
          </p:nvSpPr>
          <p:spPr>
            <a:xfrm>
              <a:off x="4123113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3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4397432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7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4671751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Agrupar 35"/>
          <p:cNvGrpSpPr/>
          <p:nvPr/>
        </p:nvGrpSpPr>
        <p:grpSpPr>
          <a:xfrm>
            <a:off x="5406730" y="4128178"/>
            <a:ext cx="822957" cy="274319"/>
            <a:chOff x="4123113" y="4538749"/>
            <a:chExt cx="822957" cy="274319"/>
          </a:xfrm>
          <a:solidFill>
            <a:schemeClr val="bg1"/>
          </a:solidFill>
        </p:grpSpPr>
        <p:sp>
          <p:nvSpPr>
            <p:cNvPr id="37" name="Retângulo 36"/>
            <p:cNvSpPr/>
            <p:nvPr/>
          </p:nvSpPr>
          <p:spPr>
            <a:xfrm>
              <a:off x="4123113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11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4397432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13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4671751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0" name="Agrupar 39"/>
          <p:cNvGrpSpPr/>
          <p:nvPr/>
        </p:nvGrpSpPr>
        <p:grpSpPr>
          <a:xfrm>
            <a:off x="8038742" y="5274723"/>
            <a:ext cx="822957" cy="274319"/>
            <a:chOff x="4123113" y="4538749"/>
            <a:chExt cx="822957" cy="274319"/>
          </a:xfrm>
          <a:solidFill>
            <a:schemeClr val="bg1"/>
          </a:solidFill>
        </p:grpSpPr>
        <p:sp>
          <p:nvSpPr>
            <p:cNvPr id="41" name="Retângulo 40"/>
            <p:cNvSpPr/>
            <p:nvPr/>
          </p:nvSpPr>
          <p:spPr>
            <a:xfrm>
              <a:off x="4123113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15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4397432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16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43" name="Retângulo 42"/>
            <p:cNvSpPr/>
            <p:nvPr/>
          </p:nvSpPr>
          <p:spPr>
            <a:xfrm>
              <a:off x="4671751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Agrupar 43"/>
          <p:cNvGrpSpPr/>
          <p:nvPr/>
        </p:nvGrpSpPr>
        <p:grpSpPr>
          <a:xfrm>
            <a:off x="9037310" y="5271178"/>
            <a:ext cx="822957" cy="274319"/>
            <a:chOff x="4123113" y="4538749"/>
            <a:chExt cx="822957" cy="274319"/>
          </a:xfrm>
          <a:solidFill>
            <a:schemeClr val="bg1"/>
          </a:solidFill>
        </p:grpSpPr>
        <p:sp>
          <p:nvSpPr>
            <p:cNvPr id="45" name="Retângulo 44"/>
            <p:cNvSpPr/>
            <p:nvPr/>
          </p:nvSpPr>
          <p:spPr>
            <a:xfrm>
              <a:off x="4123113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17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46" name="Retângulo 45"/>
            <p:cNvSpPr/>
            <p:nvPr/>
          </p:nvSpPr>
          <p:spPr>
            <a:xfrm>
              <a:off x="4397432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47" name="Retângulo 46"/>
            <p:cNvSpPr/>
            <p:nvPr/>
          </p:nvSpPr>
          <p:spPr>
            <a:xfrm>
              <a:off x="4671751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Agrupar 47"/>
          <p:cNvGrpSpPr/>
          <p:nvPr/>
        </p:nvGrpSpPr>
        <p:grpSpPr>
          <a:xfrm>
            <a:off x="10046617" y="5271178"/>
            <a:ext cx="822957" cy="274319"/>
            <a:chOff x="4123113" y="4538749"/>
            <a:chExt cx="822957" cy="274319"/>
          </a:xfrm>
          <a:solidFill>
            <a:schemeClr val="bg1"/>
          </a:solidFill>
        </p:grpSpPr>
        <p:sp>
          <p:nvSpPr>
            <p:cNvPr id="49" name="Retângulo 48"/>
            <p:cNvSpPr/>
            <p:nvPr/>
          </p:nvSpPr>
          <p:spPr>
            <a:xfrm>
              <a:off x="4123113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19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50" name="Retângulo 49"/>
            <p:cNvSpPr/>
            <p:nvPr/>
          </p:nvSpPr>
          <p:spPr>
            <a:xfrm>
              <a:off x="4397432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20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51" name="Retângulo 50"/>
            <p:cNvSpPr/>
            <p:nvPr/>
          </p:nvSpPr>
          <p:spPr>
            <a:xfrm>
              <a:off x="4671751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21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2" name="Agrupar 51"/>
          <p:cNvGrpSpPr/>
          <p:nvPr/>
        </p:nvGrpSpPr>
        <p:grpSpPr>
          <a:xfrm>
            <a:off x="8900150" y="4133105"/>
            <a:ext cx="822957" cy="274319"/>
            <a:chOff x="4123113" y="4538749"/>
            <a:chExt cx="822957" cy="274319"/>
          </a:xfrm>
          <a:solidFill>
            <a:schemeClr val="bg1"/>
          </a:solidFill>
        </p:grpSpPr>
        <p:sp>
          <p:nvSpPr>
            <p:cNvPr id="53" name="Retângulo 52"/>
            <p:cNvSpPr/>
            <p:nvPr/>
          </p:nvSpPr>
          <p:spPr>
            <a:xfrm>
              <a:off x="4123113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17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54" name="Retângulo 53"/>
            <p:cNvSpPr/>
            <p:nvPr/>
          </p:nvSpPr>
          <p:spPr>
            <a:xfrm>
              <a:off x="4397432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19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55" name="Retângulo 54"/>
            <p:cNvSpPr/>
            <p:nvPr/>
          </p:nvSpPr>
          <p:spPr>
            <a:xfrm>
              <a:off x="4671751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6" name="Agrupar 55"/>
          <p:cNvGrpSpPr/>
          <p:nvPr/>
        </p:nvGrpSpPr>
        <p:grpSpPr>
          <a:xfrm>
            <a:off x="5403610" y="3154681"/>
            <a:ext cx="822957" cy="274319"/>
            <a:chOff x="4123113" y="4538749"/>
            <a:chExt cx="822957" cy="274319"/>
          </a:xfrm>
          <a:solidFill>
            <a:schemeClr val="bg1"/>
          </a:solidFill>
        </p:grpSpPr>
        <p:sp>
          <p:nvSpPr>
            <p:cNvPr id="57" name="Retângulo 56"/>
            <p:cNvSpPr/>
            <p:nvPr/>
          </p:nvSpPr>
          <p:spPr>
            <a:xfrm>
              <a:off x="4123113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9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58" name="Retângulo 57"/>
            <p:cNvSpPr/>
            <p:nvPr/>
          </p:nvSpPr>
          <p:spPr>
            <a:xfrm>
              <a:off x="4397432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kern="0" spc="-300" dirty="0">
                  <a:solidFill>
                    <a:schemeClr val="tx1"/>
                  </a:solidFill>
                </a:rPr>
                <a:t>15</a:t>
              </a:r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  <p:sp>
          <p:nvSpPr>
            <p:cNvPr id="59" name="Retângulo 58"/>
            <p:cNvSpPr/>
            <p:nvPr/>
          </p:nvSpPr>
          <p:spPr>
            <a:xfrm>
              <a:off x="4671751" y="4538749"/>
              <a:ext cx="274319" cy="27431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kern="0" spc="-3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1" name="Conector de Seta Reta 60"/>
          <p:cNvCxnSpPr/>
          <p:nvPr/>
        </p:nvCxnSpPr>
        <p:spPr>
          <a:xfrm flipH="1">
            <a:off x="1508758" y="4491334"/>
            <a:ext cx="580507" cy="7798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ector de Seta Reta 62"/>
          <p:cNvCxnSpPr>
            <a:endCxn id="10" idx="0"/>
          </p:cNvCxnSpPr>
          <p:nvPr/>
        </p:nvCxnSpPr>
        <p:spPr>
          <a:xfrm>
            <a:off x="2363584" y="4491334"/>
            <a:ext cx="137160" cy="795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 de Seta Reta 66"/>
          <p:cNvCxnSpPr>
            <a:endCxn id="18" idx="0"/>
          </p:cNvCxnSpPr>
          <p:nvPr/>
        </p:nvCxnSpPr>
        <p:spPr>
          <a:xfrm>
            <a:off x="2640090" y="4490762"/>
            <a:ext cx="1804035" cy="7956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ector de Seta Reta 68"/>
          <p:cNvCxnSpPr>
            <a:endCxn id="22" idx="0"/>
          </p:cNvCxnSpPr>
          <p:nvPr/>
        </p:nvCxnSpPr>
        <p:spPr>
          <a:xfrm>
            <a:off x="5400323" y="4391702"/>
            <a:ext cx="6985" cy="8947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ector de Seta Reta 70"/>
          <p:cNvCxnSpPr>
            <a:endCxn id="26" idx="0"/>
          </p:cNvCxnSpPr>
          <p:nvPr/>
        </p:nvCxnSpPr>
        <p:spPr>
          <a:xfrm>
            <a:off x="5677928" y="4391702"/>
            <a:ext cx="690880" cy="8947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ector de Seta Reta 72"/>
          <p:cNvCxnSpPr>
            <a:endCxn id="30" idx="0"/>
          </p:cNvCxnSpPr>
          <p:nvPr/>
        </p:nvCxnSpPr>
        <p:spPr>
          <a:xfrm>
            <a:off x="5945897" y="4391702"/>
            <a:ext cx="1466850" cy="8832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ector de Seta Reta 74"/>
          <p:cNvCxnSpPr>
            <a:endCxn id="42" idx="0"/>
          </p:cNvCxnSpPr>
          <p:nvPr/>
        </p:nvCxnSpPr>
        <p:spPr>
          <a:xfrm flipH="1">
            <a:off x="8450221" y="4402497"/>
            <a:ext cx="447848" cy="8722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ector de Seta Reta 76"/>
          <p:cNvCxnSpPr>
            <a:endCxn id="46" idx="0"/>
          </p:cNvCxnSpPr>
          <p:nvPr/>
        </p:nvCxnSpPr>
        <p:spPr>
          <a:xfrm>
            <a:off x="9174469" y="4402497"/>
            <a:ext cx="274320" cy="868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ector de Seta Reta 78"/>
          <p:cNvCxnSpPr>
            <a:endCxn id="50" idx="0"/>
          </p:cNvCxnSpPr>
          <p:nvPr/>
        </p:nvCxnSpPr>
        <p:spPr>
          <a:xfrm>
            <a:off x="9445330" y="4402497"/>
            <a:ext cx="1012766" cy="868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ector de Seta Reta 80"/>
          <p:cNvCxnSpPr>
            <a:endCxn id="35" idx="0"/>
          </p:cNvCxnSpPr>
          <p:nvPr/>
        </p:nvCxnSpPr>
        <p:spPr>
          <a:xfrm flipH="1">
            <a:off x="2780603" y="3429000"/>
            <a:ext cx="2608812" cy="7880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ector de Seta Reta 82"/>
          <p:cNvCxnSpPr>
            <a:endCxn id="38" idx="0"/>
          </p:cNvCxnSpPr>
          <p:nvPr/>
        </p:nvCxnSpPr>
        <p:spPr>
          <a:xfrm>
            <a:off x="5691265" y="3429000"/>
            <a:ext cx="126944" cy="699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ector de Seta Reta 84"/>
          <p:cNvCxnSpPr>
            <a:endCxn id="53" idx="0"/>
          </p:cNvCxnSpPr>
          <p:nvPr/>
        </p:nvCxnSpPr>
        <p:spPr>
          <a:xfrm>
            <a:off x="5952247" y="3429000"/>
            <a:ext cx="3085063" cy="7041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de Seta Reta 61"/>
          <p:cNvCxnSpPr>
            <a:stCxn id="6" idx="3"/>
            <a:endCxn id="9" idx="1"/>
          </p:cNvCxnSpPr>
          <p:nvPr/>
        </p:nvCxnSpPr>
        <p:spPr>
          <a:xfrm flipV="1">
            <a:off x="1920237" y="5423746"/>
            <a:ext cx="1690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Conector de Seta Reta 65"/>
          <p:cNvCxnSpPr>
            <a:stCxn id="11" idx="3"/>
            <a:endCxn id="17" idx="1"/>
          </p:cNvCxnSpPr>
          <p:nvPr/>
        </p:nvCxnSpPr>
        <p:spPr>
          <a:xfrm>
            <a:off x="2912222" y="5423746"/>
            <a:ext cx="11207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Conector de Seta Reta 73"/>
          <p:cNvCxnSpPr>
            <a:stCxn id="19" idx="3"/>
            <a:endCxn id="21" idx="1"/>
          </p:cNvCxnSpPr>
          <p:nvPr/>
        </p:nvCxnSpPr>
        <p:spPr>
          <a:xfrm flipV="1">
            <a:off x="4856012" y="5423743"/>
            <a:ext cx="1392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Conector de Seta Reta 77"/>
          <p:cNvCxnSpPr>
            <a:stCxn id="23" idx="3"/>
            <a:endCxn id="25" idx="1"/>
          </p:cNvCxnSpPr>
          <p:nvPr/>
        </p:nvCxnSpPr>
        <p:spPr>
          <a:xfrm flipV="1">
            <a:off x="5818209" y="5423742"/>
            <a:ext cx="13924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Conector de Seta Reta 81"/>
          <p:cNvCxnSpPr>
            <a:stCxn id="27" idx="3"/>
            <a:endCxn id="29" idx="1"/>
          </p:cNvCxnSpPr>
          <p:nvPr/>
        </p:nvCxnSpPr>
        <p:spPr>
          <a:xfrm flipV="1">
            <a:off x="6780406" y="5411884"/>
            <a:ext cx="220984" cy="11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ector de Seta Reta 85"/>
          <p:cNvCxnSpPr>
            <a:stCxn id="31" idx="3"/>
            <a:endCxn id="41" idx="1"/>
          </p:cNvCxnSpPr>
          <p:nvPr/>
        </p:nvCxnSpPr>
        <p:spPr>
          <a:xfrm flipV="1">
            <a:off x="7824347" y="5411883"/>
            <a:ext cx="21439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Conector de Seta Reta 87"/>
          <p:cNvCxnSpPr>
            <a:stCxn id="43" idx="3"/>
            <a:endCxn id="45" idx="1"/>
          </p:cNvCxnSpPr>
          <p:nvPr/>
        </p:nvCxnSpPr>
        <p:spPr>
          <a:xfrm flipV="1">
            <a:off x="8861699" y="5408338"/>
            <a:ext cx="175611" cy="3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Conector de Seta Reta 89"/>
          <p:cNvCxnSpPr>
            <a:stCxn id="47" idx="3"/>
            <a:endCxn id="49" idx="1"/>
          </p:cNvCxnSpPr>
          <p:nvPr/>
        </p:nvCxnSpPr>
        <p:spPr>
          <a:xfrm>
            <a:off x="9860267" y="5408338"/>
            <a:ext cx="1863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Inserção na Árvore B+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 </a:t>
            </a:r>
            <a:r>
              <a:rPr lang="pt-BR" sz="2800" dirty="0"/>
              <a:t>Exemplo: Para uma árvore B+ de ordem 3, inserir os elementos: </a:t>
            </a:r>
            <a:endParaRPr lang="pt-BR" sz="2800" dirty="0"/>
          </a:p>
          <a:p>
            <a:pPr marL="0" indent="0">
              <a:buNone/>
            </a:pPr>
            <a:r>
              <a:rPr lang="pt-BR" sz="2800" dirty="0">
                <a:solidFill>
                  <a:schemeClr val="tx1"/>
                </a:solidFill>
              </a:rPr>
              <a:t>1</a:t>
            </a:r>
            <a:r>
              <a:rPr lang="pt-BR" sz="2800" dirty="0"/>
              <a:t>, 5, 9, 7, 4, 6, 2, 3, 8.</a:t>
            </a:r>
            <a:endParaRPr lang="pt-BR" sz="2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iv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12503</Words>
  <Application>WPS Presentation</Application>
  <PresentationFormat>Widescreen</PresentationFormat>
  <Paragraphs>2522</Paragraphs>
  <Slides>89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89</vt:i4>
      </vt:variant>
    </vt:vector>
  </HeadingPairs>
  <TitlesOfParts>
    <vt:vector size="97" baseType="lpstr">
      <vt:lpstr>Arial</vt:lpstr>
      <vt:lpstr>SimSun</vt:lpstr>
      <vt:lpstr>Wingdings</vt:lpstr>
      <vt:lpstr>Calibri</vt:lpstr>
      <vt:lpstr>Calibri Light</vt:lpstr>
      <vt:lpstr>Microsoft YaHei</vt:lpstr>
      <vt:lpstr>Arial Unicode MS</vt:lpstr>
      <vt:lpstr>Retrospectiva</vt:lpstr>
      <vt:lpstr>Árvores B+ (B+ trees)</vt:lpstr>
      <vt:lpstr>Exemplo</vt:lpstr>
      <vt:lpstr>Exemplo</vt:lpstr>
      <vt:lpstr>Desvantagens da árvore B</vt:lpstr>
      <vt:lpstr>Árvore B+</vt:lpstr>
      <vt:lpstr>Árvore B+</vt:lpstr>
      <vt:lpstr>Árvore B+</vt:lpstr>
      <vt:lpstr>Inserção na Árvore B+</vt:lpstr>
      <vt:lpstr>Inserção na Árvore B+</vt:lpstr>
      <vt:lpstr>Inserção na Árvore B+</vt:lpstr>
      <vt:lpstr>Inserção na Árvore B+</vt:lpstr>
      <vt:lpstr>Inserção na Árvore B+</vt:lpstr>
      <vt:lpstr>Inserção na Árvore B+</vt:lpstr>
      <vt:lpstr>Inserção na Árvore B+</vt:lpstr>
      <vt:lpstr>Inserção na Árvore B+</vt:lpstr>
      <vt:lpstr>Inserção na Árvore B+</vt:lpstr>
      <vt:lpstr>Inserção na Árvore B+</vt:lpstr>
      <vt:lpstr>Inserção na Árvore B+</vt:lpstr>
      <vt:lpstr>Inserção na Árvore B+</vt:lpstr>
      <vt:lpstr>Inserção na Árvore B+</vt:lpstr>
      <vt:lpstr>Inserção na Árvore B+</vt:lpstr>
      <vt:lpstr>Inserção na Árvore B+</vt:lpstr>
      <vt:lpstr>Inserção na Árvore B+</vt:lpstr>
      <vt:lpstr>Inserção na Árvore B+</vt:lpstr>
      <vt:lpstr>Inserção na Árvore B+</vt:lpstr>
      <vt:lpstr>Remoção na Árvore B+</vt:lpstr>
      <vt:lpstr>Remoção na Árvore B+</vt:lpstr>
      <vt:lpstr>Remoção na Árvore B+</vt:lpstr>
      <vt:lpstr>Remoção na Árvore B+</vt:lpstr>
      <vt:lpstr>Remoção na Árvore B+</vt:lpstr>
      <vt:lpstr>Remoção na Árvore B+</vt:lpstr>
      <vt:lpstr>Remoção na Árvore B+</vt:lpstr>
      <vt:lpstr>Remoção na Árvore B+</vt:lpstr>
      <vt:lpstr>Remoção na Árvore B+</vt:lpstr>
      <vt:lpstr>Remoção na Árvore B+</vt:lpstr>
      <vt:lpstr>Remoção na Árvore B+</vt:lpstr>
      <vt:lpstr>Remoção na Árvore B+</vt:lpstr>
      <vt:lpstr>Remoção na Árvore B+</vt:lpstr>
      <vt:lpstr>Remoção na Árvore B+</vt:lpstr>
      <vt:lpstr>Remoção na Árvore B+</vt:lpstr>
      <vt:lpstr>Remoção na Árvore B+</vt:lpstr>
      <vt:lpstr>Remoção na Árvore B+</vt:lpstr>
      <vt:lpstr>Remoção na Árvore B+</vt:lpstr>
      <vt:lpstr>Remoção na Árvore B+</vt:lpstr>
      <vt:lpstr>Remoção na Árvore B+</vt:lpstr>
      <vt:lpstr>Remoção na Árvore B+</vt:lpstr>
      <vt:lpstr>Remoção na Árvore B+</vt:lpstr>
      <vt:lpstr>Remoção na Árvore B+</vt:lpstr>
      <vt:lpstr>Remoção na Árvore B+</vt:lpstr>
      <vt:lpstr>Remoção na Árvore B+</vt:lpstr>
      <vt:lpstr>Remoção na Árvore B+</vt:lpstr>
      <vt:lpstr>Remoção na Árvore B+</vt:lpstr>
      <vt:lpstr>Remoção na Árvore B+</vt:lpstr>
      <vt:lpstr>Remoção na Árvore B+</vt:lpstr>
      <vt:lpstr>Remoção na Árvore B+</vt:lpstr>
      <vt:lpstr>Implementação</vt:lpstr>
      <vt:lpstr>Árvore B*</vt:lpstr>
      <vt:lpstr>Exercícios</vt:lpstr>
      <vt:lpstr>Exercícios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Exercícios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Exercícios</vt:lpstr>
      <vt:lpstr>Exercícios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CMI</dc:creator>
  <cp:lastModifiedBy>ALUNO</cp:lastModifiedBy>
  <cp:revision>364</cp:revision>
  <dcterms:created xsi:type="dcterms:W3CDTF">2017-05-11T21:27:00Z</dcterms:created>
  <dcterms:modified xsi:type="dcterms:W3CDTF">2025-05-21T04:00:27Z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978C751AAB5F446F8B9D730E4BB4461F_13</vt:lpwstr>
  </property>
  <property fmtid="{D5CDD505-2E9C-101B-9397-08002B2CF9AE}" pid="3" name="KSOProductBuildVer">
    <vt:lpwstr>1046-12.2.0.21179</vt:lpwstr>
  </property>
</Properties>
</file>