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8" r:id="rId9"/>
    <p:sldId id="269" r:id="rId10"/>
    <p:sldId id="270" r:id="rId11"/>
    <p:sldId id="27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05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461645" y="314325"/>
            <a:ext cx="1138872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1. (2,0) Mostre, passo a passo, como a árvore B a seguir ficará após a inserção das seguintes chaves: 9, 1, 3, 4.</a:t>
            </a:r>
            <a:endParaRPr lang="en-US" altLang="zh-CN" sz="16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74975" y="1421765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566160" y="1421765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2166620" y="248412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2757805" y="248412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3850005" y="248412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4441190" y="248412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3" name="Conector de Seta Reta 12"/>
          <p:cNvCxnSpPr>
            <a:stCxn id="4" idx="2"/>
            <a:endCxn id="11" idx="0"/>
          </p:cNvCxnSpPr>
          <p:nvPr/>
        </p:nvCxnSpPr>
        <p:spPr>
          <a:xfrm>
            <a:off x="3270885" y="1860550"/>
            <a:ext cx="875030" cy="623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2"/>
            <a:endCxn id="9" idx="0"/>
          </p:cNvCxnSpPr>
          <p:nvPr/>
        </p:nvCxnSpPr>
        <p:spPr>
          <a:xfrm flipH="1">
            <a:off x="2462530" y="1860550"/>
            <a:ext cx="808355" cy="623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533390" y="248412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6124575" y="248412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7" name="Conector de Seta Reta 16"/>
          <p:cNvCxnSpPr>
            <a:stCxn id="6" idx="2"/>
            <a:endCxn id="15" idx="0"/>
          </p:cNvCxnSpPr>
          <p:nvPr/>
        </p:nvCxnSpPr>
        <p:spPr>
          <a:xfrm>
            <a:off x="3862070" y="1860550"/>
            <a:ext cx="1967230" cy="623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117475" y="306070"/>
            <a:ext cx="11956415" cy="1938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3. (2,0) Implemente uma função de espalhamento para </a:t>
            </a:r>
            <a:r>
              <a:rPr lang="en-US" altLang="zh-CN" sz="2400" i="1">
                <a:solidFill>
                  <a:srgbClr val="3B3B3B"/>
                </a:solidFill>
                <a:latin typeface="Calibri-Italic"/>
                <a:ea typeface="Calibri-Italic"/>
              </a:rPr>
              <a:t>strings </a:t>
            </a:r>
            <a:r>
              <a:rPr lang="en-US" altLang="zh-CN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ℎ(</a:t>
            </a:r>
            <a:r>
              <a:rPr lang="zh-CN" altLang="en-US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𝑥</a:t>
            </a:r>
            <a:r>
              <a:rPr lang="en-US" altLang="zh-CN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) </a:t>
            </a:r>
            <a:r>
              <a:rPr lang="en-US" altLang="zh-CN" sz="2400">
                <a:solidFill>
                  <a:srgbClr val="3B3B3B"/>
                </a:solidFill>
                <a:latin typeface="Times New Roman" panose="02020603050405020304"/>
                <a:ea typeface="Times New Roman" panose="02020603050405020304"/>
              </a:rPr>
              <a:t>tal que </a:t>
            </a:r>
            <a:r>
              <a:rPr lang="en-US" altLang="zh-CN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ℎ(</a:t>
            </a:r>
            <a:r>
              <a:rPr lang="zh-CN" altLang="en-US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𝑥</a:t>
            </a:r>
            <a:r>
              <a:rPr lang="en-US" altLang="zh-CN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) = ∑ </a:t>
            </a:r>
            <a:r>
              <a:rPr lang="zh-CN" altLang="en-US" sz="16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𝑁 𝑖</a:t>
            </a:r>
            <a:r>
              <a:rPr lang="en-US" altLang="zh-CN" sz="16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= − 0 1 </a:t>
            </a:r>
            <a:r>
              <a:rPr lang="zh-CN" altLang="en-US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𝑖𝑥</a:t>
            </a:r>
            <a:r>
              <a:rPr lang="zh-CN" altLang="en-US" sz="16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𝑖 </a:t>
            </a:r>
            <a:r>
              <a:rPr lang="en-US" altLang="zh-CN" sz="2400">
                <a:solidFill>
                  <a:srgbClr val="3B3B3B"/>
                </a:solidFill>
                <a:latin typeface="Times New Roman" panose="02020603050405020304"/>
                <a:ea typeface="Times New Roman" panose="02020603050405020304"/>
              </a:rPr>
              <a:t>, em que </a:t>
            </a:r>
            <a:r>
              <a:rPr lang="en-US" altLang="zh-CN" sz="2400" i="1">
                <a:solidFill>
                  <a:srgbClr val="3B3B3B"/>
                </a:solidFill>
                <a:latin typeface="TimesNewRomanPS-ItalicMT"/>
                <a:ea typeface="TimesNewRomanPS-ItalicMT"/>
              </a:rPr>
              <a:t>i </a:t>
            </a:r>
            <a:endParaRPr lang="en-US" altLang="zh-CN" sz="2400" i="1">
              <a:solidFill>
                <a:srgbClr val="3B3B3B"/>
              </a:solidFill>
              <a:latin typeface="TimesNewRomanPS-ItalicMT"/>
              <a:ea typeface="TimesNewRomanPS-ItalicMT"/>
            </a:endParaRPr>
          </a:p>
          <a:p>
            <a:r>
              <a:rPr lang="en-US" altLang="zh-CN" sz="2400">
                <a:solidFill>
                  <a:srgbClr val="3B3B3B"/>
                </a:solidFill>
                <a:latin typeface="Times New Roman" panose="02020603050405020304"/>
                <a:ea typeface="Times New Roman" panose="02020603050405020304"/>
              </a:rPr>
              <a:t>representa o </a:t>
            </a:r>
            <a:r>
              <a:rPr lang="en-US" altLang="zh-CN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í</a:t>
            </a:r>
            <a:r>
              <a:rPr lang="en-US" altLang="zh-CN" sz="2400">
                <a:solidFill>
                  <a:srgbClr val="3B3B3B"/>
                </a:solidFill>
                <a:latin typeface="Times New Roman" panose="02020603050405020304"/>
                <a:ea typeface="Times New Roman" panose="02020603050405020304"/>
              </a:rPr>
              <a:t>ndice de cada caractere em uma </a:t>
            </a:r>
            <a:r>
              <a:rPr lang="en-US" altLang="zh-CN" sz="2400" i="1">
                <a:solidFill>
                  <a:srgbClr val="3B3B3B"/>
                </a:solidFill>
                <a:latin typeface="TimesNewRomanPS-ItalicMT"/>
                <a:ea typeface="TimesNewRomanPS-ItalicMT"/>
              </a:rPr>
              <a:t>string </a:t>
            </a:r>
            <a:r>
              <a:rPr lang="zh-CN" altLang="en-US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𝑥 </a:t>
            </a:r>
            <a:r>
              <a:rPr lang="en-US" altLang="zh-CN" sz="2400">
                <a:solidFill>
                  <a:srgbClr val="3B3B3B"/>
                </a:solidFill>
                <a:latin typeface="Times New Roman" panose="02020603050405020304"/>
                <a:ea typeface="Times New Roman" panose="02020603050405020304"/>
              </a:rPr>
              <a:t>de comprimento </a:t>
            </a:r>
            <a:r>
              <a:rPr lang="zh-CN" altLang="en-US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𝑁 </a:t>
            </a:r>
            <a:r>
              <a:rPr lang="en-US" altLang="zh-CN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− 1</a:t>
            </a:r>
            <a:r>
              <a:rPr lang="en-US" altLang="zh-CN" sz="2400">
                <a:solidFill>
                  <a:srgbClr val="3B3B3B"/>
                </a:solidFill>
                <a:latin typeface="Times New Roman" panose="02020603050405020304"/>
                <a:ea typeface="Times New Roman" panose="02020603050405020304"/>
              </a:rPr>
              <a:t>. </a:t>
            </a:r>
            <a:r>
              <a:rPr lang="en-US" altLang="zh-CN" sz="24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A função deve fazer a </a:t>
            </a:r>
            <a:endParaRPr lang="en-US" altLang="zh-CN" sz="24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  <a:p>
            <a:r>
              <a:rPr lang="en-US" altLang="zh-CN" sz="24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normalização de </a:t>
            </a:r>
            <a:r>
              <a:rPr lang="en-US" altLang="zh-CN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ℎ(</a:t>
            </a:r>
            <a:r>
              <a:rPr lang="zh-CN" altLang="en-US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𝑥</a:t>
            </a:r>
            <a:r>
              <a:rPr lang="en-US" altLang="zh-CN" sz="2400">
                <a:solidFill>
                  <a:srgbClr val="3B3B3B"/>
                </a:solidFill>
                <a:latin typeface="Cambria Math" panose="02040503050406030204"/>
                <a:ea typeface="Cambria Math" panose="02040503050406030204"/>
              </a:rPr>
              <a:t>) </a:t>
            </a:r>
            <a:r>
              <a:rPr lang="en-US" altLang="zh-CN" sz="24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para o tamanho da tabela de dispersão utilizada.</a:t>
            </a:r>
            <a:endParaRPr lang="en-US" altLang="zh-CN" sz="24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461645" y="314325"/>
            <a:ext cx="1138872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1. (2,0) Mostre, passo a passo, como a árvore B a seguir ficará após a inserção das seguintes chaves: 9, 1, 3, 4.</a:t>
            </a:r>
            <a:endParaRPr lang="en-US" altLang="zh-CN" sz="16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64075" y="2045335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255260" y="2045335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2160905" y="310769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2752090" y="310769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3844290" y="310769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4435475" y="310769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3" name="Conector de Seta Reta 12"/>
          <p:cNvCxnSpPr>
            <a:stCxn id="4" idx="2"/>
            <a:endCxn id="11" idx="0"/>
          </p:cNvCxnSpPr>
          <p:nvPr/>
        </p:nvCxnSpPr>
        <p:spPr>
          <a:xfrm flipH="1">
            <a:off x="4140200" y="2484120"/>
            <a:ext cx="819785" cy="623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2"/>
            <a:endCxn id="9" idx="0"/>
          </p:cNvCxnSpPr>
          <p:nvPr/>
        </p:nvCxnSpPr>
        <p:spPr>
          <a:xfrm>
            <a:off x="1570355" y="2484120"/>
            <a:ext cx="886460" cy="623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527675" y="310769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6118860" y="310769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7" name="Conector de Seta Reta 16"/>
          <p:cNvCxnSpPr>
            <a:stCxn id="4" idx="2"/>
            <a:endCxn id="15" idx="0"/>
          </p:cNvCxnSpPr>
          <p:nvPr/>
        </p:nvCxnSpPr>
        <p:spPr>
          <a:xfrm>
            <a:off x="4959985" y="2484120"/>
            <a:ext cx="863600" cy="623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465455" y="310769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1056640" y="310769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1274445" y="2045335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1865630" y="2045335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3143250" y="112903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3734435" y="1129030"/>
            <a:ext cx="591185" cy="4387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de Seta Reta 19"/>
          <p:cNvCxnSpPr>
            <a:stCxn id="18" idx="2"/>
            <a:endCxn id="7" idx="0"/>
          </p:cNvCxnSpPr>
          <p:nvPr/>
        </p:nvCxnSpPr>
        <p:spPr>
          <a:xfrm flipH="1">
            <a:off x="1570355" y="1567815"/>
            <a:ext cx="1868805" cy="477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2"/>
            <a:endCxn id="2" idx="0"/>
          </p:cNvCxnSpPr>
          <p:nvPr/>
        </p:nvCxnSpPr>
        <p:spPr>
          <a:xfrm flipH="1">
            <a:off x="761365" y="2484120"/>
            <a:ext cx="808990" cy="623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8" idx="2"/>
            <a:endCxn id="4" idx="0"/>
          </p:cNvCxnSpPr>
          <p:nvPr/>
        </p:nvCxnSpPr>
        <p:spPr>
          <a:xfrm>
            <a:off x="3439160" y="1567815"/>
            <a:ext cx="1520825" cy="477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90525" y="406400"/>
            <a:ext cx="1139317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2. (2,0) Mostre, passo a passo, como a árvore B a seguir ficará após a remoção das seguintes chaves: R, B, Z, K.</a:t>
            </a:r>
            <a:endParaRPr lang="en-US" altLang="zh-CN" sz="16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5589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I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67309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R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609028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650748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525589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L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567309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O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609028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650748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31318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C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73037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F</a:t>
            </a:r>
            <a:endParaRPr lang="pt-BR" altLang="en-US"/>
          </a:p>
        </p:txBody>
      </p:sp>
      <p:sp>
        <p:nvSpPr>
          <p:cNvPr id="27" name="Retângulo 26"/>
          <p:cNvSpPr/>
          <p:nvPr/>
        </p:nvSpPr>
        <p:spPr>
          <a:xfrm>
            <a:off x="214757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256476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867664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U</a:t>
            </a:r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909383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X</a:t>
            </a:r>
            <a:endParaRPr lang="pt-BR" altLang="en-US"/>
          </a:p>
        </p:txBody>
      </p:sp>
      <p:sp>
        <p:nvSpPr>
          <p:cNvPr id="31" name="Retângulo 30"/>
          <p:cNvSpPr/>
          <p:nvPr/>
        </p:nvSpPr>
        <p:spPr>
          <a:xfrm>
            <a:off x="951103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Retângulo 31"/>
          <p:cNvSpPr/>
          <p:nvPr/>
        </p:nvSpPr>
        <p:spPr>
          <a:xfrm>
            <a:off x="992822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3" name="Retângulo 32"/>
          <p:cNvSpPr/>
          <p:nvPr/>
        </p:nvSpPr>
        <p:spPr>
          <a:xfrm>
            <a:off x="131318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D</a:t>
            </a:r>
            <a:endParaRPr lang="pt-BR" altLang="en-US"/>
          </a:p>
        </p:txBody>
      </p:sp>
      <p:sp>
        <p:nvSpPr>
          <p:cNvPr id="34" name="Retângulo 33"/>
          <p:cNvSpPr/>
          <p:nvPr/>
        </p:nvSpPr>
        <p:spPr>
          <a:xfrm>
            <a:off x="17303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E</a:t>
            </a:r>
            <a:endParaRPr lang="pt-BR" altLang="en-US"/>
          </a:p>
        </p:txBody>
      </p:sp>
      <p:sp>
        <p:nvSpPr>
          <p:cNvPr id="35" name="Retângulo 34"/>
          <p:cNvSpPr/>
          <p:nvPr/>
        </p:nvSpPr>
        <p:spPr>
          <a:xfrm>
            <a:off x="21475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Retângulo 35"/>
          <p:cNvSpPr/>
          <p:nvPr/>
        </p:nvSpPr>
        <p:spPr>
          <a:xfrm>
            <a:off x="25647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1397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A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43116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B</a:t>
            </a:r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84836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126555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Retângulo 40"/>
          <p:cNvSpPr/>
          <p:nvPr/>
        </p:nvSpPr>
        <p:spPr>
          <a:xfrm>
            <a:off x="267462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G</a:t>
            </a:r>
            <a:endParaRPr lang="pt-BR" altLang="en-US"/>
          </a:p>
        </p:txBody>
      </p:sp>
      <p:sp>
        <p:nvSpPr>
          <p:cNvPr id="42" name="Retângulo 41"/>
          <p:cNvSpPr/>
          <p:nvPr/>
        </p:nvSpPr>
        <p:spPr>
          <a:xfrm>
            <a:off x="309181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H</a:t>
            </a:r>
            <a:endParaRPr lang="pt-BR" altLang="en-US"/>
          </a:p>
        </p:txBody>
      </p:sp>
      <p:sp>
        <p:nvSpPr>
          <p:cNvPr id="43" name="Retângulo 42"/>
          <p:cNvSpPr/>
          <p:nvPr/>
        </p:nvSpPr>
        <p:spPr>
          <a:xfrm>
            <a:off x="350901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392620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525081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M</a:t>
            </a:r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66801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N</a:t>
            </a:r>
            <a:endParaRPr lang="pt-BR" altLang="en-US"/>
          </a:p>
        </p:txBody>
      </p:sp>
      <p:sp>
        <p:nvSpPr>
          <p:cNvPr id="47" name="Retângulo 46"/>
          <p:cNvSpPr/>
          <p:nvPr/>
        </p:nvSpPr>
        <p:spPr>
          <a:xfrm>
            <a:off x="608520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Retângulo 47"/>
          <p:cNvSpPr/>
          <p:nvPr/>
        </p:nvSpPr>
        <p:spPr>
          <a:xfrm>
            <a:off x="650240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Retângulo 48"/>
          <p:cNvSpPr/>
          <p:nvPr/>
        </p:nvSpPr>
        <p:spPr>
          <a:xfrm>
            <a:off x="395160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J</a:t>
            </a:r>
            <a:endParaRPr lang="pt-BR" altLang="en-US"/>
          </a:p>
        </p:txBody>
      </p:sp>
      <p:sp>
        <p:nvSpPr>
          <p:cNvPr id="50" name="Retângulo 49"/>
          <p:cNvSpPr/>
          <p:nvPr/>
        </p:nvSpPr>
        <p:spPr>
          <a:xfrm>
            <a:off x="436880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K</a:t>
            </a:r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478599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520319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661225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P</a:t>
            </a:r>
            <a:endParaRPr lang="pt-BR" altLang="en-US"/>
          </a:p>
        </p:txBody>
      </p:sp>
      <p:sp>
        <p:nvSpPr>
          <p:cNvPr id="54" name="Retângulo 53"/>
          <p:cNvSpPr/>
          <p:nvPr/>
        </p:nvSpPr>
        <p:spPr>
          <a:xfrm>
            <a:off x="702945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Q</a:t>
            </a:r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744664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Retângulo 55"/>
          <p:cNvSpPr/>
          <p:nvPr/>
        </p:nvSpPr>
        <p:spPr>
          <a:xfrm>
            <a:off x="786384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7" name="Retângulo 56"/>
          <p:cNvSpPr/>
          <p:nvPr/>
        </p:nvSpPr>
        <p:spPr>
          <a:xfrm>
            <a:off x="87534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V</a:t>
            </a:r>
            <a:endParaRPr lang="pt-BR" altLang="en-US"/>
          </a:p>
        </p:txBody>
      </p:sp>
      <p:sp>
        <p:nvSpPr>
          <p:cNvPr id="58" name="Retângulo 57"/>
          <p:cNvSpPr/>
          <p:nvPr/>
        </p:nvSpPr>
        <p:spPr>
          <a:xfrm>
            <a:off x="91706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W</a:t>
            </a:r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95878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000506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Retângulo 60"/>
          <p:cNvSpPr/>
          <p:nvPr/>
        </p:nvSpPr>
        <p:spPr>
          <a:xfrm>
            <a:off x="745426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S</a:t>
            </a:r>
            <a:endParaRPr lang="pt-BR" altLang="en-US"/>
          </a:p>
        </p:txBody>
      </p:sp>
      <p:sp>
        <p:nvSpPr>
          <p:cNvPr id="62" name="Retângulo 61"/>
          <p:cNvSpPr/>
          <p:nvPr/>
        </p:nvSpPr>
        <p:spPr>
          <a:xfrm>
            <a:off x="787146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T</a:t>
            </a:r>
            <a:endParaRPr lang="pt-BR" altLang="en-US"/>
          </a:p>
        </p:txBody>
      </p:sp>
      <p:sp>
        <p:nvSpPr>
          <p:cNvPr id="63" name="Retângulo 62"/>
          <p:cNvSpPr/>
          <p:nvPr/>
        </p:nvSpPr>
        <p:spPr>
          <a:xfrm>
            <a:off x="828865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4" name="Retângulo 63"/>
          <p:cNvSpPr/>
          <p:nvPr/>
        </p:nvSpPr>
        <p:spPr>
          <a:xfrm>
            <a:off x="870585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Retângulo 64"/>
          <p:cNvSpPr/>
          <p:nvPr/>
        </p:nvSpPr>
        <p:spPr>
          <a:xfrm>
            <a:off x="1011491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Y</a:t>
            </a:r>
            <a:endParaRPr lang="pt-BR" altLang="en-US"/>
          </a:p>
        </p:txBody>
      </p:sp>
      <p:sp>
        <p:nvSpPr>
          <p:cNvPr id="66" name="Retângulo 65"/>
          <p:cNvSpPr/>
          <p:nvPr/>
        </p:nvSpPr>
        <p:spPr>
          <a:xfrm>
            <a:off x="1053211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Z</a:t>
            </a:r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1094930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1136650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69" name="Conector de Seta Reta 68"/>
          <p:cNvCxnSpPr>
            <a:stCxn id="18" idx="2"/>
            <a:endCxn id="21" idx="0"/>
          </p:cNvCxnSpPr>
          <p:nvPr/>
        </p:nvCxnSpPr>
        <p:spPr>
          <a:xfrm>
            <a:off x="5464810" y="1602105"/>
            <a:ext cx="0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18" idx="2"/>
            <a:endCxn id="25" idx="0"/>
          </p:cNvCxnSpPr>
          <p:nvPr/>
        </p:nvCxnSpPr>
        <p:spPr>
          <a:xfrm flipH="1">
            <a:off x="1522095" y="1602105"/>
            <a:ext cx="3942715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18" idx="2"/>
            <a:endCxn id="29" idx="0"/>
          </p:cNvCxnSpPr>
          <p:nvPr/>
        </p:nvCxnSpPr>
        <p:spPr>
          <a:xfrm>
            <a:off x="5464810" y="1602105"/>
            <a:ext cx="3420745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21" idx="2"/>
            <a:endCxn id="49" idx="0"/>
          </p:cNvCxnSpPr>
          <p:nvPr/>
        </p:nvCxnSpPr>
        <p:spPr>
          <a:xfrm flipH="1">
            <a:off x="4160520" y="2860040"/>
            <a:ext cx="1304290" cy="184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22" idx="2"/>
            <a:endCxn id="53" idx="0"/>
          </p:cNvCxnSpPr>
          <p:nvPr/>
        </p:nvCxnSpPr>
        <p:spPr>
          <a:xfrm>
            <a:off x="5882005" y="2860040"/>
            <a:ext cx="939165" cy="184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21" idx="2"/>
            <a:endCxn id="46" idx="0"/>
          </p:cNvCxnSpPr>
          <p:nvPr/>
        </p:nvCxnSpPr>
        <p:spPr>
          <a:xfrm>
            <a:off x="5464810" y="2860040"/>
            <a:ext cx="412115" cy="252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5" idx="2"/>
            <a:endCxn id="37" idx="0"/>
          </p:cNvCxnSpPr>
          <p:nvPr/>
        </p:nvCxnSpPr>
        <p:spPr>
          <a:xfrm flipH="1">
            <a:off x="222885" y="2860040"/>
            <a:ext cx="1299210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25" idx="2"/>
            <a:endCxn id="33" idx="0"/>
          </p:cNvCxnSpPr>
          <p:nvPr/>
        </p:nvCxnSpPr>
        <p:spPr>
          <a:xfrm>
            <a:off x="1522095" y="2860040"/>
            <a:ext cx="0" cy="149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26" idx="2"/>
            <a:endCxn id="41" idx="0"/>
          </p:cNvCxnSpPr>
          <p:nvPr/>
        </p:nvCxnSpPr>
        <p:spPr>
          <a:xfrm>
            <a:off x="1939290" y="2860040"/>
            <a:ext cx="944245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29" idx="2"/>
            <a:endCxn id="61" idx="0"/>
          </p:cNvCxnSpPr>
          <p:nvPr/>
        </p:nvCxnSpPr>
        <p:spPr>
          <a:xfrm flipH="1">
            <a:off x="7663180" y="2860040"/>
            <a:ext cx="1222375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9" idx="2"/>
            <a:endCxn id="57" idx="0"/>
          </p:cNvCxnSpPr>
          <p:nvPr/>
        </p:nvCxnSpPr>
        <p:spPr>
          <a:xfrm>
            <a:off x="8885555" y="2860040"/>
            <a:ext cx="76835" cy="149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30" idx="2"/>
            <a:endCxn id="65" idx="0"/>
          </p:cNvCxnSpPr>
          <p:nvPr/>
        </p:nvCxnSpPr>
        <p:spPr>
          <a:xfrm>
            <a:off x="9302750" y="2860040"/>
            <a:ext cx="1021080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90525" y="406400"/>
            <a:ext cx="1139317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2. (2,0) Mostre, passo a passo, como a árvore B a seguir ficará após a remoção das seguintes chaves: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R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B, Z, K.</a:t>
            </a:r>
            <a:endParaRPr lang="en-US" altLang="zh-CN" sz="16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5589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I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67309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609028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650748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29983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L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671703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O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713422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U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755142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X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31318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C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73037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F</a:t>
            </a:r>
            <a:endParaRPr lang="pt-BR" altLang="en-US"/>
          </a:p>
        </p:txBody>
      </p:sp>
      <p:sp>
        <p:nvSpPr>
          <p:cNvPr id="27" name="Retângulo 26"/>
          <p:cNvSpPr/>
          <p:nvPr/>
        </p:nvSpPr>
        <p:spPr>
          <a:xfrm>
            <a:off x="214757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256476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3" name="Retângulo 32"/>
          <p:cNvSpPr/>
          <p:nvPr/>
        </p:nvSpPr>
        <p:spPr>
          <a:xfrm>
            <a:off x="131318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D</a:t>
            </a:r>
            <a:endParaRPr lang="pt-BR" altLang="en-US"/>
          </a:p>
        </p:txBody>
      </p:sp>
      <p:sp>
        <p:nvSpPr>
          <p:cNvPr id="34" name="Retângulo 33"/>
          <p:cNvSpPr/>
          <p:nvPr/>
        </p:nvSpPr>
        <p:spPr>
          <a:xfrm>
            <a:off x="17303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E</a:t>
            </a:r>
            <a:endParaRPr lang="pt-BR" altLang="en-US"/>
          </a:p>
        </p:txBody>
      </p:sp>
      <p:sp>
        <p:nvSpPr>
          <p:cNvPr id="35" name="Retângulo 34"/>
          <p:cNvSpPr/>
          <p:nvPr/>
        </p:nvSpPr>
        <p:spPr>
          <a:xfrm>
            <a:off x="21475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Retângulo 35"/>
          <p:cNvSpPr/>
          <p:nvPr/>
        </p:nvSpPr>
        <p:spPr>
          <a:xfrm>
            <a:off x="25647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1397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A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43116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B</a:t>
            </a:r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84836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126555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Retângulo 40"/>
          <p:cNvSpPr/>
          <p:nvPr/>
        </p:nvSpPr>
        <p:spPr>
          <a:xfrm>
            <a:off x="267462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G</a:t>
            </a:r>
            <a:endParaRPr lang="pt-BR" altLang="en-US"/>
          </a:p>
        </p:txBody>
      </p:sp>
      <p:sp>
        <p:nvSpPr>
          <p:cNvPr id="42" name="Retângulo 41"/>
          <p:cNvSpPr/>
          <p:nvPr/>
        </p:nvSpPr>
        <p:spPr>
          <a:xfrm>
            <a:off x="309181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H</a:t>
            </a:r>
            <a:endParaRPr lang="pt-BR" altLang="en-US"/>
          </a:p>
        </p:txBody>
      </p:sp>
      <p:sp>
        <p:nvSpPr>
          <p:cNvPr id="43" name="Retângulo 42"/>
          <p:cNvSpPr/>
          <p:nvPr/>
        </p:nvSpPr>
        <p:spPr>
          <a:xfrm>
            <a:off x="350901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392620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525081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M</a:t>
            </a:r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66801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N</a:t>
            </a:r>
            <a:endParaRPr lang="pt-BR" altLang="en-US"/>
          </a:p>
        </p:txBody>
      </p:sp>
      <p:sp>
        <p:nvSpPr>
          <p:cNvPr id="47" name="Retângulo 46"/>
          <p:cNvSpPr/>
          <p:nvPr/>
        </p:nvSpPr>
        <p:spPr>
          <a:xfrm>
            <a:off x="608520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Retângulo 47"/>
          <p:cNvSpPr/>
          <p:nvPr/>
        </p:nvSpPr>
        <p:spPr>
          <a:xfrm>
            <a:off x="650240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Retângulo 48"/>
          <p:cNvSpPr/>
          <p:nvPr/>
        </p:nvSpPr>
        <p:spPr>
          <a:xfrm>
            <a:off x="395160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J</a:t>
            </a:r>
            <a:endParaRPr lang="pt-BR" altLang="en-US"/>
          </a:p>
        </p:txBody>
      </p:sp>
      <p:sp>
        <p:nvSpPr>
          <p:cNvPr id="50" name="Retângulo 49"/>
          <p:cNvSpPr/>
          <p:nvPr/>
        </p:nvSpPr>
        <p:spPr>
          <a:xfrm>
            <a:off x="436880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K</a:t>
            </a:r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478599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520319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661225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P</a:t>
            </a:r>
            <a:endParaRPr lang="pt-BR" altLang="en-US"/>
          </a:p>
        </p:txBody>
      </p:sp>
      <p:sp>
        <p:nvSpPr>
          <p:cNvPr id="54" name="Retângulo 53"/>
          <p:cNvSpPr/>
          <p:nvPr/>
        </p:nvSpPr>
        <p:spPr>
          <a:xfrm>
            <a:off x="702945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Q</a:t>
            </a:r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744664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S</a:t>
            </a:r>
            <a:endParaRPr lang="pt-BR" altLang="en-US"/>
          </a:p>
        </p:txBody>
      </p:sp>
      <p:sp>
        <p:nvSpPr>
          <p:cNvPr id="56" name="Retângulo 55"/>
          <p:cNvSpPr/>
          <p:nvPr/>
        </p:nvSpPr>
        <p:spPr>
          <a:xfrm>
            <a:off x="786384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T</a:t>
            </a:r>
            <a:endParaRPr lang="pt-BR" altLang="en-US"/>
          </a:p>
        </p:txBody>
      </p:sp>
      <p:sp>
        <p:nvSpPr>
          <p:cNvPr id="57" name="Retângulo 56"/>
          <p:cNvSpPr/>
          <p:nvPr/>
        </p:nvSpPr>
        <p:spPr>
          <a:xfrm>
            <a:off x="87534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V</a:t>
            </a:r>
            <a:endParaRPr lang="pt-BR" altLang="en-US"/>
          </a:p>
        </p:txBody>
      </p:sp>
      <p:sp>
        <p:nvSpPr>
          <p:cNvPr id="58" name="Retângulo 57"/>
          <p:cNvSpPr/>
          <p:nvPr/>
        </p:nvSpPr>
        <p:spPr>
          <a:xfrm>
            <a:off x="91706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W</a:t>
            </a:r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95878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000506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Retângulo 64"/>
          <p:cNvSpPr/>
          <p:nvPr/>
        </p:nvSpPr>
        <p:spPr>
          <a:xfrm>
            <a:off x="1011491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Y</a:t>
            </a:r>
            <a:endParaRPr lang="pt-BR" altLang="en-US"/>
          </a:p>
        </p:txBody>
      </p:sp>
      <p:sp>
        <p:nvSpPr>
          <p:cNvPr id="66" name="Retângulo 65"/>
          <p:cNvSpPr/>
          <p:nvPr/>
        </p:nvSpPr>
        <p:spPr>
          <a:xfrm>
            <a:off x="1053211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Z</a:t>
            </a:r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1094930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1136650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69" name="Conector de Seta Reta 68"/>
          <p:cNvCxnSpPr>
            <a:stCxn id="18" idx="2"/>
            <a:endCxn id="21" idx="0"/>
          </p:cNvCxnSpPr>
          <p:nvPr/>
        </p:nvCxnSpPr>
        <p:spPr>
          <a:xfrm>
            <a:off x="5464810" y="1602105"/>
            <a:ext cx="1043940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18" idx="2"/>
            <a:endCxn id="25" idx="0"/>
          </p:cNvCxnSpPr>
          <p:nvPr/>
        </p:nvCxnSpPr>
        <p:spPr>
          <a:xfrm flipH="1">
            <a:off x="1522095" y="1602105"/>
            <a:ext cx="3942715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21" idx="2"/>
            <a:endCxn id="49" idx="0"/>
          </p:cNvCxnSpPr>
          <p:nvPr/>
        </p:nvCxnSpPr>
        <p:spPr>
          <a:xfrm flipH="1">
            <a:off x="4160520" y="2860040"/>
            <a:ext cx="2348230" cy="184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22" idx="2"/>
            <a:endCxn id="53" idx="0"/>
          </p:cNvCxnSpPr>
          <p:nvPr/>
        </p:nvCxnSpPr>
        <p:spPr>
          <a:xfrm flipH="1">
            <a:off x="6821170" y="2860040"/>
            <a:ext cx="104775" cy="184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21" idx="2"/>
            <a:endCxn id="46" idx="0"/>
          </p:cNvCxnSpPr>
          <p:nvPr/>
        </p:nvCxnSpPr>
        <p:spPr>
          <a:xfrm flipH="1">
            <a:off x="5876925" y="2860040"/>
            <a:ext cx="631825" cy="252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5" idx="2"/>
            <a:endCxn id="37" idx="0"/>
          </p:cNvCxnSpPr>
          <p:nvPr/>
        </p:nvCxnSpPr>
        <p:spPr>
          <a:xfrm flipH="1">
            <a:off x="222885" y="2860040"/>
            <a:ext cx="1299210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25" idx="2"/>
            <a:endCxn id="33" idx="0"/>
          </p:cNvCxnSpPr>
          <p:nvPr/>
        </p:nvCxnSpPr>
        <p:spPr>
          <a:xfrm>
            <a:off x="1522095" y="2860040"/>
            <a:ext cx="0" cy="149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26" idx="2"/>
            <a:endCxn id="41" idx="0"/>
          </p:cNvCxnSpPr>
          <p:nvPr/>
        </p:nvCxnSpPr>
        <p:spPr>
          <a:xfrm>
            <a:off x="1939290" y="2860040"/>
            <a:ext cx="944245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3" idx="2"/>
            <a:endCxn id="57" idx="0"/>
          </p:cNvCxnSpPr>
          <p:nvPr/>
        </p:nvCxnSpPr>
        <p:spPr>
          <a:xfrm>
            <a:off x="7343140" y="2860040"/>
            <a:ext cx="1619250" cy="149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24" idx="2"/>
            <a:endCxn id="65" idx="0"/>
          </p:cNvCxnSpPr>
          <p:nvPr/>
        </p:nvCxnSpPr>
        <p:spPr>
          <a:xfrm>
            <a:off x="7760335" y="2860040"/>
            <a:ext cx="2563495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90525" y="406400"/>
            <a:ext cx="1139317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2. (2,0) Mostre, passo a passo, como a árvore B a seguir ficará após a remoção das seguintes chaves: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R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B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Z, K.</a:t>
            </a:r>
            <a:endParaRPr lang="en-US" altLang="zh-CN" sz="16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5589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I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67309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609028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650748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29983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L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671703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O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713422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U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755142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X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31318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C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73037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F</a:t>
            </a:r>
            <a:endParaRPr lang="pt-BR" altLang="en-US"/>
          </a:p>
        </p:txBody>
      </p:sp>
      <p:sp>
        <p:nvSpPr>
          <p:cNvPr id="27" name="Retângulo 26"/>
          <p:cNvSpPr/>
          <p:nvPr/>
        </p:nvSpPr>
        <p:spPr>
          <a:xfrm>
            <a:off x="214757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256476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3" name="Retângulo 32"/>
          <p:cNvSpPr/>
          <p:nvPr/>
        </p:nvSpPr>
        <p:spPr>
          <a:xfrm>
            <a:off x="131318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D</a:t>
            </a:r>
            <a:endParaRPr lang="pt-BR" altLang="en-US"/>
          </a:p>
        </p:txBody>
      </p:sp>
      <p:sp>
        <p:nvSpPr>
          <p:cNvPr id="34" name="Retângulo 33"/>
          <p:cNvSpPr/>
          <p:nvPr/>
        </p:nvSpPr>
        <p:spPr>
          <a:xfrm>
            <a:off x="17303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E</a:t>
            </a:r>
            <a:endParaRPr lang="pt-BR" altLang="en-US"/>
          </a:p>
        </p:txBody>
      </p:sp>
      <p:sp>
        <p:nvSpPr>
          <p:cNvPr id="35" name="Retângulo 34"/>
          <p:cNvSpPr/>
          <p:nvPr/>
        </p:nvSpPr>
        <p:spPr>
          <a:xfrm>
            <a:off x="21475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Retângulo 35"/>
          <p:cNvSpPr/>
          <p:nvPr/>
        </p:nvSpPr>
        <p:spPr>
          <a:xfrm>
            <a:off x="25647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1397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A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43116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84836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126555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Retângulo 40"/>
          <p:cNvSpPr/>
          <p:nvPr/>
        </p:nvSpPr>
        <p:spPr>
          <a:xfrm>
            <a:off x="267462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G</a:t>
            </a:r>
            <a:endParaRPr lang="pt-BR" altLang="en-US"/>
          </a:p>
        </p:txBody>
      </p:sp>
      <p:sp>
        <p:nvSpPr>
          <p:cNvPr id="42" name="Retângulo 41"/>
          <p:cNvSpPr/>
          <p:nvPr/>
        </p:nvSpPr>
        <p:spPr>
          <a:xfrm>
            <a:off x="309181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H</a:t>
            </a:r>
            <a:endParaRPr lang="pt-BR" altLang="en-US"/>
          </a:p>
        </p:txBody>
      </p:sp>
      <p:sp>
        <p:nvSpPr>
          <p:cNvPr id="43" name="Retângulo 42"/>
          <p:cNvSpPr/>
          <p:nvPr/>
        </p:nvSpPr>
        <p:spPr>
          <a:xfrm>
            <a:off x="350901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392620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525081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M</a:t>
            </a:r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66801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N</a:t>
            </a:r>
            <a:endParaRPr lang="pt-BR" altLang="en-US"/>
          </a:p>
        </p:txBody>
      </p:sp>
      <p:sp>
        <p:nvSpPr>
          <p:cNvPr id="47" name="Retângulo 46"/>
          <p:cNvSpPr/>
          <p:nvPr/>
        </p:nvSpPr>
        <p:spPr>
          <a:xfrm>
            <a:off x="608520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Retângulo 47"/>
          <p:cNvSpPr/>
          <p:nvPr/>
        </p:nvSpPr>
        <p:spPr>
          <a:xfrm>
            <a:off x="650240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Retângulo 48"/>
          <p:cNvSpPr/>
          <p:nvPr/>
        </p:nvSpPr>
        <p:spPr>
          <a:xfrm>
            <a:off x="395160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J</a:t>
            </a:r>
            <a:endParaRPr lang="pt-BR" altLang="en-US"/>
          </a:p>
        </p:txBody>
      </p:sp>
      <p:sp>
        <p:nvSpPr>
          <p:cNvPr id="50" name="Retângulo 49"/>
          <p:cNvSpPr/>
          <p:nvPr/>
        </p:nvSpPr>
        <p:spPr>
          <a:xfrm>
            <a:off x="436880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K</a:t>
            </a:r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478599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520319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661225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P</a:t>
            </a:r>
            <a:endParaRPr lang="pt-BR" altLang="en-US"/>
          </a:p>
        </p:txBody>
      </p:sp>
      <p:sp>
        <p:nvSpPr>
          <p:cNvPr id="54" name="Retângulo 53"/>
          <p:cNvSpPr/>
          <p:nvPr/>
        </p:nvSpPr>
        <p:spPr>
          <a:xfrm>
            <a:off x="702945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Q</a:t>
            </a:r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744664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S</a:t>
            </a:r>
            <a:endParaRPr lang="pt-BR" altLang="en-US"/>
          </a:p>
        </p:txBody>
      </p:sp>
      <p:sp>
        <p:nvSpPr>
          <p:cNvPr id="56" name="Retângulo 55"/>
          <p:cNvSpPr/>
          <p:nvPr/>
        </p:nvSpPr>
        <p:spPr>
          <a:xfrm>
            <a:off x="786384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T</a:t>
            </a:r>
            <a:endParaRPr lang="pt-BR" altLang="en-US"/>
          </a:p>
        </p:txBody>
      </p:sp>
      <p:sp>
        <p:nvSpPr>
          <p:cNvPr id="57" name="Retângulo 56"/>
          <p:cNvSpPr/>
          <p:nvPr/>
        </p:nvSpPr>
        <p:spPr>
          <a:xfrm>
            <a:off x="87534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V</a:t>
            </a:r>
            <a:endParaRPr lang="pt-BR" altLang="en-US"/>
          </a:p>
        </p:txBody>
      </p:sp>
      <p:sp>
        <p:nvSpPr>
          <p:cNvPr id="58" name="Retângulo 57"/>
          <p:cNvSpPr/>
          <p:nvPr/>
        </p:nvSpPr>
        <p:spPr>
          <a:xfrm>
            <a:off x="91706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W</a:t>
            </a:r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95878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000506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Retângulo 64"/>
          <p:cNvSpPr/>
          <p:nvPr/>
        </p:nvSpPr>
        <p:spPr>
          <a:xfrm>
            <a:off x="1011491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Y</a:t>
            </a:r>
            <a:endParaRPr lang="pt-BR" altLang="en-US"/>
          </a:p>
        </p:txBody>
      </p:sp>
      <p:sp>
        <p:nvSpPr>
          <p:cNvPr id="66" name="Retângulo 65"/>
          <p:cNvSpPr/>
          <p:nvPr/>
        </p:nvSpPr>
        <p:spPr>
          <a:xfrm>
            <a:off x="1053211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Z</a:t>
            </a:r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1094930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1136650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69" name="Conector de Seta Reta 68"/>
          <p:cNvCxnSpPr>
            <a:stCxn id="18" idx="2"/>
            <a:endCxn id="21" idx="0"/>
          </p:cNvCxnSpPr>
          <p:nvPr/>
        </p:nvCxnSpPr>
        <p:spPr>
          <a:xfrm>
            <a:off x="5464810" y="1602105"/>
            <a:ext cx="1043940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18" idx="2"/>
            <a:endCxn id="25" idx="0"/>
          </p:cNvCxnSpPr>
          <p:nvPr/>
        </p:nvCxnSpPr>
        <p:spPr>
          <a:xfrm flipH="1">
            <a:off x="1522095" y="1602105"/>
            <a:ext cx="3942715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21" idx="2"/>
            <a:endCxn id="49" idx="0"/>
          </p:cNvCxnSpPr>
          <p:nvPr/>
        </p:nvCxnSpPr>
        <p:spPr>
          <a:xfrm flipH="1">
            <a:off x="4160520" y="2860040"/>
            <a:ext cx="2348230" cy="184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22" idx="2"/>
            <a:endCxn id="53" idx="0"/>
          </p:cNvCxnSpPr>
          <p:nvPr/>
        </p:nvCxnSpPr>
        <p:spPr>
          <a:xfrm flipH="1">
            <a:off x="6821170" y="2860040"/>
            <a:ext cx="104775" cy="184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21" idx="2"/>
            <a:endCxn id="46" idx="0"/>
          </p:cNvCxnSpPr>
          <p:nvPr/>
        </p:nvCxnSpPr>
        <p:spPr>
          <a:xfrm flipH="1">
            <a:off x="5876925" y="2860040"/>
            <a:ext cx="631825" cy="252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5" idx="2"/>
            <a:endCxn id="37" idx="0"/>
          </p:cNvCxnSpPr>
          <p:nvPr/>
        </p:nvCxnSpPr>
        <p:spPr>
          <a:xfrm flipH="1">
            <a:off x="222885" y="2860040"/>
            <a:ext cx="1299210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25" idx="2"/>
            <a:endCxn id="33" idx="0"/>
          </p:cNvCxnSpPr>
          <p:nvPr/>
        </p:nvCxnSpPr>
        <p:spPr>
          <a:xfrm>
            <a:off x="1522095" y="2860040"/>
            <a:ext cx="0" cy="149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26" idx="2"/>
            <a:endCxn id="41" idx="0"/>
          </p:cNvCxnSpPr>
          <p:nvPr/>
        </p:nvCxnSpPr>
        <p:spPr>
          <a:xfrm>
            <a:off x="1939290" y="2860040"/>
            <a:ext cx="944245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3" idx="2"/>
            <a:endCxn id="57" idx="0"/>
          </p:cNvCxnSpPr>
          <p:nvPr/>
        </p:nvCxnSpPr>
        <p:spPr>
          <a:xfrm>
            <a:off x="7343140" y="2860040"/>
            <a:ext cx="1619250" cy="149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24" idx="2"/>
            <a:endCxn id="65" idx="0"/>
          </p:cNvCxnSpPr>
          <p:nvPr/>
        </p:nvCxnSpPr>
        <p:spPr>
          <a:xfrm>
            <a:off x="7760335" y="2860040"/>
            <a:ext cx="2563495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90525" y="406400"/>
            <a:ext cx="1139317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2. (2,0) Mostre, passo a passo, como a árvore B a seguir ficará após a remoção das seguintes chaves: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R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B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Z, K.</a:t>
            </a:r>
            <a:endParaRPr lang="en-US" altLang="zh-CN" sz="16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5589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L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67309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609028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650748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29983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O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671703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U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713422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X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755142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31318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F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73037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I</a:t>
            </a:r>
            <a:endParaRPr lang="pt-BR" altLang="en-US"/>
          </a:p>
        </p:txBody>
      </p:sp>
      <p:sp>
        <p:nvSpPr>
          <p:cNvPr id="27" name="Retângulo 26"/>
          <p:cNvSpPr/>
          <p:nvPr/>
        </p:nvSpPr>
        <p:spPr>
          <a:xfrm>
            <a:off x="214757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256476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1397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A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43116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C</a:t>
            </a:r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84836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D</a:t>
            </a:r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126555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E</a:t>
            </a:r>
            <a:endParaRPr lang="pt-BR" altLang="en-US"/>
          </a:p>
        </p:txBody>
      </p:sp>
      <p:sp>
        <p:nvSpPr>
          <p:cNvPr id="41" name="Retângulo 40"/>
          <p:cNvSpPr/>
          <p:nvPr/>
        </p:nvSpPr>
        <p:spPr>
          <a:xfrm>
            <a:off x="1923415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G</a:t>
            </a:r>
            <a:endParaRPr lang="pt-BR" altLang="en-US"/>
          </a:p>
        </p:txBody>
      </p:sp>
      <p:sp>
        <p:nvSpPr>
          <p:cNvPr id="42" name="Retângulo 41"/>
          <p:cNvSpPr/>
          <p:nvPr/>
        </p:nvSpPr>
        <p:spPr>
          <a:xfrm>
            <a:off x="2340610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H</a:t>
            </a:r>
            <a:endParaRPr lang="pt-BR" altLang="en-US"/>
          </a:p>
        </p:txBody>
      </p:sp>
      <p:sp>
        <p:nvSpPr>
          <p:cNvPr id="43" name="Retângulo 42"/>
          <p:cNvSpPr/>
          <p:nvPr/>
        </p:nvSpPr>
        <p:spPr>
          <a:xfrm>
            <a:off x="2757805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3175000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525081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M</a:t>
            </a:r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66801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N</a:t>
            </a:r>
            <a:endParaRPr lang="pt-BR" altLang="en-US"/>
          </a:p>
        </p:txBody>
      </p:sp>
      <p:sp>
        <p:nvSpPr>
          <p:cNvPr id="47" name="Retângulo 46"/>
          <p:cNvSpPr/>
          <p:nvPr/>
        </p:nvSpPr>
        <p:spPr>
          <a:xfrm>
            <a:off x="608520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Retângulo 47"/>
          <p:cNvSpPr/>
          <p:nvPr/>
        </p:nvSpPr>
        <p:spPr>
          <a:xfrm>
            <a:off x="650240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Retângulo 48"/>
          <p:cNvSpPr/>
          <p:nvPr/>
        </p:nvSpPr>
        <p:spPr>
          <a:xfrm>
            <a:off x="2966085" y="414020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J</a:t>
            </a:r>
            <a:endParaRPr lang="pt-BR" altLang="en-US"/>
          </a:p>
        </p:txBody>
      </p:sp>
      <p:sp>
        <p:nvSpPr>
          <p:cNvPr id="50" name="Retângulo 49"/>
          <p:cNvSpPr/>
          <p:nvPr/>
        </p:nvSpPr>
        <p:spPr>
          <a:xfrm>
            <a:off x="3383280" y="414020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K</a:t>
            </a:r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3800475" y="414020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4217670" y="414020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661225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P</a:t>
            </a:r>
            <a:endParaRPr lang="pt-BR" altLang="en-US"/>
          </a:p>
        </p:txBody>
      </p:sp>
      <p:sp>
        <p:nvSpPr>
          <p:cNvPr id="54" name="Retângulo 53"/>
          <p:cNvSpPr/>
          <p:nvPr/>
        </p:nvSpPr>
        <p:spPr>
          <a:xfrm>
            <a:off x="702945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Q</a:t>
            </a:r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744664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S</a:t>
            </a:r>
            <a:endParaRPr lang="pt-BR" altLang="en-US"/>
          </a:p>
        </p:txBody>
      </p:sp>
      <p:sp>
        <p:nvSpPr>
          <p:cNvPr id="56" name="Retângulo 55"/>
          <p:cNvSpPr/>
          <p:nvPr/>
        </p:nvSpPr>
        <p:spPr>
          <a:xfrm>
            <a:off x="786384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T</a:t>
            </a:r>
            <a:endParaRPr lang="pt-BR" altLang="en-US"/>
          </a:p>
        </p:txBody>
      </p:sp>
      <p:sp>
        <p:nvSpPr>
          <p:cNvPr id="57" name="Retângulo 56"/>
          <p:cNvSpPr/>
          <p:nvPr/>
        </p:nvSpPr>
        <p:spPr>
          <a:xfrm>
            <a:off x="87534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V</a:t>
            </a:r>
            <a:endParaRPr lang="pt-BR" altLang="en-US"/>
          </a:p>
        </p:txBody>
      </p:sp>
      <p:sp>
        <p:nvSpPr>
          <p:cNvPr id="58" name="Retângulo 57"/>
          <p:cNvSpPr/>
          <p:nvPr/>
        </p:nvSpPr>
        <p:spPr>
          <a:xfrm>
            <a:off x="91706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W</a:t>
            </a:r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95878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000506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Retângulo 64"/>
          <p:cNvSpPr/>
          <p:nvPr/>
        </p:nvSpPr>
        <p:spPr>
          <a:xfrm>
            <a:off x="1011491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Y</a:t>
            </a:r>
            <a:endParaRPr lang="pt-BR" altLang="en-US"/>
          </a:p>
        </p:txBody>
      </p:sp>
      <p:sp>
        <p:nvSpPr>
          <p:cNvPr id="66" name="Retângulo 65"/>
          <p:cNvSpPr/>
          <p:nvPr/>
        </p:nvSpPr>
        <p:spPr>
          <a:xfrm>
            <a:off x="1053211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Z</a:t>
            </a:r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1094930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1136650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69" name="Conector de Seta Reta 68"/>
          <p:cNvCxnSpPr>
            <a:stCxn id="18" idx="2"/>
            <a:endCxn id="21" idx="0"/>
          </p:cNvCxnSpPr>
          <p:nvPr/>
        </p:nvCxnSpPr>
        <p:spPr>
          <a:xfrm>
            <a:off x="5464810" y="1602105"/>
            <a:ext cx="1043940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1522095" y="1602105"/>
            <a:ext cx="3942715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26" idx="2"/>
            <a:endCxn id="49" idx="0"/>
          </p:cNvCxnSpPr>
          <p:nvPr/>
        </p:nvCxnSpPr>
        <p:spPr>
          <a:xfrm>
            <a:off x="1939290" y="2860040"/>
            <a:ext cx="1235710" cy="128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21" idx="2"/>
            <a:endCxn id="53" idx="0"/>
          </p:cNvCxnSpPr>
          <p:nvPr/>
        </p:nvCxnSpPr>
        <p:spPr>
          <a:xfrm>
            <a:off x="6508750" y="2860040"/>
            <a:ext cx="312420" cy="184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21" idx="2"/>
            <a:endCxn id="46" idx="0"/>
          </p:cNvCxnSpPr>
          <p:nvPr/>
        </p:nvCxnSpPr>
        <p:spPr>
          <a:xfrm flipH="1">
            <a:off x="5876925" y="2860040"/>
            <a:ext cx="631825" cy="252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5" idx="2"/>
            <a:endCxn id="37" idx="0"/>
          </p:cNvCxnSpPr>
          <p:nvPr/>
        </p:nvCxnSpPr>
        <p:spPr>
          <a:xfrm flipH="1">
            <a:off x="222885" y="2860040"/>
            <a:ext cx="1299210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25" idx="2"/>
            <a:endCxn id="41" idx="0"/>
          </p:cNvCxnSpPr>
          <p:nvPr/>
        </p:nvCxnSpPr>
        <p:spPr>
          <a:xfrm>
            <a:off x="1522095" y="2860040"/>
            <a:ext cx="610235" cy="2175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7" idx="0"/>
          </p:cNvCxnSpPr>
          <p:nvPr/>
        </p:nvCxnSpPr>
        <p:spPr>
          <a:xfrm>
            <a:off x="6925945" y="2860040"/>
            <a:ext cx="2036445" cy="149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23" idx="2"/>
            <a:endCxn id="65" idx="0"/>
          </p:cNvCxnSpPr>
          <p:nvPr/>
        </p:nvCxnSpPr>
        <p:spPr>
          <a:xfrm>
            <a:off x="7343140" y="2860040"/>
            <a:ext cx="2980690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90525" y="406400"/>
            <a:ext cx="1139317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2. (2,0) Mostre, passo a passo, como a árvore B a seguir ficará após a remoção das seguintes chaves: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R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B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Z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K.</a:t>
            </a:r>
            <a:endParaRPr lang="en-US" altLang="zh-CN" sz="16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5589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L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67309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609028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650748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29983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O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671703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U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713422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755142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31318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F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73037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I</a:t>
            </a:r>
            <a:endParaRPr lang="pt-BR" altLang="en-US"/>
          </a:p>
        </p:txBody>
      </p:sp>
      <p:sp>
        <p:nvSpPr>
          <p:cNvPr id="27" name="Retângulo 26"/>
          <p:cNvSpPr/>
          <p:nvPr/>
        </p:nvSpPr>
        <p:spPr>
          <a:xfrm>
            <a:off x="214757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256476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1397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A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43116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C</a:t>
            </a:r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84836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D</a:t>
            </a:r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126555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E</a:t>
            </a:r>
            <a:endParaRPr lang="pt-BR" altLang="en-US"/>
          </a:p>
        </p:txBody>
      </p:sp>
      <p:sp>
        <p:nvSpPr>
          <p:cNvPr id="41" name="Retângulo 40"/>
          <p:cNvSpPr/>
          <p:nvPr/>
        </p:nvSpPr>
        <p:spPr>
          <a:xfrm>
            <a:off x="1923415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G</a:t>
            </a:r>
            <a:endParaRPr lang="pt-BR" altLang="en-US"/>
          </a:p>
        </p:txBody>
      </p:sp>
      <p:sp>
        <p:nvSpPr>
          <p:cNvPr id="42" name="Retângulo 41"/>
          <p:cNvSpPr/>
          <p:nvPr/>
        </p:nvSpPr>
        <p:spPr>
          <a:xfrm>
            <a:off x="2340610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H</a:t>
            </a:r>
            <a:endParaRPr lang="pt-BR" altLang="en-US"/>
          </a:p>
        </p:txBody>
      </p:sp>
      <p:sp>
        <p:nvSpPr>
          <p:cNvPr id="43" name="Retângulo 42"/>
          <p:cNvSpPr/>
          <p:nvPr/>
        </p:nvSpPr>
        <p:spPr>
          <a:xfrm>
            <a:off x="2757805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3175000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525081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M</a:t>
            </a:r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66801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N</a:t>
            </a:r>
            <a:endParaRPr lang="pt-BR" altLang="en-US"/>
          </a:p>
        </p:txBody>
      </p:sp>
      <p:sp>
        <p:nvSpPr>
          <p:cNvPr id="47" name="Retângulo 46"/>
          <p:cNvSpPr/>
          <p:nvPr/>
        </p:nvSpPr>
        <p:spPr>
          <a:xfrm>
            <a:off x="608520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Retângulo 47"/>
          <p:cNvSpPr/>
          <p:nvPr/>
        </p:nvSpPr>
        <p:spPr>
          <a:xfrm>
            <a:off x="650240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Retângulo 48"/>
          <p:cNvSpPr/>
          <p:nvPr/>
        </p:nvSpPr>
        <p:spPr>
          <a:xfrm>
            <a:off x="2966085" y="414020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J</a:t>
            </a:r>
            <a:endParaRPr lang="pt-BR" altLang="en-US"/>
          </a:p>
        </p:txBody>
      </p:sp>
      <p:sp>
        <p:nvSpPr>
          <p:cNvPr id="50" name="Retângulo 49"/>
          <p:cNvSpPr/>
          <p:nvPr/>
        </p:nvSpPr>
        <p:spPr>
          <a:xfrm>
            <a:off x="3383280" y="414020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K</a:t>
            </a:r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3800475" y="414020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4217670" y="414020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661225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P</a:t>
            </a:r>
            <a:endParaRPr lang="pt-BR" altLang="en-US"/>
          </a:p>
        </p:txBody>
      </p:sp>
      <p:sp>
        <p:nvSpPr>
          <p:cNvPr id="54" name="Retângulo 53"/>
          <p:cNvSpPr/>
          <p:nvPr/>
        </p:nvSpPr>
        <p:spPr>
          <a:xfrm>
            <a:off x="702945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Q</a:t>
            </a:r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744664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S</a:t>
            </a:r>
            <a:endParaRPr lang="pt-BR" altLang="en-US"/>
          </a:p>
        </p:txBody>
      </p:sp>
      <p:sp>
        <p:nvSpPr>
          <p:cNvPr id="56" name="Retângulo 55"/>
          <p:cNvSpPr/>
          <p:nvPr/>
        </p:nvSpPr>
        <p:spPr>
          <a:xfrm>
            <a:off x="786384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T</a:t>
            </a:r>
            <a:endParaRPr lang="pt-BR" altLang="en-US"/>
          </a:p>
        </p:txBody>
      </p:sp>
      <p:sp>
        <p:nvSpPr>
          <p:cNvPr id="57" name="Retângulo 56"/>
          <p:cNvSpPr/>
          <p:nvPr/>
        </p:nvSpPr>
        <p:spPr>
          <a:xfrm>
            <a:off x="87534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V</a:t>
            </a:r>
            <a:endParaRPr lang="pt-BR" altLang="en-US"/>
          </a:p>
        </p:txBody>
      </p:sp>
      <p:sp>
        <p:nvSpPr>
          <p:cNvPr id="58" name="Retângulo 57"/>
          <p:cNvSpPr/>
          <p:nvPr/>
        </p:nvSpPr>
        <p:spPr>
          <a:xfrm>
            <a:off x="91706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W</a:t>
            </a:r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95878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X</a:t>
            </a:r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000506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Y</a:t>
            </a:r>
            <a:endParaRPr lang="pt-BR" altLang="en-US"/>
          </a:p>
        </p:txBody>
      </p:sp>
      <p:cxnSp>
        <p:nvCxnSpPr>
          <p:cNvPr id="69" name="Conector de Seta Reta 68"/>
          <p:cNvCxnSpPr>
            <a:stCxn id="18" idx="2"/>
            <a:endCxn id="21" idx="0"/>
          </p:cNvCxnSpPr>
          <p:nvPr/>
        </p:nvCxnSpPr>
        <p:spPr>
          <a:xfrm>
            <a:off x="5464810" y="1602105"/>
            <a:ext cx="1043940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1522095" y="1602105"/>
            <a:ext cx="3942715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26" idx="2"/>
            <a:endCxn id="49" idx="0"/>
          </p:cNvCxnSpPr>
          <p:nvPr/>
        </p:nvCxnSpPr>
        <p:spPr>
          <a:xfrm>
            <a:off x="1939290" y="2860040"/>
            <a:ext cx="1235710" cy="128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21" idx="2"/>
            <a:endCxn id="53" idx="0"/>
          </p:cNvCxnSpPr>
          <p:nvPr/>
        </p:nvCxnSpPr>
        <p:spPr>
          <a:xfrm>
            <a:off x="6508750" y="2860040"/>
            <a:ext cx="312420" cy="184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21" idx="2"/>
            <a:endCxn id="46" idx="0"/>
          </p:cNvCxnSpPr>
          <p:nvPr/>
        </p:nvCxnSpPr>
        <p:spPr>
          <a:xfrm flipH="1">
            <a:off x="5876925" y="2860040"/>
            <a:ext cx="631825" cy="252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5" idx="2"/>
            <a:endCxn id="37" idx="0"/>
          </p:cNvCxnSpPr>
          <p:nvPr/>
        </p:nvCxnSpPr>
        <p:spPr>
          <a:xfrm flipH="1">
            <a:off x="222885" y="2860040"/>
            <a:ext cx="1299210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25" idx="2"/>
            <a:endCxn id="41" idx="0"/>
          </p:cNvCxnSpPr>
          <p:nvPr/>
        </p:nvCxnSpPr>
        <p:spPr>
          <a:xfrm>
            <a:off x="1522095" y="2860040"/>
            <a:ext cx="610235" cy="2175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7" idx="0"/>
          </p:cNvCxnSpPr>
          <p:nvPr/>
        </p:nvCxnSpPr>
        <p:spPr>
          <a:xfrm>
            <a:off x="6925945" y="2860040"/>
            <a:ext cx="2036445" cy="149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90525" y="406400"/>
            <a:ext cx="1139317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2. (2,0) Mostre, passo a passo, como a árvore B a seguir ficará após a remoção das seguintes chaves: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R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B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Z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K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.</a:t>
            </a:r>
            <a:endParaRPr lang="en-US" altLang="zh-CN" sz="16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5589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L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67309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6090285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6507480" y="1250315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29983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O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671703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U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713422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755142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31318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F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73037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Retângulo 26"/>
          <p:cNvSpPr/>
          <p:nvPr/>
        </p:nvSpPr>
        <p:spPr>
          <a:xfrm>
            <a:off x="214757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256476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1397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A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43116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C</a:t>
            </a:r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84836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D</a:t>
            </a:r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126555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E</a:t>
            </a:r>
            <a:endParaRPr lang="pt-BR" altLang="en-US"/>
          </a:p>
        </p:txBody>
      </p:sp>
      <p:sp>
        <p:nvSpPr>
          <p:cNvPr id="41" name="Retângulo 40"/>
          <p:cNvSpPr/>
          <p:nvPr/>
        </p:nvSpPr>
        <p:spPr>
          <a:xfrm>
            <a:off x="1923415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G</a:t>
            </a:r>
            <a:endParaRPr lang="pt-BR" altLang="en-US"/>
          </a:p>
        </p:txBody>
      </p:sp>
      <p:sp>
        <p:nvSpPr>
          <p:cNvPr id="42" name="Retângulo 41"/>
          <p:cNvSpPr/>
          <p:nvPr/>
        </p:nvSpPr>
        <p:spPr>
          <a:xfrm>
            <a:off x="2340610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H</a:t>
            </a:r>
            <a:endParaRPr lang="pt-BR" altLang="en-US"/>
          </a:p>
        </p:txBody>
      </p:sp>
      <p:sp>
        <p:nvSpPr>
          <p:cNvPr id="43" name="Retângulo 42"/>
          <p:cNvSpPr/>
          <p:nvPr/>
        </p:nvSpPr>
        <p:spPr>
          <a:xfrm>
            <a:off x="2757805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I</a:t>
            </a:r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3175000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J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525081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M</a:t>
            </a:r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66801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N</a:t>
            </a:r>
            <a:endParaRPr lang="pt-BR" altLang="en-US"/>
          </a:p>
        </p:txBody>
      </p:sp>
      <p:sp>
        <p:nvSpPr>
          <p:cNvPr id="47" name="Retângulo 46"/>
          <p:cNvSpPr/>
          <p:nvPr/>
        </p:nvSpPr>
        <p:spPr>
          <a:xfrm>
            <a:off x="608520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Retângulo 47"/>
          <p:cNvSpPr/>
          <p:nvPr/>
        </p:nvSpPr>
        <p:spPr>
          <a:xfrm>
            <a:off x="650240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661225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P</a:t>
            </a:r>
            <a:endParaRPr lang="pt-BR" altLang="en-US"/>
          </a:p>
        </p:txBody>
      </p:sp>
      <p:sp>
        <p:nvSpPr>
          <p:cNvPr id="54" name="Retângulo 53"/>
          <p:cNvSpPr/>
          <p:nvPr/>
        </p:nvSpPr>
        <p:spPr>
          <a:xfrm>
            <a:off x="702945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Q</a:t>
            </a:r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744664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S</a:t>
            </a:r>
            <a:endParaRPr lang="pt-BR" altLang="en-US"/>
          </a:p>
        </p:txBody>
      </p:sp>
      <p:sp>
        <p:nvSpPr>
          <p:cNvPr id="56" name="Retângulo 55"/>
          <p:cNvSpPr/>
          <p:nvPr/>
        </p:nvSpPr>
        <p:spPr>
          <a:xfrm>
            <a:off x="786384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T</a:t>
            </a:r>
            <a:endParaRPr lang="pt-BR" altLang="en-US"/>
          </a:p>
        </p:txBody>
      </p:sp>
      <p:sp>
        <p:nvSpPr>
          <p:cNvPr id="57" name="Retângulo 56"/>
          <p:cNvSpPr/>
          <p:nvPr/>
        </p:nvSpPr>
        <p:spPr>
          <a:xfrm>
            <a:off x="87534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V</a:t>
            </a:r>
            <a:endParaRPr lang="pt-BR" altLang="en-US"/>
          </a:p>
        </p:txBody>
      </p:sp>
      <p:sp>
        <p:nvSpPr>
          <p:cNvPr id="58" name="Retângulo 57"/>
          <p:cNvSpPr/>
          <p:nvPr/>
        </p:nvSpPr>
        <p:spPr>
          <a:xfrm>
            <a:off x="91706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W</a:t>
            </a:r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95878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X</a:t>
            </a:r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000506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Y</a:t>
            </a:r>
            <a:endParaRPr lang="pt-BR" altLang="en-US"/>
          </a:p>
        </p:txBody>
      </p:sp>
      <p:cxnSp>
        <p:nvCxnSpPr>
          <p:cNvPr id="69" name="Conector de Seta Reta 68"/>
          <p:cNvCxnSpPr>
            <a:stCxn id="18" idx="2"/>
            <a:endCxn id="21" idx="0"/>
          </p:cNvCxnSpPr>
          <p:nvPr/>
        </p:nvCxnSpPr>
        <p:spPr>
          <a:xfrm>
            <a:off x="5464810" y="1602105"/>
            <a:ext cx="1043940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1522095" y="1602105"/>
            <a:ext cx="3942715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21" idx="2"/>
            <a:endCxn id="53" idx="0"/>
          </p:cNvCxnSpPr>
          <p:nvPr/>
        </p:nvCxnSpPr>
        <p:spPr>
          <a:xfrm>
            <a:off x="6508750" y="2860040"/>
            <a:ext cx="312420" cy="184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21" idx="2"/>
            <a:endCxn id="46" idx="0"/>
          </p:cNvCxnSpPr>
          <p:nvPr/>
        </p:nvCxnSpPr>
        <p:spPr>
          <a:xfrm flipH="1">
            <a:off x="5876925" y="2860040"/>
            <a:ext cx="631825" cy="252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5" idx="2"/>
            <a:endCxn id="37" idx="0"/>
          </p:cNvCxnSpPr>
          <p:nvPr/>
        </p:nvCxnSpPr>
        <p:spPr>
          <a:xfrm flipH="1">
            <a:off x="222885" y="2860040"/>
            <a:ext cx="1299210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25" idx="2"/>
            <a:endCxn id="41" idx="0"/>
          </p:cNvCxnSpPr>
          <p:nvPr/>
        </p:nvCxnSpPr>
        <p:spPr>
          <a:xfrm>
            <a:off x="1522095" y="2860040"/>
            <a:ext cx="610235" cy="2175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7" idx="0"/>
          </p:cNvCxnSpPr>
          <p:nvPr/>
        </p:nvCxnSpPr>
        <p:spPr>
          <a:xfrm>
            <a:off x="6925945" y="2860040"/>
            <a:ext cx="2036445" cy="1497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90525" y="406400"/>
            <a:ext cx="1139317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2. (2,0) Mostre, passo a passo, como a árvore B a seguir ficará após a remoção das seguintes chaves: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R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B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Z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, 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K</a:t>
            </a:r>
            <a:r>
              <a:rPr lang="en-US" altLang="zh-CN" sz="1600">
                <a:solidFill>
                  <a:srgbClr val="3B3B3B"/>
                </a:solidFill>
                <a:latin typeface="Calibri" panose="020F0502020204030204"/>
                <a:ea typeface="Calibri" panose="020F0502020204030204"/>
              </a:rPr>
              <a:t>.</a:t>
            </a:r>
            <a:endParaRPr lang="en-US" altLang="zh-CN" sz="1600">
              <a:solidFill>
                <a:srgbClr val="3B3B3B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29983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F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671703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L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7134225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O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7551420" y="25082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U</a:t>
            </a:r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1397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A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43116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C</a:t>
            </a:r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848360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D</a:t>
            </a:r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1265555" y="367919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E</a:t>
            </a:r>
            <a:endParaRPr lang="pt-BR" altLang="en-US"/>
          </a:p>
        </p:txBody>
      </p:sp>
      <p:sp>
        <p:nvSpPr>
          <p:cNvPr id="41" name="Retângulo 40"/>
          <p:cNvSpPr/>
          <p:nvPr/>
        </p:nvSpPr>
        <p:spPr>
          <a:xfrm>
            <a:off x="1923415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G</a:t>
            </a:r>
            <a:endParaRPr lang="pt-BR" altLang="en-US"/>
          </a:p>
        </p:txBody>
      </p:sp>
      <p:sp>
        <p:nvSpPr>
          <p:cNvPr id="42" name="Retângulo 41"/>
          <p:cNvSpPr/>
          <p:nvPr/>
        </p:nvSpPr>
        <p:spPr>
          <a:xfrm>
            <a:off x="2340610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H</a:t>
            </a:r>
            <a:endParaRPr lang="pt-BR" altLang="en-US"/>
          </a:p>
        </p:txBody>
      </p:sp>
      <p:sp>
        <p:nvSpPr>
          <p:cNvPr id="43" name="Retângulo 42"/>
          <p:cNvSpPr/>
          <p:nvPr/>
        </p:nvSpPr>
        <p:spPr>
          <a:xfrm>
            <a:off x="2757805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I</a:t>
            </a:r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3175000" y="503555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J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525081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M</a:t>
            </a:r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66801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N</a:t>
            </a:r>
            <a:endParaRPr lang="pt-BR" altLang="en-US"/>
          </a:p>
        </p:txBody>
      </p:sp>
      <p:sp>
        <p:nvSpPr>
          <p:cNvPr id="47" name="Retângulo 46"/>
          <p:cNvSpPr/>
          <p:nvPr/>
        </p:nvSpPr>
        <p:spPr>
          <a:xfrm>
            <a:off x="6085205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Retângulo 47"/>
          <p:cNvSpPr/>
          <p:nvPr/>
        </p:nvSpPr>
        <p:spPr>
          <a:xfrm>
            <a:off x="6502400" y="538734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661225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P</a:t>
            </a:r>
            <a:endParaRPr lang="pt-BR" altLang="en-US"/>
          </a:p>
        </p:txBody>
      </p:sp>
      <p:sp>
        <p:nvSpPr>
          <p:cNvPr id="54" name="Retângulo 53"/>
          <p:cNvSpPr/>
          <p:nvPr/>
        </p:nvSpPr>
        <p:spPr>
          <a:xfrm>
            <a:off x="702945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Q</a:t>
            </a:r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7446645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S</a:t>
            </a:r>
            <a:endParaRPr lang="pt-BR" altLang="en-US"/>
          </a:p>
        </p:txBody>
      </p:sp>
      <p:sp>
        <p:nvSpPr>
          <p:cNvPr id="56" name="Retângulo 55"/>
          <p:cNvSpPr/>
          <p:nvPr/>
        </p:nvSpPr>
        <p:spPr>
          <a:xfrm>
            <a:off x="7863840" y="470916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T</a:t>
            </a:r>
            <a:endParaRPr lang="pt-BR" altLang="en-US"/>
          </a:p>
        </p:txBody>
      </p:sp>
      <p:sp>
        <p:nvSpPr>
          <p:cNvPr id="57" name="Retângulo 56"/>
          <p:cNvSpPr/>
          <p:nvPr/>
        </p:nvSpPr>
        <p:spPr>
          <a:xfrm>
            <a:off x="875347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V</a:t>
            </a:r>
            <a:endParaRPr lang="pt-BR" altLang="en-US"/>
          </a:p>
        </p:txBody>
      </p:sp>
      <p:sp>
        <p:nvSpPr>
          <p:cNvPr id="58" name="Retângulo 57"/>
          <p:cNvSpPr/>
          <p:nvPr/>
        </p:nvSpPr>
        <p:spPr>
          <a:xfrm>
            <a:off x="917067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W</a:t>
            </a:r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9587865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X</a:t>
            </a:r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0005060" y="4357370"/>
            <a:ext cx="417195" cy="351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Y</a:t>
            </a:r>
            <a:endParaRPr lang="pt-BR" altLang="en-US"/>
          </a:p>
        </p:txBody>
      </p:sp>
      <p:cxnSp>
        <p:nvCxnSpPr>
          <p:cNvPr id="73" name="Conector de Seta Reta 72"/>
          <p:cNvCxnSpPr>
            <a:endCxn id="53" idx="0"/>
          </p:cNvCxnSpPr>
          <p:nvPr/>
        </p:nvCxnSpPr>
        <p:spPr>
          <a:xfrm flipH="1">
            <a:off x="6821170" y="2841625"/>
            <a:ext cx="695960" cy="1867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46" idx="0"/>
          </p:cNvCxnSpPr>
          <p:nvPr/>
        </p:nvCxnSpPr>
        <p:spPr>
          <a:xfrm flipH="1">
            <a:off x="5876925" y="2859405"/>
            <a:ext cx="1249680" cy="2527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endCxn id="37" idx="0"/>
          </p:cNvCxnSpPr>
          <p:nvPr/>
        </p:nvCxnSpPr>
        <p:spPr>
          <a:xfrm flipH="1">
            <a:off x="222885" y="2859405"/>
            <a:ext cx="6050280" cy="819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endCxn id="41" idx="0"/>
          </p:cNvCxnSpPr>
          <p:nvPr/>
        </p:nvCxnSpPr>
        <p:spPr>
          <a:xfrm flipH="1">
            <a:off x="2132330" y="2859405"/>
            <a:ext cx="4567555" cy="217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endCxn id="57" idx="0"/>
          </p:cNvCxnSpPr>
          <p:nvPr/>
        </p:nvCxnSpPr>
        <p:spPr>
          <a:xfrm>
            <a:off x="7943850" y="2859405"/>
            <a:ext cx="1018540" cy="149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WPS Presentation</Application>
  <PresentationFormat>宽屏</PresentationFormat>
  <Paragraphs>380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Calibri-Italic</vt:lpstr>
      <vt:lpstr>Cambria Math</vt:lpstr>
      <vt:lpstr>Times New Roman</vt:lpstr>
      <vt:lpstr>TimesNewRomanPS-ItalicMT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7</cp:revision>
  <dcterms:created xsi:type="dcterms:W3CDTF">2025-06-10T22:31:00Z</dcterms:created>
  <dcterms:modified xsi:type="dcterms:W3CDTF">2025-06-11T01:07:54Z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1046-12.2.0.19805</vt:lpwstr>
  </property>
  <property fmtid="{D5CDD505-2E9C-101B-9397-08002B2CF9AE}" pid="3" name="ICV">
    <vt:lpwstr>5FFA2B07E8CF4132B4FB192523B6F0B6_11</vt:lpwstr>
  </property>
</Properties>
</file>