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1" r:id="rId16"/>
    <p:sldId id="269" r:id="rId17"/>
    <p:sldId id="270" r:id="rId18"/>
    <p:sldId id="271" r:id="rId19"/>
    <p:sldId id="273" r:id="rId20"/>
    <p:sldId id="277" r:id="rId21"/>
    <p:sldId id="274" r:id="rId22"/>
    <p:sldId id="302" r:id="rId23"/>
    <p:sldId id="275" r:id="rId24"/>
    <p:sldId id="276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3" r:id="rId35"/>
    <p:sldId id="304" r:id="rId36"/>
    <p:sldId id="305" r:id="rId37"/>
    <p:sldId id="306" r:id="rId38"/>
    <p:sldId id="307" r:id="rId39"/>
    <p:sldId id="288" r:id="rId40"/>
    <p:sldId id="308" r:id="rId41"/>
    <p:sldId id="342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11" r:id="rId58"/>
    <p:sldId id="309" r:id="rId59"/>
    <p:sldId id="290" r:id="rId60"/>
    <p:sldId id="291" r:id="rId61"/>
    <p:sldId id="292" r:id="rId62"/>
    <p:sldId id="293" r:id="rId63"/>
    <p:sldId id="294" r:id="rId64"/>
    <p:sldId id="295" r:id="rId65"/>
    <p:sldId id="272" r:id="rId66"/>
    <p:sldId id="296" r:id="rId67"/>
    <p:sldId id="297" r:id="rId68"/>
    <p:sldId id="298" r:id="rId69"/>
    <p:sldId id="299" r:id="rId70"/>
    <p:sldId id="300" r:id="rId71"/>
    <p:sldId id="310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61051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07042" y="5835752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Estados Unidos : ASCII (E) – 65 = 69 – 65 = 4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612003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610833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610677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610203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466783" y="3610677"/>
            <a:ext cx="606175" cy="606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73058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7302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73057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19060" y="5838216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Argentina : ASCII (A) – 65 = 65 – 65 = 0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731749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73057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730423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729949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050531" y="3131275"/>
            <a:ext cx="606175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ARG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61414" y="3553368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COLISÃO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escolha da função de espalhamento deve: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Diminuir o número de colisões;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Espalhar bem as chaves pelas posições da tabela;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Não ser muito custosa computacionalmente;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Idealmente, a função de espalhamento deve ser uma função </a:t>
            </a:r>
            <a:r>
              <a:rPr lang="pt-BR" sz="2800" b="1" dirty="0"/>
              <a:t>bijetora</a:t>
            </a:r>
            <a:r>
              <a:rPr lang="pt-BR" sz="2800" dirty="0"/>
              <a:t>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</a:t>
            </a:r>
            <a:endParaRPr lang="pt-BR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575666" y="2104906"/>
            <a:ext cx="2536466" cy="3206247"/>
            <a:chOff x="575666" y="2104906"/>
            <a:chExt cx="2536466" cy="3206247"/>
          </a:xfrm>
        </p:grpSpPr>
        <p:sp>
          <p:nvSpPr>
            <p:cNvPr id="4" name="Elipse 3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386178" y="2104906"/>
              <a:ext cx="915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Injetora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A que não estão associados com algum elemento em B.</a:t>
              </a:r>
              <a:endParaRPr lang="pt-BR" sz="1600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4536740" y="2068533"/>
            <a:ext cx="2536466" cy="3205442"/>
            <a:chOff x="575666" y="2105711"/>
            <a:chExt cx="2536466" cy="3205442"/>
          </a:xfrm>
        </p:grpSpPr>
        <p:sp>
          <p:nvSpPr>
            <p:cNvPr id="22" name="Elipse 21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50222" y="346676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254978" y="2105711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Sobrejetora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B que não estão associados com algum elemento em A.</a:t>
              </a:r>
              <a:endParaRPr lang="pt-BR" sz="1600" dirty="0"/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8497814" y="2030550"/>
            <a:ext cx="2536466" cy="3452468"/>
            <a:chOff x="575666" y="2104906"/>
            <a:chExt cx="2536466" cy="3452468"/>
          </a:xfrm>
        </p:grpSpPr>
        <p:sp>
          <p:nvSpPr>
            <p:cNvPr id="37" name="Elipse 36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386178" y="2104906"/>
              <a:ext cx="918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Bijetora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75666" y="4480156"/>
              <a:ext cx="25364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Todos elementos em A possuem uma única associação em B, e vice-versa. </a:t>
              </a:r>
              <a:endParaRPr lang="pt-BR" sz="1600" dirty="0"/>
            </a:p>
          </p:txBody>
        </p:sp>
      </p:grpSp>
      <p:cxnSp>
        <p:nvCxnSpPr>
          <p:cNvPr id="52" name="Conector de Seta Reta 51"/>
          <p:cNvCxnSpPr>
            <a:stCxn id="8" idx="6"/>
            <a:endCxn id="12" idx="2"/>
          </p:cNvCxnSpPr>
          <p:nvPr/>
        </p:nvCxnSpPr>
        <p:spPr>
          <a:xfrm flipV="1">
            <a:off x="1117157" y="3020171"/>
            <a:ext cx="1139687" cy="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9" idx="7"/>
          </p:cNvCxnSpPr>
          <p:nvPr/>
        </p:nvCxnSpPr>
        <p:spPr>
          <a:xfrm>
            <a:off x="1371883" y="3382996"/>
            <a:ext cx="870384" cy="18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15" idx="2"/>
          </p:cNvCxnSpPr>
          <p:nvPr/>
        </p:nvCxnSpPr>
        <p:spPr>
          <a:xfrm flipV="1">
            <a:off x="1358346" y="3927944"/>
            <a:ext cx="883923" cy="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6" idx="7"/>
            <a:endCxn id="30" idx="0"/>
          </p:cNvCxnSpPr>
          <p:nvPr/>
        </p:nvCxnSpPr>
        <p:spPr>
          <a:xfrm flipV="1">
            <a:off x="5066587" y="2943236"/>
            <a:ext cx="1191088" cy="1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7" idx="5"/>
            <a:endCxn id="31" idx="1"/>
          </p:cNvCxnSpPr>
          <p:nvPr/>
        </p:nvCxnSpPr>
        <p:spPr>
          <a:xfrm>
            <a:off x="5332957" y="3402043"/>
            <a:ext cx="889983" cy="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8" idx="6"/>
          </p:cNvCxnSpPr>
          <p:nvPr/>
        </p:nvCxnSpPr>
        <p:spPr>
          <a:xfrm flipV="1">
            <a:off x="5087508" y="3517844"/>
            <a:ext cx="1163544" cy="1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9" idx="6"/>
            <a:endCxn id="33" idx="2"/>
          </p:cNvCxnSpPr>
          <p:nvPr/>
        </p:nvCxnSpPr>
        <p:spPr>
          <a:xfrm flipV="1">
            <a:off x="5319420" y="3890766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41" idx="5"/>
            <a:endCxn id="45" idx="2"/>
          </p:cNvCxnSpPr>
          <p:nvPr/>
        </p:nvCxnSpPr>
        <p:spPr>
          <a:xfrm flipV="1">
            <a:off x="9027661" y="2945815"/>
            <a:ext cx="1151331" cy="1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42" idx="7"/>
            <a:endCxn id="46" idx="3"/>
          </p:cNvCxnSpPr>
          <p:nvPr/>
        </p:nvCxnSpPr>
        <p:spPr>
          <a:xfrm flipV="1">
            <a:off x="9294031" y="3213792"/>
            <a:ext cx="889983" cy="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43" idx="5"/>
          </p:cNvCxnSpPr>
          <p:nvPr/>
        </p:nvCxnSpPr>
        <p:spPr>
          <a:xfrm flipV="1">
            <a:off x="9036938" y="3509104"/>
            <a:ext cx="1127477" cy="15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44" idx="6"/>
            <a:endCxn id="48" idx="2"/>
          </p:cNvCxnSpPr>
          <p:nvPr/>
        </p:nvCxnSpPr>
        <p:spPr>
          <a:xfrm flipV="1">
            <a:off x="9280494" y="3853588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Divisão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módulo da chave por um determinado valor para obter sua posição de armazenamento.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1097280" y="32572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% M;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0680" y="325724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(char *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 = 0;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h = 0;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[i] != '\0')</a:t>
            </a:r>
            <a:endParaRPr lang="pt-BR" dirty="0"/>
          </a:p>
          <a:p>
            <a:r>
              <a:rPr lang="pt-BR" dirty="0"/>
              <a:t>		h = (h + </a:t>
            </a:r>
            <a:r>
              <a:rPr lang="pt-BR" dirty="0" err="1"/>
              <a:t>key</a:t>
            </a:r>
            <a:r>
              <a:rPr lang="pt-BR" dirty="0"/>
              <a:t>[i++]) % M;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h;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17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(M=7)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(M=31)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8586651" y="411816"/>
            <a:ext cx="25690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hash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, </a:t>
            </a:r>
            <a:r>
              <a:rPr lang="pt-BR" sz="1600" dirty="0" err="1"/>
              <a:t>int</a:t>
            </a:r>
            <a:r>
              <a:rPr lang="pt-BR" sz="1600" dirty="0"/>
              <a:t> M)</a:t>
            </a:r>
            <a:endParaRPr lang="pt-BR" sz="1600" dirty="0"/>
          </a:p>
          <a:p>
            <a:r>
              <a:rPr lang="pt-BR" sz="1600" dirty="0"/>
              <a:t>{</a:t>
            </a:r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 % M;</a:t>
            </a:r>
            <a:endParaRPr lang="pt-BR" sz="1600" dirty="0"/>
          </a:p>
          <a:p>
            <a:r>
              <a:rPr lang="pt-BR" sz="1600" dirty="0"/>
              <a:t>}</a:t>
            </a: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Espaço Reservado para Conteúdo 16"/>
          <p:cNvGraphicFramePr/>
          <p:nvPr/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Enlaçamento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Divide a chave em partes, combinando-as em seguida para calcular a posição na tabela.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0908" y="2917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432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blipFill rotWithShape="1">
                <a:blip r:embed="rId1"/>
                <a:stretch>
                  <a:fillRect t="-212" r="26" b="-2948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70908" y="3842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214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2140" y="47679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721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687286" y="3102037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8" t="-226" r="-444" b="-2933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5490183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112" r="-908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7874668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4" t="-112" r="-5331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8830051" y="291133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73816" y="2915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687286" y="4029285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8" t="-51" r="-444" b="-310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490183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166" r="-1183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7874668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0" t="-165" r="-7736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830051" y="383858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973816" y="384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687286" y="4956532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8" t="-104" r="-512" b="-305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5490183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19" r="-1054" b="4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7874668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/>
                  <a:t>5</a:t>
                </a:r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6" t="-1135" r="-12703" b="3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/>
          <p:cNvSpPr txBox="1"/>
          <p:nvPr/>
        </p:nvSpPr>
        <p:spPr>
          <a:xfrm>
            <a:off x="8830051" y="476583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73816" y="4769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33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comparação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Até agora, utilizamos estruturas que comparam o valor das chaves para procurar um elemento em uma estrutura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Lista ordenada – pesquisa sequencial;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Árvores – pesquisa binária.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Outra forma de pesquisar chaves em uma estrutura é através da utilização do próprio valor da estrutura.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3558863" y="3800732"/>
            <a:ext cx="1219579" cy="322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351174" y="3803526"/>
            <a:ext cx="1207689" cy="3194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351174" y="378984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65 76 69 77 65 78 72 65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327898" y="4060877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A    L   E  M   A   N  H   A  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572560" y="2493608"/>
            <a:ext cx="926696" cy="2573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632167" y="2492048"/>
            <a:ext cx="926696" cy="2573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43053" y="244850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66 82 65 83 73 76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2743" y="25538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BRASIL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32167" y="26658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B   R   A   S    I    L 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52311" y="22964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668265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2311" y="273851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837376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45660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28708" y="24811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1505641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05762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32509" y="248116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   39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5117" y="39382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ALEMANHA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18648" y="36188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65766977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18648" y="40608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65787265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32705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595045" y="380352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131554242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72099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832884" y="37898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739443" y="2738513"/>
            <a:ext cx="68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3113314" y="1870772"/>
            <a:ext cx="2732315" cy="611171"/>
          </a:xfrm>
          <a:custGeom>
            <a:avLst/>
            <a:gdLst>
              <a:gd name="connsiteX0" fmla="*/ 0 w 2732315"/>
              <a:gd name="connsiteY0" fmla="*/ 611171 h 611171"/>
              <a:gd name="connsiteX1" fmla="*/ 1262743 w 2732315"/>
              <a:gd name="connsiteY1" fmla="*/ 1571 h 611171"/>
              <a:gd name="connsiteX2" fmla="*/ 2732315 w 2732315"/>
              <a:gd name="connsiteY2" fmla="*/ 469657 h 6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2315" h="611171">
                <a:moveTo>
                  <a:pt x="0" y="611171"/>
                </a:moveTo>
                <a:cubicBezTo>
                  <a:pt x="403678" y="318164"/>
                  <a:pt x="807357" y="25157"/>
                  <a:pt x="1262743" y="1571"/>
                </a:cubicBezTo>
                <a:cubicBezTo>
                  <a:pt x="1718129" y="-22015"/>
                  <a:pt x="2225222" y="223821"/>
                  <a:pt x="2732315" y="4696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4060371" y="2775857"/>
            <a:ext cx="1763486" cy="812139"/>
          </a:xfrm>
          <a:custGeom>
            <a:avLst/>
            <a:gdLst>
              <a:gd name="connsiteX0" fmla="*/ 0 w 1763486"/>
              <a:gd name="connsiteY0" fmla="*/ 0 h 812139"/>
              <a:gd name="connsiteX1" fmla="*/ 827315 w 1763486"/>
              <a:gd name="connsiteY1" fmla="*/ 805543 h 812139"/>
              <a:gd name="connsiteX2" fmla="*/ 1763486 w 1763486"/>
              <a:gd name="connsiteY2" fmla="*/ 315686 h 81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3486" h="812139">
                <a:moveTo>
                  <a:pt x="0" y="0"/>
                </a:moveTo>
                <a:cubicBezTo>
                  <a:pt x="266700" y="376464"/>
                  <a:pt x="533401" y="752929"/>
                  <a:pt x="827315" y="805543"/>
                </a:cubicBezTo>
                <a:cubicBezTo>
                  <a:pt x="1121229" y="858157"/>
                  <a:pt x="1442357" y="586921"/>
                  <a:pt x="1763486" y="31568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861457" y="412295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47"/>
          <p:cNvSpPr/>
          <p:nvPr/>
        </p:nvSpPr>
        <p:spPr>
          <a:xfrm>
            <a:off x="2982686" y="3089183"/>
            <a:ext cx="2928257" cy="709931"/>
          </a:xfrm>
          <a:custGeom>
            <a:avLst/>
            <a:gdLst>
              <a:gd name="connsiteX0" fmla="*/ 0 w 2928257"/>
              <a:gd name="connsiteY0" fmla="*/ 709931 h 709931"/>
              <a:gd name="connsiteX1" fmla="*/ 1654628 w 2928257"/>
              <a:gd name="connsiteY1" fmla="*/ 2360 h 709931"/>
              <a:gd name="connsiteX2" fmla="*/ 2928257 w 2928257"/>
              <a:gd name="connsiteY2" fmla="*/ 524874 h 70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8257" h="709931">
                <a:moveTo>
                  <a:pt x="0" y="709931"/>
                </a:moveTo>
                <a:cubicBezTo>
                  <a:pt x="583292" y="371567"/>
                  <a:pt x="1166585" y="33203"/>
                  <a:pt x="1654628" y="2360"/>
                </a:cubicBezTo>
                <a:cubicBezTo>
                  <a:pt x="2142671" y="-28483"/>
                  <a:pt x="2535464" y="248195"/>
                  <a:pt x="2928257" y="52487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4071257" y="4125686"/>
            <a:ext cx="1872343" cy="951652"/>
          </a:xfrm>
          <a:custGeom>
            <a:avLst/>
            <a:gdLst>
              <a:gd name="connsiteX0" fmla="*/ 0 w 1872343"/>
              <a:gd name="connsiteY0" fmla="*/ 0 h 951652"/>
              <a:gd name="connsiteX1" fmla="*/ 609600 w 1872343"/>
              <a:gd name="connsiteY1" fmla="*/ 947057 h 951652"/>
              <a:gd name="connsiteX2" fmla="*/ 1872343 w 1872343"/>
              <a:gd name="connsiteY2" fmla="*/ 293914 h 9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951652">
                <a:moveTo>
                  <a:pt x="0" y="0"/>
                </a:moveTo>
                <a:cubicBezTo>
                  <a:pt x="148771" y="449035"/>
                  <a:pt x="297543" y="898071"/>
                  <a:pt x="609600" y="947057"/>
                </a:cubicBezTo>
                <a:cubicBezTo>
                  <a:pt x="921657" y="996043"/>
                  <a:pt x="1397000" y="644978"/>
                  <a:pt x="1872343" y="293914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18" grpId="0"/>
      <p:bldP spid="19" grpId="0"/>
      <p:bldP spid="39" grpId="0" animBg="1"/>
      <p:bldP spid="33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37" grpId="0" animBg="1"/>
      <p:bldP spid="42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4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Função meio-quadrado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quadrado da chave e utiliza parte do resultado no cálculo da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Extração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Utiliza apenas parte da chave para calcular 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Transformação de raiz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Transforma a chave para outra base numérica e utiliza esse valor.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Uma colisão acontece quando a função de espalhamento retorna a mesma posição para mais de uma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 ideal é utilizar uma função de espalhamento melhor;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Formas diferentes de tratamento de colisão.</a:t>
            </a:r>
            <a:endParaRPr lang="pt-BR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Fechado / Encadeamento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Aberto – Sondagem Linear</a:t>
            </a:r>
            <a:endParaRPr lang="pt-B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invés de armazenar chaves, a tabela </a:t>
            </a:r>
            <a:r>
              <a:rPr lang="pt-BR" sz="2800" i="1" dirty="0" err="1"/>
              <a:t>hash</a:t>
            </a:r>
            <a:r>
              <a:rPr lang="pt-BR" sz="2800" i="1" dirty="0"/>
              <a:t> </a:t>
            </a:r>
            <a:r>
              <a:rPr lang="pt-BR" sz="2800" dirty="0"/>
              <a:t>armazena ponteiros para listas;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As chaves são armazenadas em listas (preferencialmente ordenadas), de acordo com o retorno da função de espalhamento;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 trabalhar com listas muito pequenas;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Listas grandes geram queda de desempenho.</a:t>
            </a:r>
            <a:endParaRPr lang="pt-BR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90446" y="2422118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91417" y="2874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22310" y="28853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82511" y="2874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32954" y="2874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57960" y="2874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768837" y="2054206"/>
            <a:ext cx="37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espalhamento (x): x </a:t>
            </a:r>
            <a:r>
              <a:rPr lang="pt-BR" dirty="0" err="1"/>
              <a:t>mod</a:t>
            </a:r>
            <a:r>
              <a:rPr lang="pt-BR" dirty="0"/>
              <a:t> 5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939677" y="2422117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8908" y="24230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38139" y="2423013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80583" y="242211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365095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364359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364358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>
            <a:stCxn id="21" idx="2"/>
          </p:cNvCxnSpPr>
          <p:nvPr/>
        </p:nvCxnSpPr>
        <p:spPr>
          <a:xfrm flipH="1">
            <a:off x="3588973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2"/>
            <a:endCxn id="23" idx="0"/>
          </p:cNvCxnSpPr>
          <p:nvPr/>
        </p:nvCxnSpPr>
        <p:spPr>
          <a:xfrm flipH="1">
            <a:off x="3588974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405030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404294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de Seta Reta 30"/>
          <p:cNvCxnSpPr>
            <a:stCxn id="28" idx="2"/>
          </p:cNvCxnSpPr>
          <p:nvPr/>
        </p:nvCxnSpPr>
        <p:spPr>
          <a:xfrm flipH="1">
            <a:off x="4628908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5446443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45707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445706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Conector de Seta Reta 35"/>
          <p:cNvCxnSpPr>
            <a:stCxn id="33" idx="2"/>
          </p:cNvCxnSpPr>
          <p:nvPr/>
        </p:nvCxnSpPr>
        <p:spPr>
          <a:xfrm flipH="1">
            <a:off x="5670321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4" idx="2"/>
            <a:endCxn id="35" idx="0"/>
          </p:cNvCxnSpPr>
          <p:nvPr/>
        </p:nvCxnSpPr>
        <p:spPr>
          <a:xfrm flipH="1">
            <a:off x="5670322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6409382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443039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442303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43" idx="2"/>
          </p:cNvCxnSpPr>
          <p:nvPr/>
        </p:nvCxnSpPr>
        <p:spPr>
          <a:xfrm flipH="1">
            <a:off x="7666917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4637996" y="2558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83833" y="256261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07709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966468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409382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>
            <a:stCxn id="50" idx="4"/>
            <a:endCxn id="21" idx="0"/>
          </p:cNvCxnSpPr>
          <p:nvPr/>
        </p:nvCxnSpPr>
        <p:spPr>
          <a:xfrm flipH="1">
            <a:off x="3589711" y="2741597"/>
            <a:ext cx="1139725" cy="130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4" idx="4"/>
            <a:endCxn id="28" idx="0"/>
          </p:cNvCxnSpPr>
          <p:nvPr/>
        </p:nvCxnSpPr>
        <p:spPr>
          <a:xfrm flipH="1">
            <a:off x="4629646" y="2745499"/>
            <a:ext cx="545627" cy="13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5" idx="4"/>
            <a:endCxn id="33" idx="0"/>
          </p:cNvCxnSpPr>
          <p:nvPr/>
        </p:nvCxnSpPr>
        <p:spPr>
          <a:xfrm>
            <a:off x="5599149" y="2736859"/>
            <a:ext cx="7191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56" idx="4"/>
            <a:endCxn id="38" idx="0"/>
          </p:cNvCxnSpPr>
          <p:nvPr/>
        </p:nvCxnSpPr>
        <p:spPr>
          <a:xfrm>
            <a:off x="6057908" y="2736859"/>
            <a:ext cx="57609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7" idx="2"/>
            <a:endCxn id="43" idx="0"/>
          </p:cNvCxnSpPr>
          <p:nvPr/>
        </p:nvCxnSpPr>
        <p:spPr>
          <a:xfrm>
            <a:off x="6409382" y="2645419"/>
            <a:ext cx="1258273" cy="1405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No endereçamento aberto, caso ocorra uma colisão, procura-se uma posição disponível na tabela para a chave a ser inserida;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De forma geral, se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é a função de espalhamento da chave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, a próxima posição a ser pesquisada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é </m:t>
                    </m:r>
                    <m:r>
                      <a:rPr lang="pt-BR" sz="2800" i="1" dirty="0" err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depois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e assim sucessivamente, sendo:</a:t>
                </a:r>
                <a:endParaRPr lang="pt-BR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: função de sondagem para uma sonda </a:t>
                </a:r>
                <a:r>
                  <a:rPr lang="pt-BR" sz="2400" i="1" dirty="0"/>
                  <a:t>i;</a:t>
                </a:r>
                <a:endParaRPr lang="pt-BR" sz="24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pt-BR" sz="2400" dirty="0"/>
                  <a:t>: função de normalização.</a:t>
                </a: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Na sondagem linear, temos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Dessa forma, caso haja uma colisão, a posição a ser verificada é a posição imediatamente após a posição calculada pela função de espalhamento;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essa posição esteja ocupada, verifica-se a posição imediatamente após essa;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atinja o fim da tabela sem encontrar uma posição válida, inicia-se novamente no início da tabela;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O processo se encerra ao encontrar uma posição vazia ou retornar à posição inicialmente calculada pela função de espalhamento.</a:t>
                </a:r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/>
              <a:t> Um professor tem a lista de e-mail dos seus 40 alunos. Como descobrir qual é o e-mail do aluno “Tiago”?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Lista ordenada;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Árvore binária.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h'(6) = </a:t>
            </a:r>
            <a:r>
              <a:rPr lang="pt-BR" dirty="0" err="1"/>
              <a:t>norm</a:t>
            </a:r>
            <a:r>
              <a:rPr lang="pt-BR" dirty="0"/>
              <a:t>(h(6)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OK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3849187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849187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1097281" y="3347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1097281" y="3646622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097280" y="397873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COLISÃO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97279" y="429782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p(2)) = </a:t>
            </a:r>
            <a:r>
              <a:rPr lang="pt-BR" dirty="0" err="1"/>
              <a:t>norm</a:t>
            </a:r>
            <a:r>
              <a:rPr lang="pt-BR" dirty="0"/>
              <a:t>(1 + 2) = </a:t>
            </a:r>
            <a:r>
              <a:rPr lang="pt-BR" dirty="0" err="1"/>
              <a:t>norm</a:t>
            </a:r>
            <a:r>
              <a:rPr lang="pt-BR" dirty="0"/>
              <a:t>(3) = 3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97279" y="4667160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p(3)) = </a:t>
            </a:r>
            <a:r>
              <a:rPr lang="pt-BR" dirty="0" err="1"/>
              <a:t>norm</a:t>
            </a:r>
            <a:r>
              <a:rPr lang="pt-BR" dirty="0"/>
              <a:t>(1 + 3) = </a:t>
            </a:r>
            <a:r>
              <a:rPr lang="pt-BR" dirty="0" err="1"/>
              <a:t>norm</a:t>
            </a:r>
            <a:r>
              <a:rPr lang="pt-BR" dirty="0"/>
              <a:t>(4) = 4 </a:t>
            </a:r>
            <a:r>
              <a:rPr lang="pt-BR" dirty="0" err="1"/>
              <a:t>mod</a:t>
            </a:r>
            <a:r>
              <a:rPr lang="pt-BR" dirty="0"/>
              <a:t> 5 = 4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O problema da sondagem linear é que ela produz agrupamentos;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i="1" dirty="0"/>
              <a:t> </a:t>
            </a:r>
            <a:r>
              <a:rPr lang="pt-BR" sz="2400" dirty="0"/>
              <a:t>Uma solução é utilizar outra função de sondagem;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Sondagem quadrática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blipFill rotWithShape="1">
                <a:blip r:embed="rId1"/>
                <a:stretch>
                  <a:fillRect t="-82" r="-903" b="4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),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4685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p(1)	= h(6) + (-1)^(1-1)*((1+1)/2)^2</a:t>
            </a:r>
            <a:endParaRPr lang="nl-NL" dirty="0"/>
          </a:p>
          <a:p>
            <a:r>
              <a:rPr lang="nl-NL" dirty="0"/>
              <a:t>	= 1 + 1*(2/2)^2</a:t>
            </a:r>
            <a:endParaRPr lang="nl-NL" dirty="0"/>
          </a:p>
          <a:p>
            <a:r>
              <a:rPr lang="nl-NL" dirty="0"/>
              <a:t>	= 1 + 1*1 = 1+1 = 2</a:t>
            </a:r>
            <a:endParaRPr lang="nl-NL" dirty="0"/>
          </a:p>
          <a:p>
            <a:endParaRPr lang="nl-NL" dirty="0"/>
          </a:p>
          <a:p>
            <a:r>
              <a:rPr lang="nl-NL" dirty="0"/>
              <a:t>norm(h(6) + p(1)) = norm(1+2) = norm(3) = 3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6863205" y="344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863205" y="3743383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1288" y="41707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1600" dirty="0"/>
          </a:p>
          <a:p>
            <a:r>
              <a:rPr lang="nl-NL" sz="1600" dirty="0"/>
              <a:t>p(1)	= h(8) + (-1)^(1-1)*((1+1)/2)^2</a:t>
            </a:r>
            <a:endParaRPr lang="nl-NL" sz="1600" dirty="0"/>
          </a:p>
          <a:p>
            <a:r>
              <a:rPr lang="nl-NL" sz="1600" dirty="0"/>
              <a:t>	= 3 + 1*(2/2)^2</a:t>
            </a:r>
            <a:endParaRPr lang="nl-NL" sz="1600" dirty="0"/>
          </a:p>
          <a:p>
            <a:r>
              <a:rPr lang="nl-NL" sz="1600" dirty="0"/>
              <a:t>	= 3 + 1*1 = 3+1 = 4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norm(h(8) + p(1)) = norm(3+4) = norm(7) = 2 OK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6547288" y="4241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p(1)	= h(11) + (-1)^(1-1)*((1+1)/2)^2</a:t>
            </a:r>
            <a:endParaRPr lang="pt-BR" dirty="0"/>
          </a:p>
          <a:p>
            <a:r>
              <a:rPr lang="pt-BR" dirty="0"/>
              <a:t>	= 1 + 1*(2/2)^2</a:t>
            </a:r>
            <a:endParaRPr lang="pt-BR" dirty="0"/>
          </a:p>
          <a:p>
            <a:r>
              <a:rPr lang="pt-BR" dirty="0"/>
              <a:t>	= 1 + 1*1 = 1+1 = 2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(1+2) = </a:t>
            </a:r>
            <a:r>
              <a:rPr lang="pt-BR" dirty="0" err="1"/>
              <a:t>norm</a:t>
            </a:r>
            <a:r>
              <a:rPr lang="pt-BR" dirty="0"/>
              <a:t>(3) = 3 (colisão!)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35173" y="309915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p(2)	= h(11) + (-1)^(2-1)*((2+1)/2)^2</a:t>
            </a:r>
            <a:endParaRPr lang="pt-BR" sz="1600" dirty="0"/>
          </a:p>
          <a:p>
            <a:r>
              <a:rPr lang="pt-BR" sz="1600" dirty="0"/>
              <a:t>	= 1 + -1*(1,5)^2</a:t>
            </a:r>
            <a:endParaRPr lang="pt-BR" sz="1600" dirty="0"/>
          </a:p>
          <a:p>
            <a:r>
              <a:rPr lang="pt-BR" sz="1600" dirty="0"/>
              <a:t>	= 1 + -1*2,25 = 1 -2,25 = -1,25 = -1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p(2)) = </a:t>
            </a:r>
            <a:r>
              <a:rPr lang="pt-BR" sz="1600" dirty="0" err="1"/>
              <a:t>norm</a:t>
            </a:r>
            <a:r>
              <a:rPr lang="pt-BR" sz="1600" dirty="0"/>
              <a:t>(1-1) = </a:t>
            </a:r>
            <a:r>
              <a:rPr lang="pt-BR" sz="1600" dirty="0" err="1"/>
              <a:t>norm</a:t>
            </a:r>
            <a:r>
              <a:rPr lang="pt-BR" sz="1600" dirty="0"/>
              <a:t>(0) = 0 (colisão!)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175178" y="45173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p(3) 	= h(11) + (-1)^(3-1)*((3+1)/2)^2</a:t>
            </a:r>
            <a:endParaRPr lang="pt-BR" sz="1600" dirty="0"/>
          </a:p>
          <a:p>
            <a:r>
              <a:rPr lang="pt-BR" sz="1600" dirty="0"/>
              <a:t>	= 1 + 1*(2)^2</a:t>
            </a:r>
            <a:endParaRPr lang="pt-BR" sz="1600" dirty="0"/>
          </a:p>
          <a:p>
            <a:r>
              <a:rPr lang="pt-BR" sz="1600" dirty="0"/>
              <a:t>	= 1 + 4</a:t>
            </a:r>
            <a:endParaRPr lang="pt-BR" sz="1600" dirty="0"/>
          </a:p>
          <a:p>
            <a:r>
              <a:rPr lang="pt-BR" sz="1600" dirty="0"/>
              <a:t>	= 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p(3)) = </a:t>
            </a:r>
            <a:r>
              <a:rPr lang="pt-BR" sz="1600" dirty="0" err="1"/>
              <a:t>norm</a:t>
            </a:r>
            <a:r>
              <a:rPr lang="pt-BR" sz="1600" dirty="0"/>
              <a:t>(1 + 5) = </a:t>
            </a:r>
            <a:r>
              <a:rPr lang="pt-BR" sz="1600" dirty="0" err="1"/>
              <a:t>norm</a:t>
            </a:r>
            <a:r>
              <a:rPr lang="pt-BR" sz="1600" dirty="0"/>
              <a:t>(6) = 1 (colisão!)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665429" y="36241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600" dirty="0"/>
          </a:p>
          <a:p>
            <a:r>
              <a:rPr lang="pt-BR" sz="1600" dirty="0"/>
              <a:t>p(4) 	= h(11) + (-1)^(4-1)*((4+1)/2)^2</a:t>
            </a:r>
            <a:endParaRPr lang="pt-BR" sz="1600" dirty="0"/>
          </a:p>
          <a:p>
            <a:r>
              <a:rPr lang="pt-BR" sz="1600" dirty="0"/>
              <a:t>	= 1 + -1*(2,5)^2</a:t>
            </a:r>
            <a:endParaRPr lang="pt-BR" sz="1600" dirty="0"/>
          </a:p>
          <a:p>
            <a:r>
              <a:rPr lang="pt-BR" sz="1600" dirty="0"/>
              <a:t>	= 1 - 6,25 = -5,25 = -5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p(4)) = </a:t>
            </a:r>
            <a:r>
              <a:rPr lang="pt-BR" sz="1600" dirty="0" err="1"/>
              <a:t>norm</a:t>
            </a:r>
            <a:r>
              <a:rPr lang="pt-BR" sz="1600" dirty="0"/>
              <a:t>(1 - 5) = (</a:t>
            </a:r>
            <a:r>
              <a:rPr lang="pt-BR" sz="1600" dirty="0" err="1"/>
              <a:t>norm</a:t>
            </a:r>
            <a:r>
              <a:rPr lang="pt-BR" sz="1600" dirty="0"/>
              <a:t> -4) = 4 OK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6347" y="3951215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8138" y="3951215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869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98711" y="3951215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21889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53068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49464" y="3951215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1612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912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0301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12179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433584" y="3951215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53764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655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4337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612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01770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32949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6482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9600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80249" y="3951215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59204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9108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2226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5525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8643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918315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949494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151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01269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044569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075748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56347" y="2098647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268138" y="2098647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586920" y="2098647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898711" y="2098647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218891" y="2098647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30682" y="2098647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28494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1612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49122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80301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12179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443358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7537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0655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384337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69612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01770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32949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66482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9600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28024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59204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9108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82226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5525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88643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18315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49494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98151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101269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1044569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075748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Remoção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A remoção de um elemento em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que utiliza endereçamento nem sempre é rápida;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a seguir ficará ao remover os elementos: 5 6 e 11.</a:t>
                </a:r>
                <a:endParaRPr lang="pt-BR" sz="22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606297" y="4918597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02313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09062" y="4924365"/>
            <a:ext cx="606175" cy="597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11827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14592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74100" y="55196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66254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67718" y="5519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70483" y="55305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93218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1 9 2 7 3 6 4 5, utilizando encadeamento.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1 9 2 7 3 6 4 5, utilizando endereçamento aberto, com p(i) = i;</a:t>
            </a:r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Estruturas que armazenam informações diversas;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Não realiza comparações entre chaves (idealmente);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Cálculo da posição de armazenamento da chave através do seu valor;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Na situação ideal: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Melhor caso 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Caso intermediário: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Pior caso: O(1).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9 2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38860" y="54667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h(1) = 1 % 5</a:t>
            </a:r>
            <a:br>
              <a:rPr lang="pt-BR" altLang="en-US"/>
            </a:br>
            <a:r>
              <a:rPr lang="pt-BR" altLang="en-US"/>
              <a:t>h(1) = 1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6" idx="2"/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2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38860" y="55391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h(9) = 9 % 5</a:t>
            </a:r>
            <a:br>
              <a:rPr lang="pt-BR" altLang="en-US"/>
            </a:br>
            <a:r>
              <a:rPr lang="pt-BR" altLang="en-US"/>
              <a:t>h(9) = 4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7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h(2) = 2 % 5</a:t>
            </a:r>
            <a:br>
              <a:rPr lang="pt-BR" altLang="en-US"/>
            </a:br>
            <a:r>
              <a:rPr lang="pt-BR" altLang="en-US"/>
              <a:t>h(2) = 2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3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h(7) = 7 % 5</a:t>
            </a:r>
            <a:br>
              <a:rPr lang="pt-BR" altLang="en-US"/>
            </a:br>
            <a:r>
              <a:rPr lang="pt-BR" altLang="en-US"/>
              <a:t>h(7) = 2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6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h(3) = 3 % 5</a:t>
            </a:r>
            <a:br>
              <a:rPr lang="pt-BR" altLang="en-US"/>
            </a:br>
            <a:r>
              <a:rPr lang="pt-BR" altLang="en-US"/>
              <a:t>h(3) = 3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4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h(6) = 6 % 5</a:t>
            </a:r>
            <a:br>
              <a:rPr lang="pt-BR" altLang="en-US"/>
            </a:br>
            <a:r>
              <a:rPr lang="pt-BR" altLang="en-US"/>
              <a:t>h(6) = 1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0860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038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5,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h(4) = 4 % 5</a:t>
            </a:r>
            <a:br>
              <a:rPr lang="pt-BR" altLang="en-US"/>
            </a:br>
            <a:r>
              <a:rPr lang="pt-BR" altLang="en-US"/>
              <a:t>h(4) = 4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1050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229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31177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38430"/>
            <a:ext cx="10058400" cy="12896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utilizando encadeamento.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281686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343979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06273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685665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5308600" y="195643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02335" y="52660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h(5) = 5 % 5</a:t>
            </a:r>
            <a:br>
              <a:rPr lang="pt-BR" altLang="en-US"/>
            </a:br>
            <a:r>
              <a:rPr lang="pt-BR" altLang="en-US"/>
              <a:t>h(5) = 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43979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4" name="Conector de Seta Reta 13"/>
          <p:cNvCxnSpPr>
            <a:endCxn id="13" idx="0"/>
          </p:cNvCxnSpPr>
          <p:nvPr/>
        </p:nvCxnSpPr>
        <p:spPr>
          <a:xfrm>
            <a:off x="375158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31050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4" name="Conector de Seta Reta 3"/>
          <p:cNvCxnSpPr>
            <a:endCxn id="2" idx="0"/>
          </p:cNvCxnSpPr>
          <p:nvPr/>
        </p:nvCxnSpPr>
        <p:spPr>
          <a:xfrm>
            <a:off x="562229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6336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12" name="Conector de Seta Reta 11"/>
          <p:cNvCxnSpPr>
            <a:endCxn id="10" idx="0"/>
          </p:cNvCxnSpPr>
          <p:nvPr/>
        </p:nvCxnSpPr>
        <p:spPr>
          <a:xfrm>
            <a:off x="437515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406336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6" name="Retângulo 15"/>
          <p:cNvSpPr/>
          <p:nvPr/>
        </p:nvSpPr>
        <p:spPr>
          <a:xfrm>
            <a:off x="4687570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7" name="Conector de Seta Reta 16"/>
          <p:cNvCxnSpPr>
            <a:endCxn id="16" idx="0"/>
          </p:cNvCxnSpPr>
          <p:nvPr/>
        </p:nvCxnSpPr>
        <p:spPr>
          <a:xfrm>
            <a:off x="4999355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439160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5311775" y="3016250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2814955" y="26142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21" name="Conector de Seta Reta 20"/>
          <p:cNvCxnSpPr>
            <a:endCxn id="20" idx="0"/>
          </p:cNvCxnSpPr>
          <p:nvPr/>
        </p:nvCxnSpPr>
        <p:spPr>
          <a:xfrm>
            <a:off x="3126740" y="2358390"/>
            <a:ext cx="0" cy="255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9 2 7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54038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h(1) = 1 % 8</a:t>
            </a:r>
            <a:br>
              <a:rPr lang="pt-BR" altLang="en-US"/>
            </a:br>
            <a:r>
              <a:rPr lang="pt-BR" altLang="en-US"/>
              <a:t>h(1) = 1</a:t>
            </a:r>
            <a:endParaRPr lang="pt-B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2 7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29679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h(9) = 9 % 8</a:t>
            </a:r>
            <a:br>
              <a:rPr lang="pt-BR" altLang="en-US"/>
            </a:br>
            <a:r>
              <a:rPr lang="pt-BR" altLang="en-US"/>
              <a:t>h(9) = 1</a:t>
            </a:r>
            <a:br>
              <a:rPr lang="pt-BR" altLang="en-US"/>
            </a:br>
            <a:r>
              <a:rPr lang="pt-BR" altLang="en-US"/>
              <a:t>n(h(9) + p(1)) = n(1+1)</a:t>
            </a:r>
            <a:br>
              <a:rPr lang="pt-BR" altLang="en-US"/>
            </a:br>
            <a:r>
              <a:rPr lang="pt-BR" altLang="en-US"/>
              <a:t>n(2) = 2 % 8</a:t>
            </a:r>
            <a:br>
              <a:rPr lang="pt-BR" altLang="en-US"/>
            </a:br>
            <a:r>
              <a:rPr lang="pt-BR" altLang="en-US"/>
              <a:t>n(2) = 2</a:t>
            </a:r>
            <a:br>
              <a:rPr lang="pt-BR" altLang="en-US"/>
            </a:b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Armazenamento de chaves (0 a 4) em um vetor. 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4601111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94936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7286" y="325123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13461" y="3251238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17924" y="3251237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4718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597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6423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84631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913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7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29679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h(2) = 2 % 8</a:t>
            </a:r>
            <a:br>
              <a:rPr lang="pt-BR" altLang="en-US"/>
            </a:br>
            <a:r>
              <a:rPr lang="pt-BR" altLang="en-US"/>
              <a:t>h(2) = 2</a:t>
            </a:r>
            <a:br>
              <a:rPr lang="pt-BR" altLang="en-US"/>
            </a:br>
            <a:r>
              <a:rPr lang="pt-BR" altLang="en-US"/>
              <a:t>n(h(2) + p(1)) = n(2+1)</a:t>
            </a:r>
            <a:br>
              <a:rPr lang="pt-BR" altLang="en-US"/>
            </a:br>
            <a:r>
              <a:rPr lang="pt-BR" altLang="en-US"/>
              <a:t>n(3) = 3 % 8</a:t>
            </a:r>
            <a:br>
              <a:rPr lang="pt-BR" altLang="en-US"/>
            </a:br>
            <a:r>
              <a:rPr lang="pt-BR" altLang="en-US"/>
              <a:t>n(3) = 3</a:t>
            </a:r>
            <a:br>
              <a:rPr lang="pt-BR" altLang="en-US"/>
            </a:br>
            <a:endParaRPr lang="pt-B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3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49117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h(7) = 7 % 8</a:t>
            </a:r>
            <a:br>
              <a:rPr lang="pt-BR" altLang="en-US"/>
            </a:br>
            <a:r>
              <a:rPr lang="pt-BR" altLang="en-US"/>
              <a:t>h(7) = 7</a:t>
            </a:r>
            <a:endParaRPr lang="pt-B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6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443039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h(3) = 3 % 8</a:t>
            </a:r>
            <a:br>
              <a:rPr lang="pt-BR" altLang="en-US"/>
            </a:br>
            <a:r>
              <a:rPr lang="pt-BR" altLang="en-US"/>
              <a:t>h(3) = 3</a:t>
            </a:r>
            <a:br>
              <a:rPr lang="pt-BR" altLang="en-US"/>
            </a:br>
            <a:r>
              <a:rPr lang="pt-BR" altLang="en-US"/>
              <a:t>n(h(3) + p(1))</a:t>
            </a:r>
            <a:br>
              <a:rPr lang="pt-BR" altLang="en-US"/>
            </a:br>
            <a:r>
              <a:rPr lang="pt-BR" altLang="en-US">
                <a:sym typeface="+mn-ea"/>
              </a:rPr>
              <a:t>n(3 + 1)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n(4) = 4 % 8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n(4) = 4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4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04850" y="5584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h(6) = 6 % 8</a:t>
            </a:r>
            <a:br>
              <a:rPr lang="pt-BR" altLang="en-US"/>
            </a:br>
            <a:r>
              <a:rPr lang="pt-BR" altLang="en-US"/>
              <a:t>h(6) = 6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5,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457200"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30250" y="405828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h(4) = 4 % 8</a:t>
            </a:r>
            <a:br>
              <a:rPr lang="pt-BR" altLang="en-US"/>
            </a:br>
            <a:r>
              <a:rPr lang="pt-BR" altLang="en-US"/>
              <a:t>h(4) = 4</a:t>
            </a:r>
            <a:br>
              <a:rPr lang="pt-BR" altLang="en-US"/>
            </a:br>
            <a:r>
              <a:rPr lang="pt-BR" altLang="en-US"/>
              <a:t>n(h(4) + p(1))</a:t>
            </a:r>
            <a:br>
              <a:rPr lang="pt-BR" altLang="en-US"/>
            </a:br>
            <a:r>
              <a:rPr lang="pt-BR" altLang="en-US"/>
              <a:t>n(4+1) = 5 % 8 </a:t>
            </a:r>
            <a:br>
              <a:rPr lang="pt-BR" altLang="en-US"/>
            </a:br>
            <a:r>
              <a:rPr lang="pt-BR" altLang="en-US"/>
              <a:t>n(5) = 5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83820"/>
            <a:ext cx="10058400" cy="1325880"/>
          </a:xfrm>
        </p:spPr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pt-BR" sz="2800" dirty="0"/>
              <a:t>2. 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utilizando endereçamento aberto, com p(i) = i;</a:t>
            </a:r>
            <a:endParaRPr lang="pt-BR" sz="28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54838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0" algn="ctr"/>
            <a:r>
              <a:rPr lang="pt-BR" altLang="en-US"/>
              <a:t>5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17131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425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9" name="Retângulo 8"/>
          <p:cNvSpPr/>
          <p:nvPr/>
        </p:nvSpPr>
        <p:spPr>
          <a:xfrm>
            <a:off x="604012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666305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7285990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908925" y="2030095"/>
            <a:ext cx="622935" cy="401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730250" y="4058285"/>
            <a:ext cx="1929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h(5) = 5 % 8</a:t>
            </a:r>
            <a:br>
              <a:rPr lang="pt-BR" altLang="en-US"/>
            </a:br>
            <a:r>
              <a:rPr lang="pt-BR" altLang="en-US"/>
              <a:t>h(5) = 5</a:t>
            </a:r>
            <a:br>
              <a:rPr lang="pt-BR" altLang="en-US"/>
            </a:br>
            <a:r>
              <a:rPr lang="pt-BR" altLang="en-US"/>
              <a:t>n(h(5) + p(1))</a:t>
            </a:r>
            <a:br>
              <a:rPr lang="pt-BR" altLang="en-US"/>
            </a:br>
            <a:r>
              <a:rPr lang="pt-BR" altLang="en-US"/>
              <a:t>n(5+1) = 6 % 8 </a:t>
            </a:r>
            <a:br>
              <a:rPr lang="pt-BR" altLang="en-US"/>
            </a:br>
            <a:r>
              <a:rPr lang="pt-BR" altLang="en-US"/>
              <a:t>n(6) = 6</a:t>
            </a:r>
            <a:endParaRPr lang="pt-BR" altLang="en-US">
              <a:sym typeface="+mn-ea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2660015" y="4058285"/>
            <a:ext cx="1929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n(h(5) + p(2))</a:t>
            </a:r>
            <a:br>
              <a:rPr lang="pt-BR" altLang="en-US"/>
            </a:br>
            <a:r>
              <a:rPr lang="pt-BR" altLang="en-US"/>
              <a:t>n(5+2) = 7 % 8 </a:t>
            </a:r>
            <a:br>
              <a:rPr lang="pt-BR" altLang="en-US"/>
            </a:br>
            <a:r>
              <a:rPr lang="pt-BR" altLang="en-US"/>
              <a:t>n(7) = 7</a:t>
            </a:r>
            <a:br>
              <a:rPr lang="pt-BR" altLang="en-US"/>
            </a:br>
            <a:r>
              <a:rPr lang="pt-BR" altLang="en-US">
                <a:sym typeface="+mn-ea"/>
              </a:rPr>
              <a:t>n(h(5) + p(3))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n(5+3) = 8 % 8 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n(8) = 0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uma função de espalhamento para palavras e uma tabela de 10 posições. A função deve calcular o somatório da potência de 2 referente ao índice de cada caractere multiplicado pelo código ASCII do caractere, ou seja: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𝐻𝑎𝑠ℎ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𝑐𝑜𝑚𝑝𝑟𝑖𝑚𝑒𝑛𝑡𝑜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𝐴𝑆𝐶𝐼𝐼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𝑝𝑎𝑙𝑎𝑣𝑟𝑎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blipFill rotWithShape="1">
                <a:blip r:embed="rId1"/>
                <a:stretch>
                  <a:fillRect l="-6" t="-54" r="4" b="-349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tabelas de dispersão podem ser utilizadas, de forma geral, em 3 situações gerais:</a:t>
            </a:r>
            <a:endParaRPr lang="pt-BR" sz="2800" dirty="0"/>
          </a:p>
          <a:p>
            <a:pPr lvl="1"/>
            <a:r>
              <a:rPr lang="pt-BR" sz="2600" dirty="0"/>
              <a:t>Desempenho;</a:t>
            </a:r>
            <a:endParaRPr lang="pt-BR" sz="2600" dirty="0"/>
          </a:p>
          <a:p>
            <a:pPr lvl="1"/>
            <a:r>
              <a:rPr lang="pt-BR" sz="2600" dirty="0"/>
              <a:t>Integridade;</a:t>
            </a:r>
            <a:endParaRPr lang="pt-BR" sz="2600" dirty="0"/>
          </a:p>
          <a:p>
            <a:pPr lvl="1"/>
            <a:r>
              <a:rPr lang="pt-BR" sz="2600" dirty="0"/>
              <a:t>Segurança.</a:t>
            </a:r>
            <a:endParaRPr lang="pt-BR" sz="2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As tabelas de dispersão vistas são eficientes para memória;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o tamanho da tabela pode ser variável (como em disco), é comum utilizar outra tipo de implementação das tabelas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Composto por baldes (</a:t>
            </a:r>
            <a:r>
              <a:rPr lang="pt-BR" sz="2400" i="1" dirty="0" err="1"/>
              <a:t>buckets</a:t>
            </a:r>
            <a:r>
              <a:rPr lang="pt-BR" sz="2400" dirty="0"/>
              <a:t>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Cada balde armazena uma quantidade fixa de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Utilização de um índice para acesso indireto aos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Índice: tabela extensível.</a:t>
            </a:r>
            <a:endParaRPr lang="pt-BR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índice, utiliza parte do código binário das chaves para armazenar quantos </a:t>
            </a:r>
            <a:r>
              <a:rPr lang="pt-BR" sz="2400" i="1" dirty="0"/>
              <a:t>bits </a:t>
            </a:r>
            <a:r>
              <a:rPr lang="pt-BR" sz="2400" dirty="0"/>
              <a:t>são necessários para identificar qual balde deve ser pesquisado (profundidade do diretório);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balde, armazena quantos </a:t>
            </a:r>
            <a:r>
              <a:rPr lang="pt-BR" sz="2400" i="1" dirty="0"/>
              <a:t>bits </a:t>
            </a:r>
            <a:r>
              <a:rPr lang="pt-BR" sz="2400" dirty="0"/>
              <a:t>das chaves são utilizadas para identificar o balde (profundidade local).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possui várias chaves que devem ser armazenadas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N : quantidade de chaves a serem armazenadas na tabela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tabela de dispersão possui uma quantidade finita de posições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M : quantidade de posições da tabela de dispersão.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Função de espalhamento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Função que converte uma chave para uma posição da tabela de dispersão.</a:t>
            </a:r>
            <a:endParaRPr lang="pt-BR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663354" y="39552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3354" y="3659599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82254" y="36973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82254" y="340277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82253" y="40317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58456" y="438474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26682" y="438579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7639050" y="3659599"/>
            <a:ext cx="152400" cy="7064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69459" y="3829550"/>
            <a:ext cx="27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Armazenamento de chaves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have direita 12"/>
          <p:cNvSpPr/>
          <p:nvPr/>
        </p:nvSpPr>
        <p:spPr>
          <a:xfrm>
            <a:off x="3848100" y="3951880"/>
            <a:ext cx="142875" cy="3376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19537" y="3936040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 armazenado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839556" y="3286125"/>
            <a:ext cx="363190" cy="519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62669" y="2974464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62915" y="2865208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6658456" y="3281303"/>
            <a:ext cx="266219" cy="25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Armazenar os registros São Paulo, Barretos, Olímpia, São José do Rio Preto, Potirendaba, Guapiaçu e Uchoa em uma tabela </a:t>
            </a:r>
            <a:r>
              <a:rPr lang="pt-BR" sz="2400" i="1" dirty="0" err="1"/>
              <a:t>hash</a:t>
            </a:r>
            <a:r>
              <a:rPr lang="pt-BR" sz="2400" i="1" dirty="0"/>
              <a:t> </a:t>
            </a:r>
            <a:r>
              <a:rPr lang="pt-BR" sz="2400" dirty="0"/>
              <a:t>extensível, cujos baldes armazenam no máximo 2 itens;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328489" y="3482764"/>
          <a:ext cx="537736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186"/>
                <a:gridCol w="1800225"/>
                <a:gridCol w="1504950"/>
              </a:tblGrid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(decimal)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(binário)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 Paulo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Barretos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0101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Olímpia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1100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</a:t>
                      </a:r>
                      <a:r>
                        <a:rPr lang="pt-BR" sz="1600" baseline="0" dirty="0"/>
                        <a:t> José do Rio Preto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Potirendaba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Guapiaçu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Uchoa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São Paulo,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46075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7280" y="432142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00B0F0"/>
                </a:solidFill>
              </a:rPr>
              <a:t>São Paulo</a:t>
            </a:r>
            <a:r>
              <a:rPr lang="pt-BR" dirty="0"/>
              <a:t>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Barretos</a:t>
            </a:r>
            <a:r>
              <a:rPr lang="pt-BR" dirty="0"/>
              <a:t>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454042" y="474262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Olímpia</a:t>
            </a:r>
            <a:r>
              <a:rPr lang="pt-BR" dirty="0"/>
              <a:t>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14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São José do Rio Preto</a:t>
            </a:r>
            <a:r>
              <a:rPr lang="pt-BR" dirty="0"/>
              <a:t>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Potirendaba</a:t>
            </a:r>
            <a:r>
              <a:rPr lang="pt-BR" dirty="0"/>
              <a:t>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73903" y="58251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73902" y="549874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Guapiaçu</a:t>
            </a:r>
            <a:r>
              <a:rPr lang="pt-BR" dirty="0"/>
              <a:t>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68300" y="33004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68302" y="30082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568301" y="363716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633697"/>
            <a:ext cx="2207068" cy="6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568300" y="36336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81317" y="596264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568299" y="300474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81314" y="53437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81314" y="563518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81311" y="563599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81305" y="534371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534915" y="432321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534912" y="370428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534912" y="39957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34911" y="399575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573891" y="363667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573885" y="301013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534912" y="370347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 flipV="1">
            <a:off x="4364021" y="4337572"/>
            <a:ext cx="4168098" cy="30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17275" cy="6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2017275" cy="99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81311" y="596951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81310" y="56431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982224" y="54958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982221" y="487693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982221" y="516840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985993" y="5168808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377537" y="563862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377371" y="59684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>
            <a:off x="4364021" y="4969785"/>
            <a:ext cx="3618200" cy="36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7983481" y="487516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6383808" y="533899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Guapiaçu </a:t>
            </a:r>
            <a:r>
              <a:rPr lang="pt-BR" dirty="0"/>
              <a:t>e </a:t>
            </a:r>
            <a:r>
              <a:rPr lang="pt-BR" dirty="0">
                <a:solidFill>
                  <a:srgbClr val="00B0F0"/>
                </a:solidFill>
              </a:rPr>
              <a:t>Uchoa</a:t>
            </a:r>
            <a:r>
              <a:rPr lang="pt-BR" dirty="0"/>
              <a:t>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9313" y="369428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9313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39594" y="32985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39596" y="29967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39595" y="36352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  <a:endCxn id="6" idx="1"/>
          </p:cNvCxnSpPr>
          <p:nvPr/>
        </p:nvCxnSpPr>
        <p:spPr>
          <a:xfrm flipV="1">
            <a:off x="4368100" y="3465705"/>
            <a:ext cx="971494" cy="39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339594" y="36317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2522" y="644772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9312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9313" y="402514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9312" y="36975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339593" y="300279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255843" y="385633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255840" y="323740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55840" y="352887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255839" y="352887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345185" y="363471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345179" y="29986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255840" y="3236590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6517" y="369417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6517" y="402711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6517" y="4356128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6517" y="468280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9305" y="3400225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  <a:endCxn id="23" idx="1"/>
          </p:cNvCxnSpPr>
          <p:nvPr/>
        </p:nvCxnSpPr>
        <p:spPr>
          <a:xfrm flipV="1">
            <a:off x="4365304" y="4023492"/>
            <a:ext cx="2890539" cy="17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5304" y="4849964"/>
            <a:ext cx="1325337" cy="160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5702516" y="645459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487049" y="457998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487046" y="39610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487046" y="42525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490818" y="4252933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5691998" y="613807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698576" y="645352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 flipV="1">
            <a:off x="4365304" y="4419689"/>
            <a:ext cx="4121742" cy="10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8488306" y="395929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5698576" y="5844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79780" y="55001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179777" y="4871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179777" y="517266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186361" y="5173306"/>
            <a:ext cx="1072203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186358" y="550081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92021" y="613120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691998" y="645779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691998" y="61243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288861" y="36989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283270" y="4033260"/>
            <a:ext cx="1085281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288861" y="437030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3283270" y="4704623"/>
            <a:ext cx="1089969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3289077" y="5038946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3283486" y="5373269"/>
            <a:ext cx="1089753" cy="3355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3289077" y="57103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283486" y="6044632"/>
            <a:ext cx="1089753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ector de Seta Reta 83"/>
          <p:cNvCxnSpPr>
            <a:stCxn id="76" idx="3"/>
          </p:cNvCxnSpPr>
          <p:nvPr/>
        </p:nvCxnSpPr>
        <p:spPr>
          <a:xfrm flipV="1">
            <a:off x="4368551" y="3631742"/>
            <a:ext cx="971042" cy="56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77" idx="3"/>
          </p:cNvCxnSpPr>
          <p:nvPr/>
        </p:nvCxnSpPr>
        <p:spPr>
          <a:xfrm flipV="1">
            <a:off x="4367648" y="3863195"/>
            <a:ext cx="2888191" cy="67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38" idx="3"/>
            <a:endCxn id="23" idx="1"/>
          </p:cNvCxnSpPr>
          <p:nvPr/>
        </p:nvCxnSpPr>
        <p:spPr>
          <a:xfrm flipV="1">
            <a:off x="4365304" y="4023492"/>
            <a:ext cx="2890539" cy="82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9" idx="3"/>
            <a:endCxn id="46" idx="1"/>
          </p:cNvCxnSpPr>
          <p:nvPr/>
        </p:nvCxnSpPr>
        <p:spPr>
          <a:xfrm flipV="1">
            <a:off x="4367864" y="4419689"/>
            <a:ext cx="4119182" cy="78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0" idx="3"/>
          </p:cNvCxnSpPr>
          <p:nvPr/>
        </p:nvCxnSpPr>
        <p:spPr>
          <a:xfrm flipV="1">
            <a:off x="4373239" y="4559283"/>
            <a:ext cx="4113807" cy="98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1" idx="3"/>
          </p:cNvCxnSpPr>
          <p:nvPr/>
        </p:nvCxnSpPr>
        <p:spPr>
          <a:xfrm flipV="1">
            <a:off x="4367864" y="5485782"/>
            <a:ext cx="2811913" cy="391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82" idx="3"/>
          </p:cNvCxnSpPr>
          <p:nvPr/>
        </p:nvCxnSpPr>
        <p:spPr>
          <a:xfrm>
            <a:off x="4373239" y="6211794"/>
            <a:ext cx="1308241" cy="27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3298379" y="3399219"/>
            <a:ext cx="339720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7186358" y="488205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98576" y="583447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5" grpId="0" animBg="1"/>
      <p:bldP spid="66" grpId="0" animBg="1"/>
      <p:bldP spid="24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8" grpId="0" animBg="1"/>
      <p:bldP spid="99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Onde armazenar cada chave?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ficará um </a:t>
            </a:r>
            <a:r>
              <a:rPr lang="pt-BR" sz="2800" i="1" dirty="0" err="1"/>
              <a:t>hash</a:t>
            </a:r>
            <a:r>
              <a:rPr lang="pt-BR" sz="2800" dirty="0"/>
              <a:t> extensível para o armazenamento dos dados a seguir, sendo que cada balde pode armazenar, no máximo, 4 itens:</a:t>
            </a:r>
            <a:endParaRPr lang="pt-BR" sz="2800" dirty="0"/>
          </a:p>
          <a:p>
            <a:pPr algn="ctr"/>
            <a:r>
              <a:rPr lang="pt-BR" sz="2800" dirty="0"/>
              <a:t>1000, 1101, 0011, 0100, 0101, 0001, 0010, 0111, 0110, 1001, 1111, 1011, 1110, 1010, 1100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espalhamento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Converte o valor da chave para a posição de armazenamento na tabela;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Associa um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2800" dirty="0"/>
                  <a:t> a cada chave; 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Uma função de espalhamento ideal associa uma posição diferente para cada chave existente;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Se mais de uma chave tiver o mesmo valor de posição, ocorre uma colisão.</a:t>
                </a: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18906</Words>
  <Application>WPS Presentation</Application>
  <PresentationFormat>Widescreen</PresentationFormat>
  <Paragraphs>2254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Calibri</vt:lpstr>
      <vt:lpstr>Retrospectiva</vt:lpstr>
      <vt:lpstr>Tabelas de dispersão (hash tables)</vt:lpstr>
      <vt:lpstr>Formas de comparação</vt:lpstr>
      <vt:lpstr>Exemplo</vt:lpstr>
      <vt:lpstr>Tabelas de dispersão (hash tables)</vt:lpstr>
      <vt:lpstr>Exemplo</vt:lpstr>
      <vt:lpstr>Tabelas de dispersão (hash tables)</vt:lpstr>
      <vt:lpstr>Exemplo</vt:lpstr>
      <vt:lpstr>Função de espalhamento</vt:lpstr>
      <vt:lpstr>Exemplo</vt:lpstr>
      <vt:lpstr>Exemplo</vt:lpstr>
      <vt:lpstr>Exemplo (2)</vt:lpstr>
      <vt:lpstr>Exemplo (2)</vt:lpstr>
      <vt:lpstr>Escolha da função de espalhamento</vt:lpstr>
      <vt:lpstr>Tipos de Função</vt:lpstr>
      <vt:lpstr>Tipos de função de espalhamento</vt:lpstr>
      <vt:lpstr>Exemplo</vt:lpstr>
      <vt:lpstr>PowerPoint 演示文稿</vt:lpstr>
      <vt:lpstr>Tipos de função de espalhamento</vt:lpstr>
      <vt:lpstr>Exemplo</vt:lpstr>
      <vt:lpstr>Exemplo</vt:lpstr>
      <vt:lpstr>Exemplo</vt:lpstr>
      <vt:lpstr>Tipos de função de espalhamento</vt:lpstr>
      <vt:lpstr>Resolução de colisão</vt:lpstr>
      <vt:lpstr>Resolução de colisão</vt:lpstr>
      <vt:lpstr>Resolução de colisão Encadeamento</vt:lpstr>
      <vt:lpstr>Resolução de colisão Encadeamento</vt:lpstr>
      <vt:lpstr>Resolução de colisão Endereçamento aberto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PowerPoint 演示文稿</vt:lpstr>
      <vt:lpstr>Resolução de colisão Endereçamento aberto – Remoção</vt:lpstr>
      <vt:lpstr>Exercícios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Utilização de hash</vt:lpstr>
      <vt:lpstr>Tabelas de dispersão em disco</vt:lpstr>
      <vt:lpstr>Tabelas de dispersão em disco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CMI</dc:creator>
  <cp:lastModifiedBy>ALUNO</cp:lastModifiedBy>
  <cp:revision>98</cp:revision>
  <dcterms:created xsi:type="dcterms:W3CDTF">2016-06-17T17:26:00Z</dcterms:created>
  <dcterms:modified xsi:type="dcterms:W3CDTF">2025-05-28T01:06:48Z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130BD4A32EDD41EC9B298F2D26CD788A_12</vt:lpwstr>
  </property>
  <property fmtid="{D5CDD505-2E9C-101B-9397-08002B2CF9AE}" pid="3" name="KSOProductBuildVer">
    <vt:lpwstr>1046-12.2.0.19805</vt:lpwstr>
  </property>
</Properties>
</file>