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404" r:id="rId4"/>
    <p:sldId id="405" r:id="rId5"/>
    <p:sldId id="425" r:id="rId6"/>
    <p:sldId id="408" r:id="rId7"/>
    <p:sldId id="409" r:id="rId8"/>
    <p:sldId id="410" r:id="rId9"/>
    <p:sldId id="411" r:id="rId10"/>
    <p:sldId id="424" r:id="rId11"/>
    <p:sldId id="412" r:id="rId12"/>
    <p:sldId id="413" r:id="rId13"/>
    <p:sldId id="414" r:id="rId14"/>
    <p:sldId id="415" r:id="rId15"/>
    <p:sldId id="417" r:id="rId16"/>
    <p:sldId id="416" r:id="rId17"/>
    <p:sldId id="257" r:id="rId18"/>
    <p:sldId id="259" r:id="rId19"/>
    <p:sldId id="261" r:id="rId20"/>
    <p:sldId id="260" r:id="rId21"/>
    <p:sldId id="262" r:id="rId22"/>
    <p:sldId id="42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426" r:id="rId37"/>
    <p:sldId id="446" r:id="rId38"/>
    <p:sldId id="539" r:id="rId39"/>
    <p:sldId id="540" r:id="rId40"/>
    <p:sldId id="541" r:id="rId41"/>
    <p:sldId id="542" r:id="rId42"/>
    <p:sldId id="543" r:id="rId43"/>
    <p:sldId id="544" r:id="rId44"/>
    <p:sldId id="277" r:id="rId45"/>
    <p:sldId id="278" r:id="rId46"/>
    <p:sldId id="286" r:id="rId47"/>
    <p:sldId id="279" r:id="rId48"/>
    <p:sldId id="448" r:id="rId49"/>
    <p:sldId id="447" r:id="rId50"/>
    <p:sldId id="449" r:id="rId51"/>
    <p:sldId id="450" r:id="rId52"/>
    <p:sldId id="451" r:id="rId53"/>
    <p:sldId id="452" r:id="rId54"/>
    <p:sldId id="284" r:id="rId55"/>
    <p:sldId id="285" r:id="rId56"/>
    <p:sldId id="287" r:id="rId57"/>
    <p:sldId id="288" r:id="rId58"/>
    <p:sldId id="453" r:id="rId59"/>
    <p:sldId id="304" r:id="rId60"/>
    <p:sldId id="305" r:id="rId61"/>
    <p:sldId id="289" r:id="rId62"/>
    <p:sldId id="306" r:id="rId63"/>
    <p:sldId id="454" r:id="rId64"/>
    <p:sldId id="455" r:id="rId65"/>
    <p:sldId id="456" r:id="rId66"/>
    <p:sldId id="291" r:id="rId67"/>
    <p:sldId id="361" r:id="rId68"/>
    <p:sldId id="418" r:id="rId69"/>
    <p:sldId id="362" r:id="rId70"/>
    <p:sldId id="419" r:id="rId71"/>
    <p:sldId id="420" r:id="rId72"/>
    <p:sldId id="363" r:id="rId73"/>
    <p:sldId id="364" r:id="rId74"/>
    <p:sldId id="365" r:id="rId75"/>
    <p:sldId id="366" r:id="rId76"/>
    <p:sldId id="367" r:id="rId77"/>
    <p:sldId id="281" r:id="rId78"/>
    <p:sldId id="319" r:id="rId79"/>
    <p:sldId id="323" r:id="rId80"/>
    <p:sldId id="325" r:id="rId81"/>
    <p:sldId id="327" r:id="rId82"/>
    <p:sldId id="329" r:id="rId83"/>
    <p:sldId id="328" r:id="rId84"/>
    <p:sldId id="330" r:id="rId85"/>
    <p:sldId id="331" r:id="rId86"/>
    <p:sldId id="332" r:id="rId87"/>
    <p:sldId id="333" r:id="rId88"/>
    <p:sldId id="334" r:id="rId89"/>
    <p:sldId id="421" r:id="rId90"/>
    <p:sldId id="335" r:id="rId91"/>
    <p:sldId id="336" r:id="rId92"/>
    <p:sldId id="337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2" r:id="rId107"/>
    <p:sldId id="353" r:id="rId108"/>
    <p:sldId id="379" r:id="rId109"/>
    <p:sldId id="399" r:id="rId110"/>
    <p:sldId id="381" r:id="rId111"/>
    <p:sldId id="382" r:id="rId112"/>
    <p:sldId id="383" r:id="rId113"/>
    <p:sldId id="384" r:id="rId114"/>
    <p:sldId id="385" r:id="rId115"/>
    <p:sldId id="386" r:id="rId116"/>
    <p:sldId id="387" r:id="rId117"/>
    <p:sldId id="388" r:id="rId118"/>
    <p:sldId id="389" r:id="rId119"/>
    <p:sldId id="390" r:id="rId120"/>
    <p:sldId id="401" r:id="rId121"/>
    <p:sldId id="402" r:id="rId122"/>
    <p:sldId id="403" r:id="rId123"/>
    <p:sldId id="427" r:id="rId124"/>
    <p:sldId id="545" r:id="rId125"/>
    <p:sldId id="549" r:id="rId126"/>
    <p:sldId id="548" r:id="rId127"/>
    <p:sldId id="547" r:id="rId128"/>
    <p:sldId id="550" r:id="rId129"/>
    <p:sldId id="551" r:id="rId130"/>
    <p:sldId id="552" r:id="rId131"/>
    <p:sldId id="553" r:id="rId132"/>
    <p:sldId id="554" r:id="rId133"/>
    <p:sldId id="555" r:id="rId134"/>
    <p:sldId id="556" r:id="rId135"/>
    <p:sldId id="557" r:id="rId136"/>
    <p:sldId id="558" r:id="rId137"/>
    <p:sldId id="559" r:id="rId138"/>
    <p:sldId id="560" r:id="rId139"/>
    <p:sldId id="561" r:id="rId140"/>
    <p:sldId id="562" r:id="rId1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4" Type="http://schemas.openxmlformats.org/officeDocument/2006/relationships/tableStyles" Target="tableStyles.xml"/><Relationship Id="rId143" Type="http://schemas.openxmlformats.org/officeDocument/2006/relationships/viewProps" Target="viewProps.xml"/><Relationship Id="rId142" Type="http://schemas.openxmlformats.org/officeDocument/2006/relationships/presProps" Target="presProps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083CA6-077C-41B1-83AA-B0F6E0DF24F2}" type="slidenum">
              <a:rPr lang="pt-BR" smtClean="0"/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B (B-</a:t>
            </a:r>
            <a:r>
              <a:rPr lang="pt-BR" i="1" dirty="0" err="1"/>
              <a:t>trees</a:t>
            </a:r>
            <a:r>
              <a:rPr lang="pt-BR" dirty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Além disso, a memória secundária deve ser transferida para a memória principal para poder ser acessada pelo processador;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Dessa forma, para economizar tempo de busca, utiliza-se o conceito de bloco ao fazer a leitura/escrita de informações no disco;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Ao buscar maior quantidade de dados, evita-se utilizar o disco frequentemente, diminuindo o tempo de espera;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No entanto ...</a:t>
            </a:r>
            <a:br>
              <a:rPr lang="pt-BR" sz="2200" dirty="0"/>
            </a:br>
            <a:endParaRPr lang="pt-BR" sz="22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Nó folha antecessor, folha sucessor, irmão esquerdo e irmão direito com número mínimo de chaves</a:t>
            </a:r>
            <a:endParaRPr lang="pt-BR" sz="28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Remove a chave;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Combinação dos filhos afetados;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Combinação do nó, irmão e pai.</a:t>
            </a:r>
            <a:endParaRPr lang="pt-BR" sz="2400" dirty="0"/>
          </a:p>
          <a:p>
            <a:pPr marL="365760" indent="-457200">
              <a:buFont typeface="+mj-lt"/>
              <a:buAutoNum type="arabicPeriod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72590" y="5186706"/>
            <a:ext cx="4623963" cy="1364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2241276" y="6113220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10445" y="4998376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963571" y="4965196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1054182" y="4146386"/>
            <a:ext cx="1018984" cy="851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479536" y="4146386"/>
            <a:ext cx="1370870" cy="841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379861" y="2505133"/>
            <a:ext cx="9252832" cy="2180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10445" y="4998376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963571" y="4965196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1054182" y="4146386"/>
            <a:ext cx="1018984" cy="851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479536" y="4146386"/>
            <a:ext cx="1370870" cy="841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5502837" y="4271427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10445" y="4998376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963571" y="4965196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Conector de Seta Reta 7"/>
          <p:cNvCxnSpPr/>
          <p:nvPr/>
        </p:nvCxnSpPr>
        <p:spPr>
          <a:xfrm flipH="1">
            <a:off x="1097280" y="2952205"/>
            <a:ext cx="3832375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831189" y="2952205"/>
            <a:ext cx="1549857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797273" y="2952205"/>
            <a:ext cx="1236832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223182" y="2952205"/>
            <a:ext cx="2929235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6656991" y="2952205"/>
            <a:ext cx="4498689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Tamanho por nível da árvore</a:t>
            </a:r>
            <a:endParaRPr lang="pt-BR" sz="2800" dirty="0"/>
          </a:p>
        </p:txBody>
      </p:sp>
      <p:grpSp>
        <p:nvGrpSpPr>
          <p:cNvPr id="6" name="Grupo 5"/>
          <p:cNvGrpSpPr/>
          <p:nvPr/>
        </p:nvGrpSpPr>
        <p:grpSpPr>
          <a:xfrm>
            <a:off x="5416915" y="2468571"/>
            <a:ext cx="1106540" cy="553270"/>
            <a:chOff x="5908708" y="2959224"/>
            <a:chExt cx="1106540" cy="553270"/>
          </a:xfrm>
        </p:grpSpPr>
        <p:sp>
          <p:nvSpPr>
            <p:cNvPr id="4" name="Retângulo 3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454882" y="4197948"/>
            <a:ext cx="1106540" cy="553270"/>
            <a:chOff x="5908708" y="2959224"/>
            <a:chExt cx="1106540" cy="553270"/>
          </a:xfrm>
        </p:grpSpPr>
        <p:sp>
          <p:nvSpPr>
            <p:cNvPr id="8" name="Retângulo 7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416409" y="4197948"/>
            <a:ext cx="1106540" cy="553270"/>
            <a:chOff x="5908708" y="2959224"/>
            <a:chExt cx="1106540" cy="553270"/>
          </a:xfrm>
        </p:grpSpPr>
        <p:sp>
          <p:nvSpPr>
            <p:cNvPr id="11" name="Retângulo 10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443847" y="4197948"/>
            <a:ext cx="1106540" cy="553270"/>
            <a:chOff x="5908708" y="2959224"/>
            <a:chExt cx="1106540" cy="553270"/>
          </a:xfrm>
        </p:grpSpPr>
        <p:sp>
          <p:nvSpPr>
            <p:cNvPr id="14" name="Retângulo 13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00963" y="5602901"/>
            <a:ext cx="1106540" cy="553270"/>
            <a:chOff x="5908708" y="2959224"/>
            <a:chExt cx="1106540" cy="553270"/>
          </a:xfrm>
        </p:grpSpPr>
        <p:sp>
          <p:nvSpPr>
            <p:cNvPr id="17" name="Retângulo 16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1453287" y="5602901"/>
            <a:ext cx="1106540" cy="553270"/>
            <a:chOff x="5908708" y="2959224"/>
            <a:chExt cx="1106540" cy="553270"/>
          </a:xfrm>
        </p:grpSpPr>
        <p:sp>
          <p:nvSpPr>
            <p:cNvPr id="20" name="Retângulo 19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775391" y="5602901"/>
            <a:ext cx="1106540" cy="553270"/>
            <a:chOff x="5908708" y="2959224"/>
            <a:chExt cx="1106540" cy="553270"/>
          </a:xfrm>
        </p:grpSpPr>
        <p:sp>
          <p:nvSpPr>
            <p:cNvPr id="23" name="Retângulo 22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3961527" y="5592459"/>
            <a:ext cx="1106540" cy="553270"/>
            <a:chOff x="5908708" y="2959224"/>
            <a:chExt cx="1106540" cy="553270"/>
          </a:xfrm>
        </p:grpSpPr>
        <p:sp>
          <p:nvSpPr>
            <p:cNvPr id="26" name="Retângulo 25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5416409" y="5592459"/>
            <a:ext cx="1106540" cy="553270"/>
            <a:chOff x="5908708" y="2959224"/>
            <a:chExt cx="1106540" cy="553270"/>
          </a:xfrm>
        </p:grpSpPr>
        <p:sp>
          <p:nvSpPr>
            <p:cNvPr id="29" name="Retângulo 28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736918" y="5592459"/>
            <a:ext cx="1106540" cy="553270"/>
            <a:chOff x="5908708" y="2959224"/>
            <a:chExt cx="1106540" cy="553270"/>
          </a:xfrm>
        </p:grpSpPr>
        <p:sp>
          <p:nvSpPr>
            <p:cNvPr id="32" name="Retângulo 31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8129175" y="5578794"/>
            <a:ext cx="1106540" cy="553270"/>
            <a:chOff x="5908708" y="2959224"/>
            <a:chExt cx="1106540" cy="553270"/>
          </a:xfrm>
        </p:grpSpPr>
        <p:sp>
          <p:nvSpPr>
            <p:cNvPr id="35" name="Retângulo 34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9449684" y="5578794"/>
            <a:ext cx="1106540" cy="553270"/>
            <a:chOff x="5908708" y="2959224"/>
            <a:chExt cx="1106540" cy="553270"/>
          </a:xfrm>
        </p:grpSpPr>
        <p:sp>
          <p:nvSpPr>
            <p:cNvPr id="38" name="Retângulo 37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10770193" y="5578794"/>
            <a:ext cx="1106540" cy="553270"/>
            <a:chOff x="5908708" y="2959224"/>
            <a:chExt cx="1106540" cy="553270"/>
          </a:xfrm>
        </p:grpSpPr>
        <p:sp>
          <p:nvSpPr>
            <p:cNvPr id="41" name="Retângulo 40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Conector de Seta Reta 43"/>
          <p:cNvCxnSpPr/>
          <p:nvPr/>
        </p:nvCxnSpPr>
        <p:spPr>
          <a:xfrm flipH="1">
            <a:off x="2008152" y="3021841"/>
            <a:ext cx="3408257" cy="117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5969679" y="3021841"/>
            <a:ext cx="0" cy="117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6522949" y="3021841"/>
            <a:ext cx="3474168" cy="117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H="1">
            <a:off x="687643" y="4751218"/>
            <a:ext cx="767239" cy="82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2008151" y="4751218"/>
            <a:ext cx="0" cy="85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2561422" y="4751218"/>
            <a:ext cx="767239" cy="85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H="1">
            <a:off x="4649169" y="4751218"/>
            <a:ext cx="829906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5969678" y="4751218"/>
            <a:ext cx="0" cy="82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522949" y="4751218"/>
            <a:ext cx="767239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8682445" y="4751218"/>
            <a:ext cx="745829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9997117" y="4751218"/>
            <a:ext cx="0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10550387" y="4751218"/>
            <a:ext cx="773076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10992893" y="2468571"/>
            <a:ext cx="98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nó</a:t>
            </a:r>
            <a:endParaRPr lang="pt-BR" dirty="0"/>
          </a:p>
          <a:p>
            <a:r>
              <a:rPr lang="pt-BR" dirty="0"/>
              <a:t>2 chaves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0987819" y="4102859"/>
            <a:ext cx="98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nós</a:t>
            </a:r>
            <a:endParaRPr lang="pt-BR" dirty="0"/>
          </a:p>
          <a:p>
            <a:r>
              <a:rPr lang="pt-BR" dirty="0"/>
              <a:t>6 chaves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7650905" y="4683158"/>
            <a:ext cx="1105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 nós</a:t>
            </a:r>
            <a:endParaRPr lang="pt-BR" dirty="0"/>
          </a:p>
          <a:p>
            <a:r>
              <a:rPr lang="pt-BR" dirty="0"/>
              <a:t>18 chaves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944667" y="2094456"/>
          <a:ext cx="398448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973"/>
                <a:gridCol w="1449977"/>
                <a:gridCol w="1358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Nós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Chaves</a:t>
                      </a:r>
                      <a:endParaRPr lang="pt-BR" dirty="0"/>
                    </a:p>
                  </a:txBody>
                  <a:tcPr/>
                </a:tc>
              </a:tr>
              <a:tr h="34614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1458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4374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859383" y="5486400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3</a:t>
            </a:r>
            <a:endParaRPr lang="pt-BR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pSp>
        <p:nvGrpSpPr>
          <p:cNvPr id="49" name="Grupo 48"/>
          <p:cNvGrpSpPr/>
          <p:nvPr/>
        </p:nvGrpSpPr>
        <p:grpSpPr>
          <a:xfrm>
            <a:off x="613955" y="5760720"/>
            <a:ext cx="650241" cy="209006"/>
            <a:chOff x="117566" y="5747657"/>
            <a:chExt cx="650241" cy="209006"/>
          </a:xfrm>
        </p:grpSpPr>
        <p:sp>
          <p:nvSpPr>
            <p:cNvPr id="4" name="Retângulo 3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1307737" y="5760720"/>
            <a:ext cx="650241" cy="209006"/>
            <a:chOff x="117566" y="5747657"/>
            <a:chExt cx="650241" cy="209006"/>
          </a:xfrm>
        </p:grpSpPr>
        <p:sp>
          <p:nvSpPr>
            <p:cNvPr id="51" name="Retângulo 50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1997167" y="5760720"/>
            <a:ext cx="650241" cy="209006"/>
            <a:chOff x="117566" y="5747657"/>
            <a:chExt cx="650241" cy="209006"/>
          </a:xfrm>
        </p:grpSpPr>
        <p:sp>
          <p:nvSpPr>
            <p:cNvPr id="55" name="Retângulo 54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2690949" y="5760720"/>
            <a:ext cx="650241" cy="209006"/>
            <a:chOff x="117566" y="5747657"/>
            <a:chExt cx="650241" cy="209006"/>
          </a:xfrm>
        </p:grpSpPr>
        <p:sp>
          <p:nvSpPr>
            <p:cNvPr id="59" name="Retângulo 58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377476" y="5760720"/>
            <a:ext cx="650241" cy="209006"/>
            <a:chOff x="117566" y="5747657"/>
            <a:chExt cx="650241" cy="209006"/>
          </a:xfrm>
        </p:grpSpPr>
        <p:sp>
          <p:nvSpPr>
            <p:cNvPr id="63" name="Retângulo 62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4071258" y="5760720"/>
            <a:ext cx="650241" cy="209006"/>
            <a:chOff x="117566" y="5747657"/>
            <a:chExt cx="650241" cy="209006"/>
          </a:xfrm>
        </p:grpSpPr>
        <p:sp>
          <p:nvSpPr>
            <p:cNvPr id="67" name="Retângulo 66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4760688" y="5760720"/>
            <a:ext cx="650241" cy="209006"/>
            <a:chOff x="117566" y="5747657"/>
            <a:chExt cx="650241" cy="209006"/>
          </a:xfrm>
        </p:grpSpPr>
        <p:sp>
          <p:nvSpPr>
            <p:cNvPr id="71" name="Retângulo 70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454470" y="5760720"/>
            <a:ext cx="650241" cy="209006"/>
            <a:chOff x="117566" y="5747657"/>
            <a:chExt cx="650241" cy="209006"/>
          </a:xfrm>
        </p:grpSpPr>
        <p:sp>
          <p:nvSpPr>
            <p:cNvPr id="75" name="Retângulo 74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161313" y="5760720"/>
            <a:ext cx="650241" cy="209006"/>
            <a:chOff x="117566" y="5747657"/>
            <a:chExt cx="650241" cy="209006"/>
          </a:xfrm>
        </p:grpSpPr>
        <p:sp>
          <p:nvSpPr>
            <p:cNvPr id="79" name="Retângulo 78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6855095" y="5760720"/>
            <a:ext cx="650241" cy="209006"/>
            <a:chOff x="117566" y="5747657"/>
            <a:chExt cx="650241" cy="209006"/>
          </a:xfrm>
        </p:grpSpPr>
        <p:sp>
          <p:nvSpPr>
            <p:cNvPr id="83" name="Retângulo 82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7544525" y="5760720"/>
            <a:ext cx="650241" cy="209006"/>
            <a:chOff x="117566" y="5747657"/>
            <a:chExt cx="650241" cy="209006"/>
          </a:xfrm>
        </p:grpSpPr>
        <p:sp>
          <p:nvSpPr>
            <p:cNvPr id="87" name="Retângulo 86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8238307" y="5760720"/>
            <a:ext cx="650241" cy="209006"/>
            <a:chOff x="117566" y="5747657"/>
            <a:chExt cx="650241" cy="209006"/>
          </a:xfrm>
        </p:grpSpPr>
        <p:sp>
          <p:nvSpPr>
            <p:cNvPr id="91" name="Retângulo 90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8924834" y="5760720"/>
            <a:ext cx="650241" cy="209006"/>
            <a:chOff x="117566" y="5747657"/>
            <a:chExt cx="650241" cy="209006"/>
          </a:xfrm>
        </p:grpSpPr>
        <p:sp>
          <p:nvSpPr>
            <p:cNvPr id="95" name="Retângulo 94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9618616" y="5760720"/>
            <a:ext cx="650241" cy="209006"/>
            <a:chOff x="117566" y="5747657"/>
            <a:chExt cx="650241" cy="209006"/>
          </a:xfrm>
        </p:grpSpPr>
        <p:sp>
          <p:nvSpPr>
            <p:cNvPr id="99" name="Retângulo 98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10308046" y="5760720"/>
            <a:ext cx="650241" cy="209006"/>
            <a:chOff x="117566" y="5747657"/>
            <a:chExt cx="650241" cy="209006"/>
          </a:xfrm>
        </p:grpSpPr>
        <p:sp>
          <p:nvSpPr>
            <p:cNvPr id="103" name="Retângulo 102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11001828" y="5760720"/>
            <a:ext cx="650241" cy="209006"/>
            <a:chOff x="117566" y="5747657"/>
            <a:chExt cx="650241" cy="209006"/>
          </a:xfrm>
        </p:grpSpPr>
        <p:sp>
          <p:nvSpPr>
            <p:cNvPr id="107" name="Retângulo 106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1621730" y="4776651"/>
            <a:ext cx="650241" cy="209006"/>
            <a:chOff x="117566" y="5747657"/>
            <a:chExt cx="650241" cy="209006"/>
          </a:xfrm>
        </p:grpSpPr>
        <p:sp>
          <p:nvSpPr>
            <p:cNvPr id="111" name="Retângulo 110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4348482" y="4776651"/>
            <a:ext cx="650241" cy="209006"/>
            <a:chOff x="117566" y="5747657"/>
            <a:chExt cx="650241" cy="209006"/>
          </a:xfrm>
        </p:grpSpPr>
        <p:sp>
          <p:nvSpPr>
            <p:cNvPr id="115" name="Retângulo 114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7179730" y="4776651"/>
            <a:ext cx="650241" cy="209006"/>
            <a:chOff x="117566" y="5747657"/>
            <a:chExt cx="650241" cy="209006"/>
          </a:xfrm>
        </p:grpSpPr>
        <p:sp>
          <p:nvSpPr>
            <p:cNvPr id="119" name="Retângulo 118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9835362" y="4776651"/>
            <a:ext cx="650241" cy="209006"/>
            <a:chOff x="117566" y="5747657"/>
            <a:chExt cx="650241" cy="209006"/>
          </a:xfrm>
        </p:grpSpPr>
        <p:sp>
          <p:nvSpPr>
            <p:cNvPr id="123" name="Retângulo 122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5671217" y="3309257"/>
            <a:ext cx="650241" cy="209006"/>
            <a:chOff x="117566" y="5747657"/>
            <a:chExt cx="650241" cy="209006"/>
          </a:xfrm>
        </p:grpSpPr>
        <p:sp>
          <p:nvSpPr>
            <p:cNvPr id="127" name="Retângulo 126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1" name="Conector de Seta Reta 130"/>
          <p:cNvCxnSpPr>
            <a:stCxn id="127" idx="1"/>
          </p:cNvCxnSpPr>
          <p:nvPr/>
        </p:nvCxnSpPr>
        <p:spPr>
          <a:xfrm flipH="1">
            <a:off x="1946852" y="3413760"/>
            <a:ext cx="3724365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128" idx="1"/>
          </p:cNvCxnSpPr>
          <p:nvPr/>
        </p:nvCxnSpPr>
        <p:spPr>
          <a:xfrm flipH="1">
            <a:off x="4721500" y="3413760"/>
            <a:ext cx="1166464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/>
          <p:cNvCxnSpPr>
            <a:stCxn id="128" idx="3"/>
            <a:endCxn id="120" idx="0"/>
          </p:cNvCxnSpPr>
          <p:nvPr/>
        </p:nvCxnSpPr>
        <p:spPr>
          <a:xfrm>
            <a:off x="6104711" y="3413760"/>
            <a:ext cx="1400140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9"/>
          <p:cNvCxnSpPr>
            <a:stCxn id="129" idx="3"/>
            <a:endCxn id="124" idx="0"/>
          </p:cNvCxnSpPr>
          <p:nvPr/>
        </p:nvCxnSpPr>
        <p:spPr>
          <a:xfrm>
            <a:off x="6321458" y="3413760"/>
            <a:ext cx="3839025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>
            <a:stCxn id="111" idx="1"/>
            <a:endCxn id="10" idx="0"/>
          </p:cNvCxnSpPr>
          <p:nvPr/>
        </p:nvCxnSpPr>
        <p:spPr>
          <a:xfrm flipH="1">
            <a:off x="939076" y="4881154"/>
            <a:ext cx="682654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/>
          <p:cNvCxnSpPr>
            <a:stCxn id="111" idx="3"/>
            <a:endCxn id="52" idx="0"/>
          </p:cNvCxnSpPr>
          <p:nvPr/>
        </p:nvCxnSpPr>
        <p:spPr>
          <a:xfrm flipH="1">
            <a:off x="1632858" y="4881154"/>
            <a:ext cx="205619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>
            <a:stCxn id="113" idx="1"/>
            <a:endCxn id="56" idx="0"/>
          </p:cNvCxnSpPr>
          <p:nvPr/>
        </p:nvCxnSpPr>
        <p:spPr>
          <a:xfrm>
            <a:off x="2055224" y="4881154"/>
            <a:ext cx="267064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>
            <a:stCxn id="113" idx="3"/>
            <a:endCxn id="60" idx="0"/>
          </p:cNvCxnSpPr>
          <p:nvPr/>
        </p:nvCxnSpPr>
        <p:spPr>
          <a:xfrm>
            <a:off x="2271971" y="4881154"/>
            <a:ext cx="744099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115" idx="1"/>
            <a:endCxn id="64" idx="0"/>
          </p:cNvCxnSpPr>
          <p:nvPr/>
        </p:nvCxnSpPr>
        <p:spPr>
          <a:xfrm flipH="1">
            <a:off x="3702597" y="4881154"/>
            <a:ext cx="645885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54"/>
          <p:cNvCxnSpPr>
            <a:stCxn id="116" idx="1"/>
            <a:endCxn id="68" idx="0"/>
          </p:cNvCxnSpPr>
          <p:nvPr/>
        </p:nvCxnSpPr>
        <p:spPr>
          <a:xfrm flipH="1">
            <a:off x="4396379" y="4881154"/>
            <a:ext cx="168850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17" idx="1"/>
            <a:endCxn id="72" idx="0"/>
          </p:cNvCxnSpPr>
          <p:nvPr/>
        </p:nvCxnSpPr>
        <p:spPr>
          <a:xfrm>
            <a:off x="4781976" y="4881154"/>
            <a:ext cx="303833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117" idx="3"/>
            <a:endCxn id="76" idx="0"/>
          </p:cNvCxnSpPr>
          <p:nvPr/>
        </p:nvCxnSpPr>
        <p:spPr>
          <a:xfrm>
            <a:off x="4998723" y="4881154"/>
            <a:ext cx="780868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de Seta Reta 160"/>
          <p:cNvCxnSpPr>
            <a:stCxn id="119" idx="1"/>
            <a:endCxn id="80" idx="0"/>
          </p:cNvCxnSpPr>
          <p:nvPr/>
        </p:nvCxnSpPr>
        <p:spPr>
          <a:xfrm flipH="1">
            <a:off x="6486434" y="4881154"/>
            <a:ext cx="693296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/>
          <p:cNvCxnSpPr>
            <a:stCxn id="120" idx="1"/>
            <a:endCxn id="84" idx="0"/>
          </p:cNvCxnSpPr>
          <p:nvPr/>
        </p:nvCxnSpPr>
        <p:spPr>
          <a:xfrm flipH="1">
            <a:off x="7180216" y="4881154"/>
            <a:ext cx="216261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121" idx="1"/>
            <a:endCxn id="88" idx="0"/>
          </p:cNvCxnSpPr>
          <p:nvPr/>
        </p:nvCxnSpPr>
        <p:spPr>
          <a:xfrm>
            <a:off x="7613224" y="4881154"/>
            <a:ext cx="256422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/>
          <p:cNvCxnSpPr>
            <a:stCxn id="121" idx="3"/>
            <a:endCxn id="92" idx="0"/>
          </p:cNvCxnSpPr>
          <p:nvPr/>
        </p:nvCxnSpPr>
        <p:spPr>
          <a:xfrm>
            <a:off x="7829971" y="4881154"/>
            <a:ext cx="733457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23" idx="1"/>
            <a:endCxn id="96" idx="0"/>
          </p:cNvCxnSpPr>
          <p:nvPr/>
        </p:nvCxnSpPr>
        <p:spPr>
          <a:xfrm flipH="1">
            <a:off x="9249955" y="4881154"/>
            <a:ext cx="585407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24" idx="1"/>
            <a:endCxn id="100" idx="0"/>
          </p:cNvCxnSpPr>
          <p:nvPr/>
        </p:nvCxnSpPr>
        <p:spPr>
          <a:xfrm flipH="1">
            <a:off x="9943737" y="4881154"/>
            <a:ext cx="108372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/>
          <p:cNvCxnSpPr>
            <a:stCxn id="125" idx="1"/>
            <a:endCxn id="104" idx="0"/>
          </p:cNvCxnSpPr>
          <p:nvPr/>
        </p:nvCxnSpPr>
        <p:spPr>
          <a:xfrm>
            <a:off x="10268856" y="4881154"/>
            <a:ext cx="364311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de Seta Reta 174"/>
          <p:cNvCxnSpPr>
            <a:stCxn id="125" idx="3"/>
            <a:endCxn id="108" idx="0"/>
          </p:cNvCxnSpPr>
          <p:nvPr/>
        </p:nvCxnSpPr>
        <p:spPr>
          <a:xfrm>
            <a:off x="10485603" y="4881154"/>
            <a:ext cx="841346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aixaDeTexto 179"/>
          <p:cNvSpPr txBox="1"/>
          <p:nvPr/>
        </p:nvSpPr>
        <p:spPr>
          <a:xfrm>
            <a:off x="11104451" y="3195097"/>
            <a:ext cx="98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nó</a:t>
            </a:r>
            <a:endParaRPr lang="pt-BR" dirty="0"/>
          </a:p>
          <a:p>
            <a:r>
              <a:rPr lang="pt-BR" dirty="0"/>
              <a:t>3 chaves</a:t>
            </a:r>
            <a:endParaRPr lang="pt-BR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1201959" y="4557988"/>
            <a:ext cx="1105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nós</a:t>
            </a:r>
            <a:endParaRPr lang="pt-BR" dirty="0"/>
          </a:p>
          <a:p>
            <a:r>
              <a:rPr lang="pt-BR" dirty="0"/>
              <a:t>12 chaves</a:t>
            </a:r>
            <a:endParaRPr lang="pt-BR" dirty="0"/>
          </a:p>
        </p:txBody>
      </p:sp>
      <p:sp>
        <p:nvSpPr>
          <p:cNvPr id="182" name="CaixaDeTexto 181"/>
          <p:cNvSpPr txBox="1"/>
          <p:nvPr/>
        </p:nvSpPr>
        <p:spPr>
          <a:xfrm>
            <a:off x="8426260" y="4776651"/>
            <a:ext cx="1105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 nós</a:t>
            </a:r>
            <a:endParaRPr lang="pt-BR" dirty="0"/>
          </a:p>
          <a:p>
            <a:r>
              <a:rPr lang="pt-BR" dirty="0"/>
              <a:t>48 chaves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81" grpId="0"/>
      <p:bldP spid="1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Como cada nó armazena uma chave, deve-se fazer a leitura de um bloco inteiro do disco para verificar o valor da chave;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não encontrar o valor desejado, procede utilizando o algoritmo de busca.</a:t>
            </a:r>
            <a:br>
              <a:rPr lang="pt-BR" sz="2200" dirty="0"/>
            </a:br>
            <a:endParaRPr lang="pt-BR" sz="22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944667" y="2094456"/>
          <a:ext cx="3984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973"/>
                <a:gridCol w="1449977"/>
                <a:gridCol w="1358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Nós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Chaves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768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3072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12288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16384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49152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859383" y="5486400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4</a:t>
            </a:r>
            <a:endParaRPr lang="pt-BR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2566243" y="2149047"/>
          <a:ext cx="645492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10"/>
                <a:gridCol w="40959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Ordem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 no nível 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– 1 = C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2566243" y="2149047"/>
          <a:ext cx="645492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10"/>
                <a:gridCol w="40959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Ordem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 no nível 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(M – 1)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2566243" y="2149047"/>
          <a:ext cx="645492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10"/>
                <a:gridCol w="40959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Ordem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 no nível 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(M – 1)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2566243" y="2149047"/>
          <a:ext cx="645492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10"/>
                <a:gridCol w="40959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Ordem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 no nível 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2058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3584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5832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M * (M – 1)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3125802" y="2585775"/>
          <a:ext cx="6018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429"/>
                <a:gridCol w="4211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– 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(M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(M</a:t>
                      </a:r>
                      <a:r>
                        <a:rPr lang="pt-BR" baseline="0" dirty="0"/>
                        <a:t>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M * (M</a:t>
                      </a:r>
                      <a:r>
                        <a:rPr lang="pt-BR" baseline="0" dirty="0"/>
                        <a:t>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M * M * (M – 1)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3125802" y="2585775"/>
          <a:ext cx="60181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429"/>
                <a:gridCol w="4211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– 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* (M</a:t>
                      </a:r>
                      <a:r>
                        <a:rPr lang="pt-BR" baseline="0" dirty="0"/>
                        <a:t>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3</a:t>
                      </a:r>
                      <a:r>
                        <a:rPr lang="pt-BR" dirty="0"/>
                        <a:t>  * (M</a:t>
                      </a:r>
                      <a:r>
                        <a:rPr lang="pt-BR" baseline="0" dirty="0"/>
                        <a:t>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4</a:t>
                      </a:r>
                      <a:r>
                        <a:rPr lang="pt-BR" dirty="0"/>
                        <a:t> * (M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N </a:t>
                      </a:r>
                      <a:r>
                        <a:rPr lang="pt-BR" baseline="0" dirty="0"/>
                        <a:t>* (M – 1)</a:t>
                      </a:r>
                      <a:endParaRPr lang="pt-BR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381305" y="5319370"/>
            <a:ext cx="549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 máxima de chaves em um determinado nível</a:t>
            </a:r>
            <a:endParaRPr lang="pt-BR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Quantidade máxima de chaves da árvore</a:t>
            </a:r>
            <a:endParaRPr lang="pt-BR" sz="2800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1856561" y="2585775"/>
          <a:ext cx="893881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957"/>
                <a:gridCol w="68988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– 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 + (M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 + (M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3</a:t>
                      </a:r>
                      <a:r>
                        <a:rPr lang="pt-BR" dirty="0"/>
                        <a:t> 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 + (M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4</a:t>
                      </a:r>
                      <a:r>
                        <a:rPr lang="pt-BR" dirty="0"/>
                        <a:t> * (M – 1) + M</a:t>
                      </a:r>
                      <a:r>
                        <a:rPr lang="pt-BR" baseline="30000" dirty="0"/>
                        <a:t>3</a:t>
                      </a:r>
                      <a:r>
                        <a:rPr lang="pt-BR" dirty="0"/>
                        <a:t> 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 + (M – 1)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4971869" y="5198344"/>
                <a:ext cx="2352054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869" y="5198344"/>
                <a:ext cx="2352054" cy="784767"/>
              </a:xfrm>
              <a:prstGeom prst="rect">
                <a:avLst/>
              </a:prstGeom>
              <a:blipFill rotWithShape="1">
                <a:blip r:embed="rId1"/>
                <a:stretch>
                  <a:fillRect l="-19" t="-30" r="-1168" b="18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Quantidade máxima de chaves da árvore</a:t>
            </a:r>
            <a:endParaRPr lang="pt-BR" sz="2800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519083" y="2559474"/>
          <a:ext cx="35474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62"/>
                <a:gridCol w="2510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242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728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174488" y="51871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3</a:t>
            </a:r>
            <a:endParaRPr lang="pt-BR" dirty="0"/>
          </a:p>
        </p:txBody>
      </p:sp>
      <p:graphicFrame>
        <p:nvGraphicFramePr>
          <p:cNvPr id="7" name="Espaço Reservado para Conteúdo 3"/>
          <p:cNvGraphicFramePr/>
          <p:nvPr/>
        </p:nvGraphicFramePr>
        <p:xfrm>
          <a:off x="4352759" y="2559474"/>
          <a:ext cx="35474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62"/>
                <a:gridCol w="2510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63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255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1023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4095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008164" y="51871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4</a:t>
            </a:r>
            <a:endParaRPr lang="pt-BR" dirty="0"/>
          </a:p>
        </p:txBody>
      </p:sp>
      <p:graphicFrame>
        <p:nvGraphicFramePr>
          <p:cNvPr id="9" name="Espaço Reservado para Conteúdo 3"/>
          <p:cNvGraphicFramePr/>
          <p:nvPr/>
        </p:nvGraphicFramePr>
        <p:xfrm>
          <a:off x="8164104" y="2559474"/>
          <a:ext cx="35474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62"/>
                <a:gridCol w="2510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124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624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3124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15624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8819509" y="51871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5</a:t>
            </a:r>
            <a:endParaRPr lang="pt-BR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A implementação da árvore B segue o padrão das demais;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7458529" y="5053697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994107" y="5053697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29685" y="5053697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255970" y="5582341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7763599" y="5582341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8270602" y="5582341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8760193" y="5582341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056258" y="226397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Ordem;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*Raiz;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Tamanho;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021723" y="447026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*Chaves;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**Filhos;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826651" y="4704600"/>
            <a:ext cx="8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Chaves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937683" y="586909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Filhos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8131791" y="2422515"/>
            <a:ext cx="839197" cy="535578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131792" y="2955817"/>
            <a:ext cx="843821" cy="5355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0x80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8131792" y="3495579"/>
            <a:ext cx="844058" cy="535578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108674" y="2519780"/>
            <a:ext cx="83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Ordem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212012" y="30571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014631" y="3598501"/>
            <a:ext cx="10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Tamanho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7255970" y="5705591"/>
            <a:ext cx="255815" cy="64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>
            <a:off x="7826651" y="5705591"/>
            <a:ext cx="192763" cy="82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3" idx="2"/>
          </p:cNvCxnSpPr>
          <p:nvPr/>
        </p:nvCxnSpPr>
        <p:spPr>
          <a:xfrm>
            <a:off x="8526418" y="5828842"/>
            <a:ext cx="140952" cy="5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4" idx="2"/>
          </p:cNvCxnSpPr>
          <p:nvPr/>
        </p:nvCxnSpPr>
        <p:spPr>
          <a:xfrm>
            <a:off x="9016009" y="5828842"/>
            <a:ext cx="740778" cy="70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0" grpId="0"/>
      <p:bldP spid="11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Exemplo: inserir o valor 35 na árvore a seguir (implementada em disco) utilizando bloco de 4 KB.</a:t>
            </a:r>
            <a:br>
              <a:rPr lang="pt-BR" sz="2200" dirty="0"/>
            </a:br>
            <a:endParaRPr lang="pt-BR" sz="2200" dirty="0"/>
          </a:p>
        </p:txBody>
      </p:sp>
      <p:sp>
        <p:nvSpPr>
          <p:cNvPr id="6" name="Elipse 5"/>
          <p:cNvSpPr/>
          <p:nvPr/>
        </p:nvSpPr>
        <p:spPr>
          <a:xfrm>
            <a:off x="6274987" y="385647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262382" y="298088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6839280" y="467707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366477" y="385417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938671" y="468928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9"/>
          <p:cNvCxnSpPr>
            <a:stCxn id="7" idx="3"/>
            <a:endCxn id="9" idx="0"/>
          </p:cNvCxnSpPr>
          <p:nvPr/>
        </p:nvCxnSpPr>
        <p:spPr>
          <a:xfrm flipH="1">
            <a:off x="4649935" y="3464776"/>
            <a:ext cx="695470" cy="38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0"/>
          <p:cNvCxnSpPr>
            <a:stCxn id="6" idx="5"/>
            <a:endCxn id="8" idx="0"/>
          </p:cNvCxnSpPr>
          <p:nvPr/>
        </p:nvCxnSpPr>
        <p:spPr>
          <a:xfrm>
            <a:off x="6758880" y="4340371"/>
            <a:ext cx="363858" cy="336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3804839" y="467453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4" name="Conector de seta reta 12"/>
          <p:cNvCxnSpPr>
            <a:stCxn id="9" idx="3"/>
            <a:endCxn id="13" idx="0"/>
          </p:cNvCxnSpPr>
          <p:nvPr/>
        </p:nvCxnSpPr>
        <p:spPr>
          <a:xfrm flipH="1">
            <a:off x="4088297" y="4338068"/>
            <a:ext cx="361203" cy="33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3"/>
          <p:cNvCxnSpPr>
            <a:stCxn id="9" idx="5"/>
            <a:endCxn id="10" idx="0"/>
          </p:cNvCxnSpPr>
          <p:nvPr/>
        </p:nvCxnSpPr>
        <p:spPr>
          <a:xfrm>
            <a:off x="4850370" y="4338068"/>
            <a:ext cx="371759" cy="35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708071" y="469454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7" name="Conector de seta reta 21"/>
          <p:cNvCxnSpPr>
            <a:stCxn id="6" idx="3"/>
            <a:endCxn id="16" idx="0"/>
          </p:cNvCxnSpPr>
          <p:nvPr/>
        </p:nvCxnSpPr>
        <p:spPr>
          <a:xfrm flipH="1">
            <a:off x="5991529" y="4340371"/>
            <a:ext cx="366481" cy="35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2"/>
          <p:cNvCxnSpPr>
            <a:stCxn id="7" idx="5"/>
            <a:endCxn id="6" idx="0"/>
          </p:cNvCxnSpPr>
          <p:nvPr/>
        </p:nvCxnSpPr>
        <p:spPr>
          <a:xfrm>
            <a:off x="5746275" y="3464776"/>
            <a:ext cx="812170" cy="39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97280" y="1945271"/>
            <a:ext cx="97526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BNovo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*b = (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b-&gt;Ordem = </a:t>
            </a: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b-&gt;Tamanho = 0;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b-&gt;Raiz = </a:t>
            </a:r>
            <a:r>
              <a:rPr lang="pt-BR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902429" y="3556932"/>
            <a:ext cx="3253251" cy="259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67626" y="1751010"/>
            <a:ext cx="103177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*no = 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no-&gt;Chaves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no-&gt;Filhos = 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**)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&lt;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no-&gt;Chaves[i] = -1;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no-&gt;Filhos[i] 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8683358" y="4365701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-1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218936" y="4365701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-1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754514" y="4365701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-1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540249" y="5003875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9047878" y="5003875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9554881" y="5003875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10044472" y="5003875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051480" y="4016604"/>
            <a:ext cx="8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Chaves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9221962" y="52906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Filhos</a:t>
            </a:r>
            <a:endParaRPr lang="pt-BR" dirty="0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9218936" y="2181138"/>
            <a:ext cx="67677" cy="124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8791662" y="18399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1, 13, 7, 5, 10,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"/>
          <p:cNvGrpSpPr/>
          <p:nvPr/>
        </p:nvGrpSpPr>
        <p:grpSpPr>
          <a:xfrm>
            <a:off x="132197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8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341985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4913578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endCxn id="31" idx="0"/>
          </p:cNvCxnSpPr>
          <p:nvPr/>
        </p:nvCxnSpPr>
        <p:spPr>
          <a:xfrm>
            <a:off x="3522250" y="4223674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endCxn id="35" idx="0"/>
          </p:cNvCxnSpPr>
          <p:nvPr/>
        </p:nvCxnSpPr>
        <p:spPr>
          <a:xfrm>
            <a:off x="3944668" y="4223674"/>
            <a:ext cx="1185815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1, 13, 7, 5, 10,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"/>
          <p:cNvGrpSpPr/>
          <p:nvPr/>
        </p:nvGrpSpPr>
        <p:grpSpPr>
          <a:xfrm>
            <a:off x="132197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341985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4913578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endCxn id="31" idx="0"/>
          </p:cNvCxnSpPr>
          <p:nvPr/>
        </p:nvCxnSpPr>
        <p:spPr>
          <a:xfrm>
            <a:off x="3522250" y="4223674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endCxn id="35" idx="0"/>
          </p:cNvCxnSpPr>
          <p:nvPr/>
        </p:nvCxnSpPr>
        <p:spPr>
          <a:xfrm>
            <a:off x="3944668" y="4223674"/>
            <a:ext cx="1185815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13, 7, 5, 10,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"/>
          <p:cNvGrpSpPr/>
          <p:nvPr/>
        </p:nvGrpSpPr>
        <p:grpSpPr>
          <a:xfrm>
            <a:off x="132197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341985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4913578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endCxn id="31" idx="0"/>
          </p:cNvCxnSpPr>
          <p:nvPr/>
        </p:nvCxnSpPr>
        <p:spPr>
          <a:xfrm>
            <a:off x="3522250" y="4223674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endCxn id="35" idx="0"/>
          </p:cNvCxnSpPr>
          <p:nvPr/>
        </p:nvCxnSpPr>
        <p:spPr>
          <a:xfrm>
            <a:off x="3944668" y="4223674"/>
            <a:ext cx="1185815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7, 5, 10,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"/>
          <p:cNvGrpSpPr/>
          <p:nvPr/>
        </p:nvGrpSpPr>
        <p:grpSpPr>
          <a:xfrm>
            <a:off x="132197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341985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4913578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endCxn id="31" idx="0"/>
          </p:cNvCxnSpPr>
          <p:nvPr/>
        </p:nvCxnSpPr>
        <p:spPr>
          <a:xfrm>
            <a:off x="3522250" y="4223674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endCxn id="35" idx="0"/>
          </p:cNvCxnSpPr>
          <p:nvPr/>
        </p:nvCxnSpPr>
        <p:spPr>
          <a:xfrm>
            <a:off x="3944668" y="4223674"/>
            <a:ext cx="1185815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5, 10,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"/>
          <p:cNvGrpSpPr/>
          <p:nvPr/>
        </p:nvGrpSpPr>
        <p:grpSpPr>
          <a:xfrm>
            <a:off x="132197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341985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4913578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endCxn id="31" idx="0"/>
          </p:cNvCxnSpPr>
          <p:nvPr/>
        </p:nvCxnSpPr>
        <p:spPr>
          <a:xfrm>
            <a:off x="3522250" y="4223674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endCxn id="35" idx="0"/>
          </p:cNvCxnSpPr>
          <p:nvPr/>
        </p:nvCxnSpPr>
        <p:spPr>
          <a:xfrm>
            <a:off x="3944668" y="4223674"/>
            <a:ext cx="1185815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10,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153898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3628338" y="5869306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3513995" y="4234469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153898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3628338" y="5869306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3513995" y="4234469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153898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3628338" y="5869306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3513995" y="4234469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Exemplo: inserir o valor 35 na árvore a seguir (implementada em disco) utilizando bloco de 4 KB.</a:t>
            </a:r>
            <a:br>
              <a:rPr lang="pt-BR" sz="2200" dirty="0"/>
            </a:br>
            <a:endParaRPr lang="pt-BR" sz="2200" dirty="0"/>
          </a:p>
        </p:txBody>
      </p:sp>
      <p:sp>
        <p:nvSpPr>
          <p:cNvPr id="6" name="Elipse 5"/>
          <p:cNvSpPr/>
          <p:nvPr/>
        </p:nvSpPr>
        <p:spPr>
          <a:xfrm>
            <a:off x="6205975" y="4449551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193370" y="3573956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6770268" y="527014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97465" y="444724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869659" y="5282356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9"/>
          <p:cNvCxnSpPr>
            <a:stCxn id="7" idx="3"/>
            <a:endCxn id="9" idx="0"/>
          </p:cNvCxnSpPr>
          <p:nvPr/>
        </p:nvCxnSpPr>
        <p:spPr>
          <a:xfrm flipH="1">
            <a:off x="4580923" y="4057849"/>
            <a:ext cx="695470" cy="38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0"/>
          <p:cNvCxnSpPr>
            <a:stCxn id="6" idx="5"/>
            <a:endCxn id="8" idx="0"/>
          </p:cNvCxnSpPr>
          <p:nvPr/>
        </p:nvCxnSpPr>
        <p:spPr>
          <a:xfrm>
            <a:off x="6689868" y="4933444"/>
            <a:ext cx="363858" cy="336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3735827" y="526760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4" name="Conector de seta reta 12"/>
          <p:cNvCxnSpPr>
            <a:stCxn id="9" idx="3"/>
            <a:endCxn id="13" idx="0"/>
          </p:cNvCxnSpPr>
          <p:nvPr/>
        </p:nvCxnSpPr>
        <p:spPr>
          <a:xfrm flipH="1">
            <a:off x="4019285" y="4931141"/>
            <a:ext cx="361203" cy="33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3"/>
          <p:cNvCxnSpPr>
            <a:stCxn id="9" idx="5"/>
            <a:endCxn id="10" idx="0"/>
          </p:cNvCxnSpPr>
          <p:nvPr/>
        </p:nvCxnSpPr>
        <p:spPr>
          <a:xfrm>
            <a:off x="4781358" y="4931141"/>
            <a:ext cx="371759" cy="35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639059" y="528762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7" name="Conector de seta reta 21"/>
          <p:cNvCxnSpPr>
            <a:stCxn id="6" idx="3"/>
            <a:endCxn id="16" idx="0"/>
          </p:cNvCxnSpPr>
          <p:nvPr/>
        </p:nvCxnSpPr>
        <p:spPr>
          <a:xfrm flipH="1">
            <a:off x="5922517" y="4933444"/>
            <a:ext cx="366481" cy="35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2"/>
          <p:cNvCxnSpPr>
            <a:stCxn id="7" idx="5"/>
            <a:endCxn id="6" idx="0"/>
          </p:cNvCxnSpPr>
          <p:nvPr/>
        </p:nvCxnSpPr>
        <p:spPr>
          <a:xfrm>
            <a:off x="5677263" y="4057849"/>
            <a:ext cx="812170" cy="39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3113336" y="26253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"arvore.dat"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"r+"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431716" y="3596924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(&amp;valor,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7301603" y="4476955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(&amp;valor,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6161336" y="5960687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(&amp;valor,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129885" y="298836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valor;</a:t>
            </a:r>
            <a:endParaRPr lang="pt-BR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201520" y="3558248"/>
          <a:ext cx="360705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008"/>
                <a:gridCol w="17830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Quantidade de </a:t>
                      </a:r>
                      <a:r>
                        <a:rPr lang="pt-BR" sz="1400" i="1" dirty="0"/>
                        <a:t>bytes</a:t>
                      </a:r>
                      <a:r>
                        <a:rPr lang="pt-BR" sz="1400" dirty="0"/>
                        <a:t> significativa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Quantidade total de bytes lida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  <a:endParaRPr lang="pt-BR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  <a:endParaRPr lang="pt-BR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>
            <a:stCxn id="20" idx="1"/>
            <a:endCxn id="7" idx="6"/>
          </p:cNvCxnSpPr>
          <p:nvPr/>
        </p:nvCxnSpPr>
        <p:spPr>
          <a:xfrm flipH="1">
            <a:off x="5760286" y="3781590"/>
            <a:ext cx="671430" cy="75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1" idx="1"/>
            <a:endCxn id="6" idx="6"/>
          </p:cNvCxnSpPr>
          <p:nvPr/>
        </p:nvCxnSpPr>
        <p:spPr>
          <a:xfrm flipH="1">
            <a:off x="6772891" y="4661621"/>
            <a:ext cx="528712" cy="71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2" idx="1"/>
            <a:endCxn id="16" idx="4"/>
          </p:cNvCxnSpPr>
          <p:nvPr/>
        </p:nvCxnSpPr>
        <p:spPr>
          <a:xfrm flipH="1" flipV="1">
            <a:off x="5922517" y="5854538"/>
            <a:ext cx="238819" cy="290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74847" y="4115363"/>
            <a:ext cx="27603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4</a:t>
            </a:r>
            <a:endParaRPr lang="pt-BR" sz="1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651728" y="4101705"/>
            <a:ext cx="5501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4096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990899" y="4114624"/>
            <a:ext cx="27603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8</a:t>
            </a:r>
            <a:endParaRPr lang="pt-BR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651728" y="4120588"/>
            <a:ext cx="5501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8192</a:t>
            </a:r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29162" y="4138646"/>
            <a:ext cx="36740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12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616833" y="4098659"/>
            <a:ext cx="64152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12288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153898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3628338" y="5869306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3513995" y="4234469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153898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3628338" y="5869306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3513995" y="4234469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153898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3628338" y="5869306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3513995" y="4234469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14" name="Grupo 2"/>
          <p:cNvGrpSpPr/>
          <p:nvPr/>
        </p:nvGrpSpPr>
        <p:grpSpPr>
          <a:xfrm>
            <a:off x="5236542" y="312056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673032" y="49047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3056634" y="4904529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5250128" y="4914266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7305661" y="491405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9401086" y="4904529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Conector de Seta Reta 59"/>
          <p:cNvCxnSpPr/>
          <p:nvPr/>
        </p:nvCxnSpPr>
        <p:spPr>
          <a:xfrm flipH="1">
            <a:off x="693752" y="3548034"/>
            <a:ext cx="4566920" cy="13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3067206" y="3537295"/>
            <a:ext cx="2571750" cy="138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>
            <a:off x="5260880" y="3508664"/>
            <a:ext cx="843915" cy="142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>
            <a:off x="6948927" y="3547678"/>
            <a:ext cx="2452370" cy="135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6532287" y="3547678"/>
            <a:ext cx="784225" cy="136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14" name="Grupo 2"/>
          <p:cNvGrpSpPr/>
          <p:nvPr/>
        </p:nvGrpSpPr>
        <p:grpSpPr>
          <a:xfrm>
            <a:off x="5236542" y="312056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673032" y="49047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3056838" y="493776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5282551" y="4937549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7305586" y="4937549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Conector de Seta Reta 59"/>
          <p:cNvCxnSpPr/>
          <p:nvPr/>
        </p:nvCxnSpPr>
        <p:spPr>
          <a:xfrm flipH="1">
            <a:off x="693752" y="3548034"/>
            <a:ext cx="4566920" cy="13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3067206" y="3537295"/>
            <a:ext cx="2591435" cy="138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>
            <a:off x="5260880" y="3508664"/>
            <a:ext cx="843915" cy="142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6532287" y="3547678"/>
            <a:ext cx="784225" cy="136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14" name="Grupo 2"/>
          <p:cNvGrpSpPr/>
          <p:nvPr/>
        </p:nvGrpSpPr>
        <p:grpSpPr>
          <a:xfrm>
            <a:off x="5236542" y="312056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673032" y="49047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3056838" y="493776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5282551" y="4937549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7305586" y="4937549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Conector de Seta Reta 59"/>
          <p:cNvCxnSpPr/>
          <p:nvPr/>
        </p:nvCxnSpPr>
        <p:spPr>
          <a:xfrm flipH="1">
            <a:off x="693752" y="3548034"/>
            <a:ext cx="4566920" cy="13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3067206" y="3537295"/>
            <a:ext cx="2591435" cy="138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>
            <a:off x="5260880" y="3508664"/>
            <a:ext cx="843915" cy="142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6532287" y="3547678"/>
            <a:ext cx="784225" cy="136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14" name="Grupo 2"/>
          <p:cNvGrpSpPr/>
          <p:nvPr/>
        </p:nvGrpSpPr>
        <p:grpSpPr>
          <a:xfrm>
            <a:off x="5236542" y="312056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673032" y="49047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3056838" y="493776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5282551" y="4937549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7305586" y="4937549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Conector de Seta Reta 59"/>
          <p:cNvCxnSpPr/>
          <p:nvPr/>
        </p:nvCxnSpPr>
        <p:spPr>
          <a:xfrm flipH="1">
            <a:off x="693752" y="3548034"/>
            <a:ext cx="4566920" cy="13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3067206" y="3537295"/>
            <a:ext cx="2591435" cy="138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>
            <a:off x="5260880" y="3508664"/>
            <a:ext cx="843915" cy="142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6532287" y="3547678"/>
            <a:ext cx="784225" cy="136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14" name="Grupo 2"/>
          <p:cNvGrpSpPr/>
          <p:nvPr/>
        </p:nvGrpSpPr>
        <p:grpSpPr>
          <a:xfrm>
            <a:off x="5236542" y="312056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673032" y="49047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3056838" y="493776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5282551" y="4937549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7305586" y="4937549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Conector de Seta Reta 59"/>
          <p:cNvCxnSpPr/>
          <p:nvPr/>
        </p:nvCxnSpPr>
        <p:spPr>
          <a:xfrm flipH="1">
            <a:off x="693752" y="3548034"/>
            <a:ext cx="4566920" cy="13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3067206" y="3537295"/>
            <a:ext cx="2591435" cy="138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>
            <a:off x="5260880" y="3508664"/>
            <a:ext cx="843915" cy="142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6532287" y="3547678"/>
            <a:ext cx="784225" cy="136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14" name="Grupo 2"/>
          <p:cNvGrpSpPr/>
          <p:nvPr/>
        </p:nvGrpSpPr>
        <p:grpSpPr>
          <a:xfrm>
            <a:off x="5236542" y="312056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673032" y="49047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3056838" y="493776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5282551" y="4937549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7305586" y="4937549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Conector de Seta Reta 59"/>
          <p:cNvCxnSpPr/>
          <p:nvPr/>
        </p:nvCxnSpPr>
        <p:spPr>
          <a:xfrm flipH="1">
            <a:off x="693752" y="3548034"/>
            <a:ext cx="4566920" cy="13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3067206" y="3537295"/>
            <a:ext cx="2591435" cy="138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>
            <a:off x="5260880" y="3508664"/>
            <a:ext cx="843915" cy="142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6532287" y="3547678"/>
            <a:ext cx="784225" cy="136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14" name="Grupo 2"/>
          <p:cNvGrpSpPr/>
          <p:nvPr/>
        </p:nvGrpSpPr>
        <p:grpSpPr>
          <a:xfrm>
            <a:off x="5236542" y="312056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sym typeface="+mn-ea"/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673032" y="49047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2990836" y="491786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5224691" y="4937549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Conector de Seta Reta 59"/>
          <p:cNvCxnSpPr/>
          <p:nvPr/>
        </p:nvCxnSpPr>
        <p:spPr>
          <a:xfrm flipH="1">
            <a:off x="693752" y="3548034"/>
            <a:ext cx="4566920" cy="13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3067206" y="3537295"/>
            <a:ext cx="2591435" cy="138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>
            <a:off x="5260880" y="3508664"/>
            <a:ext cx="843915" cy="142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7586883" cy="4438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Além do desperdício de tempo, temos também o desperdício de espaço em disco;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 árvore ao lado deveria ocupar 84 bytes na memória, pois cada nó ocupa: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4 bytes para o valor;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4 bytes para o filho esquerdo;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4 bytes para o filho direito;</a:t>
            </a:r>
            <a:endParaRPr lang="pt-BR" sz="2400" dirty="0"/>
          </a:p>
        </p:txBody>
      </p:sp>
      <p:sp>
        <p:nvSpPr>
          <p:cNvPr id="6" name="Elipse 5"/>
          <p:cNvSpPr/>
          <p:nvPr/>
        </p:nvSpPr>
        <p:spPr>
          <a:xfrm>
            <a:off x="10857955" y="317132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9845350" y="229572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1422248" y="399191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8949445" y="316901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9521639" y="400412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9"/>
          <p:cNvCxnSpPr>
            <a:stCxn id="7" idx="3"/>
            <a:endCxn id="9" idx="0"/>
          </p:cNvCxnSpPr>
          <p:nvPr/>
        </p:nvCxnSpPr>
        <p:spPr>
          <a:xfrm flipH="1">
            <a:off x="9232903" y="2779620"/>
            <a:ext cx="695470" cy="38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0"/>
          <p:cNvCxnSpPr>
            <a:stCxn id="6" idx="5"/>
            <a:endCxn id="8" idx="0"/>
          </p:cNvCxnSpPr>
          <p:nvPr/>
        </p:nvCxnSpPr>
        <p:spPr>
          <a:xfrm>
            <a:off x="11341848" y="3655215"/>
            <a:ext cx="363858" cy="336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8387807" y="398937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4" name="Conector de seta reta 12"/>
          <p:cNvCxnSpPr>
            <a:stCxn id="9" idx="3"/>
            <a:endCxn id="13" idx="0"/>
          </p:cNvCxnSpPr>
          <p:nvPr/>
        </p:nvCxnSpPr>
        <p:spPr>
          <a:xfrm flipH="1">
            <a:off x="8671265" y="3652912"/>
            <a:ext cx="361203" cy="33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3"/>
          <p:cNvCxnSpPr>
            <a:stCxn id="9" idx="5"/>
            <a:endCxn id="10" idx="0"/>
          </p:cNvCxnSpPr>
          <p:nvPr/>
        </p:nvCxnSpPr>
        <p:spPr>
          <a:xfrm>
            <a:off x="9433338" y="3652912"/>
            <a:ext cx="371759" cy="35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10291039" y="400939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7" name="Conector de seta reta 21"/>
          <p:cNvCxnSpPr>
            <a:stCxn id="6" idx="3"/>
            <a:endCxn id="16" idx="0"/>
          </p:cNvCxnSpPr>
          <p:nvPr/>
        </p:nvCxnSpPr>
        <p:spPr>
          <a:xfrm flipH="1">
            <a:off x="10574497" y="3655215"/>
            <a:ext cx="366481" cy="35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2"/>
          <p:cNvCxnSpPr>
            <a:stCxn id="7" idx="5"/>
            <a:endCxn id="6" idx="0"/>
          </p:cNvCxnSpPr>
          <p:nvPr/>
        </p:nvCxnSpPr>
        <p:spPr>
          <a:xfrm>
            <a:off x="10329243" y="2779620"/>
            <a:ext cx="812170" cy="39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6773" y="1880239"/>
            <a:ext cx="7586883" cy="4438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todos os nós forem armazenados em um bloco do disco, considerando um bloco de 4 KB, a árvore ocupará 4 KB.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Apenas 84 </a:t>
            </a:r>
            <a:r>
              <a:rPr lang="pt-BR" sz="2400" i="1" dirty="0"/>
              <a:t>bytes</a:t>
            </a:r>
            <a:r>
              <a:rPr lang="pt-BR" sz="2400" dirty="0"/>
              <a:t> dos 4.096 </a:t>
            </a:r>
            <a:r>
              <a:rPr lang="pt-BR" sz="2400" i="1" dirty="0"/>
              <a:t>bytes</a:t>
            </a:r>
            <a:r>
              <a:rPr lang="pt-BR" sz="2400" dirty="0"/>
              <a:t> estariam sendo utilizados (97,95 % dos </a:t>
            </a:r>
            <a:r>
              <a:rPr lang="pt-BR" sz="2400" i="1" dirty="0"/>
              <a:t>bytes</a:t>
            </a:r>
            <a:r>
              <a:rPr lang="pt-BR" sz="2400" dirty="0"/>
              <a:t> seriam desperdiçados) 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cada nó for armazenado em um bloco do disco, considerando um bloco de 4 KB, a árvore ocupará 28 KB.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Apenas 84 </a:t>
            </a:r>
            <a:r>
              <a:rPr lang="pt-BR" sz="2400" i="1" dirty="0"/>
              <a:t>bytes</a:t>
            </a:r>
            <a:r>
              <a:rPr lang="pt-BR" sz="2400" dirty="0"/>
              <a:t> dos 28.672 </a:t>
            </a:r>
            <a:r>
              <a:rPr lang="pt-BR" sz="2400" i="1" dirty="0"/>
              <a:t>bytes</a:t>
            </a:r>
            <a:r>
              <a:rPr lang="pt-BR" sz="2400" dirty="0"/>
              <a:t> estariam sendo utilizados (99,71 % dos </a:t>
            </a:r>
            <a:r>
              <a:rPr lang="pt-BR" sz="2400" i="1" dirty="0"/>
              <a:t>bytes</a:t>
            </a:r>
            <a:r>
              <a:rPr lang="pt-BR" sz="2400" dirty="0"/>
              <a:t> seriam desperdiçados) 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57955" y="317132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9845350" y="229572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1422248" y="399191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8949445" y="316901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9521639" y="400412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9"/>
          <p:cNvCxnSpPr>
            <a:stCxn id="7" idx="3"/>
            <a:endCxn id="9" idx="0"/>
          </p:cNvCxnSpPr>
          <p:nvPr/>
        </p:nvCxnSpPr>
        <p:spPr>
          <a:xfrm flipH="1">
            <a:off x="9232903" y="2779620"/>
            <a:ext cx="695470" cy="38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0"/>
          <p:cNvCxnSpPr>
            <a:stCxn id="6" idx="5"/>
            <a:endCxn id="8" idx="0"/>
          </p:cNvCxnSpPr>
          <p:nvPr/>
        </p:nvCxnSpPr>
        <p:spPr>
          <a:xfrm>
            <a:off x="11341848" y="3655215"/>
            <a:ext cx="363858" cy="336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8387807" y="398937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4" name="Conector de seta reta 12"/>
          <p:cNvCxnSpPr>
            <a:stCxn id="9" idx="3"/>
            <a:endCxn id="13" idx="0"/>
          </p:cNvCxnSpPr>
          <p:nvPr/>
        </p:nvCxnSpPr>
        <p:spPr>
          <a:xfrm flipH="1">
            <a:off x="8671265" y="3652912"/>
            <a:ext cx="361203" cy="33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3"/>
          <p:cNvCxnSpPr>
            <a:stCxn id="9" idx="5"/>
            <a:endCxn id="10" idx="0"/>
          </p:cNvCxnSpPr>
          <p:nvPr/>
        </p:nvCxnSpPr>
        <p:spPr>
          <a:xfrm>
            <a:off x="9433338" y="3652912"/>
            <a:ext cx="371759" cy="35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10291039" y="400939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7" name="Conector de seta reta 21"/>
          <p:cNvCxnSpPr>
            <a:stCxn id="6" idx="3"/>
            <a:endCxn id="16" idx="0"/>
          </p:cNvCxnSpPr>
          <p:nvPr/>
        </p:nvCxnSpPr>
        <p:spPr>
          <a:xfrm flipH="1">
            <a:off x="10574497" y="3655215"/>
            <a:ext cx="366481" cy="35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2"/>
          <p:cNvCxnSpPr>
            <a:stCxn id="7" idx="5"/>
            <a:endCxn id="6" idx="0"/>
          </p:cNvCxnSpPr>
          <p:nvPr/>
        </p:nvCxnSpPr>
        <p:spPr>
          <a:xfrm>
            <a:off x="10329243" y="2779620"/>
            <a:ext cx="812170" cy="39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Árvores de pesquisa balanceadas;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Projetadas para a pesquisa de informação em memória secundária;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Bayer e </a:t>
            </a:r>
            <a:r>
              <a:rPr lang="pt-BR" sz="2400" dirty="0" err="1"/>
              <a:t>McCreight</a:t>
            </a:r>
            <a:r>
              <a:rPr lang="pt-BR" sz="2400" dirty="0"/>
              <a:t>, 1972;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Podem também ser usadas para pesquisa em memória principal;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Armazena-se mais de um valor (chave) dentro de um nó.</a:t>
            </a:r>
            <a:endParaRPr lang="pt-B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Ordem (M)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Quantidade máxima de nós-filhos de cada nó;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Cardinalidade (C) ou Grau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Quantidade máxima de chaves em um nó;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Quando implementada em disco, o ideal é armazenar um bloco (página) inteiro em cada nó da árvore B.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4911723" y="3857414"/>
                <a:ext cx="1471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723" y="3857414"/>
                <a:ext cx="147175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43" t="-115" r="-1350" b="50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60450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13719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9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85084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38353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9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886718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529770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083039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9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631404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0184673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653684" y="3579222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 = 2</a:t>
            </a:r>
            <a:endParaRPr lang="pt-BR" sz="2000" dirty="0"/>
          </a:p>
          <a:p>
            <a:r>
              <a:rPr lang="pt-BR" sz="2000" dirty="0"/>
              <a:t>M = 3</a:t>
            </a:r>
            <a:endParaRPr lang="pt-BR" sz="2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226099" y="3579222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 = 3</a:t>
            </a:r>
            <a:endParaRPr lang="pt-BR" sz="2000" dirty="0"/>
          </a:p>
          <a:p>
            <a:r>
              <a:rPr lang="pt-BR" sz="2000" dirty="0"/>
              <a:t>M = 4</a:t>
            </a:r>
            <a:endParaRPr lang="pt-BR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242515" y="3579222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 = 4</a:t>
            </a:r>
            <a:endParaRPr lang="pt-BR" sz="2000" dirty="0"/>
          </a:p>
          <a:p>
            <a:r>
              <a:rPr lang="pt-BR" sz="2000" dirty="0"/>
              <a:t>M = 5</a:t>
            </a:r>
            <a:endParaRPr lang="pt-BR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Todo nó deve possuir M ou menos filhos;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Os nós (não raiz) devem possuir M/2 ou mais filhos (quando possível);</a:t>
            </a:r>
            <a:endParaRPr lang="pt-B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 raiz (quando não é folha) deve possuir, no mínimo, uma chave e dois filhos;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Um nó (não folha) com K filhos possui K-1 chaves;</a:t>
            </a:r>
            <a:endParaRPr lang="pt-B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Dentro de um nó, as chaves são armazenadas em ordem crescente;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Os filhos menores que uma chave são armazenados em um nó a sua esquerda, enquanto os filhos maiores que uma chave são armazenados em um nó a sua direita;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Todas as folhas estão no mesmo nível.</a:t>
            </a:r>
            <a:endParaRPr lang="pt-B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vistas até o momento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Pilha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Fila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Lista encadeada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Lista ordenada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Árvore binária de busca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Árvore AVL</a:t>
            </a:r>
            <a:br>
              <a:rPr lang="pt-BR" sz="2800" dirty="0"/>
            </a:br>
            <a:endParaRPr lang="pt-BR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106750" y="2557250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60019" y="2557250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9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208384" y="2557250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86449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39718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88083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22809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7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576078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8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124443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404878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958147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06512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860695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413964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9962329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2442754" y="3110520"/>
            <a:ext cx="2681689" cy="112748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11" idx="0"/>
          </p:cNvCxnSpPr>
          <p:nvPr/>
        </p:nvCxnSpPr>
        <p:spPr>
          <a:xfrm flipH="1">
            <a:off x="4852713" y="3110520"/>
            <a:ext cx="825000" cy="112748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4" idx="0"/>
          </p:cNvCxnSpPr>
          <p:nvPr/>
        </p:nvCxnSpPr>
        <p:spPr>
          <a:xfrm>
            <a:off x="6208384" y="3110520"/>
            <a:ext cx="1026398" cy="112748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endCxn id="17" idx="0"/>
          </p:cNvCxnSpPr>
          <p:nvPr/>
        </p:nvCxnSpPr>
        <p:spPr>
          <a:xfrm>
            <a:off x="6761654" y="3110520"/>
            <a:ext cx="2928945" cy="112748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86163"/>
            <a:ext cx="10058400" cy="1450757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2820282" y="3825980"/>
            <a:ext cx="1654904" cy="553270"/>
            <a:chOff x="5106750" y="2557250"/>
            <a:chExt cx="1654904" cy="553270"/>
          </a:xfrm>
        </p:grpSpPr>
        <p:sp>
          <p:nvSpPr>
            <p:cNvPr id="4" name="Retângulo 3"/>
            <p:cNvSpPr/>
            <p:nvPr/>
          </p:nvSpPr>
          <p:spPr>
            <a:xfrm>
              <a:off x="5106750" y="2557250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660019" y="2557250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208384" y="2557250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00549" y="5655324"/>
            <a:ext cx="1654904" cy="553270"/>
            <a:chOff x="1586449" y="4238004"/>
            <a:chExt cx="1654904" cy="553270"/>
          </a:xfrm>
        </p:grpSpPr>
        <p:sp>
          <p:nvSpPr>
            <p:cNvPr id="7" name="Retângulo 6"/>
            <p:cNvSpPr/>
            <p:nvPr/>
          </p:nvSpPr>
          <p:spPr>
            <a:xfrm>
              <a:off x="1586449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139718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688083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1896829" y="5655324"/>
            <a:ext cx="1654904" cy="553270"/>
            <a:chOff x="4022809" y="4238004"/>
            <a:chExt cx="1654904" cy="553270"/>
          </a:xfrm>
        </p:grpSpPr>
        <p:sp>
          <p:nvSpPr>
            <p:cNvPr id="10" name="Retângulo 9"/>
            <p:cNvSpPr/>
            <p:nvPr/>
          </p:nvSpPr>
          <p:spPr>
            <a:xfrm>
              <a:off x="4022809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576078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124443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3728481" y="5655324"/>
            <a:ext cx="1654904" cy="553270"/>
            <a:chOff x="6404878" y="4238004"/>
            <a:chExt cx="1654904" cy="553270"/>
          </a:xfrm>
        </p:grpSpPr>
        <p:sp>
          <p:nvSpPr>
            <p:cNvPr id="13" name="Retângulo 12"/>
            <p:cNvSpPr/>
            <p:nvPr/>
          </p:nvSpPr>
          <p:spPr>
            <a:xfrm>
              <a:off x="6404878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958147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506512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5579878" y="5655324"/>
            <a:ext cx="1654904" cy="553270"/>
            <a:chOff x="8860695" y="4238004"/>
            <a:chExt cx="1654904" cy="553270"/>
          </a:xfrm>
        </p:grpSpPr>
        <p:sp>
          <p:nvSpPr>
            <p:cNvPr id="16" name="Retângulo 15"/>
            <p:cNvSpPr/>
            <p:nvPr/>
          </p:nvSpPr>
          <p:spPr>
            <a:xfrm>
              <a:off x="8860695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9413964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962329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/>
          <p:nvPr/>
        </p:nvCxnSpPr>
        <p:spPr>
          <a:xfrm flipH="1">
            <a:off x="901420" y="4379250"/>
            <a:ext cx="1918862" cy="127607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805235" y="4379250"/>
            <a:ext cx="563411" cy="127607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926821" y="4379250"/>
            <a:ext cx="669182" cy="127607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4475186" y="4379250"/>
            <a:ext cx="1932144" cy="127607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Agrupar 61"/>
          <p:cNvGrpSpPr/>
          <p:nvPr/>
        </p:nvGrpSpPr>
        <p:grpSpPr>
          <a:xfrm>
            <a:off x="5691746" y="1011542"/>
            <a:ext cx="6012298" cy="3280278"/>
            <a:chOff x="5707239" y="134163"/>
            <a:chExt cx="6012298" cy="3280278"/>
          </a:xfrm>
        </p:grpSpPr>
        <p:sp>
          <p:nvSpPr>
            <p:cNvPr id="23" name="Elipse 22"/>
            <p:cNvSpPr/>
            <p:nvPr/>
          </p:nvSpPr>
          <p:spPr>
            <a:xfrm>
              <a:off x="8570414" y="134163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9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6459014" y="2847525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3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10434362" y="1058136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20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5707239" y="2079660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1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6913922" y="1107231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5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7845854" y="2157604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8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7193860" y="2847525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7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9580922" y="2151541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15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9014006" y="2845968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12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11152621" y="2145478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30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10585705" y="2845968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25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>
              <a:stCxn id="23" idx="3"/>
              <a:endCxn id="35" idx="7"/>
            </p:cNvCxnSpPr>
            <p:nvPr/>
          </p:nvCxnSpPr>
          <p:spPr>
            <a:xfrm flipH="1">
              <a:off x="7397815" y="618056"/>
              <a:ext cx="1255622" cy="5721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23" idx="5"/>
              <a:endCxn id="33" idx="1"/>
            </p:cNvCxnSpPr>
            <p:nvPr/>
          </p:nvCxnSpPr>
          <p:spPr>
            <a:xfrm>
              <a:off x="9054307" y="618056"/>
              <a:ext cx="1463078" cy="5231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5" idx="3"/>
              <a:endCxn id="34" idx="7"/>
            </p:cNvCxnSpPr>
            <p:nvPr/>
          </p:nvCxnSpPr>
          <p:spPr>
            <a:xfrm flipH="1">
              <a:off x="6191132" y="1591124"/>
              <a:ext cx="805813" cy="571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35" idx="5"/>
              <a:endCxn id="36" idx="1"/>
            </p:cNvCxnSpPr>
            <p:nvPr/>
          </p:nvCxnSpPr>
          <p:spPr>
            <a:xfrm>
              <a:off x="7397815" y="1591124"/>
              <a:ext cx="531062" cy="64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34" idx="5"/>
              <a:endCxn id="25" idx="1"/>
            </p:cNvCxnSpPr>
            <p:nvPr/>
          </p:nvCxnSpPr>
          <p:spPr>
            <a:xfrm>
              <a:off x="6191132" y="2563553"/>
              <a:ext cx="350905" cy="366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>
              <a:stCxn id="36" idx="3"/>
              <a:endCxn id="37" idx="7"/>
            </p:cNvCxnSpPr>
            <p:nvPr/>
          </p:nvCxnSpPr>
          <p:spPr>
            <a:xfrm flipH="1">
              <a:off x="7677753" y="2641497"/>
              <a:ext cx="251124" cy="289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>
              <a:stCxn id="33" idx="3"/>
              <a:endCxn id="38" idx="7"/>
            </p:cNvCxnSpPr>
            <p:nvPr/>
          </p:nvCxnSpPr>
          <p:spPr>
            <a:xfrm flipH="1">
              <a:off x="10064815" y="1542029"/>
              <a:ext cx="452570" cy="6925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stCxn id="33" idx="5"/>
              <a:endCxn id="40" idx="1"/>
            </p:cNvCxnSpPr>
            <p:nvPr/>
          </p:nvCxnSpPr>
          <p:spPr>
            <a:xfrm>
              <a:off x="10918255" y="1542029"/>
              <a:ext cx="317389" cy="68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38" idx="3"/>
              <a:endCxn id="39" idx="7"/>
            </p:cNvCxnSpPr>
            <p:nvPr/>
          </p:nvCxnSpPr>
          <p:spPr>
            <a:xfrm flipH="1">
              <a:off x="9497899" y="2635434"/>
              <a:ext cx="166046" cy="293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>
              <a:stCxn id="40" idx="3"/>
              <a:endCxn id="41" idx="7"/>
            </p:cNvCxnSpPr>
            <p:nvPr/>
          </p:nvCxnSpPr>
          <p:spPr>
            <a:xfrm flipH="1">
              <a:off x="11069598" y="2629371"/>
              <a:ext cx="166046" cy="2996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 inserção é feita sempre em um nó folha;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 regra da inserção segue a regra de busca da árvore binária, mas para cada chave;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há espaço no nó folha, insere a chave e termina o processo;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não há espaço no nó folha, cria um novo nó, divide as chaves (</a:t>
            </a:r>
            <a:r>
              <a:rPr lang="pt-BR" sz="2800" i="1" dirty="0" err="1"/>
              <a:t>split</a:t>
            </a:r>
            <a:r>
              <a:rPr lang="pt-BR" sz="2800" dirty="0"/>
              <a:t>) e promove a chave mediana;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Se o nó pai não tiver espaço, faz o </a:t>
            </a:r>
            <a:r>
              <a:rPr lang="pt-BR" sz="2400" i="1" dirty="0" err="1"/>
              <a:t>split</a:t>
            </a:r>
            <a:r>
              <a:rPr lang="pt-BR" sz="2400" i="1" dirty="0"/>
              <a:t> </a:t>
            </a:r>
            <a:r>
              <a:rPr lang="pt-BR" sz="2400" dirty="0"/>
              <a:t>novamente e promove a chave mediana;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Esse processo é repetido enquanto houver nó sem espaço.</a:t>
            </a:r>
            <a:endParaRPr lang="pt-BR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146215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99485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629645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182915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45540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498810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3605350" y="385817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pt-BR" dirty="0"/>
          </a:p>
        </p:txBody>
      </p:sp>
      <p:sp>
        <p:nvSpPr>
          <p:cNvPr id="11" name="Seta para a direita 10"/>
          <p:cNvSpPr/>
          <p:nvPr/>
        </p:nvSpPr>
        <p:spPr>
          <a:xfrm>
            <a:off x="6905623" y="3888170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00045" y="37613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53315" y="37613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2059855" y="376673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643916" y="376569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197186" y="376569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754537" y="3761344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7" name="Seta para a direita 16"/>
          <p:cNvSpPr/>
          <p:nvPr/>
        </p:nvSpPr>
        <p:spPr>
          <a:xfrm>
            <a:off x="6191795" y="376673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217195" y="320807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770465" y="320807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593667" y="452618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146937" y="452618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9217195" y="452618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9770465" y="452618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8146937" y="3761344"/>
            <a:ext cx="1070258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9770465" y="376134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>
            <a:off x="3161072" y="3869821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776273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329543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52745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06015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776273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9543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706015" y="3869821"/>
            <a:ext cx="1070258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2329543" y="386982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5928051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481321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304523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857793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928051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481321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 flipH="1">
            <a:off x="4857793" y="3869821"/>
            <a:ext cx="1070258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6481321" y="386982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eta para a direita 33"/>
          <p:cNvSpPr/>
          <p:nvPr/>
        </p:nvSpPr>
        <p:spPr>
          <a:xfrm>
            <a:off x="7437640" y="3869821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9800674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0353944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177146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8730416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800674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353944" y="4634658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 flipH="1">
            <a:off x="8730416" y="3869821"/>
            <a:ext cx="1070258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10353944" y="386982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10883989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4" name="Seta para a direita 43"/>
          <p:cNvSpPr/>
          <p:nvPr/>
        </p:nvSpPr>
        <p:spPr>
          <a:xfrm>
            <a:off x="11155477" y="3953492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2119714" y="3342677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672984" y="3342677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31320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284590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119714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502889" y="4660784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2672984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4056991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1284590" y="3895947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72152" y="3895947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226254" y="3895947"/>
            <a:ext cx="829905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eta para a direita 74"/>
          <p:cNvSpPr/>
          <p:nvPr/>
        </p:nvSpPr>
        <p:spPr>
          <a:xfrm>
            <a:off x="5034074" y="3895947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7849954" y="3342677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8403224" y="3342677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6461560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7014830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7849954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9233129" y="4660784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8403224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9787231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84" name="Conector de Seta Reta 83"/>
          <p:cNvCxnSpPr/>
          <p:nvPr/>
        </p:nvCxnSpPr>
        <p:spPr>
          <a:xfrm flipH="1">
            <a:off x="7014830" y="3895947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8402392" y="3895947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>
            <a:off x="8956494" y="3895947"/>
            <a:ext cx="829905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eta para a direita 86"/>
          <p:cNvSpPr/>
          <p:nvPr/>
        </p:nvSpPr>
        <p:spPr>
          <a:xfrm>
            <a:off x="10808625" y="3857414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1566720" y="332961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2119990" y="332961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178326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731596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1566720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2949895" y="4647721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2119990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3503997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84" name="Conector de Seta Reta 83"/>
          <p:cNvCxnSpPr/>
          <p:nvPr/>
        </p:nvCxnSpPr>
        <p:spPr>
          <a:xfrm flipH="1">
            <a:off x="731596" y="388288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2119158" y="388288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>
            <a:off x="2673260" y="3882884"/>
            <a:ext cx="829905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eta para a direita 86"/>
          <p:cNvSpPr/>
          <p:nvPr/>
        </p:nvSpPr>
        <p:spPr>
          <a:xfrm>
            <a:off x="4056435" y="3857414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6900272" y="332961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453542" y="332961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511878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65148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6900272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9218874" y="4647721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453542" y="4647721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9772976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2" name="Conector de Seta Reta 41"/>
          <p:cNvCxnSpPr/>
          <p:nvPr/>
        </p:nvCxnSpPr>
        <p:spPr>
          <a:xfrm flipH="1">
            <a:off x="6065148" y="388288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452710" y="388288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8007712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8006812" y="3882884"/>
            <a:ext cx="1765332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a direita 45"/>
          <p:cNvSpPr/>
          <p:nvPr/>
        </p:nvSpPr>
        <p:spPr>
          <a:xfrm>
            <a:off x="10450210" y="385741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5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557564" y="351249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660333" y="351249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69170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722440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557564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584672" y="4830601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2108043" y="3512494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138774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2" name="Conector de Seta Reta 41"/>
          <p:cNvCxnSpPr/>
          <p:nvPr/>
        </p:nvCxnSpPr>
        <p:spPr>
          <a:xfrm flipH="1">
            <a:off x="722440" y="406576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2110002" y="406576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2107063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6" name="Seta para a direita 45"/>
          <p:cNvSpPr/>
          <p:nvPr/>
        </p:nvSpPr>
        <p:spPr>
          <a:xfrm>
            <a:off x="3816458" y="395459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623362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78689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84522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39849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23362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678689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5398496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6786058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819470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874797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660333" y="4065764"/>
            <a:ext cx="1102769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/>
          <p:cNvSpPr/>
          <p:nvPr/>
        </p:nvSpPr>
        <p:spPr>
          <a:xfrm>
            <a:off x="1023660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1078987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884821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940148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10632895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11186165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9401480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10789042" y="4659361"/>
            <a:ext cx="397123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6786058" y="351249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8747978" y="351249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2692362" y="545588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3241861" y="545588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51" name="Conector de seta reta 42"/>
          <p:cNvCxnSpPr/>
          <p:nvPr/>
        </p:nvCxnSpPr>
        <p:spPr>
          <a:xfrm>
            <a:off x="2363069" y="4065764"/>
            <a:ext cx="850534" cy="1390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5" grpId="0" animBg="1"/>
      <p:bldP spid="4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44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94762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0089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55922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11249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94762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450089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3112496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4500058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90870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46197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95060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50387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656221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711548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837704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893031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7115480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endCxn id="71" idx="0"/>
          </p:cNvCxnSpPr>
          <p:nvPr/>
        </p:nvCxnSpPr>
        <p:spPr>
          <a:xfrm>
            <a:off x="8503042" y="4659361"/>
            <a:ext cx="703911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4500058" y="351249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461978" y="351249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a direita 43"/>
          <p:cNvSpPr/>
          <p:nvPr/>
        </p:nvSpPr>
        <p:spPr>
          <a:xfrm>
            <a:off x="515599" y="4070774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9481930" y="5424198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1" name="Seta para a direita 50"/>
          <p:cNvSpPr/>
          <p:nvPr/>
        </p:nvSpPr>
        <p:spPr>
          <a:xfrm>
            <a:off x="10666207" y="407077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44" grpId="0" animBg="1"/>
      <p:bldP spid="48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Normalmente quando o SO solicita um acesso a disco (I/O), esse acesso é feito com um tamanho padrão de informações;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Normalmente os sistemas de arquivos dividem os arquivos em blocos, de forma a aumentar a </a:t>
            </a:r>
            <a:r>
              <a:rPr lang="pt-BR" sz="2800" i="1" dirty="0" err="1"/>
              <a:t>throughput</a:t>
            </a:r>
            <a:r>
              <a:rPr lang="pt-BR" sz="2800" i="1" dirty="0"/>
              <a:t> </a:t>
            </a:r>
            <a:r>
              <a:rPr lang="pt-BR" sz="2800" dirty="0"/>
              <a:t>(taxa de transferência) no acesso ao disco;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i="1" dirty="0"/>
              <a:t> </a:t>
            </a:r>
            <a:r>
              <a:rPr lang="pt-BR" sz="2800" dirty="0"/>
              <a:t>Exemplo: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Armazenamento de 8B se o bloco for de 1B;</a:t>
            </a:r>
            <a:endParaRPr lang="pt-BR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Armazenamento de 8B se o bloco for de 8B.</a:t>
            </a:r>
            <a:endParaRPr lang="pt-BR" sz="2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94762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0089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55922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11249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94762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450089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3112496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4500058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90870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46197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95060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50387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656221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711548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950604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8503874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7115480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8503042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4500058" y="351249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461978" y="351249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eta para a direita 50"/>
          <p:cNvSpPr/>
          <p:nvPr/>
        </p:nvSpPr>
        <p:spPr>
          <a:xfrm>
            <a:off x="10666207" y="407077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32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955286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10613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9057144" y="4659361"/>
            <a:ext cx="104899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51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94762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0089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55922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11249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94762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450089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3112496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4500058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90870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46197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95060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50387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656221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711548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950604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8503874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32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7115480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8503042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4500058" y="351249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461978" y="351249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eta para a direita 50"/>
          <p:cNvSpPr/>
          <p:nvPr/>
        </p:nvSpPr>
        <p:spPr>
          <a:xfrm>
            <a:off x="10666207" y="407077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35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955286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10613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9057144" y="4659361"/>
            <a:ext cx="104899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365939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919209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977545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530815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36593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391920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2530815" y="461098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3918377" y="461098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327027" y="29108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880297" y="29108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368923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922193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598052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653379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368923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7922193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32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6533799" y="461098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7921361" y="461098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918377" y="346411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5880297" y="346411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eta para a direita 50"/>
          <p:cNvSpPr/>
          <p:nvPr/>
        </p:nvSpPr>
        <p:spPr>
          <a:xfrm>
            <a:off x="10084526" y="402239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9552868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106138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8475463" y="4610981"/>
            <a:ext cx="1609063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8477936" y="5375818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35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51" grpId="0" animBg="1"/>
      <p:bldP spid="27" grpId="0" animBg="1"/>
      <p:bldP spid="28" grpId="0" animBg="1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365939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919209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977545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530815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36593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391920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2530815" y="461098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3918377" y="461098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327027" y="29108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880297" y="29108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368923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468294" y="4055986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598052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653379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368923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7922193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6533799" y="461098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7921361" y="461098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918377" y="346411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5880297" y="346411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eta para a direita 50"/>
          <p:cNvSpPr/>
          <p:nvPr/>
        </p:nvSpPr>
        <p:spPr>
          <a:xfrm>
            <a:off x="10084526" y="402239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293532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846802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915174" y="4057711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32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>
            <a:endCxn id="27" idx="0"/>
          </p:cNvCxnSpPr>
          <p:nvPr/>
        </p:nvCxnSpPr>
        <p:spPr>
          <a:xfrm>
            <a:off x="8468294" y="4618655"/>
            <a:ext cx="2101873" cy="75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8831227" y="538672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9384497" y="538672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27" grpId="0" animBg="1"/>
      <p:bldP spid="28" grpId="0" animBg="1"/>
      <p:bldP spid="33" grpId="0" animBg="1"/>
      <p:bldP spid="29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2291438" y="4017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844708" y="4017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03044" y="53351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1456314" y="53351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2291438" y="53351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2844708" y="53351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1456314" y="457027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2843876" y="457027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261712" y="26365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814982" y="26365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5149578" y="40289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468294" y="4055986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3761184" y="53470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4314454" y="53470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5149578" y="53470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5702848" y="53470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4314454" y="458217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5702016" y="458217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8468294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9021564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2843876" y="3189794"/>
            <a:ext cx="2417836" cy="827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5705133" y="40289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5702016" y="3189794"/>
            <a:ext cx="112966" cy="827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9023849" y="4055986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070914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7624184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6368252" y="3189794"/>
            <a:ext cx="2653312" cy="866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7624184" y="4609256"/>
            <a:ext cx="844110" cy="766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9012578" y="4609256"/>
            <a:ext cx="8986" cy="790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27" grpId="0" animBg="1"/>
      <p:bldP spid="28" grpId="0" animBg="1"/>
      <p:bldP spid="41" grpId="0" animBg="1"/>
      <p:bldP spid="42" grpId="0" animBg="1"/>
      <p:bldP spid="43" grpId="0" animBg="1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3, inicialmente vazia, ficará após a inserção dos seguintes elementos:</a:t>
            </a:r>
            <a:endParaRPr lang="pt-BR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20 40 60 10 30 15 25 35 45 50 12 8 5 70 65</a:t>
            </a:r>
            <a:endParaRPr lang="pt-BR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</a:t>
            </a:r>
            <a:endParaRPr lang="pt-BR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20 40 60 10 30 15 25 35 45 50 12 8 5 70 65</a:t>
            </a:r>
            <a:endParaRPr lang="pt-BR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45415"/>
            <a:ext cx="10058400" cy="1298575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40 60 10 30 15 25 35 45 50 12 8 5 70 65</a:t>
            </a:r>
            <a:endParaRPr lang="pt-BR" sz="2800" dirty="0"/>
          </a:p>
        </p:txBody>
      </p:sp>
      <p:sp>
        <p:nvSpPr>
          <p:cNvPr id="52" name="Retângulo 51"/>
          <p:cNvSpPr/>
          <p:nvPr/>
        </p:nvSpPr>
        <p:spPr>
          <a:xfrm>
            <a:off x="420498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75825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1940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87267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338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871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3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45415"/>
            <a:ext cx="10058400" cy="1298575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60 10 30 15 25 35 45 50 12 8 5 70 65</a:t>
            </a:r>
            <a:endParaRPr lang="pt-BR" sz="2800" dirty="0"/>
          </a:p>
        </p:txBody>
      </p:sp>
      <p:sp>
        <p:nvSpPr>
          <p:cNvPr id="52" name="Retângulo 51"/>
          <p:cNvSpPr/>
          <p:nvPr/>
        </p:nvSpPr>
        <p:spPr>
          <a:xfrm>
            <a:off x="420498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75825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1940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87267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338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871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3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45415"/>
            <a:ext cx="10058400" cy="1298575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10 30 15 25 35 45 50 12 8 5 70 65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420498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75825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31940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60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87267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338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9871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81806" y="2273417"/>
            <a:ext cx="5763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Registrador</a:t>
            </a:r>
            <a:endParaRPr lang="pt-BR" sz="3600" dirty="0"/>
          </a:p>
          <a:p>
            <a:r>
              <a:rPr lang="pt-BR" sz="3600" dirty="0"/>
              <a:t>Cache (L1, L2, L3)</a:t>
            </a:r>
            <a:endParaRPr lang="pt-BR" sz="3600" dirty="0"/>
          </a:p>
          <a:p>
            <a:r>
              <a:rPr lang="pt-BR" sz="3600" dirty="0"/>
              <a:t>RAM</a:t>
            </a:r>
            <a:endParaRPr lang="pt-BR" sz="3600" dirty="0"/>
          </a:p>
          <a:p>
            <a:r>
              <a:rPr lang="pt-BR" sz="3600" dirty="0"/>
              <a:t>Disco</a:t>
            </a:r>
            <a:endParaRPr lang="pt-BR" sz="3600" dirty="0"/>
          </a:p>
          <a:p>
            <a:r>
              <a:rPr lang="pt-BR" sz="3600" dirty="0"/>
              <a:t>Fita</a:t>
            </a:r>
            <a:endParaRPr lang="pt-BR" sz="3600" dirty="0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1870745" y="2457974"/>
            <a:ext cx="0" cy="255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75981" y="2357307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 Rápida</a:t>
            </a:r>
            <a:endParaRPr lang="pt-BR" dirty="0"/>
          </a:p>
          <a:p>
            <a:r>
              <a:rPr lang="pt-BR" dirty="0"/>
              <a:t>+ Cara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273255" y="351991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 Principal</a:t>
            </a:r>
            <a:endParaRPr lang="pt-BR" dirty="0"/>
          </a:p>
          <a:p>
            <a:r>
              <a:rPr lang="pt-BR" dirty="0"/>
              <a:t>Memória Secundária</a:t>
            </a:r>
            <a:endParaRPr lang="pt-BR" dirty="0"/>
          </a:p>
        </p:txBody>
      </p:sp>
      <p:sp>
        <p:nvSpPr>
          <p:cNvPr id="10" name="Chave direita 9"/>
          <p:cNvSpPr/>
          <p:nvPr/>
        </p:nvSpPr>
        <p:spPr>
          <a:xfrm>
            <a:off x="5746459" y="2273417"/>
            <a:ext cx="159856" cy="16358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906315" y="3087149"/>
            <a:ext cx="1434052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ave direita 12"/>
          <p:cNvSpPr/>
          <p:nvPr/>
        </p:nvSpPr>
        <p:spPr>
          <a:xfrm>
            <a:off x="5746459" y="3997354"/>
            <a:ext cx="159856" cy="10989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13" idx="1"/>
          </p:cNvCxnSpPr>
          <p:nvPr/>
        </p:nvCxnSpPr>
        <p:spPr>
          <a:xfrm flipV="1">
            <a:off x="5906315" y="3997354"/>
            <a:ext cx="1434052" cy="5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45415"/>
            <a:ext cx="10058400" cy="1298575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30 15 25 35 45 50 12 8 5 70 65</a:t>
            </a:r>
            <a:endParaRPr lang="pt-BR" sz="2800" dirty="0"/>
          </a:p>
        </p:txBody>
      </p:sp>
      <p:sp>
        <p:nvSpPr>
          <p:cNvPr id="31" name="Retângulo 30"/>
          <p:cNvSpPr/>
          <p:nvPr/>
        </p:nvSpPr>
        <p:spPr>
          <a:xfrm>
            <a:off x="47574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3107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587185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60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19691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64338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69871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45415"/>
            <a:ext cx="10058400" cy="1298575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15 25 35 45 50 12 8 5 70 65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47574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87267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4338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60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19691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175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871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45415"/>
            <a:ext cx="10058400" cy="1298575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25 35 45 50 12 8 5 70 65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531051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2576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98691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60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19691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87058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75444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A remoção em uma árvore B consiste em: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Procurar o elemento a ser removido;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Se não existir, finalizar;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Se existir, verificar a situação em que se encontra.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/>
              <a:t> </a:t>
            </a:r>
            <a:r>
              <a:rPr lang="pt-BR" sz="2800" dirty="0"/>
              <a:t>Situação da remoção em árvore B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Remoção em nó folha;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Remoção em nó interno.</a:t>
            </a:r>
            <a:endParaRPr lang="pt-BR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Três possiblidades:</a:t>
            </a:r>
            <a:endParaRPr lang="pt-BR" sz="28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Sem causar </a:t>
            </a:r>
            <a:r>
              <a:rPr lang="pt-BR" sz="2400" i="1" dirty="0" err="1"/>
              <a:t>underflow</a:t>
            </a:r>
            <a:r>
              <a:rPr lang="pt-BR" sz="2400" dirty="0"/>
              <a:t>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Causando </a:t>
            </a:r>
            <a:r>
              <a:rPr lang="pt-BR" sz="2400" i="1" dirty="0" err="1"/>
              <a:t>underflow</a:t>
            </a:r>
            <a:r>
              <a:rPr lang="pt-BR" sz="2400" i="1" dirty="0"/>
              <a:t>, </a:t>
            </a:r>
            <a:r>
              <a:rPr lang="pt-BR" sz="2400" dirty="0"/>
              <a:t>mas com nó vizinho (esquerda ou direita) acima do número mínimo de chaves;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Causando </a:t>
            </a:r>
            <a:r>
              <a:rPr lang="pt-BR" sz="2400" i="1" dirty="0" err="1"/>
              <a:t>underflow</a:t>
            </a:r>
            <a:r>
              <a:rPr lang="pt-BR" sz="2400" i="1" dirty="0"/>
              <a:t>, </a:t>
            </a:r>
            <a:r>
              <a:rPr lang="pt-BR" sz="2400" dirty="0"/>
              <a:t>mas com nó vizinho (esquerda ou direita) com o número mínimo de chaves.</a:t>
            </a:r>
            <a:endParaRPr lang="pt-BR" sz="2400" dirty="0"/>
          </a:p>
          <a:p>
            <a:pPr marL="365760" indent="-457200">
              <a:buFont typeface="Wingdings" panose="05000000000000000000" pitchFamily="2" charset="2"/>
              <a:buChar char="§"/>
            </a:pPr>
            <a:r>
              <a:rPr lang="pt-BR" sz="2800" i="1" dirty="0" err="1"/>
              <a:t>Underflow</a:t>
            </a:r>
            <a:r>
              <a:rPr lang="pt-BR" sz="2800" i="1" dirty="0"/>
              <a:t> </a:t>
            </a:r>
            <a:r>
              <a:rPr lang="pt-BR" sz="2800" dirty="0"/>
              <a:t>é quando um nó fica com quantidade de chaves menor que o valor mínimo permitido.</a:t>
            </a:r>
            <a:endParaRPr lang="pt-BR" sz="2800" i="1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Sem possibilidade de </a:t>
            </a:r>
            <a:r>
              <a:rPr lang="pt-BR" sz="2800" i="1" dirty="0" err="1"/>
              <a:t>underflow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Nesse caso, a chave é removida, e o algoritmo é encerrado.</a:t>
            </a:r>
            <a:endParaRPr lang="pt-BR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5, 12 e 50:</a:t>
            </a:r>
            <a:endParaRPr lang="pt-BR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5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, 12 e 50: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5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, 12 e 50: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5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, 12 e 50: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3136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600" dirty="0"/>
              <a:t>Normalmente, este valor é configurado na formatação do disco;</a:t>
            </a:r>
            <a:endParaRPr lang="pt-BR" sz="2600" dirty="0"/>
          </a:p>
          <a:p>
            <a:pPr>
              <a:buFont typeface="Wingdings" panose="05000000000000000000" pitchFamily="2" charset="2"/>
              <a:buChar char="§"/>
            </a:pPr>
            <a:endParaRPr lang="pt-BR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600" dirty="0"/>
              <a:t>Padrão (EXT4): 4KB.</a:t>
            </a:r>
            <a:br>
              <a:rPr lang="pt-BR" sz="2200" dirty="0"/>
            </a:br>
            <a:endParaRPr lang="pt-BR" sz="2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2505" y="1788876"/>
            <a:ext cx="254317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</a:t>
            </a:r>
            <a:r>
              <a:rPr lang="pt-BR" sz="2400" dirty="0">
                <a:solidFill>
                  <a:schemeClr val="tx1"/>
                </a:solidFill>
              </a:rPr>
              <a:t>12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50: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</a:t>
            </a:r>
            <a:r>
              <a:rPr lang="pt-BR" sz="2400" dirty="0">
                <a:solidFill>
                  <a:schemeClr val="tx1"/>
                </a:solidFill>
              </a:rPr>
              <a:t>12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50: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</a:t>
            </a:r>
            <a:r>
              <a:rPr lang="pt-BR" sz="2400" dirty="0">
                <a:solidFill>
                  <a:schemeClr val="tx1"/>
                </a:solidFill>
              </a:rPr>
              <a:t>12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50: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0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5, 12</a:t>
            </a:r>
            <a:r>
              <a:rPr lang="pt-BR" sz="2400" dirty="0"/>
              <a:t>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</a:t>
            </a:r>
            <a:r>
              <a:rPr lang="pt-BR" sz="2400" dirty="0">
                <a:solidFill>
                  <a:schemeClr val="tx1"/>
                </a:solidFill>
              </a:rPr>
              <a:t>50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12 e </a:t>
            </a:r>
            <a:r>
              <a:rPr lang="pt-BR" sz="2400" dirty="0"/>
              <a:t>50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Com </a:t>
            </a:r>
            <a:r>
              <a:rPr lang="pt-BR" sz="2800" i="1" dirty="0" err="1"/>
              <a:t>underflow</a:t>
            </a:r>
            <a:r>
              <a:rPr lang="pt-BR" sz="2800" dirty="0"/>
              <a:t>, mas tendo vizinho acima do número mínimo de chaves;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Nesse caso, a chave é removida, e: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Sobe a chave do vizinho para o pai;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Desce a chave do pai para o nó que ficou com </a:t>
            </a:r>
            <a:r>
              <a:rPr lang="pt-BR" sz="2400" i="1" dirty="0" err="1"/>
              <a:t>underflow</a:t>
            </a:r>
            <a:r>
              <a:rPr lang="pt-BR" sz="2400" dirty="0"/>
              <a:t>.</a:t>
            </a:r>
            <a:endParaRPr lang="pt-BR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e 30;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30;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  <a:solidFill>
            <a:srgbClr val="FF0000"/>
          </a:solidFill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30;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30;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Se um bloco possui 4KB como tamanho, por exemplo, qualquer operação, seja de leitura ou de escrita, buscará ou armazenará sempre, no mínimo, 4KB no disco;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Exemplo</a:t>
            </a:r>
            <a:endParaRPr lang="pt-BR" sz="2800" dirty="0"/>
          </a:p>
          <a:p>
            <a:pPr marL="201295" lvl="1" indent="0">
              <a:buNone/>
            </a:pPr>
            <a:br>
              <a:rPr lang="pt-BR" sz="2200" dirty="0"/>
            </a:br>
            <a:endParaRPr lang="pt-BR" sz="22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010619" y="3752428"/>
          <a:ext cx="52112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49"/>
                <a:gridCol w="2776664"/>
                <a:gridCol w="1373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Espaço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Espaço de armazenamento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Desperdício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4KB (4096B)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2048B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4KB (4096B)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2KB (2048B)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4095B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4KB (4096B)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4096B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4KB (4096B)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4097B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8KB (8192B)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4095B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30;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6 e </a:t>
            </a:r>
            <a:r>
              <a:rPr lang="pt-BR" sz="2400" dirty="0"/>
              <a:t>30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  <a:solidFill>
            <a:srgbClr val="FF0000"/>
          </a:solidFill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6 e </a:t>
            </a:r>
            <a:r>
              <a:rPr lang="pt-BR" sz="2400" dirty="0"/>
              <a:t>30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rgbClr val="FF0000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6 e </a:t>
            </a:r>
            <a:r>
              <a:rPr lang="pt-BR" sz="2400" dirty="0"/>
              <a:t>30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6 e </a:t>
            </a:r>
            <a:r>
              <a:rPr lang="pt-BR" sz="2400" dirty="0"/>
              <a:t>30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Com </a:t>
            </a:r>
            <a:r>
              <a:rPr lang="pt-BR" sz="2800" i="1" dirty="0" err="1"/>
              <a:t>underflow</a:t>
            </a:r>
            <a:r>
              <a:rPr lang="pt-BR" sz="2800" dirty="0"/>
              <a:t>, mas com ambos vizinhos com número mínimo de chaves;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Nesse caso, a chave é removida, e: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Junta-se o nó com </a:t>
            </a:r>
            <a:r>
              <a:rPr lang="pt-BR" sz="2400" i="1" dirty="0" err="1"/>
              <a:t>underflow</a:t>
            </a:r>
            <a:r>
              <a:rPr lang="pt-BR" sz="2400" i="1" dirty="0"/>
              <a:t> </a:t>
            </a:r>
            <a:r>
              <a:rPr lang="pt-BR" sz="2400" dirty="0"/>
              <a:t>com um vizinho (merge);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Desce a chave do pai para o novo nó;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Atualiza as chaves do nó pai;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Atualiza os filhos do nó pai.</a:t>
            </a:r>
            <a:endParaRPr lang="pt-BR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894550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1" name="Retângulo 3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5320459" y="3356849"/>
            <a:ext cx="450845" cy="117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894550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1" name="Retângulo 3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5320459" y="3356849"/>
            <a:ext cx="450845" cy="117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96287" y="3930555"/>
            <a:ext cx="6482686" cy="1569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894550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1" name="Retângulo 3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5320459" y="3356849"/>
            <a:ext cx="450845" cy="117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727666" y="5144777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Por que isso acontece?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 Disco (armazenamento secundário) é lento.</a:t>
            </a:r>
            <a:endParaRPr lang="pt-BR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Padrão atual de interface de disco: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 SATA ou </a:t>
            </a:r>
            <a:r>
              <a:rPr lang="pt-BR" sz="2600" dirty="0" err="1"/>
              <a:t>PCIExpress</a:t>
            </a:r>
            <a:r>
              <a:rPr lang="pt-BR" sz="2600" dirty="0"/>
              <a:t> (</a:t>
            </a:r>
            <a:r>
              <a:rPr lang="pt-BR" sz="2600" dirty="0" err="1"/>
              <a:t>NVMe</a:t>
            </a:r>
            <a:r>
              <a:rPr lang="pt-BR" sz="2600" dirty="0"/>
              <a:t>);</a:t>
            </a:r>
            <a:endParaRPr lang="pt-BR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Padrão atual de memória RAM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DDR-4</a:t>
            </a:r>
            <a:endParaRPr lang="pt-BR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Considerando que ambos disco e memória atinjam o limite da interface:</a:t>
            </a:r>
            <a:endParaRPr lang="pt-BR" sz="2800" dirty="0"/>
          </a:p>
          <a:p>
            <a:pPr marL="201295" lvl="1" indent="0">
              <a:buNone/>
            </a:pPr>
            <a:br>
              <a:rPr lang="pt-BR" sz="2200" dirty="0"/>
            </a:br>
            <a:endParaRPr lang="pt-BR" sz="2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/>
          <p:cNvSpPr/>
          <p:nvPr/>
        </p:nvSpPr>
        <p:spPr>
          <a:xfrm>
            <a:off x="996286" y="2240925"/>
            <a:ext cx="6291335" cy="325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2734472" y="2597728"/>
            <a:ext cx="116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76774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5332309" y="3366122"/>
            <a:ext cx="3463433" cy="114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12.</a:t>
            </a:r>
            <a:endParaRPr lang="pt-BR" sz="2200" dirty="0"/>
          </a:p>
        </p:txBody>
      </p:sp>
      <p:grpSp>
        <p:nvGrpSpPr>
          <p:cNvPr id="88" name="Grupo 87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89" name="Retângulo 8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94" name="Retângulo 9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99" name="Retângulo 9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104" name="Retângulo 10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109" name="Retângulo 10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114" name="Retângulo 11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119" name="Retângulo 11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124" name="Retângulo 12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129" name="Retângulo 12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o 137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139" name="Retângulo 1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Conector de Seta Reta 142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12.</a:t>
            </a:r>
            <a:endParaRPr lang="pt-BR" sz="2200" dirty="0"/>
          </a:p>
        </p:txBody>
      </p:sp>
      <p:grpSp>
        <p:nvGrpSpPr>
          <p:cNvPr id="88" name="Grupo 87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89" name="Retângulo 8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94" name="Retângulo 9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99" name="Retângulo 9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104" name="Retângulo 10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109" name="Retângulo 10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114" name="Retângulo 11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119" name="Retângulo 11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124" name="Retângulo 12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129" name="Retângulo 12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o 137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139" name="Retângulo 1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Conector de Seta Reta 142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00251" y="5164201"/>
            <a:ext cx="4846308" cy="1400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12.</a:t>
            </a:r>
            <a:endParaRPr lang="pt-BR" sz="2200" dirty="0"/>
          </a:p>
        </p:txBody>
      </p:sp>
      <p:grpSp>
        <p:nvGrpSpPr>
          <p:cNvPr id="88" name="Grupo 87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89" name="Retângulo 8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94" name="Retângulo 9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99" name="Retângulo 9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104" name="Retângulo 10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109" name="Retângulo 10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114" name="Retângulo 11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119" name="Retângulo 11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124" name="Retângulo 12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129" name="Retângulo 12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o 137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139" name="Retângulo 1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Conector de Seta Reta 142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2178888" y="6141156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12.</a:t>
            </a:r>
            <a:endParaRPr lang="pt-BR" sz="2200" dirty="0"/>
          </a:p>
        </p:txBody>
      </p:sp>
      <p:grpSp>
        <p:nvGrpSpPr>
          <p:cNvPr id="88" name="Grupo 87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89" name="Retângulo 8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94" name="Retângulo 9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99" name="Retângulo 9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104" name="Retângulo 10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109" name="Retângulo 10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412726" y="4642638"/>
            <a:ext cx="1727336" cy="428792"/>
            <a:chOff x="4869711" y="2627916"/>
            <a:chExt cx="1727336" cy="428792"/>
          </a:xfrm>
        </p:grpSpPr>
        <p:sp>
          <p:nvSpPr>
            <p:cNvPr id="114" name="Retângulo 11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119" name="Retângulo 11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124" name="Retângulo 12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129" name="Retângulo 12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de Seta Reta 142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2915649" y="4146386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Há situações em que não há como manter o número mínimo de chaves em cada nó.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Exemplo: remover a chave 70.</a:t>
            </a:r>
            <a:endParaRPr lang="pt-BR" sz="2200" dirty="0"/>
          </a:p>
        </p:txBody>
      </p:sp>
      <p:grpSp>
        <p:nvGrpSpPr>
          <p:cNvPr id="4" name="Grupo 3"/>
          <p:cNvGrpSpPr/>
          <p:nvPr/>
        </p:nvGrpSpPr>
        <p:grpSpPr>
          <a:xfrm>
            <a:off x="5428881" y="3406309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606204" y="5039019"/>
            <a:ext cx="1639254" cy="553270"/>
            <a:chOff x="4579609" y="2025711"/>
            <a:chExt cx="1639254" cy="553270"/>
          </a:xfrm>
        </p:grpSpPr>
        <p:sp>
          <p:nvSpPr>
            <p:cNvPr id="9" name="Retângulo 8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449652" y="5037539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13" name="Retângulo 12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ector de Seta Reta 18"/>
          <p:cNvCxnSpPr>
            <a:endCxn id="10" idx="0"/>
          </p:cNvCxnSpPr>
          <p:nvPr/>
        </p:nvCxnSpPr>
        <p:spPr>
          <a:xfrm flipH="1">
            <a:off x="4428253" y="3959579"/>
            <a:ext cx="1000628" cy="1079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14" idx="0"/>
          </p:cNvCxnSpPr>
          <p:nvPr/>
        </p:nvCxnSpPr>
        <p:spPr>
          <a:xfrm>
            <a:off x="5982151" y="3959579"/>
            <a:ext cx="1289550" cy="1077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Há situações em que não há como manter o número mínimo de chaves em cada nó.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Exemplo: remover a chave 70.</a:t>
            </a:r>
            <a:endParaRPr lang="pt-BR" sz="2200" dirty="0"/>
          </a:p>
        </p:txBody>
      </p:sp>
      <p:grpSp>
        <p:nvGrpSpPr>
          <p:cNvPr id="4" name="Grupo 3"/>
          <p:cNvGrpSpPr/>
          <p:nvPr/>
        </p:nvGrpSpPr>
        <p:grpSpPr>
          <a:xfrm>
            <a:off x="5428881" y="3406309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606204" y="5039019"/>
            <a:ext cx="1639254" cy="553270"/>
            <a:chOff x="4579609" y="2025711"/>
            <a:chExt cx="1639254" cy="553270"/>
          </a:xfrm>
        </p:grpSpPr>
        <p:sp>
          <p:nvSpPr>
            <p:cNvPr id="9" name="Retângulo 8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449652" y="5037539"/>
            <a:ext cx="1639254" cy="553270"/>
            <a:chOff x="4579609" y="2025711"/>
            <a:chExt cx="1639254" cy="553270"/>
          </a:xfrm>
          <a:solidFill>
            <a:srgbClr val="FF0000"/>
          </a:solidFill>
        </p:grpSpPr>
        <p:sp>
          <p:nvSpPr>
            <p:cNvPr id="13" name="Retângulo 12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ector de Seta Reta 18"/>
          <p:cNvCxnSpPr>
            <a:endCxn id="10" idx="0"/>
          </p:cNvCxnSpPr>
          <p:nvPr/>
        </p:nvCxnSpPr>
        <p:spPr>
          <a:xfrm flipH="1">
            <a:off x="4428253" y="3959579"/>
            <a:ext cx="1000628" cy="1079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14" idx="0"/>
          </p:cNvCxnSpPr>
          <p:nvPr/>
        </p:nvCxnSpPr>
        <p:spPr>
          <a:xfrm>
            <a:off x="5982151" y="3959579"/>
            <a:ext cx="1289550" cy="1077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Três possiblidades:</a:t>
            </a:r>
            <a:endParaRPr lang="pt-BR" sz="2800" dirty="0"/>
          </a:p>
          <a:p>
            <a:pPr marL="658495" lvl="1" indent="-457200">
              <a:buFont typeface="+mj-lt"/>
              <a:buAutoNum type="arabicPeriod"/>
            </a:pPr>
            <a:endParaRPr lang="pt-BR" sz="22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Nó folha antecessor ou sucessor acima do número mínimo de chaves;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Nó folha antecessor e sucessor com número mínimo de chaves mas irmão (esquerda ou direita) acima do número mínimo de chaves;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Nó folha antecessor, folha sucessor, irmão esquerdo e irmão direito com número mínimo de chaves.  </a:t>
            </a:r>
            <a:endParaRPr lang="pt-BR" sz="2400" dirty="0"/>
          </a:p>
          <a:p>
            <a:pPr marL="365760" indent="-457200">
              <a:buFont typeface="+mj-lt"/>
              <a:buAutoNum type="arabicPeriod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Nó folha antecessor ou sucessor acima do número mínimo de chaves</a:t>
            </a:r>
            <a:endParaRPr lang="pt-BR" sz="28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Remove a chave;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Insere uma chave do folha antecessor ou sucessor.</a:t>
            </a:r>
            <a:endParaRPr lang="pt-BR" sz="2400" dirty="0"/>
          </a:p>
          <a:p>
            <a:pPr marL="365760" indent="-457200">
              <a:buFont typeface="+mj-lt"/>
              <a:buAutoNum type="arabicPeriod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Considerando que ambos disco e memória atinjam o limite da interface:</a:t>
            </a:r>
            <a:endParaRPr lang="pt-BR" sz="2800" dirty="0"/>
          </a:p>
          <a:p>
            <a:pPr marL="201295" lvl="1" indent="0">
              <a:buNone/>
            </a:pPr>
            <a:br>
              <a:rPr lang="pt-BR" sz="2200" dirty="0"/>
            </a:br>
            <a:endParaRPr lang="pt-BR" sz="22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73480" y="3132666"/>
          <a:ext cx="43544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82"/>
                <a:gridCol w="32752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Interface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Velocidade máxima de pico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SATA-1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SATA-2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SATA-3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600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SATA-3.2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1.969 MB/s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289089" y="3136979"/>
          <a:ext cx="45787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81"/>
                <a:gridCol w="2766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Interface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Velocidade máxima de pico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DDR4-1600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12.800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DDR4-1866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14.933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DDR4-2400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19.200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DDR4-3200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25.600 MB/s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5527949" y="4441036"/>
            <a:ext cx="76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667908" y="411031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32x</a:t>
            </a:r>
            <a:endParaRPr lang="pt-BR" sz="16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17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625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15.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rgbClr val="7030A0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bg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20</a:t>
              </a:r>
              <a:endParaRPr lang="pt-BR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50</a:t>
              </a:r>
              <a:endParaRPr lang="pt-BR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15.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15.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17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50.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rgbClr val="7030A0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15</a:t>
              </a:r>
              <a:endParaRPr lang="pt-BR" sz="2800" dirty="0">
                <a:solidFill>
                  <a:schemeClr val="bg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20</a:t>
              </a:r>
              <a:endParaRPr lang="pt-BR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17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50.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17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50.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Nó folha antecessor e sucessor com número mínimo de chaves mas irmão (esquerda ou direita) acima do número mínimo de chaves;</a:t>
            </a:r>
            <a:endParaRPr lang="pt-BR" sz="22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Remove a chave;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Merge com os filhos afetados;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Empréstimo da chave do pai para o nó com </a:t>
            </a:r>
            <a:r>
              <a:rPr lang="pt-BR" sz="2400" i="1" dirty="0" err="1"/>
              <a:t>underflow</a:t>
            </a:r>
            <a:r>
              <a:rPr lang="pt-BR" sz="2400" dirty="0"/>
              <a:t>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Empréstimo da chave do irmão com sobra para o pai;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Adequação dos filhos do irmão.</a:t>
            </a:r>
            <a:endParaRPr lang="pt-BR" sz="2400" dirty="0"/>
          </a:p>
          <a:p>
            <a:pPr marL="365760" indent="-457200">
              <a:buFont typeface="+mj-lt"/>
              <a:buAutoNum type="arabicPeriod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691116" y="4636830"/>
            <a:ext cx="4544705" cy="1572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7362952" y="5751032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Considerando que ambos disco e memória atinjam o limite da interface:</a:t>
            </a:r>
            <a:endParaRPr lang="pt-BR" sz="2800" dirty="0"/>
          </a:p>
          <a:p>
            <a:pPr marL="201295" lvl="1" indent="0">
              <a:buNone/>
            </a:pPr>
            <a:br>
              <a:rPr lang="pt-BR" sz="2200" dirty="0"/>
            </a:br>
            <a:endParaRPr lang="pt-BR" sz="22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01600" y="3132666"/>
          <a:ext cx="5350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496"/>
                <a:gridCol w="36446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Interface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Velocidade máxima de pico (4 </a:t>
                      </a:r>
                      <a:r>
                        <a:rPr lang="pt-BR" dirty="0" err="1"/>
                        <a:t>lanes</a:t>
                      </a:r>
                      <a:r>
                        <a:rPr lang="pt-BR" dirty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PCI-Express 1.0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1.024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PCI-Express 2.0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2.048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PCI-Express 3.0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4.096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PCI-Express 4.0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8.192 MB/s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289089" y="3136979"/>
          <a:ext cx="51747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244"/>
                <a:gridCol w="32935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Interface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Velocidade máxima de pico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GDDR-6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131.072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GDDR-6X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172.032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HBM2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262.144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HBM3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524.288 MB/s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5527949" y="4441036"/>
            <a:ext cx="76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667908" y="411031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64x</a:t>
            </a:r>
            <a:endParaRPr lang="pt-BR" sz="16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40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10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40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5890756" y="5181969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772761" y="4058676"/>
            <a:ext cx="1334198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916902" y="4392621"/>
            <a:ext cx="4241116" cy="2030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9588738" y="5776726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10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21306</Words>
  <Application>WPS Presentation</Application>
  <PresentationFormat>Widescreen</PresentationFormat>
  <Paragraphs>4035</Paragraphs>
  <Slides>139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139</vt:i4>
      </vt:variant>
    </vt:vector>
  </HeadingPairs>
  <TitlesOfParts>
    <vt:vector size="149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Consolas</vt:lpstr>
      <vt:lpstr>Cambria Math</vt:lpstr>
      <vt:lpstr>Retrospectiva</vt:lpstr>
      <vt:lpstr>Árvores B (B-trees)</vt:lpstr>
      <vt:lpstr>Estruturas vistas até o momento</vt:lpstr>
      <vt:lpstr>Armazenamento em disco</vt:lpstr>
      <vt:lpstr>PowerPoint 演示文稿</vt:lpstr>
      <vt:lpstr>Armazenamento em disco</vt:lpstr>
      <vt:lpstr>Armazenamento em disco</vt:lpstr>
      <vt:lpstr>Armazenamento em disco</vt:lpstr>
      <vt:lpstr>Armazenamento em disco</vt:lpstr>
      <vt:lpstr>Armazenamento em disco</vt:lpstr>
      <vt:lpstr>Armazenamento em disco</vt:lpstr>
      <vt:lpstr>Árvore binária de busca em disco</vt:lpstr>
      <vt:lpstr>Árvore binária de busca em disco</vt:lpstr>
      <vt:lpstr>Árvore binária de busca em disco</vt:lpstr>
      <vt:lpstr>Árvore binária de busca em disco</vt:lpstr>
      <vt:lpstr>Árvore binária de busca em disco</vt:lpstr>
      <vt:lpstr>Árvores B</vt:lpstr>
      <vt:lpstr>Definições</vt:lpstr>
      <vt:lpstr>Exemplo</vt:lpstr>
      <vt:lpstr>Regras</vt:lpstr>
      <vt:lpstr>Exemplo</vt:lpstr>
      <vt:lpstr>Exemplo</vt:lpstr>
      <vt:lpstr>Inserção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Exercício 1</vt:lpstr>
      <vt:lpstr>Exercício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Remoção em árvores B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Implementação</vt:lpstr>
      <vt:lpstr>Implementação</vt:lpstr>
      <vt:lpstr>Implementação</vt:lpstr>
      <vt:lpstr>Exercício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CMI</dc:creator>
  <cp:lastModifiedBy>ALUNO</cp:lastModifiedBy>
  <cp:revision>301</cp:revision>
  <dcterms:created xsi:type="dcterms:W3CDTF">2017-05-11T21:27:00Z</dcterms:created>
  <dcterms:modified xsi:type="dcterms:W3CDTF">2025-05-21T01:31:53Z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35DA31FF958F4C61A97097E8E2857496_12</vt:lpwstr>
  </property>
  <property fmtid="{D5CDD505-2E9C-101B-9397-08002B2CF9AE}" pid="3" name="KSOProductBuildVer">
    <vt:lpwstr>1046-12.2.0.21179</vt:lpwstr>
  </property>
</Properties>
</file>