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91" r:id="rId4"/>
    <p:sldId id="392" r:id="rId5"/>
    <p:sldId id="393" r:id="rId6"/>
    <p:sldId id="394" r:id="rId7"/>
    <p:sldId id="395" r:id="rId8"/>
    <p:sldId id="396" r:id="rId9"/>
    <p:sldId id="398" r:id="rId10"/>
    <p:sldId id="399" r:id="rId11"/>
    <p:sldId id="415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6" r:id="rId28"/>
    <p:sldId id="418" r:id="rId29"/>
    <p:sldId id="417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36" r:id="rId38"/>
    <p:sldId id="437" r:id="rId39"/>
    <p:sldId id="439" r:id="rId40"/>
    <p:sldId id="438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397" r:id="rId59"/>
    <p:sldId id="457" r:id="rId60"/>
    <p:sldId id="458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FF7171"/>
    <a:srgbClr val="FF00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B+ (B+ </a:t>
            </a:r>
            <a:r>
              <a:rPr lang="pt-BR" i="1" dirty="0" err="1"/>
              <a:t>trees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00B0F0"/>
                </a:solidFill>
              </a:rPr>
              <a:t>1</a:t>
            </a:r>
            <a:r>
              <a:rPr lang="pt-BR" sz="2800" dirty="0"/>
              <a:t>, 5, 9, 7, 4, 6, 2, 3, 8.</a:t>
            </a:r>
            <a:endParaRPr lang="pt-BR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9, 7,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5190066" y="41232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</a:t>
            </a:r>
            <a:r>
              <a:rPr lang="pt-BR" sz="2800" dirty="0">
                <a:solidFill>
                  <a:srgbClr val="00B0F0"/>
                </a:solidFill>
              </a:rPr>
              <a:t>9</a:t>
            </a:r>
            <a:r>
              <a:rPr lang="pt-BR" sz="2800" dirty="0"/>
              <a:t>, 7,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5190066" y="41232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</a:t>
            </a:r>
            <a:r>
              <a:rPr lang="pt-BR" sz="2800" dirty="0">
                <a:solidFill>
                  <a:srgbClr val="00B0F0"/>
                </a:solidFill>
              </a:rPr>
              <a:t>9</a:t>
            </a:r>
            <a:r>
              <a:rPr lang="pt-BR" sz="2800" dirty="0"/>
              <a:t>, 7,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5190066" y="41232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5957981" y="4151411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300" dirty="0">
                <a:solidFill>
                  <a:srgbClr val="FF0000"/>
                </a:solidFill>
              </a:rPr>
              <a:t>9</a:t>
            </a:r>
            <a:endParaRPr lang="pt-BR" sz="2000" spc="-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</a:t>
            </a:r>
            <a:r>
              <a:rPr lang="pt-BR" sz="2800" dirty="0">
                <a:solidFill>
                  <a:srgbClr val="00B0F0"/>
                </a:solidFill>
              </a:rPr>
              <a:t>7</a:t>
            </a:r>
            <a:r>
              <a:rPr lang="pt-BR" sz="2800" dirty="0"/>
              <a:t>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4021663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491062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377265" y="4454313"/>
            <a:ext cx="73659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</a:t>
            </a:r>
            <a:r>
              <a:rPr lang="pt-BR" sz="2800" dirty="0">
                <a:solidFill>
                  <a:srgbClr val="00B0F0"/>
                </a:solidFill>
              </a:rPr>
              <a:t>7</a:t>
            </a:r>
            <a:r>
              <a:rPr lang="pt-BR" sz="2800" dirty="0"/>
              <a:t>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4021663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491062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377265" y="4454313"/>
            <a:ext cx="73659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469466" y="5091210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300" dirty="0">
                <a:solidFill>
                  <a:srgbClr val="FF0000"/>
                </a:solidFill>
              </a:rPr>
              <a:t>7</a:t>
            </a:r>
            <a:endParaRPr lang="pt-BR" sz="2000" spc="-300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</a:t>
            </a:r>
            <a:r>
              <a:rPr lang="pt-BR" sz="2800" dirty="0">
                <a:solidFill>
                  <a:srgbClr val="00B0F0"/>
                </a:solidFill>
              </a:rPr>
              <a:t>4</a:t>
            </a:r>
            <a:r>
              <a:rPr lang="pt-BR" sz="2800" dirty="0"/>
              <a:t>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</a:t>
            </a:r>
            <a:r>
              <a:rPr lang="pt-BR" sz="2800" dirty="0">
                <a:solidFill>
                  <a:srgbClr val="00B0F0"/>
                </a:solidFill>
              </a:rPr>
              <a:t>6</a:t>
            </a:r>
            <a:r>
              <a:rPr lang="pt-BR" sz="2800" dirty="0"/>
              <a:t>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</a:t>
            </a:r>
            <a:r>
              <a:rPr lang="pt-BR" sz="2800" dirty="0">
                <a:solidFill>
                  <a:srgbClr val="00B0F0"/>
                </a:solidFill>
              </a:rPr>
              <a:t>2</a:t>
            </a:r>
            <a:r>
              <a:rPr lang="pt-BR" sz="2800" dirty="0"/>
              <a:t>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</a:t>
            </a:r>
            <a:r>
              <a:rPr lang="pt-BR" sz="2800" dirty="0">
                <a:solidFill>
                  <a:srgbClr val="00B0F0"/>
                </a:solidFill>
              </a:rPr>
              <a:t>2</a:t>
            </a:r>
            <a:r>
              <a:rPr lang="pt-BR" sz="2800" dirty="0"/>
              <a:t>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388350" y="4701103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300" dirty="0">
                <a:solidFill>
                  <a:srgbClr val="FF0000"/>
                </a:solidFill>
              </a:rPr>
              <a:t>2</a:t>
            </a:r>
            <a:endParaRPr lang="pt-BR" sz="2000" spc="-3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deseja armazenar o identificador (inteiro) em uma árvore B. Como essa árvore ficará organizada?</a:t>
            </a:r>
            <a:endParaRPr lang="pt-BR" sz="3200" dirty="0"/>
          </a:p>
        </p:txBody>
      </p:sp>
      <p:grpSp>
        <p:nvGrpSpPr>
          <p:cNvPr id="9" name="Grupo 8"/>
          <p:cNvGrpSpPr/>
          <p:nvPr/>
        </p:nvGrpSpPr>
        <p:grpSpPr>
          <a:xfrm>
            <a:off x="5328193" y="3089797"/>
            <a:ext cx="1727336" cy="428792"/>
            <a:chOff x="4869711" y="2627916"/>
            <a:chExt cx="1727336" cy="428792"/>
          </a:xfrm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5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10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15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362897" y="3783545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3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954583" y="4965196"/>
            <a:ext cx="1727336" cy="428792"/>
            <a:chOff x="4869711" y="2627916"/>
            <a:chExt cx="1727336" cy="428792"/>
          </a:xfrm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7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9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114847" y="4009033"/>
            <a:ext cx="1727336" cy="428792"/>
            <a:chOff x="4869711" y="2627916"/>
            <a:chExt cx="1727336" cy="428792"/>
          </a:xfrm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16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19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060228" y="4941961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12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14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Conector de Seta Reta 52"/>
          <p:cNvCxnSpPr/>
          <p:nvPr/>
        </p:nvCxnSpPr>
        <p:spPr>
          <a:xfrm flipH="1">
            <a:off x="4222615" y="3518589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>
            <a:off x="4832475" y="3518589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6169604" y="3506972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6617770" y="3512781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</a:t>
            </a:r>
            <a:r>
              <a:rPr lang="pt-BR" sz="2800" dirty="0">
                <a:solidFill>
                  <a:srgbClr val="00B0F0"/>
                </a:solidFill>
              </a:rPr>
              <a:t>2</a:t>
            </a:r>
            <a:r>
              <a:rPr lang="pt-BR" sz="2800" dirty="0"/>
              <a:t>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816948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4754604" y="37972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2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>
            <a:stCxn id="23" idx="3"/>
            <a:endCxn id="4" idx="1"/>
          </p:cNvCxnSpPr>
          <p:nvPr/>
        </p:nvCxnSpPr>
        <p:spPr>
          <a:xfrm>
            <a:off x="2545082" y="5245097"/>
            <a:ext cx="621451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</a:t>
            </a:r>
            <a:r>
              <a:rPr lang="pt-BR" sz="2800" dirty="0">
                <a:solidFill>
                  <a:srgbClr val="00B0F0"/>
                </a:solidFill>
              </a:rPr>
              <a:t>3</a:t>
            </a:r>
            <a:r>
              <a:rPr lang="pt-BR" sz="2800" dirty="0"/>
              <a:t>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>
            <a:off x="3255161" y="4454312"/>
            <a:ext cx="275441" cy="60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816948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2363049" y="4454312"/>
            <a:ext cx="53651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 flipV="1">
            <a:off x="2545082" y="5245101"/>
            <a:ext cx="621451" cy="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</a:t>
            </a:r>
            <a:r>
              <a:rPr lang="pt-BR" sz="2800" dirty="0">
                <a:solidFill>
                  <a:srgbClr val="00B0F0"/>
                </a:solidFill>
              </a:rPr>
              <a:t>3</a:t>
            </a:r>
            <a:r>
              <a:rPr lang="pt-BR" sz="2800" dirty="0"/>
              <a:t>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>
            <a:off x="3255161" y="4454312"/>
            <a:ext cx="275441" cy="60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816948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2363049" y="4454312"/>
            <a:ext cx="53651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392581" y="54942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3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>
            <a:stCxn id="23" idx="3"/>
            <a:endCxn id="4" idx="1"/>
          </p:cNvCxnSpPr>
          <p:nvPr/>
        </p:nvCxnSpPr>
        <p:spPr>
          <a:xfrm>
            <a:off x="2545082" y="5245097"/>
            <a:ext cx="621451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1, 5, 9, 7, 4, 6, 2, 3, </a:t>
            </a:r>
            <a:r>
              <a:rPr lang="pt-BR" sz="2800" dirty="0">
                <a:solidFill>
                  <a:srgbClr val="00B0F0"/>
                </a:solidFill>
              </a:rPr>
              <a:t>8</a:t>
            </a:r>
            <a:r>
              <a:rPr lang="pt-BR" sz="2800" dirty="0"/>
              <a:t>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2" y="4454310"/>
            <a:ext cx="74365" cy="60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798407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1344508" y="4454312"/>
            <a:ext cx="1531618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955801" y="5063062"/>
            <a:ext cx="728134" cy="364067"/>
            <a:chOff x="3742266" y="4529667"/>
            <a:chExt cx="728134" cy="364067"/>
          </a:xfrm>
        </p:grpSpPr>
        <p:sp>
          <p:nvSpPr>
            <p:cNvPr id="33" name="Retângulo 32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>
            <a:endCxn id="34" idx="0"/>
          </p:cNvCxnSpPr>
          <p:nvPr/>
        </p:nvCxnSpPr>
        <p:spPr>
          <a:xfrm flipH="1">
            <a:off x="2501902" y="4454312"/>
            <a:ext cx="761724" cy="60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3" idx="3"/>
            <a:endCxn id="33" idx="1"/>
          </p:cNvCxnSpPr>
          <p:nvPr/>
        </p:nvCxnSpPr>
        <p:spPr>
          <a:xfrm flipV="1">
            <a:off x="1526541" y="5245096"/>
            <a:ext cx="429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4" idx="3"/>
            <a:endCxn id="4" idx="1"/>
          </p:cNvCxnSpPr>
          <p:nvPr/>
        </p:nvCxnSpPr>
        <p:spPr>
          <a:xfrm>
            <a:off x="2683935" y="5245096"/>
            <a:ext cx="48259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1, 5, 9, 7, 4, 6, 2, 3, </a:t>
            </a:r>
            <a:r>
              <a:rPr lang="pt-BR" sz="2800" dirty="0">
                <a:solidFill>
                  <a:srgbClr val="00B0F0"/>
                </a:solidFill>
              </a:rPr>
              <a:t>8</a:t>
            </a:r>
            <a:r>
              <a:rPr lang="pt-BR" sz="2800" dirty="0"/>
              <a:t>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2" y="4454310"/>
            <a:ext cx="74365" cy="60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798407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1344508" y="4454312"/>
            <a:ext cx="1531618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955801" y="5063062"/>
            <a:ext cx="728134" cy="364067"/>
            <a:chOff x="3742266" y="4529667"/>
            <a:chExt cx="728134" cy="364067"/>
          </a:xfrm>
        </p:grpSpPr>
        <p:sp>
          <p:nvSpPr>
            <p:cNvPr id="33" name="Retângulo 32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>
            <a:endCxn id="34" idx="0"/>
          </p:cNvCxnSpPr>
          <p:nvPr/>
        </p:nvCxnSpPr>
        <p:spPr>
          <a:xfrm flipH="1">
            <a:off x="2501902" y="4454312"/>
            <a:ext cx="761724" cy="60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16965" y="54271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8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>
            <a:stCxn id="23" idx="3"/>
            <a:endCxn id="33" idx="1"/>
          </p:cNvCxnSpPr>
          <p:nvPr/>
        </p:nvCxnSpPr>
        <p:spPr>
          <a:xfrm flipV="1">
            <a:off x="1526541" y="5245096"/>
            <a:ext cx="429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34" idx="3"/>
            <a:endCxn id="4" idx="1"/>
          </p:cNvCxnSpPr>
          <p:nvPr/>
        </p:nvCxnSpPr>
        <p:spPr>
          <a:xfrm>
            <a:off x="2683935" y="5245096"/>
            <a:ext cx="48259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1, 5, 9, 7, 4, 6, 2, 3, 8</a:t>
            </a:r>
            <a:r>
              <a:rPr lang="pt-BR" sz="2800" dirty="0"/>
              <a:t>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8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2" y="4454310"/>
            <a:ext cx="74365" cy="60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798407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1344508" y="4454312"/>
            <a:ext cx="1531618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955801" y="5063062"/>
            <a:ext cx="728134" cy="364067"/>
            <a:chOff x="3742266" y="4529667"/>
            <a:chExt cx="728134" cy="364067"/>
          </a:xfrm>
        </p:grpSpPr>
        <p:sp>
          <p:nvSpPr>
            <p:cNvPr id="33" name="Retângulo 32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>
            <a:endCxn id="34" idx="0"/>
          </p:cNvCxnSpPr>
          <p:nvPr/>
        </p:nvCxnSpPr>
        <p:spPr>
          <a:xfrm flipH="1">
            <a:off x="2501902" y="4454312"/>
            <a:ext cx="761724" cy="60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7182696" y="5063062"/>
            <a:ext cx="728134" cy="364067"/>
            <a:chOff x="3742266" y="4529667"/>
            <a:chExt cx="728134" cy="364067"/>
          </a:xfrm>
        </p:grpSpPr>
        <p:sp>
          <p:nvSpPr>
            <p:cNvPr id="39" name="Retângulo 3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8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ector de Seta Reta 29"/>
          <p:cNvCxnSpPr/>
          <p:nvPr/>
        </p:nvCxnSpPr>
        <p:spPr>
          <a:xfrm>
            <a:off x="5784424" y="4454310"/>
            <a:ext cx="1398272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3" idx="3"/>
            <a:endCxn id="33" idx="1"/>
          </p:cNvCxnSpPr>
          <p:nvPr/>
        </p:nvCxnSpPr>
        <p:spPr>
          <a:xfrm flipV="1">
            <a:off x="1526541" y="5245096"/>
            <a:ext cx="429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4" idx="3"/>
            <a:endCxn id="4" idx="1"/>
          </p:cNvCxnSpPr>
          <p:nvPr/>
        </p:nvCxnSpPr>
        <p:spPr>
          <a:xfrm>
            <a:off x="2683935" y="5245096"/>
            <a:ext cx="48259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9" idx="3"/>
            <a:endCxn id="39" idx="1"/>
          </p:cNvCxnSpPr>
          <p:nvPr/>
        </p:nvCxnSpPr>
        <p:spPr>
          <a:xfrm flipV="1">
            <a:off x="6819051" y="5245096"/>
            <a:ext cx="36364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Regras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Sempre ocorrerá a remoção em uma folha;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Se a chave também estiver em um nó interno, há duas possíveis soluções:</a:t>
            </a:r>
            <a:endParaRPr lang="pt-BR" sz="3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/>
              <a:t>Remoção da chave no nó interno;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/>
              <a:t>Permanência da chave excluída no nó interno.</a:t>
            </a:r>
            <a:endParaRPr lang="pt-BR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Com remoção da chave do nó interno: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Sem chance de </a:t>
            </a:r>
            <a:r>
              <a:rPr lang="pt-BR" sz="2800" i="1" dirty="0" err="1"/>
              <a:t>underflow</a:t>
            </a:r>
            <a:r>
              <a:rPr lang="pt-BR" sz="2800" dirty="0"/>
              <a:t>: apenas faz a remoção;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</a:t>
            </a:r>
            <a:r>
              <a:rPr lang="pt-BR" sz="2800" i="1" dirty="0"/>
              <a:t> </a:t>
            </a:r>
            <a:r>
              <a:rPr lang="pt-BR" sz="2800" i="1" dirty="0" err="1"/>
              <a:t>underflow</a:t>
            </a:r>
            <a:r>
              <a:rPr lang="pt-BR" sz="2800" dirty="0"/>
              <a:t> e nó vizinho tem chave para emprestar: realiza o empréstimo;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 </a:t>
            </a: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e nós vizinhos não possuem chave para emprestar: merge;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 </a:t>
            </a: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e nó interno com o número mínimo de chaves: rebaixamento.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Em todos os casos, se atentar de atualizar a chave nos nós internos, caso necessário.</a:t>
            </a:r>
            <a:endParaRPr lang="pt-BR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20,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00B0F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  <a:endCxn id="74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79" idx="3"/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deseja armazenar as seguintes informações sobre um aluno: identificador (PK), nome, telefone e endereço. Como essa informação ficará armazenada em uma árvore B?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4263382" y="3290011"/>
            <a:ext cx="1128835" cy="964089"/>
            <a:chOff x="1433016" y="2893325"/>
            <a:chExt cx="1128835" cy="964089"/>
          </a:xfrm>
        </p:grpSpPr>
        <p:sp>
          <p:nvSpPr>
            <p:cNvPr id="4" name="Retângulo 3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33016" y="2903307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10</a:t>
              </a:r>
              <a:endParaRPr lang="pt-BR" sz="1400" dirty="0"/>
            </a:p>
            <a:p>
              <a:r>
                <a:rPr lang="pt-BR" sz="1400" dirty="0"/>
                <a:t>João</a:t>
              </a:r>
              <a:endParaRPr lang="pt-BR" sz="1400" dirty="0"/>
            </a:p>
            <a:p>
              <a:r>
                <a:rPr lang="pt-BR" sz="1400" dirty="0"/>
                <a:t>33339988</a:t>
              </a:r>
              <a:endParaRPr lang="pt-BR" sz="1400" dirty="0"/>
            </a:p>
            <a:p>
              <a:r>
                <a:rPr lang="pt-BR" sz="1400" dirty="0"/>
                <a:t>Rua Q-1, 210</a:t>
              </a:r>
              <a:endParaRPr lang="pt-BR" sz="1400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400028" y="3290010"/>
            <a:ext cx="1128835" cy="964089"/>
            <a:chOff x="1433016" y="2893325"/>
            <a:chExt cx="1128835" cy="964089"/>
          </a:xfrm>
        </p:grpSpPr>
        <p:sp>
          <p:nvSpPr>
            <p:cNvPr id="39" name="Retângulo 38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33016" y="29033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400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267805" y="5013379"/>
            <a:ext cx="1128835" cy="964089"/>
            <a:chOff x="1433016" y="2893325"/>
            <a:chExt cx="1128835" cy="964089"/>
          </a:xfrm>
        </p:grpSpPr>
        <p:sp>
          <p:nvSpPr>
            <p:cNvPr id="44" name="Retângulo 43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433016" y="2903307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5</a:t>
              </a:r>
              <a:endParaRPr lang="pt-BR" sz="1400" dirty="0"/>
            </a:p>
            <a:p>
              <a:r>
                <a:rPr lang="pt-BR" sz="1400" dirty="0"/>
                <a:t>Maria</a:t>
              </a:r>
              <a:endParaRPr lang="pt-BR" sz="1400" dirty="0"/>
            </a:p>
            <a:p>
              <a:r>
                <a:rPr lang="pt-BR" sz="1400" dirty="0"/>
                <a:t>33439988</a:t>
              </a:r>
              <a:endParaRPr lang="pt-BR" sz="1400" dirty="0"/>
            </a:p>
            <a:p>
              <a:r>
                <a:rPr lang="pt-BR" sz="1400" dirty="0"/>
                <a:t>Rua Q-2, 110</a:t>
              </a:r>
              <a:endParaRPr lang="pt-BR" sz="1400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404451" y="5013378"/>
            <a:ext cx="1128835" cy="964089"/>
            <a:chOff x="1433016" y="2893325"/>
            <a:chExt cx="1128835" cy="964089"/>
          </a:xfrm>
        </p:grpSpPr>
        <p:sp>
          <p:nvSpPr>
            <p:cNvPr id="58" name="Retângulo 57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1433016" y="29033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400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755948" y="5013378"/>
            <a:ext cx="1128835" cy="964089"/>
            <a:chOff x="1433016" y="2893325"/>
            <a:chExt cx="1128835" cy="964089"/>
          </a:xfrm>
        </p:grpSpPr>
        <p:sp>
          <p:nvSpPr>
            <p:cNvPr id="61" name="Retângulo 60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1433016" y="2903307"/>
              <a:ext cx="10374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20</a:t>
              </a:r>
              <a:endParaRPr lang="pt-BR" sz="1400" dirty="0"/>
            </a:p>
            <a:p>
              <a:r>
                <a:rPr lang="pt-BR" sz="1400" dirty="0"/>
                <a:t>Ana</a:t>
              </a:r>
              <a:endParaRPr lang="pt-BR" sz="1400" dirty="0"/>
            </a:p>
            <a:p>
              <a:r>
                <a:rPr lang="pt-BR" sz="1400" dirty="0"/>
                <a:t>913214532</a:t>
              </a:r>
              <a:endParaRPr lang="pt-BR" sz="1400" dirty="0"/>
            </a:p>
            <a:p>
              <a:r>
                <a:rPr lang="pt-BR" sz="1400" dirty="0"/>
                <a:t>Rua Q-3, 40</a:t>
              </a:r>
              <a:endParaRPr lang="pt-BR" sz="1400" dirty="0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6878946" y="5013377"/>
            <a:ext cx="1128835" cy="964089"/>
            <a:chOff x="1433016" y="2893325"/>
            <a:chExt cx="1128835" cy="964089"/>
          </a:xfrm>
        </p:grpSpPr>
        <p:sp>
          <p:nvSpPr>
            <p:cNvPr id="66" name="Retângulo 65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433016" y="29033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400" dirty="0"/>
            </a:p>
          </p:txBody>
        </p:sp>
      </p:grpSp>
      <p:cxnSp>
        <p:nvCxnSpPr>
          <p:cNvPr id="15" name="Conector de Seta Reta 14"/>
          <p:cNvCxnSpPr>
            <a:stCxn id="5" idx="1"/>
            <a:endCxn id="58" idx="0"/>
          </p:cNvCxnSpPr>
          <p:nvPr/>
        </p:nvCxnSpPr>
        <p:spPr>
          <a:xfrm flipH="1">
            <a:off x="3968869" y="3777047"/>
            <a:ext cx="294513" cy="123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39" idx="1"/>
            <a:endCxn id="66" idx="0"/>
          </p:cNvCxnSpPr>
          <p:nvPr/>
        </p:nvCxnSpPr>
        <p:spPr>
          <a:xfrm>
            <a:off x="5400028" y="3772055"/>
            <a:ext cx="2043336" cy="124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  <a:endCxn id="74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79" idx="3"/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  <a:endCxn id="74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79" idx="3"/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7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23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23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280143" y="5411048"/>
            <a:ext cx="3607314" cy="1206499"/>
          </a:xfrm>
          <a:prstGeom prst="ellipse">
            <a:avLst/>
          </a:prstGeom>
          <a:solidFill>
            <a:srgbClr val="99CB3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spc="-300" dirty="0"/>
          </a:p>
          <a:p>
            <a:pPr algn="ctr"/>
            <a:endParaRPr lang="pt-BR" sz="2000" spc="-300" dirty="0"/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MERGE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4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87" idx="1"/>
          </p:cNvCxnSpPr>
          <p:nvPr/>
        </p:nvCxnSpPr>
        <p:spPr>
          <a:xfrm flipV="1">
            <a:off x="3010192" y="5964769"/>
            <a:ext cx="235195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4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FF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77" name="Retângulo 7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84" name="Retângulo 8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89" name="Retângulo 88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4" name="Retângulo 9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Conector de Seta Reta 97"/>
          <p:cNvCxnSpPr>
            <a:stCxn id="74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77" idx="1"/>
          </p:cNvCxnSpPr>
          <p:nvPr/>
        </p:nvCxnSpPr>
        <p:spPr>
          <a:xfrm flipV="1">
            <a:off x="3010192" y="5964769"/>
            <a:ext cx="235195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2" idx="3"/>
            <a:endCxn id="84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7" idx="3"/>
            <a:endCxn id="89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92" idx="3"/>
            <a:endCxn id="94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2" idx="0"/>
          </p:cNvCxnSpPr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4" idx="3"/>
            <a:endCxn id="21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4" idx="3"/>
            <a:endCxn id="26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9" idx="3"/>
            <a:endCxn id="31" idx="1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Toda informação fica armazenada no nó;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Bloco ocupado com muita informação referente a apenas um nó;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Chaves distintas ficam armazenadas em blocos distintos;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Baixa velocidade de busca.</a:t>
            </a:r>
            <a:endParaRPr lang="pt-BR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35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3" name="Retângulo 8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3" name="Retângulo 9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0" idx="3"/>
            <a:endCxn id="83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6" idx="3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endCxn id="93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50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3" name="Retângulo 8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3" name="Retângulo 9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0" idx="3"/>
            <a:endCxn id="83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6" idx="3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endCxn id="93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50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5944764" y="5256647"/>
            <a:ext cx="4032659" cy="1435793"/>
          </a:xfrm>
          <a:prstGeom prst="ellipse">
            <a:avLst/>
          </a:prstGeom>
          <a:solidFill>
            <a:srgbClr val="99CB3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MERGE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3" name="Retângulo 8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3" name="Retângulo 9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0" idx="3"/>
            <a:endCxn id="83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6" idx="3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endCxn id="93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8231759" y="5774269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55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7" idx="0"/>
          </p:cNvCxnSpPr>
          <p:nvPr/>
        </p:nvCxnSpPr>
        <p:spPr>
          <a:xfrm>
            <a:off x="8413793" y="4576236"/>
            <a:ext cx="364067" cy="119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2" idx="0"/>
          </p:cNvCxnSpPr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4" idx="3"/>
            <a:endCxn id="21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4" idx="3"/>
            <a:endCxn id="26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9" idx="3"/>
            <a:endCxn id="36" idx="1"/>
          </p:cNvCxnSpPr>
          <p:nvPr/>
        </p:nvCxnSpPr>
        <p:spPr>
          <a:xfrm>
            <a:off x="7966074" y="5956303"/>
            <a:ext cx="26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55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413793" y="4576236"/>
            <a:ext cx="364067" cy="119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953632" y="2812164"/>
            <a:ext cx="8993033" cy="2552008"/>
          </a:xfrm>
          <a:prstGeom prst="ellipse">
            <a:avLst/>
          </a:prstGeom>
          <a:solidFill>
            <a:srgbClr val="99CB3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MERGE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8231759" y="5774269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Conector de Seta Reta 90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80" idx="3"/>
            <a:endCxn id="82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85" idx="3"/>
            <a:endCxn id="87" idx="1"/>
          </p:cNvCxnSpPr>
          <p:nvPr/>
        </p:nvCxnSpPr>
        <p:spPr>
          <a:xfrm>
            <a:off x="7966074" y="5956303"/>
            <a:ext cx="26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C00000"/>
                </a:solidFill>
              </a:rPr>
              <a:t>45</a:t>
            </a:r>
            <a:r>
              <a:rPr lang="pt-BR" sz="2800" dirty="0">
                <a:solidFill>
                  <a:srgbClr val="00B0F0"/>
                </a:solidFill>
              </a:rPr>
              <a:t> </a:t>
            </a:r>
            <a:r>
              <a:rPr lang="pt-BR" sz="2800" dirty="0"/>
              <a:t>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1036320" y="4581776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850035" y="4581776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686544" y="4570310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639721" y="4560611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8361674" y="4560611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2128521" y="3429000"/>
            <a:ext cx="2382763" cy="1131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3" idx="0"/>
          </p:cNvCxnSpPr>
          <p:nvPr/>
        </p:nvCxnSpPr>
        <p:spPr>
          <a:xfrm flipH="1">
            <a:off x="3760203" y="3441703"/>
            <a:ext cx="1115148" cy="1140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23" idx="0"/>
          </p:cNvCxnSpPr>
          <p:nvPr/>
        </p:nvCxnSpPr>
        <p:spPr>
          <a:xfrm>
            <a:off x="5227945" y="3435970"/>
            <a:ext cx="368767" cy="113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endCxn id="27" idx="0"/>
          </p:cNvCxnSpPr>
          <p:nvPr/>
        </p:nvCxnSpPr>
        <p:spPr>
          <a:xfrm>
            <a:off x="5601135" y="3438837"/>
            <a:ext cx="1584687" cy="112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endCxn id="37" idx="0"/>
          </p:cNvCxnSpPr>
          <p:nvPr/>
        </p:nvCxnSpPr>
        <p:spPr>
          <a:xfrm>
            <a:off x="5967552" y="3435970"/>
            <a:ext cx="2940223" cy="1124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3"/>
            <a:endCxn id="11" idx="1"/>
          </p:cNvCxnSpPr>
          <p:nvPr/>
        </p:nvCxnSpPr>
        <p:spPr>
          <a:xfrm>
            <a:off x="2492588" y="4763810"/>
            <a:ext cx="357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4" idx="3"/>
            <a:endCxn id="21" idx="1"/>
          </p:cNvCxnSpPr>
          <p:nvPr/>
        </p:nvCxnSpPr>
        <p:spPr>
          <a:xfrm flipV="1">
            <a:off x="4306303" y="4752344"/>
            <a:ext cx="380241" cy="11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142812" y="4742645"/>
            <a:ext cx="496909" cy="9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6" idx="1"/>
          </p:cNvCxnSpPr>
          <p:nvPr/>
        </p:nvCxnSpPr>
        <p:spPr>
          <a:xfrm>
            <a:off x="8095989" y="4742645"/>
            <a:ext cx="26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Sem remoção da chave do nó interno: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Sem chance de </a:t>
            </a:r>
            <a:r>
              <a:rPr lang="pt-BR" sz="2800" i="1" dirty="0" err="1"/>
              <a:t>underflow</a:t>
            </a:r>
            <a:r>
              <a:rPr lang="pt-BR" sz="2800" dirty="0"/>
              <a:t>: apenas faz a remoção;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Permite nó vazio;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Não fazer merge nem rebaixamento.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20,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00B0F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 dirty="0"/>
              <a:t> Variação da árvore B</a:t>
            </a:r>
            <a:endParaRPr lang="pt-BR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</a:t>
            </a:r>
            <a:r>
              <a:rPr lang="pt-BR" sz="3600" dirty="0"/>
              <a:t>Segue as mesmas regras da árvore B, com as alterações: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Os nós internos armazenam apenas a chave de um registro;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A chave de um nó interno é repetido em um nó folha;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Todo nó folha possui ligação com o registro de dado;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Todo nó folha possui ligação com seu antecessor e sucessor.</a:t>
            </a:r>
            <a:endParaRPr lang="pt-BR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/>
              <a:t>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/>
              <a:t>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Similar à árvore B.</a:t>
            </a:r>
            <a:endParaRPr lang="pt-BR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Similar à árvore B;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Deve-se manter os nós com, ao menos, 2/3 das chaves;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Vantagens: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Árvore mais compacta;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Menor quantidade de leitura de blocos.</a:t>
            </a:r>
            <a:endParaRPr lang="pt-BR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1, 9, 2, 8, 7, 3, 4, 6, 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10, 90, 20, 30, 40,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Dada a árvore B+ a seguir, mostre como ela ficará após a remoção dos elementos: 18, 5, 15, 9, 3, 7, 11, 16.</a:t>
            </a: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097280" y="5286587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2089265" y="5286586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9" name="Retângulo 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056312" y="528658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3" name="Retângulo 1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033055" y="528658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7" name="Retângulo 1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995252" y="528658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5957449" y="5286582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7001390" y="527472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9" name="Retângulo 2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094805" y="421701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5406730" y="4128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7" name="Retângulo 3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8038742" y="527472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1" name="Retângulo 4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9037310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0046617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9" name="Retângulo 4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8900150" y="413310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3" name="Retângulo 5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5403610" y="3154681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7" name="Retângulo 5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/>
          <p:nvPr/>
        </p:nvCxnSpPr>
        <p:spPr>
          <a:xfrm flipH="1">
            <a:off x="1508758" y="4491334"/>
            <a:ext cx="580507" cy="77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10" idx="0"/>
          </p:cNvCxnSpPr>
          <p:nvPr/>
        </p:nvCxnSpPr>
        <p:spPr>
          <a:xfrm>
            <a:off x="2363584" y="4491334"/>
            <a:ext cx="137160" cy="79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14" idx="0"/>
          </p:cNvCxnSpPr>
          <p:nvPr/>
        </p:nvCxnSpPr>
        <p:spPr>
          <a:xfrm>
            <a:off x="2648641" y="4491334"/>
            <a:ext cx="819150" cy="79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8" idx="0"/>
          </p:cNvCxnSpPr>
          <p:nvPr/>
        </p:nvCxnSpPr>
        <p:spPr>
          <a:xfrm flipH="1">
            <a:off x="4444534" y="4402497"/>
            <a:ext cx="959076" cy="8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22" idx="0"/>
          </p:cNvCxnSpPr>
          <p:nvPr/>
        </p:nvCxnSpPr>
        <p:spPr>
          <a:xfrm flipH="1">
            <a:off x="5406731" y="4402497"/>
            <a:ext cx="264102" cy="88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26" idx="0"/>
          </p:cNvCxnSpPr>
          <p:nvPr/>
        </p:nvCxnSpPr>
        <p:spPr>
          <a:xfrm>
            <a:off x="5952248" y="4402497"/>
            <a:ext cx="416680" cy="88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30" idx="0"/>
          </p:cNvCxnSpPr>
          <p:nvPr/>
        </p:nvCxnSpPr>
        <p:spPr>
          <a:xfrm>
            <a:off x="6226567" y="4402497"/>
            <a:ext cx="1186302" cy="872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42" idx="0"/>
          </p:cNvCxnSpPr>
          <p:nvPr/>
        </p:nvCxnSpPr>
        <p:spPr>
          <a:xfrm flipH="1">
            <a:off x="8450221" y="4402497"/>
            <a:ext cx="447848" cy="87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46" idx="0"/>
          </p:cNvCxnSpPr>
          <p:nvPr/>
        </p:nvCxnSpPr>
        <p:spPr>
          <a:xfrm>
            <a:off x="9174469" y="4402497"/>
            <a:ext cx="274320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0" idx="0"/>
          </p:cNvCxnSpPr>
          <p:nvPr/>
        </p:nvCxnSpPr>
        <p:spPr>
          <a:xfrm>
            <a:off x="9445330" y="4402497"/>
            <a:ext cx="1012766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endCxn id="35" idx="0"/>
          </p:cNvCxnSpPr>
          <p:nvPr/>
        </p:nvCxnSpPr>
        <p:spPr>
          <a:xfrm flipH="1">
            <a:off x="2780603" y="3429000"/>
            <a:ext cx="2608812" cy="78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endCxn id="38" idx="0"/>
          </p:cNvCxnSpPr>
          <p:nvPr/>
        </p:nvCxnSpPr>
        <p:spPr>
          <a:xfrm>
            <a:off x="5691265" y="3429000"/>
            <a:ext cx="126944" cy="69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endCxn id="53" idx="0"/>
          </p:cNvCxnSpPr>
          <p:nvPr/>
        </p:nvCxnSpPr>
        <p:spPr>
          <a:xfrm>
            <a:off x="5952247" y="3429000"/>
            <a:ext cx="3085063" cy="70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3"/>
            <a:endCxn id="9" idx="1"/>
          </p:cNvCxnSpPr>
          <p:nvPr/>
        </p:nvCxnSpPr>
        <p:spPr>
          <a:xfrm flipV="1">
            <a:off x="1920237" y="5423746"/>
            <a:ext cx="169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1" idx="3"/>
            <a:endCxn id="13" idx="1"/>
          </p:cNvCxnSpPr>
          <p:nvPr/>
        </p:nvCxnSpPr>
        <p:spPr>
          <a:xfrm flipV="1">
            <a:off x="2912222" y="5423745"/>
            <a:ext cx="144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5" idx="3"/>
            <a:endCxn id="17" idx="1"/>
          </p:cNvCxnSpPr>
          <p:nvPr/>
        </p:nvCxnSpPr>
        <p:spPr>
          <a:xfrm flipV="1">
            <a:off x="3879269" y="5423744"/>
            <a:ext cx="153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19" idx="3"/>
            <a:endCxn id="21" idx="1"/>
          </p:cNvCxnSpPr>
          <p:nvPr/>
        </p:nvCxnSpPr>
        <p:spPr>
          <a:xfrm flipV="1">
            <a:off x="4856012" y="5423743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23" idx="3"/>
            <a:endCxn id="25" idx="1"/>
          </p:cNvCxnSpPr>
          <p:nvPr/>
        </p:nvCxnSpPr>
        <p:spPr>
          <a:xfrm flipV="1">
            <a:off x="5818209" y="5423742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27" idx="3"/>
            <a:endCxn id="29" idx="1"/>
          </p:cNvCxnSpPr>
          <p:nvPr/>
        </p:nvCxnSpPr>
        <p:spPr>
          <a:xfrm flipV="1">
            <a:off x="6780406" y="5411884"/>
            <a:ext cx="220984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1" idx="3"/>
            <a:endCxn id="41" idx="1"/>
          </p:cNvCxnSpPr>
          <p:nvPr/>
        </p:nvCxnSpPr>
        <p:spPr>
          <a:xfrm flipV="1">
            <a:off x="7824347" y="5411883"/>
            <a:ext cx="214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3" idx="3"/>
            <a:endCxn id="45" idx="1"/>
          </p:cNvCxnSpPr>
          <p:nvPr/>
        </p:nvCxnSpPr>
        <p:spPr>
          <a:xfrm flipV="1">
            <a:off x="8861699" y="5408338"/>
            <a:ext cx="175611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7" idx="3"/>
            <a:endCxn id="49" idx="1"/>
          </p:cNvCxnSpPr>
          <p:nvPr/>
        </p:nvCxnSpPr>
        <p:spPr>
          <a:xfrm>
            <a:off x="9860267" y="5408338"/>
            <a:ext cx="18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B+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4274626" y="3601590"/>
            <a:ext cx="867618" cy="428792"/>
            <a:chOff x="4929655" y="2782725"/>
            <a:chExt cx="867618" cy="428792"/>
          </a:xfrm>
        </p:grpSpPr>
        <p:sp>
          <p:nvSpPr>
            <p:cNvPr id="5" name="Retângulo 4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20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625459" y="4900402"/>
            <a:ext cx="867618" cy="428792"/>
            <a:chOff x="4929655" y="2782725"/>
            <a:chExt cx="867618" cy="428792"/>
          </a:xfrm>
        </p:grpSpPr>
        <p:sp>
          <p:nvSpPr>
            <p:cNvPr id="13" name="Retângulo 12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10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274626" y="4900402"/>
            <a:ext cx="867618" cy="428792"/>
            <a:chOff x="4929655" y="2782725"/>
            <a:chExt cx="867618" cy="428792"/>
          </a:xfrm>
        </p:grpSpPr>
        <p:sp>
          <p:nvSpPr>
            <p:cNvPr id="16" name="Retângulo 15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20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009862" y="4897290"/>
            <a:ext cx="867618" cy="428792"/>
            <a:chOff x="4929655" y="2782725"/>
            <a:chExt cx="867618" cy="428792"/>
          </a:xfrm>
        </p:grpSpPr>
        <p:sp>
          <p:nvSpPr>
            <p:cNvPr id="19" name="Retângulo 18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30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397859" y="4900402"/>
            <a:ext cx="867618" cy="428792"/>
            <a:chOff x="4929655" y="2782725"/>
            <a:chExt cx="867618" cy="428792"/>
          </a:xfrm>
        </p:grpSpPr>
        <p:sp>
          <p:nvSpPr>
            <p:cNvPr id="22" name="Retângulo 21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40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60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607071" y="3601590"/>
            <a:ext cx="867618" cy="428792"/>
            <a:chOff x="4929655" y="2782725"/>
            <a:chExt cx="867618" cy="428792"/>
          </a:xfrm>
        </p:grpSpPr>
        <p:sp>
          <p:nvSpPr>
            <p:cNvPr id="25" name="Retângulo 24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40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576053" y="2240683"/>
            <a:ext cx="867618" cy="428792"/>
            <a:chOff x="4929655" y="2782725"/>
            <a:chExt cx="867618" cy="428792"/>
          </a:xfrm>
        </p:grpSpPr>
        <p:sp>
          <p:nvSpPr>
            <p:cNvPr id="28" name="Retângulo 27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30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/>
          <p:nvPr/>
        </p:nvCxnSpPr>
        <p:spPr>
          <a:xfrm flipH="1">
            <a:off x="4708435" y="2669475"/>
            <a:ext cx="867618" cy="9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009862" y="2669475"/>
            <a:ext cx="1084523" cy="9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3059268" y="4030382"/>
            <a:ext cx="1215358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4708435" y="4030382"/>
            <a:ext cx="0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6443671" y="4030382"/>
            <a:ext cx="163400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7040880" y="4030382"/>
            <a:ext cx="790788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4" idx="3"/>
            <a:endCxn id="16" idx="1"/>
          </p:cNvCxnSpPr>
          <p:nvPr/>
        </p:nvCxnSpPr>
        <p:spPr>
          <a:xfrm>
            <a:off x="3493077" y="5114798"/>
            <a:ext cx="781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7" idx="3"/>
            <a:endCxn id="19" idx="1"/>
          </p:cNvCxnSpPr>
          <p:nvPr/>
        </p:nvCxnSpPr>
        <p:spPr>
          <a:xfrm flipV="1">
            <a:off x="5142244" y="5111686"/>
            <a:ext cx="867618" cy="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0" idx="3"/>
            <a:endCxn id="22" idx="1"/>
          </p:cNvCxnSpPr>
          <p:nvPr/>
        </p:nvCxnSpPr>
        <p:spPr>
          <a:xfrm>
            <a:off x="6877480" y="5111686"/>
            <a:ext cx="520379" cy="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13" idx="2"/>
          </p:cNvCxnSpPr>
          <p:nvPr/>
        </p:nvCxnSpPr>
        <p:spPr>
          <a:xfrm flipH="1">
            <a:off x="2842363" y="5329194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4491530" y="5329194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>
            <a:off x="6243800" y="5329194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7614763" y="5326082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8077176" y="5326081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Vantagens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Nós internos armazenam apenas chaves: menor leitura de blocos na pesquisa;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Ponteiros entre nós folhas: menor tempo de busca entre blocos consecutivos.</a:t>
            </a:r>
            <a:endParaRPr lang="pt-BR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Regras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Mesmas regras da árvore B;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Caso ocorra </a:t>
            </a:r>
            <a:r>
              <a:rPr lang="pt-BR" sz="2800" i="1" dirty="0"/>
              <a:t>overflow</a:t>
            </a:r>
            <a:r>
              <a:rPr lang="pt-BR" sz="2800" dirty="0"/>
              <a:t>, fazer um </a:t>
            </a:r>
            <a:r>
              <a:rPr lang="pt-BR" sz="2800" i="1" dirty="0"/>
              <a:t>split </a:t>
            </a:r>
            <a:r>
              <a:rPr lang="pt-BR" sz="2800" dirty="0"/>
              <a:t>e promover (sem remover da folha) a menor chave do nó direito dos nós resultantes do </a:t>
            </a:r>
            <a:r>
              <a:rPr lang="pt-BR" sz="2800" i="1" dirty="0"/>
              <a:t>split</a:t>
            </a:r>
            <a:r>
              <a:rPr lang="pt-BR" sz="2800" dirty="0"/>
              <a:t>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Caso o </a:t>
            </a:r>
            <a:r>
              <a:rPr lang="pt-BR" sz="2800" i="1" dirty="0"/>
              <a:t>overflow </a:t>
            </a:r>
            <a:r>
              <a:rPr lang="pt-BR" sz="2800" dirty="0"/>
              <a:t>aconteça em um nó interno, não é necessário manter a menor chave do nó direito, ou seja, seguir a mesma regra da árvore B.</a:t>
            </a:r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1</a:t>
            </a:r>
            <a:r>
              <a:rPr lang="pt-BR" sz="2800" dirty="0"/>
              <a:t>, 5, 9, 7, 4, 6, 2, 3, 8.</a:t>
            </a:r>
            <a:endParaRPr lang="pt-BR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8026</Words>
  <Application>WPS Presentation</Application>
  <PresentationFormat>Widescreen</PresentationFormat>
  <Paragraphs>1732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Retrospectiva</vt:lpstr>
      <vt:lpstr>Árvores B+ (B+-trees)</vt:lpstr>
      <vt:lpstr>Exemplo</vt:lpstr>
      <vt:lpstr>Exemplo</vt:lpstr>
      <vt:lpstr>Desvantagens da árvore B</vt:lpstr>
      <vt:lpstr>Árvore B+</vt:lpstr>
      <vt:lpstr>Árvore B+</vt:lpstr>
      <vt:lpstr>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Implementação</vt:lpstr>
      <vt:lpstr>Árvore B*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CMI</dc:creator>
  <cp:lastModifiedBy>ALUNO</cp:lastModifiedBy>
  <cp:revision>360</cp:revision>
  <dcterms:created xsi:type="dcterms:W3CDTF">2017-05-11T21:27:00Z</dcterms:created>
  <dcterms:modified xsi:type="dcterms:W3CDTF">2025-05-19T23:57:12Z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978C751AAB5F446F8B9D730E4BB4461F_13</vt:lpwstr>
  </property>
  <property fmtid="{D5CDD505-2E9C-101B-9397-08002B2CF9AE}" pid="3" name="KSOProductBuildVer">
    <vt:lpwstr>1046-12.2.0.21179</vt:lpwstr>
  </property>
</Properties>
</file>