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376" r:id="rId7"/>
    <p:sldId id="305" r:id="rId8"/>
    <p:sldId id="306" r:id="rId9"/>
    <p:sldId id="307" r:id="rId10"/>
    <p:sldId id="269" r:id="rId11"/>
    <p:sldId id="374" r:id="rId12"/>
    <p:sldId id="308" r:id="rId13"/>
    <p:sldId id="373" r:id="rId14"/>
    <p:sldId id="309" r:id="rId15"/>
    <p:sldId id="263" r:id="rId16"/>
    <p:sldId id="261" r:id="rId17"/>
    <p:sldId id="264" r:id="rId18"/>
    <p:sldId id="265" r:id="rId19"/>
    <p:sldId id="266" r:id="rId20"/>
    <p:sldId id="267" r:id="rId21"/>
    <p:sldId id="310" r:id="rId22"/>
    <p:sldId id="311" r:id="rId23"/>
    <p:sldId id="268" r:id="rId24"/>
    <p:sldId id="270" r:id="rId25"/>
    <p:sldId id="271" r:id="rId26"/>
    <p:sldId id="272" r:id="rId27"/>
    <p:sldId id="375" r:id="rId28"/>
    <p:sldId id="370" r:id="rId29"/>
    <p:sldId id="371" r:id="rId30"/>
    <p:sldId id="372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6E8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08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6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88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5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3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8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CE2D04-5A71-42BB-890B-1AB9AE6D7932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4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CE2D04-5A71-42BB-890B-1AB9AE6D7932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4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Binárias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51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Quantidade máxima de elementos de uma árvore: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, sendo:</a:t>
            </a:r>
          </a:p>
          <a:p>
            <a:pPr lvl="1"/>
            <a:r>
              <a:rPr lang="pt-BR" sz="2800" i="1" dirty="0"/>
              <a:t>m</a:t>
            </a:r>
            <a:r>
              <a:rPr lang="pt-BR" sz="2800" dirty="0"/>
              <a:t>: ordem;</a:t>
            </a:r>
          </a:p>
          <a:p>
            <a:pPr lvl="1"/>
            <a:r>
              <a:rPr lang="pt-BR" sz="2800" i="1" dirty="0"/>
              <a:t>h</a:t>
            </a:r>
            <a:r>
              <a:rPr lang="pt-BR" sz="2800" dirty="0"/>
              <a:t>: altura.</a:t>
            </a:r>
          </a:p>
          <a:p>
            <a:pPr lvl="1"/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918462" y="2421866"/>
                <a:ext cx="1127873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462" y="2421866"/>
                <a:ext cx="1127873" cy="784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84759F2-26F6-4828-B32E-FE386128B208}"/>
                  </a:ext>
                </a:extLst>
              </p:cNvPr>
              <p:cNvSpPr txBox="1"/>
              <p:nvPr/>
            </p:nvSpPr>
            <p:spPr>
              <a:xfrm>
                <a:off x="3687068" y="3433378"/>
                <a:ext cx="359066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 …. +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84759F2-26F6-4828-B32E-FE386128B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068" y="3433378"/>
                <a:ext cx="3590663" cy="281937"/>
              </a:xfrm>
              <a:prstGeom prst="rect">
                <a:avLst/>
              </a:prstGeom>
              <a:blipFill>
                <a:blip r:embed="rId3"/>
                <a:stretch>
                  <a:fillRect l="-2377" t="-4348" r="-679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A1F104-DFA1-4B88-ABE0-7C4370CDA7D8}"/>
                  </a:ext>
                </a:extLst>
              </p:cNvPr>
              <p:cNvSpPr txBox="1"/>
              <p:nvPr/>
            </p:nvSpPr>
            <p:spPr>
              <a:xfrm>
                <a:off x="8815804" y="4364029"/>
                <a:ext cx="1117422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A1F104-DFA1-4B88-ABE0-7C4370CDA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804" y="4364029"/>
                <a:ext cx="1117422" cy="468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28573D-9487-4D7D-8AA1-3E20B2CAA075}"/>
              </a:ext>
            </a:extLst>
          </p:cNvPr>
          <p:cNvSpPr txBox="1"/>
          <p:nvPr/>
        </p:nvSpPr>
        <p:spPr>
          <a:xfrm>
            <a:off x="7907960" y="3902364"/>
            <a:ext cx="293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Só para árvore binária</a:t>
            </a:r>
          </a:p>
        </p:txBody>
      </p:sp>
    </p:spTree>
    <p:extLst>
      <p:ext uri="{BB962C8B-B14F-4D97-AF65-F5344CB8AC3E}">
        <p14:creationId xmlns:p14="http://schemas.microsoft.com/office/powerpoint/2010/main" val="268296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84B1A45-0EF5-4467-92CF-7F1997D0CE76}"/>
                  </a:ext>
                </a:extLst>
              </p:cNvPr>
              <p:cNvSpPr txBox="1"/>
              <p:nvPr/>
            </p:nvSpPr>
            <p:spPr>
              <a:xfrm>
                <a:off x="379573" y="3001008"/>
                <a:ext cx="88780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84B1A45-0EF5-4467-92CF-7F1997D0C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73" y="3001008"/>
                <a:ext cx="887807" cy="374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A004EA6-AEA6-4FB9-A5FE-F29DD99781D6}"/>
                  </a:ext>
                </a:extLst>
              </p:cNvPr>
              <p:cNvSpPr txBox="1"/>
              <p:nvPr/>
            </p:nvSpPr>
            <p:spPr>
              <a:xfrm>
                <a:off x="379573" y="3375278"/>
                <a:ext cx="2191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−1=1 −1=0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A004EA6-AEA6-4FB9-A5FE-F29DD997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73" y="3375278"/>
                <a:ext cx="21915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7BC32CF-4BC0-4235-BE4D-C0C376640B2C}"/>
                  </a:ext>
                </a:extLst>
              </p:cNvPr>
              <p:cNvSpPr txBox="1"/>
              <p:nvPr/>
            </p:nvSpPr>
            <p:spPr>
              <a:xfrm>
                <a:off x="2426530" y="2684477"/>
                <a:ext cx="2186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−1=2 −1=1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7BC32CF-4BC0-4235-BE4D-C0C376640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530" y="2684477"/>
                <a:ext cx="21866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>
            <a:extLst>
              <a:ext uri="{FF2B5EF4-FFF2-40B4-BE49-F238E27FC236}">
                <a16:creationId xmlns:a16="http://schemas.microsoft.com/office/drawing/2014/main" id="{B15E7976-8DEB-4CB2-9110-D07A8D3BD1EE}"/>
              </a:ext>
            </a:extLst>
          </p:cNvPr>
          <p:cNvSpPr/>
          <p:nvPr/>
        </p:nvSpPr>
        <p:spPr>
          <a:xfrm>
            <a:off x="3263318" y="2030135"/>
            <a:ext cx="687897" cy="65434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88565A-EBE6-4A94-A8E0-E162D24E1BEE}"/>
              </a:ext>
            </a:extLst>
          </p:cNvPr>
          <p:cNvSpPr txBox="1"/>
          <p:nvPr/>
        </p:nvSpPr>
        <p:spPr>
          <a:xfrm>
            <a:off x="3337801" y="168845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8226CF4-0DF5-4072-AB2C-74AB88ECB91A}"/>
                  </a:ext>
                </a:extLst>
              </p:cNvPr>
              <p:cNvSpPr txBox="1"/>
              <p:nvPr/>
            </p:nvSpPr>
            <p:spPr>
              <a:xfrm>
                <a:off x="5402417" y="3499730"/>
                <a:ext cx="2191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−1=4 −1=3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8226CF4-0DF5-4072-AB2C-74AB88ECB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417" y="3499730"/>
                <a:ext cx="21915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ipse 16">
            <a:extLst>
              <a:ext uri="{FF2B5EF4-FFF2-40B4-BE49-F238E27FC236}">
                <a16:creationId xmlns:a16="http://schemas.microsoft.com/office/drawing/2014/main" id="{CAAA4C73-42CD-4844-B737-25773F5711D7}"/>
              </a:ext>
            </a:extLst>
          </p:cNvPr>
          <p:cNvSpPr/>
          <p:nvPr/>
        </p:nvSpPr>
        <p:spPr>
          <a:xfrm>
            <a:off x="6096000" y="2030135"/>
            <a:ext cx="687897" cy="65434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D9B514E-5B62-4030-8E13-6A3EBD111183}"/>
              </a:ext>
            </a:extLst>
          </p:cNvPr>
          <p:cNvSpPr/>
          <p:nvPr/>
        </p:nvSpPr>
        <p:spPr>
          <a:xfrm>
            <a:off x="5408103" y="2869143"/>
            <a:ext cx="687897" cy="654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4065737-4C33-42DB-B3B3-45FF01E8C394}"/>
              </a:ext>
            </a:extLst>
          </p:cNvPr>
          <p:cNvSpPr/>
          <p:nvPr/>
        </p:nvSpPr>
        <p:spPr>
          <a:xfrm>
            <a:off x="6783897" y="2867046"/>
            <a:ext cx="687897" cy="654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ACC8784-6B15-45E9-98AF-3415A48CE256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5995260" y="2588651"/>
            <a:ext cx="201480" cy="376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16DE8B5-8635-486E-8E6F-3CD84FA8DDF8}"/>
              </a:ext>
            </a:extLst>
          </p:cNvPr>
          <p:cNvCxnSpPr>
            <a:cxnSpLocks/>
            <a:stCxn id="17" idx="5"/>
            <a:endCxn id="21" idx="1"/>
          </p:cNvCxnSpPr>
          <p:nvPr/>
        </p:nvCxnSpPr>
        <p:spPr>
          <a:xfrm>
            <a:off x="6683157" y="2588651"/>
            <a:ext cx="201480" cy="37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75DBD60-1BFF-4380-AE26-59427051B681}"/>
              </a:ext>
            </a:extLst>
          </p:cNvPr>
          <p:cNvSpPr txBox="1"/>
          <p:nvPr/>
        </p:nvSpPr>
        <p:spPr>
          <a:xfrm>
            <a:off x="6196740" y="166080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h=2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E25F142-4832-42F5-8996-AA15EE8721C2}"/>
              </a:ext>
            </a:extLst>
          </p:cNvPr>
          <p:cNvSpPr/>
          <p:nvPr/>
        </p:nvSpPr>
        <p:spPr>
          <a:xfrm>
            <a:off x="9137099" y="2057785"/>
            <a:ext cx="687897" cy="65434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57A138B-E80B-42C9-964F-F064B2738A0E}"/>
              </a:ext>
            </a:extLst>
          </p:cNvPr>
          <p:cNvSpPr/>
          <p:nvPr/>
        </p:nvSpPr>
        <p:spPr>
          <a:xfrm>
            <a:off x="8293298" y="2905182"/>
            <a:ext cx="687897" cy="654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9CC6B5F-304E-4ADA-86B8-FFA2B69CF1D1}"/>
              </a:ext>
            </a:extLst>
          </p:cNvPr>
          <p:cNvSpPr/>
          <p:nvPr/>
        </p:nvSpPr>
        <p:spPr>
          <a:xfrm>
            <a:off x="10158086" y="2905182"/>
            <a:ext cx="687897" cy="654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C2E0ADD-2F00-4965-8E8D-5FCD1597BE4B}"/>
              </a:ext>
            </a:extLst>
          </p:cNvPr>
          <p:cNvCxnSpPr>
            <a:stCxn id="28" idx="3"/>
            <a:endCxn id="29" idx="7"/>
          </p:cNvCxnSpPr>
          <p:nvPr/>
        </p:nvCxnSpPr>
        <p:spPr>
          <a:xfrm flipH="1">
            <a:off x="8880455" y="2616301"/>
            <a:ext cx="357384" cy="384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A60A577-AA88-4DD1-8F45-1B638FDDF369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9724256" y="2616301"/>
            <a:ext cx="534570" cy="384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BA6A6A2-6F03-40F1-A8C8-00E8D17E1BD3}"/>
              </a:ext>
            </a:extLst>
          </p:cNvPr>
          <p:cNvSpPr txBox="1"/>
          <p:nvPr/>
        </p:nvSpPr>
        <p:spPr>
          <a:xfrm>
            <a:off x="9081935" y="169684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h=3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239049D-94F7-4B40-9060-BCD52CC17150}"/>
              </a:ext>
            </a:extLst>
          </p:cNvPr>
          <p:cNvSpPr/>
          <p:nvPr/>
        </p:nvSpPr>
        <p:spPr>
          <a:xfrm>
            <a:off x="7706069" y="3744190"/>
            <a:ext cx="687897" cy="65434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1F8DFEF6-F688-45E0-88A8-3B915FD4F1C0}"/>
              </a:ext>
            </a:extLst>
          </p:cNvPr>
          <p:cNvCxnSpPr>
            <a:cxnSpLocks/>
            <a:stCxn id="29" idx="3"/>
            <a:endCxn id="35" idx="7"/>
          </p:cNvCxnSpPr>
          <p:nvPr/>
        </p:nvCxnSpPr>
        <p:spPr>
          <a:xfrm flipH="1">
            <a:off x="8293226" y="3463698"/>
            <a:ext cx="100812" cy="376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A0FE0CA1-D2D0-41EC-8832-CF5F9CD87207}"/>
              </a:ext>
            </a:extLst>
          </p:cNvPr>
          <p:cNvSpPr/>
          <p:nvPr/>
        </p:nvSpPr>
        <p:spPr>
          <a:xfrm>
            <a:off x="8932968" y="3744190"/>
            <a:ext cx="687897" cy="65434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8DD07D6-E407-4242-8791-94D87D19DEC6}"/>
              </a:ext>
            </a:extLst>
          </p:cNvPr>
          <p:cNvCxnSpPr>
            <a:cxnSpLocks/>
            <a:stCxn id="29" idx="5"/>
            <a:endCxn id="39" idx="1"/>
          </p:cNvCxnSpPr>
          <p:nvPr/>
        </p:nvCxnSpPr>
        <p:spPr>
          <a:xfrm>
            <a:off x="8880455" y="3463698"/>
            <a:ext cx="153253" cy="376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5196600C-144F-4DAC-B13C-D2155826AC00}"/>
              </a:ext>
            </a:extLst>
          </p:cNvPr>
          <p:cNvSpPr/>
          <p:nvPr/>
        </p:nvSpPr>
        <p:spPr>
          <a:xfrm>
            <a:off x="9673378" y="3744190"/>
            <a:ext cx="687897" cy="65434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C3D26E3C-2DA4-43AF-8F2F-990DCA0AD904}"/>
              </a:ext>
            </a:extLst>
          </p:cNvPr>
          <p:cNvSpPr/>
          <p:nvPr/>
        </p:nvSpPr>
        <p:spPr>
          <a:xfrm>
            <a:off x="10881098" y="3744190"/>
            <a:ext cx="687897" cy="65434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6034F71-6C5A-4661-B4E5-5CA08480C69D}"/>
              </a:ext>
            </a:extLst>
          </p:cNvPr>
          <p:cNvCxnSpPr>
            <a:cxnSpLocks/>
            <a:stCxn id="30" idx="3"/>
            <a:endCxn id="52" idx="0"/>
          </p:cNvCxnSpPr>
          <p:nvPr/>
        </p:nvCxnSpPr>
        <p:spPr>
          <a:xfrm flipH="1">
            <a:off x="10017327" y="3463698"/>
            <a:ext cx="241499" cy="280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C68848C-CC27-47B5-BE86-82BC84EC40D4}"/>
              </a:ext>
            </a:extLst>
          </p:cNvPr>
          <p:cNvCxnSpPr>
            <a:cxnSpLocks/>
            <a:stCxn id="30" idx="5"/>
            <a:endCxn id="54" idx="1"/>
          </p:cNvCxnSpPr>
          <p:nvPr/>
        </p:nvCxnSpPr>
        <p:spPr>
          <a:xfrm>
            <a:off x="10745243" y="3463698"/>
            <a:ext cx="236595" cy="376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A569427-BBA6-446D-8C60-D14A8BBF69A5}"/>
                  </a:ext>
                </a:extLst>
              </p:cNvPr>
              <p:cNvSpPr txBox="1"/>
              <p:nvPr/>
            </p:nvSpPr>
            <p:spPr>
              <a:xfrm>
                <a:off x="8790276" y="4502747"/>
                <a:ext cx="2191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−1=8 −1=7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A569427-BBA6-446D-8C60-D14A8BBF6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76" y="4502747"/>
                <a:ext cx="21915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11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36599"/>
              </p:ext>
            </p:extLst>
          </p:nvPr>
        </p:nvGraphicFramePr>
        <p:xfrm>
          <a:off x="279400" y="2077222"/>
          <a:ext cx="3624589" cy="38333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Ordem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Altura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Tamanho máximo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15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31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63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127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255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90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37896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44713"/>
              </p:ext>
            </p:extLst>
          </p:nvPr>
        </p:nvGraphicFramePr>
        <p:xfrm>
          <a:off x="4153993" y="2091468"/>
          <a:ext cx="3381340" cy="37432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6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Ordem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Altura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Tamanho máximo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4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4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4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13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4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40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4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121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34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364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34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1093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34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3280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50418"/>
              </p:ext>
            </p:extLst>
          </p:nvPr>
        </p:nvGraphicFramePr>
        <p:xfrm>
          <a:off x="7785336" y="2091468"/>
          <a:ext cx="3381339" cy="33495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299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Ordem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Altura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Tamanho máximo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1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1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21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1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85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1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341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1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1365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1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5461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13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pt-BR" sz="1800" u="none" strike="noStrike" dirty="0">
                          <a:effectLst/>
                        </a:rPr>
                        <a:t>21845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7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059AB-C3A4-4BBC-B9C8-2C9E2FC2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FF3D9-FD29-4D9C-9F45-14BAB853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altura da árvore é a maior distância da raiz para o nó com a maior profundidade;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F56D9B4-6BD5-4C40-B140-A9CE6D1CD580}"/>
              </a:ext>
            </a:extLst>
          </p:cNvPr>
          <p:cNvSpPr/>
          <p:nvPr/>
        </p:nvSpPr>
        <p:spPr>
          <a:xfrm>
            <a:off x="2508966" y="288036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9D49F5A-47B2-4B15-86A7-263FC56130B6}"/>
              </a:ext>
            </a:extLst>
          </p:cNvPr>
          <p:cNvSpPr/>
          <p:nvPr/>
        </p:nvSpPr>
        <p:spPr>
          <a:xfrm>
            <a:off x="1623267" y="371987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9E0F9B-8588-4EBA-84F7-7AFEE6D60948}"/>
              </a:ext>
            </a:extLst>
          </p:cNvPr>
          <p:cNvSpPr/>
          <p:nvPr/>
        </p:nvSpPr>
        <p:spPr>
          <a:xfrm>
            <a:off x="3418205" y="371987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A9DF4F8-5BA4-4C7B-8C14-0C5F8CAF874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091561" y="3348654"/>
            <a:ext cx="497751" cy="45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E4842AA-A165-47E2-B794-DB01CEFC067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977260" y="3348654"/>
            <a:ext cx="521291" cy="45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104F46EC-7CB8-47BF-BEA5-2149277E276E}"/>
              </a:ext>
            </a:extLst>
          </p:cNvPr>
          <p:cNvSpPr/>
          <p:nvPr/>
        </p:nvSpPr>
        <p:spPr>
          <a:xfrm>
            <a:off x="895944" y="4549335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A407342-B172-45CE-ABF8-40BB0CC6977A}"/>
              </a:ext>
            </a:extLst>
          </p:cNvPr>
          <p:cNvSpPr/>
          <p:nvPr/>
        </p:nvSpPr>
        <p:spPr>
          <a:xfrm>
            <a:off x="2304025" y="4549335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63BF232-2BE0-4CA2-9BD5-A7D61283A8DB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364238" y="4188170"/>
            <a:ext cx="339375" cy="44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5537052-124C-45B8-BD67-75FD5320AD8D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2091561" y="4188170"/>
            <a:ext cx="292810" cy="44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021760-810F-4761-898C-EFD2D4303BE0}"/>
              </a:ext>
            </a:extLst>
          </p:cNvPr>
          <p:cNvSpPr txBox="1"/>
          <p:nvPr/>
        </p:nvSpPr>
        <p:spPr>
          <a:xfrm>
            <a:off x="2388119" y="545914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 = 3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623E8C4-4B94-48FF-AF0C-4C08B6E0F2BA}"/>
              </a:ext>
            </a:extLst>
          </p:cNvPr>
          <p:cNvSpPr/>
          <p:nvPr/>
        </p:nvSpPr>
        <p:spPr>
          <a:xfrm>
            <a:off x="8419131" y="2490635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AFD2222-EF21-4B45-B966-73D8FEB04B86}"/>
              </a:ext>
            </a:extLst>
          </p:cNvPr>
          <p:cNvSpPr/>
          <p:nvPr/>
        </p:nvSpPr>
        <p:spPr>
          <a:xfrm>
            <a:off x="7360682" y="325158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37669CF-0495-4F99-9F02-3FDA5B16F385}"/>
              </a:ext>
            </a:extLst>
          </p:cNvPr>
          <p:cNvSpPr/>
          <p:nvPr/>
        </p:nvSpPr>
        <p:spPr>
          <a:xfrm>
            <a:off x="9820396" y="325158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8701DFB-50F9-4796-802E-C2F5795876A8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7828976" y="2958929"/>
            <a:ext cx="670501" cy="37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4B7CFEB-8D18-42AF-B28A-DA10425051AD}"/>
              </a:ext>
            </a:extLst>
          </p:cNvPr>
          <p:cNvCxnSpPr>
            <a:stCxn id="31" idx="5"/>
            <a:endCxn id="33" idx="1"/>
          </p:cNvCxnSpPr>
          <p:nvPr/>
        </p:nvCxnSpPr>
        <p:spPr>
          <a:xfrm>
            <a:off x="8887425" y="2958929"/>
            <a:ext cx="1013317" cy="37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D7822177-89CB-4369-B199-CF029EF6CCD7}"/>
              </a:ext>
            </a:extLst>
          </p:cNvPr>
          <p:cNvSpPr/>
          <p:nvPr/>
        </p:nvSpPr>
        <p:spPr>
          <a:xfrm>
            <a:off x="6728212" y="4054538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4C882B9-5ED4-483B-A7EA-CC855F9234BA}"/>
              </a:ext>
            </a:extLst>
          </p:cNvPr>
          <p:cNvSpPr/>
          <p:nvPr/>
        </p:nvSpPr>
        <p:spPr>
          <a:xfrm>
            <a:off x="8082072" y="408489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F9E61DD3-CB91-4A95-B4BE-10A66E099173}"/>
              </a:ext>
            </a:extLst>
          </p:cNvPr>
          <p:cNvSpPr/>
          <p:nvPr/>
        </p:nvSpPr>
        <p:spPr>
          <a:xfrm>
            <a:off x="9070236" y="408489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F856C7A8-D4EA-41F5-8189-0B6D89C8E755}"/>
              </a:ext>
            </a:extLst>
          </p:cNvPr>
          <p:cNvCxnSpPr>
            <a:cxnSpLocks/>
            <a:stCxn id="32" idx="3"/>
            <a:endCxn id="36" idx="7"/>
          </p:cNvCxnSpPr>
          <p:nvPr/>
        </p:nvCxnSpPr>
        <p:spPr>
          <a:xfrm flipH="1">
            <a:off x="7196506" y="3719876"/>
            <a:ext cx="244522" cy="41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E4724BCD-6A5B-4341-B279-B54DB690AA27}"/>
              </a:ext>
            </a:extLst>
          </p:cNvPr>
          <p:cNvCxnSpPr>
            <a:cxnSpLocks/>
            <a:stCxn id="32" idx="5"/>
            <a:endCxn id="37" idx="1"/>
          </p:cNvCxnSpPr>
          <p:nvPr/>
        </p:nvCxnSpPr>
        <p:spPr>
          <a:xfrm>
            <a:off x="7828976" y="3719876"/>
            <a:ext cx="333442" cy="44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8515C6D-6D0E-4A47-B686-1F0723E17749}"/>
              </a:ext>
            </a:extLst>
          </p:cNvPr>
          <p:cNvCxnSpPr>
            <a:cxnSpLocks/>
            <a:stCxn id="33" idx="3"/>
            <a:endCxn id="38" idx="7"/>
          </p:cNvCxnSpPr>
          <p:nvPr/>
        </p:nvCxnSpPr>
        <p:spPr>
          <a:xfrm flipH="1">
            <a:off x="9538530" y="3719876"/>
            <a:ext cx="362212" cy="44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E8A945F1-D50F-43C7-89F6-81DA04D9210E}"/>
              </a:ext>
            </a:extLst>
          </p:cNvPr>
          <p:cNvSpPr/>
          <p:nvPr/>
        </p:nvSpPr>
        <p:spPr>
          <a:xfrm>
            <a:off x="9712417" y="4823655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8D5C638F-200F-4233-B950-6FCA644C12D6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9538530" y="4553184"/>
            <a:ext cx="254233" cy="35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C653D38-52DB-4207-A454-E6D0F438707F}"/>
              </a:ext>
            </a:extLst>
          </p:cNvPr>
          <p:cNvSpPr txBox="1"/>
          <p:nvPr/>
        </p:nvSpPr>
        <p:spPr>
          <a:xfrm>
            <a:off x="8499477" y="545914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 = 4</a:t>
            </a:r>
          </a:p>
        </p:txBody>
      </p:sp>
    </p:spTree>
    <p:extLst>
      <p:ext uri="{BB962C8B-B14F-4D97-AF65-F5344CB8AC3E}">
        <p14:creationId xmlns:p14="http://schemas.microsoft.com/office/powerpoint/2010/main" val="100007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Determine, para a árvore a seguir:</a:t>
            </a:r>
          </a:p>
          <a:p>
            <a:pPr marL="201168" lvl="1" indent="0">
              <a:buNone/>
            </a:pPr>
            <a:r>
              <a:rPr lang="pt-BR" sz="2400" dirty="0"/>
              <a:t>a) </a:t>
            </a:r>
            <a:r>
              <a:rPr lang="pt-BR" sz="2400" dirty="0">
                <a:solidFill>
                  <a:schemeClr val="tx1"/>
                </a:solidFill>
              </a:rPr>
              <a:t>Nó raiz;</a:t>
            </a:r>
          </a:p>
          <a:p>
            <a:pPr marL="201168" lvl="1" indent="0">
              <a:buNone/>
            </a:pPr>
            <a:r>
              <a:rPr lang="pt-BR" sz="2400" dirty="0"/>
              <a:t>b) </a:t>
            </a:r>
            <a:r>
              <a:rPr lang="pt-BR" sz="2400" dirty="0">
                <a:solidFill>
                  <a:schemeClr val="tx1"/>
                </a:solidFill>
              </a:rPr>
              <a:t>Nós folhas;</a:t>
            </a:r>
          </a:p>
          <a:p>
            <a:pPr marL="201168" lvl="1" indent="0">
              <a:buNone/>
            </a:pPr>
            <a:r>
              <a:rPr lang="pt-BR" sz="2400" dirty="0"/>
              <a:t>c) Profundidade de cada nó;</a:t>
            </a:r>
          </a:p>
          <a:p>
            <a:pPr marL="201168" lvl="1" indent="0">
              <a:buNone/>
            </a:pPr>
            <a:r>
              <a:rPr lang="pt-BR" sz="2400" dirty="0"/>
              <a:t>d) Nós em cada nível da árvore;</a:t>
            </a:r>
          </a:p>
          <a:p>
            <a:pPr marL="201168" lvl="1" indent="0">
              <a:buNone/>
            </a:pPr>
            <a:r>
              <a:rPr lang="pt-BR" sz="2400" dirty="0"/>
              <a:t>e) Altura da árvore; </a:t>
            </a:r>
          </a:p>
          <a:p>
            <a:pPr marL="201168" lvl="1" indent="0">
              <a:buNone/>
            </a:pPr>
            <a:r>
              <a:rPr lang="pt-BR" sz="2400" dirty="0"/>
              <a:t>f) Tamanho da árvore. </a:t>
            </a:r>
          </a:p>
          <a:p>
            <a:pPr lvl="1"/>
            <a:endParaRPr lang="pt-BR" sz="2400" dirty="0"/>
          </a:p>
          <a:p>
            <a:pPr lvl="1"/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7738098" y="1875547"/>
            <a:ext cx="519039" cy="520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403492" y="2680813"/>
            <a:ext cx="570930" cy="5727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9058003" y="2680813"/>
            <a:ext cx="640441" cy="6425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220676" y="3536813"/>
            <a:ext cx="595538" cy="5974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0176206" y="3500361"/>
            <a:ext cx="631872" cy="6339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0953714" y="4535453"/>
            <a:ext cx="595384" cy="597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5506754" y="3557147"/>
            <a:ext cx="575272" cy="5771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005288" y="3557147"/>
            <a:ext cx="608457" cy="6104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742053" y="4533328"/>
            <a:ext cx="597502" cy="5994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5828586" y="4507961"/>
            <a:ext cx="622786" cy="6248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" name="Conector reto 16"/>
          <p:cNvCxnSpPr>
            <a:stCxn id="4" idx="4"/>
            <a:endCxn id="5" idx="0"/>
          </p:cNvCxnSpPr>
          <p:nvPr/>
        </p:nvCxnSpPr>
        <p:spPr>
          <a:xfrm flipH="1">
            <a:off x="6688957" y="2396283"/>
            <a:ext cx="1308661" cy="284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4" idx="4"/>
            <a:endCxn id="6" idx="0"/>
          </p:cNvCxnSpPr>
          <p:nvPr/>
        </p:nvCxnSpPr>
        <p:spPr>
          <a:xfrm>
            <a:off x="7997618" y="2396283"/>
            <a:ext cx="1380606" cy="284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6" idx="4"/>
            <a:endCxn id="7" idx="0"/>
          </p:cNvCxnSpPr>
          <p:nvPr/>
        </p:nvCxnSpPr>
        <p:spPr>
          <a:xfrm flipH="1">
            <a:off x="8518445" y="3323347"/>
            <a:ext cx="859779" cy="213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6" idx="4"/>
            <a:endCxn id="8" idx="0"/>
          </p:cNvCxnSpPr>
          <p:nvPr/>
        </p:nvCxnSpPr>
        <p:spPr>
          <a:xfrm>
            <a:off x="9378224" y="3323347"/>
            <a:ext cx="1113918" cy="177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5" idx="4"/>
            <a:endCxn id="10" idx="0"/>
          </p:cNvCxnSpPr>
          <p:nvPr/>
        </p:nvCxnSpPr>
        <p:spPr>
          <a:xfrm flipH="1">
            <a:off x="5794390" y="3253609"/>
            <a:ext cx="894567" cy="303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5" idx="4"/>
            <a:endCxn id="11" idx="0"/>
          </p:cNvCxnSpPr>
          <p:nvPr/>
        </p:nvCxnSpPr>
        <p:spPr>
          <a:xfrm>
            <a:off x="6688957" y="3253609"/>
            <a:ext cx="620560" cy="303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10" idx="4"/>
            <a:endCxn id="13" idx="0"/>
          </p:cNvCxnSpPr>
          <p:nvPr/>
        </p:nvCxnSpPr>
        <p:spPr>
          <a:xfrm>
            <a:off x="5794390" y="4134299"/>
            <a:ext cx="345589" cy="373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7" idx="4"/>
            <a:endCxn id="12" idx="0"/>
          </p:cNvCxnSpPr>
          <p:nvPr/>
        </p:nvCxnSpPr>
        <p:spPr>
          <a:xfrm flipH="1">
            <a:off x="8040804" y="4134298"/>
            <a:ext cx="477641" cy="39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8" idx="4"/>
            <a:endCxn id="9" idx="0"/>
          </p:cNvCxnSpPr>
          <p:nvPr/>
        </p:nvCxnSpPr>
        <p:spPr>
          <a:xfrm>
            <a:off x="10492142" y="4134298"/>
            <a:ext cx="759264" cy="401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5352787" y="5506445"/>
            <a:ext cx="614397" cy="616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2" name="Conector reto 51"/>
          <p:cNvCxnSpPr>
            <a:stCxn id="13" idx="3"/>
            <a:endCxn id="50" idx="0"/>
          </p:cNvCxnSpPr>
          <p:nvPr/>
        </p:nvCxnSpPr>
        <p:spPr>
          <a:xfrm flipH="1">
            <a:off x="5659986" y="5041280"/>
            <a:ext cx="259805" cy="465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71E8C34-7BF7-45D4-8E97-75834D27034E}"/>
              </a:ext>
            </a:extLst>
          </p:cNvPr>
          <p:cNvSpPr txBox="1"/>
          <p:nvPr/>
        </p:nvSpPr>
        <p:spPr>
          <a:xfrm>
            <a:off x="11682874" y="1872828"/>
            <a:ext cx="3016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1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2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3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2487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Determine, para a árvore a seguir:</a:t>
            </a:r>
          </a:p>
          <a:p>
            <a:pPr marL="201168" lvl="1" indent="0">
              <a:buNone/>
            </a:pPr>
            <a:r>
              <a:rPr lang="pt-BR" sz="2400" dirty="0"/>
              <a:t>a) </a:t>
            </a:r>
            <a:r>
              <a:rPr lang="pt-BR" sz="2400" dirty="0">
                <a:solidFill>
                  <a:schemeClr val="tx1"/>
                </a:solidFill>
              </a:rPr>
              <a:t>Nó raiz;</a:t>
            </a:r>
          </a:p>
          <a:p>
            <a:pPr marL="201168" lvl="1" indent="0">
              <a:buNone/>
            </a:pPr>
            <a:r>
              <a:rPr lang="pt-BR" sz="2400" dirty="0">
                <a:solidFill>
                  <a:schemeClr val="tx1"/>
                </a:solidFill>
              </a:rPr>
              <a:t>b) Nós folhas;</a:t>
            </a:r>
          </a:p>
          <a:p>
            <a:pPr marL="201168" lvl="1" indent="0">
              <a:buNone/>
            </a:pPr>
            <a:r>
              <a:rPr lang="pt-BR" sz="2400" dirty="0"/>
              <a:t>c) Profundidade de cada nó;</a:t>
            </a:r>
          </a:p>
          <a:p>
            <a:pPr marL="201168" lvl="1" indent="0">
              <a:buNone/>
            </a:pPr>
            <a:r>
              <a:rPr lang="pt-BR" sz="2400" dirty="0"/>
              <a:t>d) Nós em cada nível da árvore;</a:t>
            </a:r>
          </a:p>
          <a:p>
            <a:pPr marL="201168" lvl="1" indent="0">
              <a:buNone/>
            </a:pPr>
            <a:r>
              <a:rPr lang="pt-BR" sz="2400" dirty="0"/>
              <a:t>e) Altura da árvore; </a:t>
            </a:r>
          </a:p>
          <a:p>
            <a:pPr marL="201168" lvl="1" indent="0">
              <a:buNone/>
            </a:pPr>
            <a:r>
              <a:rPr lang="pt-BR" sz="2400" dirty="0"/>
              <a:t>f) Tamanho da árvore.</a:t>
            </a:r>
          </a:p>
          <a:p>
            <a:pPr lvl="1"/>
            <a:endParaRPr lang="pt-BR" sz="2400" dirty="0"/>
          </a:p>
        </p:txBody>
      </p:sp>
      <p:sp>
        <p:nvSpPr>
          <p:cNvPr id="25" name="Elipse 24"/>
          <p:cNvSpPr/>
          <p:nvPr/>
        </p:nvSpPr>
        <p:spPr>
          <a:xfrm>
            <a:off x="7879766" y="932094"/>
            <a:ext cx="519039" cy="520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6545160" y="1737360"/>
            <a:ext cx="570930" cy="57279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9199671" y="1737360"/>
            <a:ext cx="640441" cy="6425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8362344" y="2593360"/>
            <a:ext cx="595538" cy="5974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10317874" y="2556908"/>
            <a:ext cx="631872" cy="633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5747179" y="2642351"/>
            <a:ext cx="595384" cy="5973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6246955" y="3454568"/>
            <a:ext cx="575272" cy="5771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5638498" y="4220628"/>
            <a:ext cx="608457" cy="6104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5040996" y="5212566"/>
            <a:ext cx="597502" cy="5994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6238659" y="5204640"/>
            <a:ext cx="622786" cy="6248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0" name="Conector reto 39"/>
          <p:cNvCxnSpPr>
            <a:stCxn id="25" idx="4"/>
            <a:endCxn id="28" idx="0"/>
          </p:cNvCxnSpPr>
          <p:nvPr/>
        </p:nvCxnSpPr>
        <p:spPr>
          <a:xfrm flipH="1">
            <a:off x="6830625" y="1452830"/>
            <a:ext cx="1308661" cy="284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25" idx="4"/>
            <a:endCxn id="30" idx="0"/>
          </p:cNvCxnSpPr>
          <p:nvPr/>
        </p:nvCxnSpPr>
        <p:spPr>
          <a:xfrm>
            <a:off x="8139286" y="1452830"/>
            <a:ext cx="1380606" cy="284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0" idx="4"/>
            <a:endCxn id="32" idx="0"/>
          </p:cNvCxnSpPr>
          <p:nvPr/>
        </p:nvCxnSpPr>
        <p:spPr>
          <a:xfrm flipH="1">
            <a:off x="8660113" y="2379894"/>
            <a:ext cx="859779" cy="213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30" idx="4"/>
            <a:endCxn id="34" idx="0"/>
          </p:cNvCxnSpPr>
          <p:nvPr/>
        </p:nvCxnSpPr>
        <p:spPr>
          <a:xfrm>
            <a:off x="9519892" y="2379894"/>
            <a:ext cx="1113918" cy="177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8957882" y="3454568"/>
            <a:ext cx="614397" cy="6164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Conector reto 15"/>
          <p:cNvCxnSpPr>
            <a:stCxn id="32" idx="4"/>
            <a:endCxn id="49" idx="0"/>
          </p:cNvCxnSpPr>
          <p:nvPr/>
        </p:nvCxnSpPr>
        <p:spPr>
          <a:xfrm>
            <a:off x="8660113" y="3190845"/>
            <a:ext cx="604968" cy="263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28" idx="4"/>
            <a:endCxn id="35" idx="0"/>
          </p:cNvCxnSpPr>
          <p:nvPr/>
        </p:nvCxnSpPr>
        <p:spPr>
          <a:xfrm flipH="1">
            <a:off x="6044871" y="2310156"/>
            <a:ext cx="785754" cy="332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35" idx="4"/>
            <a:endCxn id="36" idx="0"/>
          </p:cNvCxnSpPr>
          <p:nvPr/>
        </p:nvCxnSpPr>
        <p:spPr>
          <a:xfrm>
            <a:off x="6044871" y="3239681"/>
            <a:ext cx="489720" cy="214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36" idx="4"/>
            <a:endCxn id="37" idx="0"/>
          </p:cNvCxnSpPr>
          <p:nvPr/>
        </p:nvCxnSpPr>
        <p:spPr>
          <a:xfrm flipH="1">
            <a:off x="5942727" y="4031720"/>
            <a:ext cx="591864" cy="188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37" idx="4"/>
            <a:endCxn id="38" idx="0"/>
          </p:cNvCxnSpPr>
          <p:nvPr/>
        </p:nvCxnSpPr>
        <p:spPr>
          <a:xfrm flipH="1">
            <a:off x="5339747" y="4831074"/>
            <a:ext cx="602980" cy="381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37" idx="4"/>
            <a:endCxn id="39" idx="0"/>
          </p:cNvCxnSpPr>
          <p:nvPr/>
        </p:nvCxnSpPr>
        <p:spPr>
          <a:xfrm>
            <a:off x="5942727" y="4831074"/>
            <a:ext cx="607325" cy="373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74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sz="2800" dirty="0"/>
              <a:t>Uma árvore pode possuir apenas 1 raiz;</a:t>
            </a:r>
          </a:p>
          <a:p>
            <a:pPr>
              <a:buFont typeface="+mj-lt"/>
              <a:buAutoNum type="arabicPeriod"/>
            </a:pPr>
            <a:r>
              <a:rPr lang="pt-BR" sz="2800" dirty="0"/>
              <a:t>O único nó sem pai de uma árvore é o nó raiz;</a:t>
            </a:r>
          </a:p>
          <a:p>
            <a:pPr>
              <a:buFont typeface="+mj-lt"/>
              <a:buAutoNum type="arabicPeriod"/>
            </a:pPr>
            <a:r>
              <a:rPr lang="pt-BR" sz="2800" dirty="0"/>
              <a:t>Nenhum nó pode possuir mais de um pai;</a:t>
            </a:r>
          </a:p>
          <a:p>
            <a:pPr>
              <a:buFont typeface="+mj-lt"/>
              <a:buAutoNum type="arabicPeriod"/>
            </a:pPr>
            <a:r>
              <a:rPr lang="pt-BR" sz="2800" dirty="0">
                <a:solidFill>
                  <a:schemeClr val="tx1"/>
                </a:solidFill>
              </a:rPr>
              <a:t>Um nó pode apenas possuir informação sobre seus filhos. (B+)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0DB871A-81ED-4F99-B17F-4F5D36F97827}"/>
              </a:ext>
            </a:extLst>
          </p:cNvPr>
          <p:cNvSpPr/>
          <p:nvPr/>
        </p:nvSpPr>
        <p:spPr>
          <a:xfrm>
            <a:off x="5547360" y="3977897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BCBAB1-EB47-430A-9E87-C4C50F260086}"/>
              </a:ext>
            </a:extLst>
          </p:cNvPr>
          <p:cNvSpPr/>
          <p:nvPr/>
        </p:nvSpPr>
        <p:spPr>
          <a:xfrm>
            <a:off x="4470361" y="4900968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D2803FD-65C9-4F4E-80CF-9D2BC2A1DCA9}"/>
              </a:ext>
            </a:extLst>
          </p:cNvPr>
          <p:cNvSpPr/>
          <p:nvPr/>
        </p:nvSpPr>
        <p:spPr>
          <a:xfrm>
            <a:off x="6715197" y="4900968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E5D6F22-8074-4AE8-A58C-A2041E30FDA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938655" y="4446191"/>
            <a:ext cx="689051" cy="53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3E9D36D-B629-45BC-8E90-FC0862C5028B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6015654" y="4446191"/>
            <a:ext cx="779889" cy="53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B8E7DF30-04A0-4CA2-8DE4-6BCDF4E27CBF}"/>
              </a:ext>
            </a:extLst>
          </p:cNvPr>
          <p:cNvSpPr/>
          <p:nvPr/>
        </p:nvSpPr>
        <p:spPr>
          <a:xfrm>
            <a:off x="3782143" y="5652153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1EF468E-550C-402D-83ED-05EBA59C037A}"/>
              </a:ext>
            </a:extLst>
          </p:cNvPr>
          <p:cNvSpPr/>
          <p:nvPr/>
        </p:nvSpPr>
        <p:spPr>
          <a:xfrm>
            <a:off x="5107817" y="569776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BB8426-19D2-4F9A-B0D9-AB3C4E8C2D6D}"/>
              </a:ext>
            </a:extLst>
          </p:cNvPr>
          <p:cNvSpPr/>
          <p:nvPr/>
        </p:nvSpPr>
        <p:spPr>
          <a:xfrm>
            <a:off x="6124751" y="569776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4F0D984-FD64-4A15-A036-3966D0A5370F}"/>
              </a:ext>
            </a:extLst>
          </p:cNvPr>
          <p:cNvSpPr/>
          <p:nvPr/>
        </p:nvSpPr>
        <p:spPr>
          <a:xfrm>
            <a:off x="7382021" y="570796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2960500-A078-457E-862F-AEEE239DBF6C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4250437" y="5369262"/>
            <a:ext cx="300270" cy="36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C2DA6E3-6B12-426E-BB2E-B67B06ABE732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4938655" y="5369262"/>
            <a:ext cx="249508" cy="40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CAE1BF9-C897-45BC-869C-89DFCCAEAC86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6593045" y="5369262"/>
            <a:ext cx="202498" cy="40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8B19D2F-3497-42C5-9708-C801A6342300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7183491" y="5369262"/>
            <a:ext cx="278876" cy="41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6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binárias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Uma árvore binária é uma árvore com ordem 2</a:t>
            </a:r>
          </a:p>
          <a:p>
            <a:pPr lvl="1"/>
            <a:r>
              <a:rPr lang="pt-BR" sz="2800" dirty="0"/>
              <a:t>Ou seja, cada nó pode ter, no máximo, 2 filhos;</a:t>
            </a:r>
          </a:p>
          <a:p>
            <a:pPr lvl="1"/>
            <a:endParaRPr lang="pt-BR" sz="2800" dirty="0"/>
          </a:p>
          <a:p>
            <a:r>
              <a:rPr lang="pt-BR" sz="3200" dirty="0"/>
              <a:t>No entanto, não se define como esses filhos são armazenados;</a:t>
            </a:r>
          </a:p>
          <a:p>
            <a:endParaRPr lang="pt-BR" sz="3200" dirty="0"/>
          </a:p>
          <a:p>
            <a:r>
              <a:rPr lang="pt-BR" sz="3200" dirty="0"/>
              <a:t>Exemplo: como buscar o elemento 5 na árvore a seguir?</a:t>
            </a:r>
          </a:p>
        </p:txBody>
      </p:sp>
    </p:spTree>
    <p:extLst>
      <p:ext uri="{BB962C8B-B14F-4D97-AF65-F5344CB8AC3E}">
        <p14:creationId xmlns:p14="http://schemas.microsoft.com/office/powerpoint/2010/main" val="3319184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5" name="Elipse 4"/>
          <p:cNvSpPr/>
          <p:nvPr/>
        </p:nvSpPr>
        <p:spPr>
          <a:xfrm>
            <a:off x="5268766" y="1995773"/>
            <a:ext cx="719318" cy="7216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pt-B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618123" y="3204241"/>
            <a:ext cx="719318" cy="721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6887211" y="3204241"/>
            <a:ext cx="719318" cy="721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8" name="Elipse 17"/>
          <p:cNvSpPr/>
          <p:nvPr/>
        </p:nvSpPr>
        <p:spPr>
          <a:xfrm>
            <a:off x="2898805" y="4734680"/>
            <a:ext cx="719318" cy="721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19" name="Elipse 18"/>
          <p:cNvSpPr/>
          <p:nvPr/>
        </p:nvSpPr>
        <p:spPr>
          <a:xfrm>
            <a:off x="4337441" y="4734680"/>
            <a:ext cx="719318" cy="721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6167893" y="4734679"/>
            <a:ext cx="719318" cy="721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7606529" y="4734679"/>
            <a:ext cx="719318" cy="721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Conector reto 3"/>
          <p:cNvCxnSpPr>
            <a:cxnSpLocks/>
            <a:stCxn id="5" idx="3"/>
            <a:endCxn id="16" idx="0"/>
          </p:cNvCxnSpPr>
          <p:nvPr/>
        </p:nvCxnSpPr>
        <p:spPr>
          <a:xfrm flipH="1">
            <a:off x="3977782" y="2611756"/>
            <a:ext cx="1396326" cy="59248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cxnSpLocks/>
            <a:stCxn id="5" idx="5"/>
            <a:endCxn id="17" idx="0"/>
          </p:cNvCxnSpPr>
          <p:nvPr/>
        </p:nvCxnSpPr>
        <p:spPr>
          <a:xfrm>
            <a:off x="5882742" y="2611756"/>
            <a:ext cx="1364128" cy="59248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  <a:stCxn id="16" idx="3"/>
            <a:endCxn id="18" idx="0"/>
          </p:cNvCxnSpPr>
          <p:nvPr/>
        </p:nvCxnSpPr>
        <p:spPr>
          <a:xfrm flipH="1">
            <a:off x="3258464" y="3820224"/>
            <a:ext cx="465001" cy="91445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cxnSpLocks/>
            <a:stCxn id="16" idx="5"/>
            <a:endCxn id="19" idx="0"/>
          </p:cNvCxnSpPr>
          <p:nvPr/>
        </p:nvCxnSpPr>
        <p:spPr>
          <a:xfrm>
            <a:off x="4232099" y="3820224"/>
            <a:ext cx="465001" cy="91445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cxnSpLocks/>
            <a:stCxn id="17" idx="3"/>
            <a:endCxn id="22" idx="0"/>
          </p:cNvCxnSpPr>
          <p:nvPr/>
        </p:nvCxnSpPr>
        <p:spPr>
          <a:xfrm flipH="1">
            <a:off x="6527552" y="3820224"/>
            <a:ext cx="465001" cy="9144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cxnSpLocks/>
            <a:stCxn id="17" idx="5"/>
            <a:endCxn id="23" idx="0"/>
          </p:cNvCxnSpPr>
          <p:nvPr/>
        </p:nvCxnSpPr>
        <p:spPr>
          <a:xfrm>
            <a:off x="7501187" y="3820224"/>
            <a:ext cx="465001" cy="91445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909CCA41-0561-44BF-80F9-5615A0F3B0D2}"/>
              </a:ext>
            </a:extLst>
          </p:cNvPr>
          <p:cNvSpPr/>
          <p:nvPr/>
        </p:nvSpPr>
        <p:spPr>
          <a:xfrm>
            <a:off x="4232099" y="500932"/>
            <a:ext cx="888541" cy="580385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5E1479-E885-4FDE-83AC-B9BF8B10C92C}"/>
              </a:ext>
            </a:extLst>
          </p:cNvPr>
          <p:cNvSpPr/>
          <p:nvPr/>
        </p:nvSpPr>
        <p:spPr>
          <a:xfrm>
            <a:off x="5425440" y="500932"/>
            <a:ext cx="888541" cy="58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A566F0-8042-43BD-8CAE-7777AE6D9811}"/>
              </a:ext>
            </a:extLst>
          </p:cNvPr>
          <p:cNvSpPr/>
          <p:nvPr/>
        </p:nvSpPr>
        <p:spPr>
          <a:xfrm>
            <a:off x="6548282" y="500932"/>
            <a:ext cx="888541" cy="58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9CB6538-0F19-4547-A484-F7A0D6C1E90E}"/>
              </a:ext>
            </a:extLst>
          </p:cNvPr>
          <p:cNvSpPr/>
          <p:nvPr/>
        </p:nvSpPr>
        <p:spPr>
          <a:xfrm>
            <a:off x="7671124" y="500932"/>
            <a:ext cx="888541" cy="58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4ED022-C0CE-4B7D-B5FE-F659B11AF0F5}"/>
              </a:ext>
            </a:extLst>
          </p:cNvPr>
          <p:cNvSpPr/>
          <p:nvPr/>
        </p:nvSpPr>
        <p:spPr>
          <a:xfrm>
            <a:off x="8793966" y="490960"/>
            <a:ext cx="888541" cy="58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04E776-AA72-4438-92C4-1023C4E9E3DE}"/>
              </a:ext>
            </a:extLst>
          </p:cNvPr>
          <p:cNvSpPr/>
          <p:nvPr/>
        </p:nvSpPr>
        <p:spPr>
          <a:xfrm>
            <a:off x="9916808" y="490959"/>
            <a:ext cx="888541" cy="58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19A6A4B-2591-4CC3-A371-09D2D3D22CF5}"/>
              </a:ext>
            </a:extLst>
          </p:cNvPr>
          <p:cNvSpPr/>
          <p:nvPr/>
        </p:nvSpPr>
        <p:spPr>
          <a:xfrm>
            <a:off x="11039650" y="490959"/>
            <a:ext cx="888541" cy="58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42463C6-6D75-435E-935B-029F94D2FC13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120640" y="791125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5B1375D0-9088-4E3E-9632-DCB6940BC12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313981" y="791125"/>
            <a:ext cx="234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B3E2559-F254-4BA3-A967-93E280B1776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436823" y="791125"/>
            <a:ext cx="234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0876DF7-3253-453F-8DDC-57BDF3F86EC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8559665" y="781153"/>
            <a:ext cx="234301" cy="9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F87AA09-8045-4905-A3B6-770021CD4BF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9682507" y="781152"/>
            <a:ext cx="2343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6CA102AC-8E7E-4BB0-B32D-4ED8A3F6BD4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0805349" y="781152"/>
            <a:ext cx="234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É uma árvore em que, para cada nó </a:t>
            </a:r>
            <a:r>
              <a:rPr lang="pt-BR" sz="3200" i="1" dirty="0"/>
              <a:t>n</a:t>
            </a:r>
            <a:r>
              <a:rPr lang="pt-BR" sz="3200" dirty="0"/>
              <a:t>:</a:t>
            </a:r>
          </a:p>
          <a:p>
            <a:pPr lvl="1"/>
            <a:r>
              <a:rPr lang="pt-BR" sz="2800" dirty="0"/>
              <a:t>A sua </a:t>
            </a:r>
            <a:r>
              <a:rPr lang="pt-BR" sz="2800" dirty="0" err="1"/>
              <a:t>sub-árvore</a:t>
            </a:r>
            <a:r>
              <a:rPr lang="pt-BR" sz="2800" dirty="0"/>
              <a:t> esquerda é formada por nós com valor menor que </a:t>
            </a:r>
            <a:r>
              <a:rPr lang="pt-BR" sz="2800" i="1" dirty="0"/>
              <a:t>n</a:t>
            </a:r>
            <a:r>
              <a:rPr lang="pt-BR" sz="2800" dirty="0"/>
              <a:t>;</a:t>
            </a:r>
          </a:p>
          <a:p>
            <a:pPr lvl="1"/>
            <a:r>
              <a:rPr lang="pt-BR" sz="2800" dirty="0"/>
              <a:t>A sua </a:t>
            </a:r>
            <a:r>
              <a:rPr lang="pt-BR" sz="2800" dirty="0" err="1"/>
              <a:t>sub-árvore</a:t>
            </a:r>
            <a:r>
              <a:rPr lang="pt-BR" sz="2800" dirty="0"/>
              <a:t> direita é formada por nós com valor maior que </a:t>
            </a:r>
            <a:r>
              <a:rPr lang="pt-BR" sz="2800" i="1" dirty="0"/>
              <a:t>n</a:t>
            </a:r>
            <a:r>
              <a:rPr lang="pt-BR" sz="2800" dirty="0"/>
              <a:t>;</a:t>
            </a:r>
          </a:p>
          <a:p>
            <a:endParaRPr lang="pt-BR" sz="3200" dirty="0"/>
          </a:p>
          <a:p>
            <a:r>
              <a:rPr lang="pt-BR" sz="3200" dirty="0"/>
              <a:t>Para filhos com o mesmo valor do nó, depende da definição adotada pelo programador.</a:t>
            </a:r>
          </a:p>
        </p:txBody>
      </p:sp>
    </p:spTree>
    <p:extLst>
      <p:ext uri="{BB962C8B-B14F-4D97-AF65-F5344CB8AC3E}">
        <p14:creationId xmlns:p14="http://schemas.microsoft.com/office/powerpoint/2010/main" val="360000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200" dirty="0"/>
              <a:t>Estruturas não-lineares;</a:t>
            </a:r>
          </a:p>
          <a:p>
            <a:pPr lvl="1"/>
            <a:r>
              <a:rPr lang="pt-BR" sz="2800" dirty="0"/>
              <a:t>Armazenamento realizado de forma hierárquica.</a:t>
            </a:r>
          </a:p>
          <a:p>
            <a:endParaRPr lang="pt-BR" sz="3200" dirty="0"/>
          </a:p>
          <a:p>
            <a:r>
              <a:rPr lang="pt-BR" sz="3200" dirty="0"/>
              <a:t>Elemento principal:</a:t>
            </a:r>
          </a:p>
          <a:p>
            <a:pPr lvl="1"/>
            <a:r>
              <a:rPr lang="pt-BR" sz="2800" dirty="0"/>
              <a:t>Raiz.</a:t>
            </a:r>
          </a:p>
          <a:p>
            <a:pPr lvl="1"/>
            <a:endParaRPr lang="pt-BR" sz="2800" dirty="0"/>
          </a:p>
          <a:p>
            <a:r>
              <a:rPr lang="pt-BR" sz="3200" dirty="0"/>
              <a:t>Cada nó da árvore pode possuir ligação com no máximo </a:t>
            </a:r>
            <a:r>
              <a:rPr lang="pt-BR" sz="3200" i="1" dirty="0"/>
              <a:t>m </a:t>
            </a:r>
            <a:r>
              <a:rPr lang="pt-BR" sz="3200" dirty="0"/>
              <a:t>nós filhos;</a:t>
            </a:r>
          </a:p>
          <a:p>
            <a:pPr lvl="1"/>
            <a:r>
              <a:rPr lang="pt-BR" sz="2800" i="1" dirty="0"/>
              <a:t>m</a:t>
            </a:r>
            <a:r>
              <a:rPr lang="pt-BR" sz="2800" dirty="0"/>
              <a:t> – ordem da árvore.</a:t>
            </a:r>
            <a:endParaRPr lang="pt-BR" sz="2800" i="1" dirty="0"/>
          </a:p>
          <a:p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337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17" name="Elipse 16"/>
          <p:cNvSpPr/>
          <p:nvPr/>
        </p:nvSpPr>
        <p:spPr>
          <a:xfrm>
            <a:off x="5268766" y="1995773"/>
            <a:ext cx="719318" cy="721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88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17" name="Elipse 16"/>
          <p:cNvSpPr/>
          <p:nvPr/>
        </p:nvSpPr>
        <p:spPr>
          <a:xfrm>
            <a:off x="5268766" y="1995773"/>
            <a:ext cx="719318" cy="721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618123" y="3204241"/>
            <a:ext cx="719318" cy="721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887211" y="3204241"/>
            <a:ext cx="719318" cy="721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</p:txBody>
      </p:sp>
      <p:cxnSp>
        <p:nvCxnSpPr>
          <p:cNvPr id="24" name="Conector reto 23"/>
          <p:cNvCxnSpPr>
            <a:stCxn id="17" idx="3"/>
            <a:endCxn id="18" idx="0"/>
          </p:cNvCxnSpPr>
          <p:nvPr/>
        </p:nvCxnSpPr>
        <p:spPr>
          <a:xfrm flipH="1">
            <a:off x="3977782" y="2611756"/>
            <a:ext cx="1396326" cy="592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7" idx="5"/>
            <a:endCxn id="19" idx="0"/>
          </p:cNvCxnSpPr>
          <p:nvPr/>
        </p:nvCxnSpPr>
        <p:spPr>
          <a:xfrm>
            <a:off x="5882742" y="2611756"/>
            <a:ext cx="1364128" cy="592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88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17" name="Elipse 16"/>
          <p:cNvSpPr/>
          <p:nvPr/>
        </p:nvSpPr>
        <p:spPr>
          <a:xfrm>
            <a:off x="5268766" y="1995773"/>
            <a:ext cx="719318" cy="72166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618123" y="3204241"/>
            <a:ext cx="719318" cy="721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887211" y="3204241"/>
            <a:ext cx="719318" cy="721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</p:txBody>
      </p:sp>
      <p:sp>
        <p:nvSpPr>
          <p:cNvPr id="20" name="Elipse 19"/>
          <p:cNvSpPr/>
          <p:nvPr/>
        </p:nvSpPr>
        <p:spPr>
          <a:xfrm>
            <a:off x="2898805" y="4734680"/>
            <a:ext cx="719318" cy="721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21" name="Elipse 20"/>
          <p:cNvSpPr/>
          <p:nvPr/>
        </p:nvSpPr>
        <p:spPr>
          <a:xfrm>
            <a:off x="4337441" y="4734680"/>
            <a:ext cx="719318" cy="721669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6167893" y="4734679"/>
            <a:ext cx="719318" cy="721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7606529" y="4734679"/>
            <a:ext cx="719318" cy="7216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17" idx="3"/>
            <a:endCxn id="18" idx="0"/>
          </p:cNvCxnSpPr>
          <p:nvPr/>
        </p:nvCxnSpPr>
        <p:spPr>
          <a:xfrm flipH="1">
            <a:off x="3977782" y="2611756"/>
            <a:ext cx="1396326" cy="592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7" idx="5"/>
            <a:endCxn id="19" idx="0"/>
          </p:cNvCxnSpPr>
          <p:nvPr/>
        </p:nvCxnSpPr>
        <p:spPr>
          <a:xfrm>
            <a:off x="5882742" y="2611756"/>
            <a:ext cx="1364128" cy="592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8" idx="3"/>
            <a:endCxn id="20" idx="0"/>
          </p:cNvCxnSpPr>
          <p:nvPr/>
        </p:nvCxnSpPr>
        <p:spPr>
          <a:xfrm flipH="1">
            <a:off x="3258464" y="3820224"/>
            <a:ext cx="465001" cy="914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8" idx="5"/>
            <a:endCxn id="21" idx="0"/>
          </p:cNvCxnSpPr>
          <p:nvPr/>
        </p:nvCxnSpPr>
        <p:spPr>
          <a:xfrm>
            <a:off x="4232099" y="3820224"/>
            <a:ext cx="465001" cy="914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9" idx="3"/>
            <a:endCxn id="22" idx="0"/>
          </p:cNvCxnSpPr>
          <p:nvPr/>
        </p:nvCxnSpPr>
        <p:spPr>
          <a:xfrm flipH="1">
            <a:off x="6527552" y="3820224"/>
            <a:ext cx="465001" cy="914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9" idx="5"/>
            <a:endCxn id="23" idx="0"/>
          </p:cNvCxnSpPr>
          <p:nvPr/>
        </p:nvCxnSpPr>
        <p:spPr>
          <a:xfrm>
            <a:off x="7501187" y="3820224"/>
            <a:ext cx="465001" cy="914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6B9F52-7D64-4DA9-BA5C-292E51595BE7}"/>
              </a:ext>
            </a:extLst>
          </p:cNvPr>
          <p:cNvSpPr txBox="1"/>
          <p:nvPr/>
        </p:nvSpPr>
        <p:spPr>
          <a:xfrm>
            <a:off x="6096000" y="2168677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Melhor caso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63D5EC-8429-41B1-88FF-EB4E888B2567}"/>
              </a:ext>
            </a:extLst>
          </p:cNvPr>
          <p:cNvSpPr txBox="1"/>
          <p:nvPr/>
        </p:nvSpPr>
        <p:spPr>
          <a:xfrm>
            <a:off x="4161381" y="5464470"/>
            <a:ext cx="10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Pior caso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72CDE60-E218-4439-B02F-47209B6ED5B0}"/>
              </a:ext>
            </a:extLst>
          </p:cNvPr>
          <p:cNvSpPr/>
          <p:nvPr/>
        </p:nvSpPr>
        <p:spPr>
          <a:xfrm>
            <a:off x="4267052" y="490958"/>
            <a:ext cx="888541" cy="5803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F3ED73A-8CD7-4B4E-8EBC-125EBA10C511}"/>
              </a:ext>
            </a:extLst>
          </p:cNvPr>
          <p:cNvSpPr/>
          <p:nvPr/>
        </p:nvSpPr>
        <p:spPr>
          <a:xfrm>
            <a:off x="5425440" y="500932"/>
            <a:ext cx="888541" cy="58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ACB34FE-3D89-4D3B-9DF2-C21DDCBD3374}"/>
              </a:ext>
            </a:extLst>
          </p:cNvPr>
          <p:cNvSpPr/>
          <p:nvPr/>
        </p:nvSpPr>
        <p:spPr>
          <a:xfrm>
            <a:off x="6548282" y="500932"/>
            <a:ext cx="888541" cy="58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2C80451-DD60-483D-8628-A61F93967843}"/>
              </a:ext>
            </a:extLst>
          </p:cNvPr>
          <p:cNvSpPr/>
          <p:nvPr/>
        </p:nvSpPr>
        <p:spPr>
          <a:xfrm>
            <a:off x="7671124" y="500932"/>
            <a:ext cx="888541" cy="58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DC05C66-DCA4-4FC8-BA8D-4D3C8FD8DD66}"/>
              </a:ext>
            </a:extLst>
          </p:cNvPr>
          <p:cNvSpPr/>
          <p:nvPr/>
        </p:nvSpPr>
        <p:spPr>
          <a:xfrm>
            <a:off x="8793966" y="490960"/>
            <a:ext cx="888541" cy="58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C500F70-870A-45D3-AF69-A93C3D303319}"/>
              </a:ext>
            </a:extLst>
          </p:cNvPr>
          <p:cNvSpPr/>
          <p:nvPr/>
        </p:nvSpPr>
        <p:spPr>
          <a:xfrm>
            <a:off x="9916808" y="490959"/>
            <a:ext cx="888541" cy="58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4F03625-02F0-4D31-BBEC-10C2FC6A77B0}"/>
              </a:ext>
            </a:extLst>
          </p:cNvPr>
          <p:cNvSpPr/>
          <p:nvPr/>
        </p:nvSpPr>
        <p:spPr>
          <a:xfrm>
            <a:off x="11039650" y="490959"/>
            <a:ext cx="888541" cy="58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E588255-3121-4A71-9999-D4E691B0D7A5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155593" y="781151"/>
            <a:ext cx="269847" cy="9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A0CBB9C8-5AC3-4E45-A2F8-0578CDBFD329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6313981" y="791125"/>
            <a:ext cx="234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AA62701-8286-47E4-8CAA-0A25C2D3B24A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7436823" y="791125"/>
            <a:ext cx="234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A05C62B-6EA1-4F15-90D2-AF25E2CB371D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8559665" y="781153"/>
            <a:ext cx="234301" cy="9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944B085E-4BF3-42E4-B654-069B23D3FF10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9682507" y="781152"/>
            <a:ext cx="2343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C323E6C-0019-4941-B458-596BADDA6F4B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10805349" y="781152"/>
            <a:ext cx="234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0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81419" y="1962782"/>
            <a:ext cx="468786" cy="4703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865388" y="2447150"/>
            <a:ext cx="468786" cy="4703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2595927" y="2447150"/>
            <a:ext cx="468786" cy="4703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6054" y="3033664"/>
            <a:ext cx="468786" cy="4703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9985" y="2996277"/>
            <a:ext cx="468786" cy="4703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3001930" y="2996277"/>
            <a:ext cx="468786" cy="4703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Conector reto 10"/>
          <p:cNvCxnSpPr>
            <a:stCxn id="4" idx="3"/>
            <a:endCxn id="5" idx="0"/>
          </p:cNvCxnSpPr>
          <p:nvPr/>
        </p:nvCxnSpPr>
        <p:spPr>
          <a:xfrm flipH="1">
            <a:off x="1099781" y="2364224"/>
            <a:ext cx="650290" cy="8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4" idx="5"/>
            <a:endCxn id="6" idx="0"/>
          </p:cNvCxnSpPr>
          <p:nvPr/>
        </p:nvCxnSpPr>
        <p:spPr>
          <a:xfrm>
            <a:off x="2081553" y="2364224"/>
            <a:ext cx="748767" cy="8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3"/>
            <a:endCxn id="7" idx="0"/>
          </p:cNvCxnSpPr>
          <p:nvPr/>
        </p:nvCxnSpPr>
        <p:spPr>
          <a:xfrm flipH="1">
            <a:off x="550447" y="2848592"/>
            <a:ext cx="383593" cy="185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3"/>
            <a:endCxn id="9" idx="0"/>
          </p:cNvCxnSpPr>
          <p:nvPr/>
        </p:nvCxnSpPr>
        <p:spPr>
          <a:xfrm flipH="1">
            <a:off x="2524378" y="2848592"/>
            <a:ext cx="140201" cy="147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10" idx="0"/>
          </p:cNvCxnSpPr>
          <p:nvPr/>
        </p:nvCxnSpPr>
        <p:spPr>
          <a:xfrm>
            <a:off x="3011090" y="2867891"/>
            <a:ext cx="225233" cy="128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926173" y="3529136"/>
            <a:ext cx="468786" cy="4703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" name="Conector reto 21"/>
          <p:cNvCxnSpPr>
            <a:cxnSpLocks/>
            <a:stCxn id="9" idx="3"/>
            <a:endCxn id="19" idx="0"/>
          </p:cNvCxnSpPr>
          <p:nvPr/>
        </p:nvCxnSpPr>
        <p:spPr>
          <a:xfrm flipH="1">
            <a:off x="2160566" y="3397719"/>
            <a:ext cx="198071" cy="131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755100" y="298008"/>
            <a:ext cx="423664" cy="425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973703" y="825255"/>
            <a:ext cx="423664" cy="425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5704242" y="825255"/>
            <a:ext cx="423664" cy="425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3424369" y="1411769"/>
            <a:ext cx="423664" cy="425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503117" y="1374382"/>
            <a:ext cx="423664" cy="425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5187907" y="1374382"/>
            <a:ext cx="423664" cy="425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6266655" y="1374382"/>
            <a:ext cx="423664" cy="42504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0" name="Conector reto 29"/>
          <p:cNvCxnSpPr>
            <a:stCxn id="23" idx="3"/>
            <a:endCxn id="24" idx="0"/>
          </p:cNvCxnSpPr>
          <p:nvPr/>
        </p:nvCxnSpPr>
        <p:spPr>
          <a:xfrm flipH="1">
            <a:off x="4185535" y="660810"/>
            <a:ext cx="631609" cy="16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3" idx="5"/>
            <a:endCxn id="25" idx="0"/>
          </p:cNvCxnSpPr>
          <p:nvPr/>
        </p:nvCxnSpPr>
        <p:spPr>
          <a:xfrm>
            <a:off x="5116720" y="660810"/>
            <a:ext cx="799354" cy="16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4" idx="3"/>
            <a:endCxn id="26" idx="0"/>
          </p:cNvCxnSpPr>
          <p:nvPr/>
        </p:nvCxnSpPr>
        <p:spPr>
          <a:xfrm flipH="1">
            <a:off x="3636201" y="1188057"/>
            <a:ext cx="399546" cy="223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24" idx="5"/>
            <a:endCxn id="27" idx="0"/>
          </p:cNvCxnSpPr>
          <p:nvPr/>
        </p:nvCxnSpPr>
        <p:spPr>
          <a:xfrm>
            <a:off x="4335323" y="1188057"/>
            <a:ext cx="379626" cy="186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5" idx="3"/>
            <a:endCxn id="28" idx="0"/>
          </p:cNvCxnSpPr>
          <p:nvPr/>
        </p:nvCxnSpPr>
        <p:spPr>
          <a:xfrm flipH="1">
            <a:off x="5399739" y="1188057"/>
            <a:ext cx="366547" cy="186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25" idx="5"/>
            <a:endCxn id="29" idx="0"/>
          </p:cNvCxnSpPr>
          <p:nvPr/>
        </p:nvCxnSpPr>
        <p:spPr>
          <a:xfrm>
            <a:off x="6065862" y="1188057"/>
            <a:ext cx="412625" cy="186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7710336" y="1799431"/>
            <a:ext cx="460053" cy="4615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6894305" y="2283799"/>
            <a:ext cx="460053" cy="4615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8624844" y="2283799"/>
            <a:ext cx="460053" cy="4615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7412784" y="2832526"/>
            <a:ext cx="460053" cy="4615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8318902" y="2832926"/>
            <a:ext cx="460053" cy="4615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6" name="Conector reto 45"/>
          <p:cNvCxnSpPr>
            <a:stCxn id="40" idx="3"/>
            <a:endCxn id="41" idx="0"/>
          </p:cNvCxnSpPr>
          <p:nvPr/>
        </p:nvCxnSpPr>
        <p:spPr>
          <a:xfrm flipH="1">
            <a:off x="7124332" y="2193395"/>
            <a:ext cx="653377" cy="9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40" idx="5"/>
            <a:endCxn id="42" idx="0"/>
          </p:cNvCxnSpPr>
          <p:nvPr/>
        </p:nvCxnSpPr>
        <p:spPr>
          <a:xfrm>
            <a:off x="8103016" y="2193395"/>
            <a:ext cx="751855" cy="9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41" idx="4"/>
            <a:endCxn id="43" idx="0"/>
          </p:cNvCxnSpPr>
          <p:nvPr/>
        </p:nvCxnSpPr>
        <p:spPr>
          <a:xfrm>
            <a:off x="7124332" y="2745356"/>
            <a:ext cx="518479" cy="87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42" idx="3"/>
            <a:endCxn id="44" idx="0"/>
          </p:cNvCxnSpPr>
          <p:nvPr/>
        </p:nvCxnSpPr>
        <p:spPr>
          <a:xfrm flipH="1">
            <a:off x="8548929" y="2677763"/>
            <a:ext cx="143288" cy="15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7110272" y="3480731"/>
            <a:ext cx="460053" cy="4615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6652014" y="4210647"/>
            <a:ext cx="460053" cy="4615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7" name="Conector reto 56"/>
          <p:cNvCxnSpPr>
            <a:stCxn id="43" idx="3"/>
            <a:endCxn id="54" idx="0"/>
          </p:cNvCxnSpPr>
          <p:nvPr/>
        </p:nvCxnSpPr>
        <p:spPr>
          <a:xfrm flipH="1">
            <a:off x="7340299" y="3226490"/>
            <a:ext cx="139858" cy="254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/>
          <p:cNvCxnSpPr>
            <a:stCxn id="54" idx="3"/>
            <a:endCxn id="55" idx="0"/>
          </p:cNvCxnSpPr>
          <p:nvPr/>
        </p:nvCxnSpPr>
        <p:spPr>
          <a:xfrm flipH="1">
            <a:off x="6882041" y="3874695"/>
            <a:ext cx="295604" cy="335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5794624" y="2733214"/>
            <a:ext cx="502395" cy="504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Elipse 61"/>
          <p:cNvSpPr/>
          <p:nvPr/>
        </p:nvSpPr>
        <p:spPr>
          <a:xfrm>
            <a:off x="5275414" y="3254796"/>
            <a:ext cx="502395" cy="504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4769801" y="3764008"/>
            <a:ext cx="502395" cy="504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4252705" y="4257776"/>
            <a:ext cx="502395" cy="504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Elipse 64"/>
          <p:cNvSpPr/>
          <p:nvPr/>
        </p:nvSpPr>
        <p:spPr>
          <a:xfrm>
            <a:off x="3784549" y="4720212"/>
            <a:ext cx="502395" cy="504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Elipse 65"/>
          <p:cNvSpPr/>
          <p:nvPr/>
        </p:nvSpPr>
        <p:spPr>
          <a:xfrm>
            <a:off x="3340106" y="5183688"/>
            <a:ext cx="502395" cy="504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2968321" y="5759842"/>
            <a:ext cx="502395" cy="504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5" name="Conector reto 74"/>
          <p:cNvCxnSpPr>
            <a:stCxn id="63" idx="3"/>
            <a:endCxn id="64" idx="7"/>
          </p:cNvCxnSpPr>
          <p:nvPr/>
        </p:nvCxnSpPr>
        <p:spPr>
          <a:xfrm flipH="1">
            <a:off x="4681526" y="4194231"/>
            <a:ext cx="161849" cy="137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64" idx="3"/>
            <a:endCxn id="65" idx="7"/>
          </p:cNvCxnSpPr>
          <p:nvPr/>
        </p:nvCxnSpPr>
        <p:spPr>
          <a:xfrm flipH="1">
            <a:off x="4213370" y="4687999"/>
            <a:ext cx="112909" cy="106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/>
          <p:cNvCxnSpPr>
            <a:stCxn id="65" idx="3"/>
            <a:endCxn id="66" idx="7"/>
          </p:cNvCxnSpPr>
          <p:nvPr/>
        </p:nvCxnSpPr>
        <p:spPr>
          <a:xfrm flipH="1">
            <a:off x="3768927" y="5150435"/>
            <a:ext cx="89196" cy="107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to 80"/>
          <p:cNvCxnSpPr>
            <a:stCxn id="66" idx="3"/>
            <a:endCxn id="67" idx="0"/>
          </p:cNvCxnSpPr>
          <p:nvPr/>
        </p:nvCxnSpPr>
        <p:spPr>
          <a:xfrm flipH="1">
            <a:off x="3219519" y="5613911"/>
            <a:ext cx="194161" cy="145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stCxn id="61" idx="3"/>
            <a:endCxn id="62" idx="7"/>
          </p:cNvCxnSpPr>
          <p:nvPr/>
        </p:nvCxnSpPr>
        <p:spPr>
          <a:xfrm flipH="1">
            <a:off x="5704235" y="3163437"/>
            <a:ext cx="163963" cy="165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stCxn id="62" idx="3"/>
            <a:endCxn id="63" idx="7"/>
          </p:cNvCxnSpPr>
          <p:nvPr/>
        </p:nvCxnSpPr>
        <p:spPr>
          <a:xfrm flipH="1">
            <a:off x="5198622" y="3685019"/>
            <a:ext cx="150366" cy="152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CaixaDeTexto 86"/>
          <p:cNvSpPr txBox="1"/>
          <p:nvPr/>
        </p:nvSpPr>
        <p:spPr>
          <a:xfrm>
            <a:off x="4789733" y="18985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 = 3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1614873" y="407311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 = 4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8242423" y="3701210"/>
            <a:ext cx="89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 = 5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4094357" y="575984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 = 7</a:t>
            </a:r>
          </a:p>
        </p:txBody>
      </p:sp>
    </p:spTree>
    <p:extLst>
      <p:ext uri="{BB962C8B-B14F-4D97-AF65-F5344CB8AC3E}">
        <p14:creationId xmlns:p14="http://schemas.microsoft.com/office/powerpoint/2010/main" val="87463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0" grpId="0"/>
      <p:bldP spid="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em Árvores Binárias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200" dirty="0"/>
              <a:t>Existem três formas descritas na literatura de se percorrer um nó de uma árvore binária:</a:t>
            </a:r>
          </a:p>
          <a:p>
            <a:pPr lvl="1"/>
            <a:r>
              <a:rPr lang="pt-BR" sz="2800" b="1" dirty="0" err="1"/>
              <a:t>Pré</a:t>
            </a:r>
            <a:r>
              <a:rPr lang="pt-BR" sz="2800" b="1" dirty="0"/>
              <a:t>-ordem</a:t>
            </a:r>
            <a:r>
              <a:rPr lang="pt-BR" sz="2800" dirty="0"/>
              <a:t>: visita-se primeiro o nó, depois sua </a:t>
            </a:r>
            <a:r>
              <a:rPr lang="pt-BR" sz="2800" dirty="0" err="1"/>
              <a:t>sub-árvore</a:t>
            </a:r>
            <a:r>
              <a:rPr lang="pt-BR" sz="2800" dirty="0"/>
              <a:t> esquerda e depois sua </a:t>
            </a:r>
            <a:r>
              <a:rPr lang="pt-BR" sz="2800" dirty="0" err="1"/>
              <a:t>sub-árvore</a:t>
            </a:r>
            <a:r>
              <a:rPr lang="pt-BR" sz="2800" dirty="0"/>
              <a:t> direita.</a:t>
            </a:r>
          </a:p>
          <a:p>
            <a:pPr lvl="1"/>
            <a:r>
              <a:rPr lang="pt-BR" sz="2800" b="1" dirty="0"/>
              <a:t>Em-ordem</a:t>
            </a:r>
            <a:r>
              <a:rPr lang="pt-BR" sz="2800" dirty="0"/>
              <a:t>: visita-se primeiro a </a:t>
            </a:r>
            <a:r>
              <a:rPr lang="pt-BR" sz="2800" dirty="0" err="1"/>
              <a:t>sub-árvore</a:t>
            </a:r>
            <a:r>
              <a:rPr lang="pt-BR" sz="2800" dirty="0"/>
              <a:t> esquerda, depois o nó, depois a </a:t>
            </a:r>
            <a:r>
              <a:rPr lang="pt-BR" sz="2800" dirty="0" err="1"/>
              <a:t>sub-árvore</a:t>
            </a:r>
            <a:r>
              <a:rPr lang="pt-BR" sz="2800" dirty="0"/>
              <a:t> direita.</a:t>
            </a:r>
          </a:p>
          <a:p>
            <a:pPr lvl="1"/>
            <a:r>
              <a:rPr lang="pt-BR" sz="2800" b="1" dirty="0"/>
              <a:t>Pós-ordem</a:t>
            </a:r>
            <a:r>
              <a:rPr lang="pt-BR" sz="2800" dirty="0"/>
              <a:t>: visita-se primeiro a </a:t>
            </a:r>
            <a:r>
              <a:rPr lang="pt-BR" sz="2800" dirty="0" err="1"/>
              <a:t>sub-árvore</a:t>
            </a:r>
            <a:r>
              <a:rPr lang="pt-BR" sz="2800" dirty="0"/>
              <a:t> esquerda, depois a </a:t>
            </a:r>
            <a:r>
              <a:rPr lang="pt-BR" sz="2800" dirty="0" err="1"/>
              <a:t>sub-árvore</a:t>
            </a:r>
            <a:r>
              <a:rPr lang="pt-BR" sz="2800" dirty="0"/>
              <a:t> direita, depois o nó.</a:t>
            </a:r>
            <a:endParaRPr lang="pt-BR" sz="3200" dirty="0"/>
          </a:p>
          <a:p>
            <a:r>
              <a:rPr lang="pt-BR" sz="3200" dirty="0"/>
              <a:t>Se aplicadas ao nó raiz de uma árvore binária, essas três formas são utilizadas para se percorrer uma árvore binária.</a:t>
            </a:r>
          </a:p>
          <a:p>
            <a:pPr marL="457200" lvl="1" indent="0">
              <a:buNone/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00352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911642"/>
            <a:ext cx="8596668" cy="3129720"/>
          </a:xfrm>
        </p:spPr>
        <p:txBody>
          <a:bodyPr>
            <a:normAutofit/>
          </a:bodyPr>
          <a:lstStyle/>
          <a:p>
            <a:r>
              <a:rPr lang="pt-BR" sz="2800" dirty="0"/>
              <a:t>Ao percorrer o nó       temos as seguintes possibilidades: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 err="1"/>
              <a:t>Pré</a:t>
            </a:r>
            <a:r>
              <a:rPr lang="pt-BR" sz="2400" dirty="0"/>
              <a:t>-ordem: </a:t>
            </a:r>
          </a:p>
          <a:p>
            <a:pPr lvl="1"/>
            <a:r>
              <a:rPr lang="pt-BR" sz="2400" dirty="0"/>
              <a:t>Em-ordem: </a:t>
            </a:r>
          </a:p>
          <a:p>
            <a:pPr lvl="1"/>
            <a:r>
              <a:rPr lang="pt-BR" sz="2400" dirty="0"/>
              <a:t>Pós-ordem:</a:t>
            </a:r>
          </a:p>
        </p:txBody>
      </p:sp>
      <p:sp>
        <p:nvSpPr>
          <p:cNvPr id="17" name="Elipse 16"/>
          <p:cNvSpPr/>
          <p:nvPr/>
        </p:nvSpPr>
        <p:spPr>
          <a:xfrm>
            <a:off x="5153891" y="1866105"/>
            <a:ext cx="431015" cy="4324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4271358" y="2540431"/>
            <a:ext cx="431015" cy="4324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pt-BR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6001897" y="2540431"/>
            <a:ext cx="431015" cy="4324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7" idx="3"/>
            <a:endCxn id="18" idx="0"/>
          </p:cNvCxnSpPr>
          <p:nvPr/>
        </p:nvCxnSpPr>
        <p:spPr>
          <a:xfrm flipH="1">
            <a:off x="4486866" y="2235202"/>
            <a:ext cx="730146" cy="305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7" idx="5"/>
            <a:endCxn id="19" idx="0"/>
          </p:cNvCxnSpPr>
          <p:nvPr/>
        </p:nvCxnSpPr>
        <p:spPr>
          <a:xfrm>
            <a:off x="5521785" y="2235202"/>
            <a:ext cx="695620" cy="305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3462995" y="2973930"/>
            <a:ext cx="317202" cy="3029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2635568" y="3802363"/>
            <a:ext cx="356141" cy="3573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3044916" y="3802363"/>
            <a:ext cx="356141" cy="3573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462728" y="3802363"/>
            <a:ext cx="356141" cy="3573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635568" y="4200237"/>
            <a:ext cx="356141" cy="3573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3044916" y="4200237"/>
            <a:ext cx="356141" cy="3573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3462728" y="4200237"/>
            <a:ext cx="356141" cy="3573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635568" y="4587229"/>
            <a:ext cx="356141" cy="3573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044916" y="4587229"/>
            <a:ext cx="356141" cy="3573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3462728" y="4587229"/>
            <a:ext cx="356141" cy="35730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ela 17">
            <a:extLst>
              <a:ext uri="{FF2B5EF4-FFF2-40B4-BE49-F238E27FC236}">
                <a16:creationId xmlns:a16="http://schemas.microsoft.com/office/drawing/2014/main" id="{81CD70F2-A2B4-4518-A2F3-52122C1B6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49673"/>
              </p:ext>
            </p:extLst>
          </p:nvPr>
        </p:nvGraphicFramePr>
        <p:xfrm>
          <a:off x="6856246" y="32603"/>
          <a:ext cx="509497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35">
                  <a:extLst>
                    <a:ext uri="{9D8B030D-6E8A-4147-A177-3AD203B41FA5}">
                      <a16:colId xmlns:a16="http://schemas.microsoft.com/office/drawing/2014/main" val="516693873"/>
                    </a:ext>
                  </a:extLst>
                </a:gridCol>
                <a:gridCol w="3100435">
                  <a:extLst>
                    <a:ext uri="{9D8B030D-6E8A-4147-A177-3AD203B41FA5}">
                      <a16:colId xmlns:a16="http://schemas.microsoft.com/office/drawing/2014/main" val="598352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Tipo de Percurso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4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err="1"/>
                        <a:t>Pré</a:t>
                      </a:r>
                      <a:r>
                        <a:rPr lang="pt-BR" sz="2000" dirty="0"/>
                        <a:t>-ordem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Nó -&gt; Esquerda -&gt; Direita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5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Em-ordem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Esquerda -&gt; Nó -&gt; Direita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Pós-ordem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Esquerda -&gt; Direita -&gt; Nó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70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437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81995"/>
            <a:ext cx="10058400" cy="1450757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686" y="1930401"/>
            <a:ext cx="8596668" cy="683019"/>
          </a:xfrm>
        </p:spPr>
        <p:txBody>
          <a:bodyPr>
            <a:noAutofit/>
          </a:bodyPr>
          <a:lstStyle/>
          <a:p>
            <a:r>
              <a:rPr lang="pt-BR" sz="2800" dirty="0"/>
              <a:t>Exibir todos os valores de uma árvore binária utilizando o percurso em </a:t>
            </a:r>
            <a:r>
              <a:rPr lang="pt-BR" sz="2800" dirty="0" err="1"/>
              <a:t>pré</a:t>
            </a:r>
            <a:r>
              <a:rPr lang="pt-BR" sz="2800" dirty="0"/>
              <a:t>-ordem, em-ordem e pós-ordem.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5170867" y="2959344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354836" y="3585029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085375" y="3585029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3805502" y="4171543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884250" y="4134156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569040" y="4134156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647788" y="4134156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Conector reto 10"/>
          <p:cNvCxnSpPr>
            <a:stCxn id="4" idx="3"/>
            <a:endCxn id="5" idx="0"/>
          </p:cNvCxnSpPr>
          <p:nvPr/>
        </p:nvCxnSpPr>
        <p:spPr>
          <a:xfrm flipH="1">
            <a:off x="4588899" y="3360220"/>
            <a:ext cx="650523" cy="224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4" idx="5"/>
            <a:endCxn id="6" idx="0"/>
          </p:cNvCxnSpPr>
          <p:nvPr/>
        </p:nvCxnSpPr>
        <p:spPr>
          <a:xfrm>
            <a:off x="5570438" y="3360220"/>
            <a:ext cx="749000" cy="224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3"/>
            <a:endCxn id="7" idx="0"/>
          </p:cNvCxnSpPr>
          <p:nvPr/>
        </p:nvCxnSpPr>
        <p:spPr>
          <a:xfrm flipH="1">
            <a:off x="4039565" y="3985905"/>
            <a:ext cx="383826" cy="185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8" idx="0"/>
          </p:cNvCxnSpPr>
          <p:nvPr/>
        </p:nvCxnSpPr>
        <p:spPr>
          <a:xfrm>
            <a:off x="4751741" y="3985905"/>
            <a:ext cx="366572" cy="148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3"/>
            <a:endCxn id="9" idx="0"/>
          </p:cNvCxnSpPr>
          <p:nvPr/>
        </p:nvCxnSpPr>
        <p:spPr>
          <a:xfrm flipH="1">
            <a:off x="5803103" y="3985905"/>
            <a:ext cx="350827" cy="148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5"/>
            <a:endCxn id="10" idx="0"/>
          </p:cNvCxnSpPr>
          <p:nvPr/>
        </p:nvCxnSpPr>
        <p:spPr>
          <a:xfrm>
            <a:off x="6484946" y="3985905"/>
            <a:ext cx="396905" cy="148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ela 17">
            <a:extLst>
              <a:ext uri="{FF2B5EF4-FFF2-40B4-BE49-F238E27FC236}">
                <a16:creationId xmlns:a16="http://schemas.microsoft.com/office/drawing/2014/main" id="{BB179101-57BF-45C9-8270-782FC91E6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73852"/>
              </p:ext>
            </p:extLst>
          </p:nvPr>
        </p:nvGraphicFramePr>
        <p:xfrm>
          <a:off x="6917806" y="249392"/>
          <a:ext cx="4993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45">
                  <a:extLst>
                    <a:ext uri="{9D8B030D-6E8A-4147-A177-3AD203B41FA5}">
                      <a16:colId xmlns:a16="http://schemas.microsoft.com/office/drawing/2014/main" val="516693873"/>
                    </a:ext>
                  </a:extLst>
                </a:gridCol>
                <a:gridCol w="2826002">
                  <a:extLst>
                    <a:ext uri="{9D8B030D-6E8A-4147-A177-3AD203B41FA5}">
                      <a16:colId xmlns:a16="http://schemas.microsoft.com/office/drawing/2014/main" val="598352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 de Percurso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4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Pré</a:t>
                      </a:r>
                      <a:r>
                        <a:rPr lang="pt-BR" dirty="0"/>
                        <a:t>-ordem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Nó -&gt; Esquerda -&gt; Direita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5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Em-ordem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Esquerda -&gt; Nó -&gt; Direita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43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Pós-ordem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Esquerda -&gt; Direita -&gt; Nó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781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7C47A0-BE49-4290-A72C-CC2779444CD7}"/>
              </a:ext>
            </a:extLst>
          </p:cNvPr>
          <p:cNvSpPr txBox="1"/>
          <p:nvPr/>
        </p:nvSpPr>
        <p:spPr>
          <a:xfrm>
            <a:off x="8386499" y="2486142"/>
            <a:ext cx="940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/>
              <a:t>Pré</a:t>
            </a:r>
            <a:r>
              <a:rPr lang="pt-BR" sz="3200" dirty="0"/>
              <a:t>: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F9D0E48-89D3-46FD-AE24-556C497A5AB8}"/>
              </a:ext>
            </a:extLst>
          </p:cNvPr>
          <p:cNvSpPr txBox="1"/>
          <p:nvPr/>
        </p:nvSpPr>
        <p:spPr>
          <a:xfrm>
            <a:off x="8386499" y="2999423"/>
            <a:ext cx="91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Em: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388E0CF-6964-4F89-9AED-9BA0C20CEBE1}"/>
              </a:ext>
            </a:extLst>
          </p:cNvPr>
          <p:cNvSpPr txBox="1"/>
          <p:nvPr/>
        </p:nvSpPr>
        <p:spPr>
          <a:xfrm>
            <a:off x="8386499" y="3527311"/>
            <a:ext cx="968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Pós: </a:t>
            </a:r>
          </a:p>
        </p:txBody>
      </p:sp>
    </p:spTree>
    <p:extLst>
      <p:ext uri="{BB962C8B-B14F-4D97-AF65-F5344CB8AC3E}">
        <p14:creationId xmlns:p14="http://schemas.microsoft.com/office/powerpoint/2010/main" val="2493643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F4593594-3E6E-49BB-A013-E452417D657D}"/>
              </a:ext>
            </a:extLst>
          </p:cNvPr>
          <p:cNvSpPr/>
          <p:nvPr/>
        </p:nvSpPr>
        <p:spPr>
          <a:xfrm>
            <a:off x="6623012" y="2342128"/>
            <a:ext cx="2645189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3184C74-5DFD-44A2-955A-734C742E8323}"/>
              </a:ext>
            </a:extLst>
          </p:cNvPr>
          <p:cNvSpPr/>
          <p:nvPr/>
        </p:nvSpPr>
        <p:spPr>
          <a:xfrm>
            <a:off x="3988547" y="2342128"/>
            <a:ext cx="2470355" cy="6463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50ABF8A-C7BA-46F1-A0D2-7DAA90C2D275}"/>
              </a:ext>
            </a:extLst>
          </p:cNvPr>
          <p:cNvSpPr/>
          <p:nvPr/>
        </p:nvSpPr>
        <p:spPr>
          <a:xfrm>
            <a:off x="2923146" y="2224299"/>
            <a:ext cx="897622" cy="922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3428357" y="35783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612326" y="661468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342865" y="661468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062992" y="1247982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141740" y="1210595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3826530" y="1210595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905278" y="1210595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Conector reto 10"/>
          <p:cNvCxnSpPr>
            <a:stCxn id="4" idx="3"/>
            <a:endCxn id="5" idx="0"/>
          </p:cNvCxnSpPr>
          <p:nvPr/>
        </p:nvCxnSpPr>
        <p:spPr>
          <a:xfrm flipH="1">
            <a:off x="2846389" y="436659"/>
            <a:ext cx="650523" cy="224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4" idx="5"/>
            <a:endCxn id="6" idx="0"/>
          </p:cNvCxnSpPr>
          <p:nvPr/>
        </p:nvCxnSpPr>
        <p:spPr>
          <a:xfrm>
            <a:off x="3827928" y="436659"/>
            <a:ext cx="749000" cy="224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3"/>
            <a:endCxn id="7" idx="0"/>
          </p:cNvCxnSpPr>
          <p:nvPr/>
        </p:nvCxnSpPr>
        <p:spPr>
          <a:xfrm flipH="1">
            <a:off x="2297055" y="1062344"/>
            <a:ext cx="383826" cy="185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8" idx="0"/>
          </p:cNvCxnSpPr>
          <p:nvPr/>
        </p:nvCxnSpPr>
        <p:spPr>
          <a:xfrm>
            <a:off x="3009231" y="1062344"/>
            <a:ext cx="366572" cy="148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3"/>
            <a:endCxn id="9" idx="0"/>
          </p:cNvCxnSpPr>
          <p:nvPr/>
        </p:nvCxnSpPr>
        <p:spPr>
          <a:xfrm flipH="1">
            <a:off x="4060593" y="1062344"/>
            <a:ext cx="350827" cy="148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5"/>
            <a:endCxn id="10" idx="0"/>
          </p:cNvCxnSpPr>
          <p:nvPr/>
        </p:nvCxnSpPr>
        <p:spPr>
          <a:xfrm>
            <a:off x="4742436" y="1062344"/>
            <a:ext cx="396905" cy="148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ela 17">
            <a:extLst>
              <a:ext uri="{FF2B5EF4-FFF2-40B4-BE49-F238E27FC236}">
                <a16:creationId xmlns:a16="http://schemas.microsoft.com/office/drawing/2014/main" id="{BB179101-57BF-45C9-8270-782FC91E6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72736"/>
              </p:ext>
            </p:extLst>
          </p:nvPr>
        </p:nvGraphicFramePr>
        <p:xfrm>
          <a:off x="7151870" y="35783"/>
          <a:ext cx="4993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860">
                  <a:extLst>
                    <a:ext uri="{9D8B030D-6E8A-4147-A177-3AD203B41FA5}">
                      <a16:colId xmlns:a16="http://schemas.microsoft.com/office/drawing/2014/main" val="516693873"/>
                    </a:ext>
                  </a:extLst>
                </a:gridCol>
                <a:gridCol w="2817387">
                  <a:extLst>
                    <a:ext uri="{9D8B030D-6E8A-4147-A177-3AD203B41FA5}">
                      <a16:colId xmlns:a16="http://schemas.microsoft.com/office/drawing/2014/main" val="598352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 de Percurso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4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Pré</a:t>
                      </a:r>
                      <a:r>
                        <a:rPr lang="pt-BR" dirty="0"/>
                        <a:t>-ordem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Nó -&gt; Esquerda -&gt; Direita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5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Em-ordem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Esquerda -&gt; Nó -&gt; Direita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43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Pós-ordem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Esquerda -&gt; Direita -&gt; Nó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781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3BAA9F98-0F12-40BD-8355-6706957EC992}"/>
              </a:ext>
            </a:extLst>
          </p:cNvPr>
          <p:cNvSpPr txBox="1"/>
          <p:nvPr/>
        </p:nvSpPr>
        <p:spPr>
          <a:xfrm>
            <a:off x="3141740" y="2342128"/>
            <a:ext cx="595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6	4	1	5	8	7	9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FB94354-CAD7-4D12-9917-A2E5738903F0}"/>
              </a:ext>
            </a:extLst>
          </p:cNvPr>
          <p:cNvSpPr/>
          <p:nvPr/>
        </p:nvSpPr>
        <p:spPr>
          <a:xfrm>
            <a:off x="6732025" y="3557190"/>
            <a:ext cx="2645189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5449578-FDA1-4032-A334-6C4305D4C598}"/>
              </a:ext>
            </a:extLst>
          </p:cNvPr>
          <p:cNvSpPr/>
          <p:nvPr/>
        </p:nvSpPr>
        <p:spPr>
          <a:xfrm>
            <a:off x="3000828" y="3557190"/>
            <a:ext cx="2470355" cy="6463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3C9FA916-1304-4445-8221-E3F1AEABA65B}"/>
              </a:ext>
            </a:extLst>
          </p:cNvPr>
          <p:cNvSpPr/>
          <p:nvPr/>
        </p:nvSpPr>
        <p:spPr>
          <a:xfrm>
            <a:off x="5672270" y="3418960"/>
            <a:ext cx="897622" cy="922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5A3AC5B-FCA1-4CFB-9EA3-CFF66A84D32E}"/>
              </a:ext>
            </a:extLst>
          </p:cNvPr>
          <p:cNvSpPr txBox="1"/>
          <p:nvPr/>
        </p:nvSpPr>
        <p:spPr>
          <a:xfrm>
            <a:off x="3141740" y="3557190"/>
            <a:ext cx="595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	4	5	6	7	8	9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F5A9A57-7677-4404-8F34-8F2D5AF8AC14}"/>
              </a:ext>
            </a:extLst>
          </p:cNvPr>
          <p:cNvSpPr txBox="1"/>
          <p:nvPr/>
        </p:nvSpPr>
        <p:spPr>
          <a:xfrm>
            <a:off x="1059057" y="2483141"/>
            <a:ext cx="152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Pré</a:t>
            </a:r>
            <a:r>
              <a:rPr lang="pt-BR" sz="2400" dirty="0"/>
              <a:t>-ordem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BD6744-53DE-4F59-A921-D3B74DE5F44F}"/>
              </a:ext>
            </a:extLst>
          </p:cNvPr>
          <p:cNvSpPr txBox="1"/>
          <p:nvPr/>
        </p:nvSpPr>
        <p:spPr>
          <a:xfrm>
            <a:off x="1095510" y="3695688"/>
            <a:ext cx="150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Em-ordem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DE4809D-F76D-47BE-866B-CADCD9D0492F}"/>
              </a:ext>
            </a:extLst>
          </p:cNvPr>
          <p:cNvSpPr/>
          <p:nvPr/>
        </p:nvSpPr>
        <p:spPr>
          <a:xfrm>
            <a:off x="5688674" y="4817999"/>
            <a:ext cx="2645189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D63D003-0164-41A8-BC94-FB464EEBB81C}"/>
              </a:ext>
            </a:extLst>
          </p:cNvPr>
          <p:cNvSpPr/>
          <p:nvPr/>
        </p:nvSpPr>
        <p:spPr>
          <a:xfrm>
            <a:off x="3080452" y="4818000"/>
            <a:ext cx="2470355" cy="6463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5030F941-CDDE-456E-B107-598C713D6B2A}"/>
              </a:ext>
            </a:extLst>
          </p:cNvPr>
          <p:cNvSpPr/>
          <p:nvPr/>
        </p:nvSpPr>
        <p:spPr>
          <a:xfrm>
            <a:off x="8427908" y="4669588"/>
            <a:ext cx="897622" cy="922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736C4F3-8192-4615-A220-074B12C61733}"/>
              </a:ext>
            </a:extLst>
          </p:cNvPr>
          <p:cNvSpPr txBox="1"/>
          <p:nvPr/>
        </p:nvSpPr>
        <p:spPr>
          <a:xfrm>
            <a:off x="3161660" y="4818000"/>
            <a:ext cx="595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	5	4	7	9	8	6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DE57208-042F-4A3F-8C93-2255F9BFBBDE}"/>
              </a:ext>
            </a:extLst>
          </p:cNvPr>
          <p:cNvSpPr txBox="1"/>
          <p:nvPr/>
        </p:nvSpPr>
        <p:spPr>
          <a:xfrm>
            <a:off x="1164427" y="4955697"/>
            <a:ext cx="1540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Pós-ordem</a:t>
            </a:r>
          </a:p>
        </p:txBody>
      </p:sp>
    </p:spTree>
    <p:extLst>
      <p:ext uri="{BB962C8B-B14F-4D97-AF65-F5344CB8AC3E}">
        <p14:creationId xmlns:p14="http://schemas.microsoft.com/office/powerpoint/2010/main" val="1465721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686" y="1930400"/>
            <a:ext cx="8596668" cy="4766015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Exibir todos os valores de uma árvore binária utilizando o percurso em </a:t>
            </a:r>
            <a:r>
              <a:rPr lang="pt-BR" sz="2800" dirty="0" err="1"/>
              <a:t>pré</a:t>
            </a:r>
            <a:r>
              <a:rPr lang="pt-BR" sz="2800" dirty="0"/>
              <a:t>-ordem, em-ordem e pós-ordem.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Elipse 3"/>
          <p:cNvSpPr/>
          <p:nvPr/>
        </p:nvSpPr>
        <p:spPr>
          <a:xfrm>
            <a:off x="5412767" y="2861631"/>
            <a:ext cx="565521" cy="567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</p:txBody>
      </p:sp>
      <p:sp>
        <p:nvSpPr>
          <p:cNvPr id="5" name="Elipse 4"/>
          <p:cNvSpPr/>
          <p:nvPr/>
        </p:nvSpPr>
        <p:spPr>
          <a:xfrm>
            <a:off x="4500976" y="3506767"/>
            <a:ext cx="565521" cy="567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6" name="Elipse 5"/>
          <p:cNvSpPr/>
          <p:nvPr/>
        </p:nvSpPr>
        <p:spPr>
          <a:xfrm>
            <a:off x="6556331" y="3540850"/>
            <a:ext cx="565521" cy="567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</a:p>
        </p:txBody>
      </p:sp>
      <p:sp>
        <p:nvSpPr>
          <p:cNvPr id="7" name="Elipse 6"/>
          <p:cNvSpPr/>
          <p:nvPr/>
        </p:nvSpPr>
        <p:spPr>
          <a:xfrm>
            <a:off x="3827430" y="4138947"/>
            <a:ext cx="565521" cy="567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5133331" y="4108218"/>
            <a:ext cx="565521" cy="567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9" name="Elipse 8"/>
          <p:cNvSpPr/>
          <p:nvPr/>
        </p:nvSpPr>
        <p:spPr>
          <a:xfrm>
            <a:off x="6033634" y="4138948"/>
            <a:ext cx="565521" cy="567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10" name="Elipse 9"/>
          <p:cNvSpPr/>
          <p:nvPr/>
        </p:nvSpPr>
        <p:spPr>
          <a:xfrm>
            <a:off x="7242819" y="4108219"/>
            <a:ext cx="565521" cy="567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</a:p>
        </p:txBody>
      </p:sp>
      <p:cxnSp>
        <p:nvCxnSpPr>
          <p:cNvPr id="11" name="Conector reto 10"/>
          <p:cNvCxnSpPr>
            <a:stCxn id="4" idx="3"/>
            <a:endCxn id="5" idx="0"/>
          </p:cNvCxnSpPr>
          <p:nvPr/>
        </p:nvCxnSpPr>
        <p:spPr>
          <a:xfrm flipH="1">
            <a:off x="4783737" y="3345911"/>
            <a:ext cx="711849" cy="160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4" idx="5"/>
            <a:endCxn id="6" idx="0"/>
          </p:cNvCxnSpPr>
          <p:nvPr/>
        </p:nvCxnSpPr>
        <p:spPr>
          <a:xfrm>
            <a:off x="5895469" y="3345911"/>
            <a:ext cx="943623" cy="194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3"/>
            <a:endCxn id="7" idx="0"/>
          </p:cNvCxnSpPr>
          <p:nvPr/>
        </p:nvCxnSpPr>
        <p:spPr>
          <a:xfrm flipH="1">
            <a:off x="4110191" y="3991047"/>
            <a:ext cx="473604" cy="147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  <a:stCxn id="5" idx="5"/>
            <a:endCxn id="8" idx="0"/>
          </p:cNvCxnSpPr>
          <p:nvPr/>
        </p:nvCxnSpPr>
        <p:spPr>
          <a:xfrm>
            <a:off x="4983678" y="3991047"/>
            <a:ext cx="432414" cy="117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3"/>
            <a:endCxn id="9" idx="0"/>
          </p:cNvCxnSpPr>
          <p:nvPr/>
        </p:nvCxnSpPr>
        <p:spPr>
          <a:xfrm flipH="1">
            <a:off x="6316395" y="4025130"/>
            <a:ext cx="322755" cy="113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cxnSpLocks/>
            <a:stCxn id="6" idx="5"/>
            <a:endCxn id="10" idx="1"/>
          </p:cNvCxnSpPr>
          <p:nvPr/>
        </p:nvCxnSpPr>
        <p:spPr>
          <a:xfrm>
            <a:off x="7039033" y="4025130"/>
            <a:ext cx="286605" cy="166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BF086FE-46DF-4C4A-9163-44130A580556}"/>
              </a:ext>
            </a:extLst>
          </p:cNvPr>
          <p:cNvSpPr/>
          <p:nvPr/>
        </p:nvSpPr>
        <p:spPr>
          <a:xfrm>
            <a:off x="3139467" y="4743704"/>
            <a:ext cx="565521" cy="567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E64FEC3-C9AC-4A06-9ABD-22F134A50CBC}"/>
              </a:ext>
            </a:extLst>
          </p:cNvPr>
          <p:cNvSpPr/>
          <p:nvPr/>
        </p:nvSpPr>
        <p:spPr>
          <a:xfrm>
            <a:off x="4670759" y="4676634"/>
            <a:ext cx="565521" cy="567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87D7F52-5F8D-4159-B82E-C1B6AD89BE7E}"/>
              </a:ext>
            </a:extLst>
          </p:cNvPr>
          <p:cNvSpPr/>
          <p:nvPr/>
        </p:nvSpPr>
        <p:spPr>
          <a:xfrm>
            <a:off x="5153456" y="5226841"/>
            <a:ext cx="565521" cy="567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07B88A6-06CA-4623-A59A-9D41D2858CCB}"/>
              </a:ext>
            </a:extLst>
          </p:cNvPr>
          <p:cNvSpPr/>
          <p:nvPr/>
        </p:nvSpPr>
        <p:spPr>
          <a:xfrm>
            <a:off x="6710321" y="4730274"/>
            <a:ext cx="565521" cy="567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7431460-AA95-4D76-945E-31802392B8F0}"/>
              </a:ext>
            </a:extLst>
          </p:cNvPr>
          <p:cNvSpPr/>
          <p:nvPr/>
        </p:nvSpPr>
        <p:spPr>
          <a:xfrm>
            <a:off x="6213499" y="5206998"/>
            <a:ext cx="565521" cy="567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8FBBD96-DE0F-4282-AE9E-B96E307FFE38}"/>
              </a:ext>
            </a:extLst>
          </p:cNvPr>
          <p:cNvSpPr/>
          <p:nvPr/>
        </p:nvSpPr>
        <p:spPr>
          <a:xfrm>
            <a:off x="5609147" y="4672973"/>
            <a:ext cx="565521" cy="567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0BC24E0-E501-41D9-920C-9866F58C87EA}"/>
              </a:ext>
            </a:extLst>
          </p:cNvPr>
          <p:cNvSpPr/>
          <p:nvPr/>
        </p:nvSpPr>
        <p:spPr>
          <a:xfrm>
            <a:off x="7808340" y="4706316"/>
            <a:ext cx="565521" cy="5673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49076E9-149C-4F52-8B20-914B89B55323}"/>
              </a:ext>
            </a:extLst>
          </p:cNvPr>
          <p:cNvCxnSpPr>
            <a:stCxn id="7" idx="3"/>
            <a:endCxn id="17" idx="7"/>
          </p:cNvCxnSpPr>
          <p:nvPr/>
        </p:nvCxnSpPr>
        <p:spPr>
          <a:xfrm flipH="1">
            <a:off x="3622169" y="4623227"/>
            <a:ext cx="288080" cy="203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081B93A-5529-4CAF-AE80-7D46C0DF3E56}"/>
              </a:ext>
            </a:extLst>
          </p:cNvPr>
          <p:cNvCxnSpPr>
            <a:stCxn id="8" idx="3"/>
            <a:endCxn id="18" idx="0"/>
          </p:cNvCxnSpPr>
          <p:nvPr/>
        </p:nvCxnSpPr>
        <p:spPr>
          <a:xfrm flipH="1">
            <a:off x="4953520" y="4592498"/>
            <a:ext cx="262630" cy="8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6FA6832-C125-4F83-98AD-0254A7D80404}"/>
              </a:ext>
            </a:extLst>
          </p:cNvPr>
          <p:cNvCxnSpPr>
            <a:stCxn id="8" idx="5"/>
            <a:endCxn id="22" idx="0"/>
          </p:cNvCxnSpPr>
          <p:nvPr/>
        </p:nvCxnSpPr>
        <p:spPr>
          <a:xfrm>
            <a:off x="5616033" y="4592498"/>
            <a:ext cx="275875" cy="8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BE88B3D-7739-4966-860A-BA359C464B6E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5153461" y="5160914"/>
            <a:ext cx="82814" cy="149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F47C18D-9F62-4582-BE40-2B559C709972}"/>
              </a:ext>
            </a:extLst>
          </p:cNvPr>
          <p:cNvCxnSpPr>
            <a:stCxn id="9" idx="5"/>
            <a:endCxn id="20" idx="1"/>
          </p:cNvCxnSpPr>
          <p:nvPr/>
        </p:nvCxnSpPr>
        <p:spPr>
          <a:xfrm>
            <a:off x="6516336" y="4623228"/>
            <a:ext cx="276804" cy="190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66D3530-24A4-47F5-96DF-33317AD93ECB}"/>
              </a:ext>
            </a:extLst>
          </p:cNvPr>
          <p:cNvCxnSpPr>
            <a:stCxn id="20" idx="3"/>
            <a:endCxn id="21" idx="7"/>
          </p:cNvCxnSpPr>
          <p:nvPr/>
        </p:nvCxnSpPr>
        <p:spPr>
          <a:xfrm flipH="1">
            <a:off x="6696201" y="5214554"/>
            <a:ext cx="96939" cy="75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B70A6174-B2F9-4B96-A013-00F3B6AEEFF3}"/>
              </a:ext>
            </a:extLst>
          </p:cNvPr>
          <p:cNvCxnSpPr>
            <a:stCxn id="10" idx="5"/>
            <a:endCxn id="23" idx="1"/>
          </p:cNvCxnSpPr>
          <p:nvPr/>
        </p:nvCxnSpPr>
        <p:spPr>
          <a:xfrm>
            <a:off x="7725521" y="4592499"/>
            <a:ext cx="165638" cy="196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ela 17">
            <a:extLst>
              <a:ext uri="{FF2B5EF4-FFF2-40B4-BE49-F238E27FC236}">
                <a16:creationId xmlns:a16="http://schemas.microsoft.com/office/drawing/2014/main" id="{629E9971-5E5E-4116-AE2C-2C756B89C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96452"/>
              </p:ext>
            </p:extLst>
          </p:nvPr>
        </p:nvGraphicFramePr>
        <p:xfrm>
          <a:off x="6917806" y="249392"/>
          <a:ext cx="4993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45">
                  <a:extLst>
                    <a:ext uri="{9D8B030D-6E8A-4147-A177-3AD203B41FA5}">
                      <a16:colId xmlns:a16="http://schemas.microsoft.com/office/drawing/2014/main" val="516693873"/>
                    </a:ext>
                  </a:extLst>
                </a:gridCol>
                <a:gridCol w="2826002">
                  <a:extLst>
                    <a:ext uri="{9D8B030D-6E8A-4147-A177-3AD203B41FA5}">
                      <a16:colId xmlns:a16="http://schemas.microsoft.com/office/drawing/2014/main" val="598352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 de Percurso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4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Pré</a:t>
                      </a:r>
                      <a:r>
                        <a:rPr lang="pt-BR" dirty="0"/>
                        <a:t>-ordem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Nó -&gt; Esquerda -&gt; Direita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5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Em-ordem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Esquerda -&gt; Nó -&gt; Direita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2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Pós-ordem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Esquerda -&gt; Direita -&gt; Nó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97732"/>
                  </a:ext>
                </a:extLst>
              </a:tr>
            </a:tbl>
          </a:graphicData>
        </a:graphic>
      </p:graphicFrame>
      <p:sp>
        <p:nvSpPr>
          <p:cNvPr id="25" name="CaixaDeTexto 24">
            <a:extLst>
              <a:ext uri="{FF2B5EF4-FFF2-40B4-BE49-F238E27FC236}">
                <a16:creationId xmlns:a16="http://schemas.microsoft.com/office/drawing/2014/main" id="{19B1000F-9B84-4D3E-A11D-584E8A1E07DA}"/>
              </a:ext>
            </a:extLst>
          </p:cNvPr>
          <p:cNvSpPr txBox="1"/>
          <p:nvPr/>
        </p:nvSpPr>
        <p:spPr>
          <a:xfrm>
            <a:off x="304236" y="5285017"/>
            <a:ext cx="1316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Pré</a:t>
            </a:r>
            <a:r>
              <a:rPr lang="pt-BR" dirty="0"/>
              <a:t>-ordem: </a:t>
            </a:r>
          </a:p>
          <a:p>
            <a:r>
              <a:rPr lang="pt-BR" dirty="0"/>
              <a:t>Em-ordem: </a:t>
            </a:r>
          </a:p>
          <a:p>
            <a:r>
              <a:rPr lang="pt-BR" dirty="0"/>
              <a:t>Pós-ordem: </a:t>
            </a: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4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685" y="1930401"/>
            <a:ext cx="10659242" cy="4311374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sz="3200" dirty="0"/>
              <a:t>Uma árvore binária de busca foi percorrida em </a:t>
            </a:r>
            <a:r>
              <a:rPr lang="pt-BR" sz="3200" dirty="0" err="1"/>
              <a:t>pré</a:t>
            </a:r>
            <a:r>
              <a:rPr lang="pt-BR" sz="3200" dirty="0"/>
              <a:t>-ordem na seguinte sequência:</a:t>
            </a:r>
          </a:p>
          <a:p>
            <a:pPr algn="ctr"/>
            <a:r>
              <a:rPr lang="pt-BR" sz="3200" dirty="0"/>
              <a:t>5, 3, 1, 2, 4, 8, 7, 6, 20, 30, 25</a:t>
            </a:r>
          </a:p>
          <a:p>
            <a:pPr algn="just"/>
            <a:r>
              <a:rPr lang="pt-BR" sz="3200" dirty="0"/>
              <a:t>Mostre a disposição dos elementos dessa árvore.</a:t>
            </a: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0299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grpSp>
        <p:nvGrpSpPr>
          <p:cNvPr id="31" name="Grupo 30"/>
          <p:cNvGrpSpPr/>
          <p:nvPr/>
        </p:nvGrpSpPr>
        <p:grpSpPr>
          <a:xfrm rot="5400000">
            <a:off x="-490947" y="3725025"/>
            <a:ext cx="3571741" cy="439315"/>
            <a:chOff x="3852930" y="2166510"/>
            <a:chExt cx="3571741" cy="439315"/>
          </a:xfrm>
        </p:grpSpPr>
        <p:sp>
          <p:nvSpPr>
            <p:cNvPr id="4" name="Elipse 3"/>
            <p:cNvSpPr/>
            <p:nvPr/>
          </p:nvSpPr>
          <p:spPr>
            <a:xfrm>
              <a:off x="3852930" y="2166512"/>
              <a:ext cx="437881" cy="4393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4700788" y="2166510"/>
              <a:ext cx="437881" cy="4393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5419860" y="2166511"/>
              <a:ext cx="437881" cy="4393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6203325" y="2166511"/>
              <a:ext cx="437881" cy="4393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6986790" y="2166510"/>
              <a:ext cx="437881" cy="4393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>
              <a:stCxn id="4" idx="6"/>
              <a:endCxn id="5" idx="2"/>
            </p:cNvCxnSpPr>
            <p:nvPr/>
          </p:nvCxnSpPr>
          <p:spPr>
            <a:xfrm flipV="1">
              <a:off x="4290811" y="2386167"/>
              <a:ext cx="409977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5" idx="6"/>
              <a:endCxn id="6" idx="2"/>
            </p:cNvCxnSpPr>
            <p:nvPr/>
          </p:nvCxnSpPr>
          <p:spPr>
            <a:xfrm>
              <a:off x="5138669" y="2386167"/>
              <a:ext cx="281191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>
              <a:stCxn id="6" idx="6"/>
              <a:endCxn id="7" idx="2"/>
            </p:cNvCxnSpPr>
            <p:nvPr/>
          </p:nvCxnSpPr>
          <p:spPr>
            <a:xfrm>
              <a:off x="5857741" y="2386168"/>
              <a:ext cx="3455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7" idx="6"/>
              <a:endCxn id="8" idx="2"/>
            </p:cNvCxnSpPr>
            <p:nvPr/>
          </p:nvCxnSpPr>
          <p:spPr>
            <a:xfrm flipV="1">
              <a:off x="6641206" y="2386167"/>
              <a:ext cx="345584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2398141" y="2484361"/>
            <a:ext cx="3286794" cy="1920380"/>
            <a:chOff x="236651" y="3630410"/>
            <a:chExt cx="3286794" cy="1920380"/>
          </a:xfrm>
        </p:grpSpPr>
        <p:sp>
          <p:nvSpPr>
            <p:cNvPr id="9" name="Elipse 8"/>
            <p:cNvSpPr/>
            <p:nvPr/>
          </p:nvSpPr>
          <p:spPr>
            <a:xfrm>
              <a:off x="1646350" y="3630410"/>
              <a:ext cx="437881" cy="4393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798491" y="4416020"/>
              <a:ext cx="437881" cy="4393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083158" y="4416020"/>
              <a:ext cx="1440287" cy="1134770"/>
              <a:chOff x="1581956" y="4416020"/>
              <a:chExt cx="1440287" cy="1134770"/>
            </a:xfrm>
          </p:grpSpPr>
          <p:sp>
            <p:nvSpPr>
              <p:cNvPr id="11" name="Elipse 10"/>
              <p:cNvSpPr/>
              <p:nvPr/>
            </p:nvSpPr>
            <p:spPr>
              <a:xfrm>
                <a:off x="2112133" y="4416020"/>
                <a:ext cx="437881" cy="4393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2584362" y="5111477"/>
                <a:ext cx="437881" cy="4393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1581956" y="5111476"/>
                <a:ext cx="437881" cy="4393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Elipse 14"/>
            <p:cNvSpPr/>
            <p:nvPr/>
          </p:nvSpPr>
          <p:spPr>
            <a:xfrm>
              <a:off x="1144074" y="5111476"/>
              <a:ext cx="437881" cy="4393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236651" y="5111476"/>
              <a:ext cx="437881" cy="43931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/>
            <p:cNvCxnSpPr>
              <a:cxnSpLocks/>
              <a:stCxn id="10" idx="7"/>
              <a:endCxn id="9" idx="4"/>
            </p:cNvCxnSpPr>
            <p:nvPr/>
          </p:nvCxnSpPr>
          <p:spPr>
            <a:xfrm flipV="1">
              <a:off x="1172246" y="4069723"/>
              <a:ext cx="693045" cy="410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1865291" y="4069723"/>
              <a:ext cx="966985" cy="346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cxnSpLocks/>
              <a:stCxn id="10" idx="4"/>
              <a:endCxn id="16" idx="0"/>
            </p:cNvCxnSpPr>
            <p:nvPr/>
          </p:nvCxnSpPr>
          <p:spPr>
            <a:xfrm flipH="1">
              <a:off x="455592" y="4855333"/>
              <a:ext cx="561840" cy="256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1017432" y="4855333"/>
              <a:ext cx="345583" cy="256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cxnSpLocks/>
              <a:stCxn id="11" idx="4"/>
              <a:endCxn id="13" idx="0"/>
            </p:cNvCxnSpPr>
            <p:nvPr/>
          </p:nvCxnSpPr>
          <p:spPr>
            <a:xfrm flipH="1">
              <a:off x="2302099" y="4855333"/>
              <a:ext cx="530177" cy="256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2832276" y="4855333"/>
              <a:ext cx="472229" cy="256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Elipse 16"/>
          <p:cNvSpPr/>
          <p:nvPr/>
        </p:nvSpPr>
        <p:spPr>
          <a:xfrm>
            <a:off x="8597169" y="3176360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436739" y="4354070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8597169" y="4377108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0819973" y="4377107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>
            <a:stCxn id="17" idx="4"/>
            <a:endCxn id="19" idx="0"/>
          </p:cNvCxnSpPr>
          <p:nvPr/>
        </p:nvCxnSpPr>
        <p:spPr>
          <a:xfrm>
            <a:off x="8816110" y="3615673"/>
            <a:ext cx="0" cy="761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17" idx="4"/>
            <a:endCxn id="18" idx="0"/>
          </p:cNvCxnSpPr>
          <p:nvPr/>
        </p:nvCxnSpPr>
        <p:spPr>
          <a:xfrm flipH="1">
            <a:off x="6655680" y="3615673"/>
            <a:ext cx="2160430" cy="738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17" idx="4"/>
            <a:endCxn id="20" idx="0"/>
          </p:cNvCxnSpPr>
          <p:nvPr/>
        </p:nvCxnSpPr>
        <p:spPr>
          <a:xfrm>
            <a:off x="8816110" y="3615673"/>
            <a:ext cx="2222804" cy="761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5857741" y="5484874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6499044" y="5484875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079087" y="5484874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8018171" y="5418859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8659474" y="5418860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9238473" y="5408706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10240975" y="5418858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10882278" y="5418859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11462321" y="5418858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>
            <a:stCxn id="18" idx="3"/>
            <a:endCxn id="51" idx="0"/>
          </p:cNvCxnSpPr>
          <p:nvPr/>
        </p:nvCxnSpPr>
        <p:spPr>
          <a:xfrm flipH="1">
            <a:off x="6076682" y="4729047"/>
            <a:ext cx="424183" cy="755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18" idx="4"/>
            <a:endCxn id="53" idx="0"/>
          </p:cNvCxnSpPr>
          <p:nvPr/>
        </p:nvCxnSpPr>
        <p:spPr>
          <a:xfrm>
            <a:off x="6655680" y="4793383"/>
            <a:ext cx="62305" cy="691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18" idx="5"/>
            <a:endCxn id="55" idx="0"/>
          </p:cNvCxnSpPr>
          <p:nvPr/>
        </p:nvCxnSpPr>
        <p:spPr>
          <a:xfrm>
            <a:off x="6810494" y="4729047"/>
            <a:ext cx="487534" cy="755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19" idx="3"/>
            <a:endCxn id="57" idx="0"/>
          </p:cNvCxnSpPr>
          <p:nvPr/>
        </p:nvCxnSpPr>
        <p:spPr>
          <a:xfrm flipH="1">
            <a:off x="8237112" y="4752085"/>
            <a:ext cx="424183" cy="66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19" idx="4"/>
            <a:endCxn id="59" idx="0"/>
          </p:cNvCxnSpPr>
          <p:nvPr/>
        </p:nvCxnSpPr>
        <p:spPr>
          <a:xfrm>
            <a:off x="8816110" y="4816421"/>
            <a:ext cx="62305" cy="602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19" idx="5"/>
            <a:endCxn id="61" idx="0"/>
          </p:cNvCxnSpPr>
          <p:nvPr/>
        </p:nvCxnSpPr>
        <p:spPr>
          <a:xfrm>
            <a:off x="8970924" y="4752085"/>
            <a:ext cx="486490" cy="65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20" idx="3"/>
            <a:endCxn id="62" idx="0"/>
          </p:cNvCxnSpPr>
          <p:nvPr/>
        </p:nvCxnSpPr>
        <p:spPr>
          <a:xfrm flipH="1">
            <a:off x="10459916" y="4752084"/>
            <a:ext cx="424183" cy="66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stCxn id="20" idx="4"/>
            <a:endCxn id="63" idx="0"/>
          </p:cNvCxnSpPr>
          <p:nvPr/>
        </p:nvCxnSpPr>
        <p:spPr>
          <a:xfrm>
            <a:off x="11038914" y="4816420"/>
            <a:ext cx="62305" cy="602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20" idx="5"/>
            <a:endCxn id="64" idx="0"/>
          </p:cNvCxnSpPr>
          <p:nvPr/>
        </p:nvCxnSpPr>
        <p:spPr>
          <a:xfrm>
            <a:off x="11193728" y="4752084"/>
            <a:ext cx="487534" cy="66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07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685" y="1930401"/>
            <a:ext cx="10659242" cy="4311374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3200" dirty="0"/>
              <a:t>Uma aplicação necessita armazenar 320 elementos em uma árvore binária de busca. Defina: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pt-BR" sz="2800" dirty="0"/>
              <a:t>A altura mínima de uma árvore binária de busca para armazenar os 320 elementos; </a:t>
            </a:r>
            <a:endParaRPr lang="pt-BR" sz="2800" dirty="0">
              <a:solidFill>
                <a:srgbClr val="FF0000"/>
              </a:solidFill>
            </a:endParaRPr>
          </a:p>
          <a:p>
            <a:pPr marL="544068" lvl="1" indent="-342900">
              <a:buFont typeface="+mj-lt"/>
              <a:buAutoNum type="alphaLcParenR"/>
            </a:pPr>
            <a:r>
              <a:rPr lang="pt-BR" sz="2800" dirty="0"/>
              <a:t>A altura máxima de uma árvore binária de busca para armazenar os 320 elementos; </a:t>
            </a:r>
            <a:endParaRPr lang="pt-BR" sz="2800" dirty="0">
              <a:solidFill>
                <a:srgbClr val="FF0000"/>
              </a:solidFill>
            </a:endParaRPr>
          </a:p>
          <a:p>
            <a:pPr marL="544068" lvl="1" indent="-342900">
              <a:buFont typeface="+mj-lt"/>
              <a:buAutoNum type="alphaLcParenR"/>
            </a:pPr>
            <a:r>
              <a:rPr lang="pt-BR" sz="2800" dirty="0"/>
              <a:t>A taxa de ocupação da árvore de altura mínima pode ser inferior a 50%? Justifique.</a:t>
            </a:r>
            <a:endParaRPr lang="pt-BR" sz="2800" dirty="0">
              <a:solidFill>
                <a:srgbClr val="FF0000"/>
              </a:solidFill>
            </a:endParaRP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2596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Nó</a:t>
            </a:r>
          </a:p>
          <a:p>
            <a:pPr lvl="1"/>
            <a:r>
              <a:rPr lang="pt-BR" sz="2400" dirty="0"/>
              <a:t>Elemento de uma árvore. Pode conter </a:t>
            </a:r>
            <a:r>
              <a:rPr lang="pt-BR" sz="2400" i="1" dirty="0"/>
              <a:t>m </a:t>
            </a:r>
            <a:r>
              <a:rPr lang="pt-BR" sz="2400" dirty="0"/>
              <a:t>filhos;</a:t>
            </a:r>
          </a:p>
          <a:p>
            <a:r>
              <a:rPr lang="pt-BR" sz="2800" dirty="0"/>
              <a:t>Ordem (</a:t>
            </a:r>
            <a:r>
              <a:rPr lang="pt-BR" sz="2800" i="1" dirty="0"/>
              <a:t>m</a:t>
            </a:r>
            <a:r>
              <a:rPr lang="pt-BR" sz="2800" dirty="0"/>
              <a:t>)</a:t>
            </a:r>
          </a:p>
          <a:p>
            <a:pPr lvl="1"/>
            <a:r>
              <a:rPr lang="pt-BR" sz="2400" dirty="0"/>
              <a:t>Quantidade máxima de filhos que um nó pode ter;</a:t>
            </a:r>
          </a:p>
          <a:p>
            <a:r>
              <a:rPr lang="pt-BR" sz="2800" dirty="0"/>
              <a:t>Pai</a:t>
            </a:r>
          </a:p>
          <a:p>
            <a:pPr lvl="1"/>
            <a:r>
              <a:rPr lang="pt-BR" sz="2400" dirty="0"/>
              <a:t>Nó que possui uma ligação descendente para outro determinado nó;</a:t>
            </a:r>
          </a:p>
          <a:p>
            <a:r>
              <a:rPr lang="pt-BR" sz="2800" dirty="0"/>
              <a:t>Filho</a:t>
            </a:r>
          </a:p>
          <a:p>
            <a:pPr lvl="1"/>
            <a:r>
              <a:rPr lang="pt-BR" sz="2400" dirty="0"/>
              <a:t>Nó que pode ser alcançado através de outro nó (pai);</a:t>
            </a:r>
          </a:p>
          <a:p>
            <a:r>
              <a:rPr lang="pt-BR" sz="2800" dirty="0"/>
              <a:t>Raiz</a:t>
            </a:r>
          </a:p>
          <a:p>
            <a:pPr lvl="1"/>
            <a:r>
              <a:rPr lang="pt-BR" sz="2400" dirty="0"/>
              <a:t>Nó que não possui pai.</a:t>
            </a:r>
          </a:p>
          <a:p>
            <a:endParaRPr lang="pt-BR" sz="28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D29A694-8D68-4E03-AA4B-CFD03784DD2E}"/>
              </a:ext>
            </a:extLst>
          </p:cNvPr>
          <p:cNvSpPr/>
          <p:nvPr/>
        </p:nvSpPr>
        <p:spPr>
          <a:xfrm>
            <a:off x="9485906" y="2401294"/>
            <a:ext cx="429371" cy="42937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216E256-0C08-4A90-955A-BAD0E9A45BCC}"/>
              </a:ext>
            </a:extLst>
          </p:cNvPr>
          <p:cNvSpPr/>
          <p:nvPr/>
        </p:nvSpPr>
        <p:spPr>
          <a:xfrm>
            <a:off x="9485906" y="3428043"/>
            <a:ext cx="429371" cy="4293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58FEDB1-B8CE-4E41-998A-D5D022A5221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9700592" y="2830665"/>
            <a:ext cx="0" cy="597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5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Folha</a:t>
            </a:r>
          </a:p>
          <a:p>
            <a:pPr lvl="1"/>
            <a:r>
              <a:rPr lang="pt-BR" sz="2800" dirty="0"/>
              <a:t>Nó que não possui filhos;</a:t>
            </a:r>
          </a:p>
          <a:p>
            <a:r>
              <a:rPr lang="pt-BR" sz="3200" dirty="0"/>
              <a:t>Tamanho (de uma árvore)</a:t>
            </a:r>
          </a:p>
          <a:p>
            <a:pPr lvl="1"/>
            <a:r>
              <a:rPr lang="pt-BR" sz="2800" dirty="0"/>
              <a:t>Quantidade de nós de uma árvore;</a:t>
            </a:r>
          </a:p>
          <a:p>
            <a:r>
              <a:rPr lang="pt-BR" sz="3200" dirty="0"/>
              <a:t>Profundidade (de um nó)</a:t>
            </a:r>
          </a:p>
          <a:p>
            <a:pPr lvl="1"/>
            <a:r>
              <a:rPr lang="pt-BR" sz="2800" dirty="0"/>
              <a:t>Distância (em nós) da raiz até um determinado nó;</a:t>
            </a:r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1272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Nível</a:t>
            </a:r>
          </a:p>
          <a:p>
            <a:pPr lvl="1"/>
            <a:r>
              <a:rPr lang="pt-BR" sz="2800" dirty="0"/>
              <a:t>Conjunto de nós que estão a uma mesma profundidade;</a:t>
            </a:r>
          </a:p>
          <a:p>
            <a:r>
              <a:rPr lang="pt-BR" sz="3200" dirty="0"/>
              <a:t>Altura (de uma árvore)</a:t>
            </a:r>
          </a:p>
          <a:p>
            <a:pPr lvl="1"/>
            <a:r>
              <a:rPr lang="pt-BR" sz="2800" dirty="0"/>
              <a:t>Maior profundidade de qualquer nó de uma árvore;</a:t>
            </a:r>
          </a:p>
          <a:p>
            <a:r>
              <a:rPr lang="pt-BR" sz="3200" dirty="0" err="1"/>
              <a:t>Sub-árvore</a:t>
            </a:r>
            <a:endParaRPr lang="pt-BR" sz="3200" dirty="0"/>
          </a:p>
          <a:p>
            <a:pPr lvl="1"/>
            <a:r>
              <a:rPr lang="pt-BR" sz="2800" dirty="0"/>
              <a:t>Arvore formada considerando um determinado nó como raiz.</a:t>
            </a:r>
          </a:p>
          <a:p>
            <a:pPr lvl="1"/>
            <a:endParaRPr lang="pt-BR" sz="2800" dirty="0"/>
          </a:p>
          <a:p>
            <a:pPr lvl="1"/>
            <a:endParaRPr lang="pt-BR" sz="28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41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Quantidade máxima de nós em um determinado nível de uma árvore: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280917" y="2635320"/>
                <a:ext cx="1627690" cy="472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17" y="2635320"/>
                <a:ext cx="1627690" cy="472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1662359" y="3247218"/>
            <a:ext cx="1165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, sendo:</a:t>
            </a:r>
          </a:p>
          <a:p>
            <a:r>
              <a:rPr lang="pt-BR" dirty="0"/>
              <a:t>n – nível</a:t>
            </a:r>
          </a:p>
          <a:p>
            <a:r>
              <a:rPr lang="pt-BR" dirty="0"/>
              <a:t>m - ordem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D48B2DA-174B-455D-A238-003762BEA2DD}"/>
              </a:ext>
            </a:extLst>
          </p:cNvPr>
          <p:cNvSpPr/>
          <p:nvPr/>
        </p:nvSpPr>
        <p:spPr>
          <a:xfrm>
            <a:off x="8674874" y="2289299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AD43D94-DD2E-462A-881F-B3E393270830}"/>
              </a:ext>
            </a:extLst>
          </p:cNvPr>
          <p:cNvSpPr/>
          <p:nvPr/>
        </p:nvSpPr>
        <p:spPr>
          <a:xfrm>
            <a:off x="7616425" y="341969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FB9815-489C-4EF3-BDEF-095865E9164B}"/>
              </a:ext>
            </a:extLst>
          </p:cNvPr>
          <p:cNvSpPr/>
          <p:nvPr/>
        </p:nvSpPr>
        <p:spPr>
          <a:xfrm>
            <a:off x="10195339" y="342900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146D08C-8A61-4261-ACB4-EF9677321D71}"/>
              </a:ext>
            </a:extLst>
          </p:cNvPr>
          <p:cNvCxnSpPr>
            <a:stCxn id="6" idx="3"/>
            <a:endCxn id="11" idx="7"/>
          </p:cNvCxnSpPr>
          <p:nvPr/>
        </p:nvCxnSpPr>
        <p:spPr>
          <a:xfrm flipH="1">
            <a:off x="8084719" y="2757593"/>
            <a:ext cx="670501" cy="74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D7E7F67-53DE-4DA8-BC2B-DCA75A2DD0AD}"/>
              </a:ext>
            </a:extLst>
          </p:cNvPr>
          <p:cNvCxnSpPr>
            <a:stCxn id="6" idx="5"/>
            <a:endCxn id="13" idx="1"/>
          </p:cNvCxnSpPr>
          <p:nvPr/>
        </p:nvCxnSpPr>
        <p:spPr>
          <a:xfrm>
            <a:off x="9143168" y="2757593"/>
            <a:ext cx="1132517" cy="75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DE0A8882-0728-4706-9084-DDD94A6F16A8}"/>
              </a:ext>
            </a:extLst>
          </p:cNvPr>
          <p:cNvSpPr/>
          <p:nvPr/>
        </p:nvSpPr>
        <p:spPr>
          <a:xfrm>
            <a:off x="6774607" y="415787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44B30FF-984D-4B45-AC99-DBA63431A095}"/>
              </a:ext>
            </a:extLst>
          </p:cNvPr>
          <p:cNvSpPr/>
          <p:nvPr/>
        </p:nvSpPr>
        <p:spPr>
          <a:xfrm>
            <a:off x="8337815" y="413592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F56E52E-018F-4C1B-BC1F-AD00638D8D13}"/>
              </a:ext>
            </a:extLst>
          </p:cNvPr>
          <p:cNvSpPr/>
          <p:nvPr/>
        </p:nvSpPr>
        <p:spPr>
          <a:xfrm>
            <a:off x="9527499" y="415787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EE25437-BC80-4BB8-A86A-16A9CD64177A}"/>
              </a:ext>
            </a:extLst>
          </p:cNvPr>
          <p:cNvSpPr/>
          <p:nvPr/>
        </p:nvSpPr>
        <p:spPr>
          <a:xfrm>
            <a:off x="10970085" y="415787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22B84BEF-B1F8-4E71-9555-F93A95EAC90B}"/>
              </a:ext>
            </a:extLst>
          </p:cNvPr>
          <p:cNvCxnSpPr>
            <a:stCxn id="11" idx="3"/>
            <a:endCxn id="21" idx="0"/>
          </p:cNvCxnSpPr>
          <p:nvPr/>
        </p:nvCxnSpPr>
        <p:spPr>
          <a:xfrm flipH="1">
            <a:off x="7048927" y="3887986"/>
            <a:ext cx="647844" cy="26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6629522-3459-4127-BA53-5D071C710440}"/>
              </a:ext>
            </a:extLst>
          </p:cNvPr>
          <p:cNvCxnSpPr>
            <a:stCxn id="11" idx="5"/>
            <a:endCxn id="23" idx="0"/>
          </p:cNvCxnSpPr>
          <p:nvPr/>
        </p:nvCxnSpPr>
        <p:spPr>
          <a:xfrm>
            <a:off x="8084719" y="3887986"/>
            <a:ext cx="527416" cy="2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6E981A8B-08C0-4FA4-B9D1-FCDB8003EBA3}"/>
              </a:ext>
            </a:extLst>
          </p:cNvPr>
          <p:cNvCxnSpPr>
            <a:cxnSpLocks/>
            <a:stCxn id="13" idx="3"/>
            <a:endCxn id="25" idx="0"/>
          </p:cNvCxnSpPr>
          <p:nvPr/>
        </p:nvCxnSpPr>
        <p:spPr>
          <a:xfrm flipH="1">
            <a:off x="9801819" y="3897294"/>
            <a:ext cx="473866" cy="26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5EC61C78-7CC2-4A52-B148-5C82AF92BFC1}"/>
              </a:ext>
            </a:extLst>
          </p:cNvPr>
          <p:cNvCxnSpPr>
            <a:stCxn id="13" idx="5"/>
            <a:endCxn id="27" idx="1"/>
          </p:cNvCxnSpPr>
          <p:nvPr/>
        </p:nvCxnSpPr>
        <p:spPr>
          <a:xfrm>
            <a:off x="10663633" y="3897294"/>
            <a:ext cx="386798" cy="34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53AE722A-132C-4B94-AAF0-202646A7ED43}"/>
              </a:ext>
            </a:extLst>
          </p:cNvPr>
          <p:cNvSpPr/>
          <p:nvPr/>
        </p:nvSpPr>
        <p:spPr>
          <a:xfrm>
            <a:off x="6284939" y="484403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EA49AE4-01AF-47E6-97EB-79C763B87768}"/>
              </a:ext>
            </a:extLst>
          </p:cNvPr>
          <p:cNvSpPr/>
          <p:nvPr/>
        </p:nvSpPr>
        <p:spPr>
          <a:xfrm>
            <a:off x="7250665" y="483988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4B1502C-D2AD-4324-B0BB-9E966C9BCF53}"/>
              </a:ext>
            </a:extLst>
          </p:cNvPr>
          <p:cNvSpPr/>
          <p:nvPr/>
        </p:nvSpPr>
        <p:spPr>
          <a:xfrm>
            <a:off x="7942071" y="4885273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39CF6D95-EDA0-48AA-85F4-97F84AC59218}"/>
              </a:ext>
            </a:extLst>
          </p:cNvPr>
          <p:cNvSpPr/>
          <p:nvPr/>
        </p:nvSpPr>
        <p:spPr>
          <a:xfrm>
            <a:off x="8633477" y="4885273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7CDC885-C2BA-475F-9695-BD02061E76CB}"/>
              </a:ext>
            </a:extLst>
          </p:cNvPr>
          <p:cNvSpPr/>
          <p:nvPr/>
        </p:nvSpPr>
        <p:spPr>
          <a:xfrm>
            <a:off x="9253179" y="488281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E32C859C-3976-4255-AD22-5108A3157EBA}"/>
              </a:ext>
            </a:extLst>
          </p:cNvPr>
          <p:cNvSpPr/>
          <p:nvPr/>
        </p:nvSpPr>
        <p:spPr>
          <a:xfrm>
            <a:off x="9968160" y="488281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42E6FB99-983E-4A39-8067-A8034DED6E32}"/>
              </a:ext>
            </a:extLst>
          </p:cNvPr>
          <p:cNvSpPr/>
          <p:nvPr/>
        </p:nvSpPr>
        <p:spPr>
          <a:xfrm>
            <a:off x="10599752" y="488281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7C7C243A-87B3-4E15-A20E-9A71581393EA}"/>
              </a:ext>
            </a:extLst>
          </p:cNvPr>
          <p:cNvSpPr/>
          <p:nvPr/>
        </p:nvSpPr>
        <p:spPr>
          <a:xfrm>
            <a:off x="11435606" y="487702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8CD6BF47-87B4-4C2C-A26E-337D1FCE7488}"/>
              </a:ext>
            </a:extLst>
          </p:cNvPr>
          <p:cNvCxnSpPr>
            <a:stCxn id="21" idx="3"/>
            <a:endCxn id="53" idx="0"/>
          </p:cNvCxnSpPr>
          <p:nvPr/>
        </p:nvCxnSpPr>
        <p:spPr>
          <a:xfrm flipH="1">
            <a:off x="6559259" y="4626168"/>
            <a:ext cx="295694" cy="21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8EA6CE3F-5CAB-4EF1-8F7F-B118F7A550F4}"/>
              </a:ext>
            </a:extLst>
          </p:cNvPr>
          <p:cNvCxnSpPr>
            <a:stCxn id="21" idx="5"/>
            <a:endCxn id="55" idx="0"/>
          </p:cNvCxnSpPr>
          <p:nvPr/>
        </p:nvCxnSpPr>
        <p:spPr>
          <a:xfrm>
            <a:off x="7242901" y="4626168"/>
            <a:ext cx="282084" cy="21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29D61B8E-E634-4AD9-B614-E493E480A6AA}"/>
              </a:ext>
            </a:extLst>
          </p:cNvPr>
          <p:cNvCxnSpPr>
            <a:stCxn id="23" idx="3"/>
            <a:endCxn id="57" idx="0"/>
          </p:cNvCxnSpPr>
          <p:nvPr/>
        </p:nvCxnSpPr>
        <p:spPr>
          <a:xfrm flipH="1">
            <a:off x="8216391" y="4604220"/>
            <a:ext cx="201770" cy="28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F695B834-523F-4ADD-9B0C-F724E5F87D3F}"/>
              </a:ext>
            </a:extLst>
          </p:cNvPr>
          <p:cNvCxnSpPr>
            <a:stCxn id="23" idx="5"/>
            <a:endCxn id="59" idx="0"/>
          </p:cNvCxnSpPr>
          <p:nvPr/>
        </p:nvCxnSpPr>
        <p:spPr>
          <a:xfrm>
            <a:off x="8806109" y="4604220"/>
            <a:ext cx="101688" cy="28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93D39F2A-E7CE-47DF-A75C-302E0C0308F1}"/>
              </a:ext>
            </a:extLst>
          </p:cNvPr>
          <p:cNvCxnSpPr>
            <a:stCxn id="25" idx="3"/>
            <a:endCxn id="66" idx="0"/>
          </p:cNvCxnSpPr>
          <p:nvPr/>
        </p:nvCxnSpPr>
        <p:spPr>
          <a:xfrm flipH="1">
            <a:off x="9527499" y="4626168"/>
            <a:ext cx="80346" cy="25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0378A86B-6C79-4C73-9384-A8C72C1B43B2}"/>
              </a:ext>
            </a:extLst>
          </p:cNvPr>
          <p:cNvCxnSpPr>
            <a:stCxn id="25" idx="5"/>
            <a:endCxn id="68" idx="0"/>
          </p:cNvCxnSpPr>
          <p:nvPr/>
        </p:nvCxnSpPr>
        <p:spPr>
          <a:xfrm>
            <a:off x="9995793" y="4626168"/>
            <a:ext cx="246687" cy="25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ECCFF17E-4584-4C75-973D-70A665102214}"/>
              </a:ext>
            </a:extLst>
          </p:cNvPr>
          <p:cNvCxnSpPr>
            <a:stCxn id="27" idx="3"/>
            <a:endCxn id="70" idx="0"/>
          </p:cNvCxnSpPr>
          <p:nvPr/>
        </p:nvCxnSpPr>
        <p:spPr>
          <a:xfrm flipH="1">
            <a:off x="10874072" y="4626168"/>
            <a:ext cx="176359" cy="25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BD07F0B8-F850-4A43-9E4F-587FC565D1E5}"/>
              </a:ext>
            </a:extLst>
          </p:cNvPr>
          <p:cNvCxnSpPr>
            <a:stCxn id="27" idx="5"/>
            <a:endCxn id="72" idx="0"/>
          </p:cNvCxnSpPr>
          <p:nvPr/>
        </p:nvCxnSpPr>
        <p:spPr>
          <a:xfrm>
            <a:off x="11438379" y="4626168"/>
            <a:ext cx="271547" cy="25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2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lipse 3"/>
          <p:cNvSpPr/>
          <p:nvPr/>
        </p:nvSpPr>
        <p:spPr>
          <a:xfrm>
            <a:off x="5124899" y="2873701"/>
            <a:ext cx="437881" cy="439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4277040" y="3659311"/>
            <a:ext cx="437881" cy="4393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091884" y="3659311"/>
            <a:ext cx="437881" cy="4393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6640578" y="4348144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561707" y="4354767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01776" y="4348145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715200" y="4354767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>
            <a:stCxn id="5" idx="7"/>
            <a:endCxn id="4" idx="4"/>
          </p:cNvCxnSpPr>
          <p:nvPr/>
        </p:nvCxnSpPr>
        <p:spPr>
          <a:xfrm flipV="1">
            <a:off x="4650795" y="3313014"/>
            <a:ext cx="693045" cy="41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cxnSpLocks/>
            <a:stCxn id="4" idx="4"/>
            <a:endCxn id="6" idx="0"/>
          </p:cNvCxnSpPr>
          <p:nvPr/>
        </p:nvCxnSpPr>
        <p:spPr>
          <a:xfrm>
            <a:off x="5343840" y="3313014"/>
            <a:ext cx="966985" cy="34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4"/>
            <a:endCxn id="10" idx="0"/>
          </p:cNvCxnSpPr>
          <p:nvPr/>
        </p:nvCxnSpPr>
        <p:spPr>
          <a:xfrm flipH="1">
            <a:off x="3934141" y="4098624"/>
            <a:ext cx="561840" cy="256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5" idx="4"/>
            <a:endCxn id="9" idx="0"/>
          </p:cNvCxnSpPr>
          <p:nvPr/>
        </p:nvCxnSpPr>
        <p:spPr>
          <a:xfrm>
            <a:off x="4495981" y="4098624"/>
            <a:ext cx="424736" cy="249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  <a:stCxn id="6" idx="4"/>
            <a:endCxn id="8" idx="0"/>
          </p:cNvCxnSpPr>
          <p:nvPr/>
        </p:nvCxnSpPr>
        <p:spPr>
          <a:xfrm flipH="1">
            <a:off x="5780648" y="4098624"/>
            <a:ext cx="530177" cy="256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cxnSpLocks/>
            <a:stCxn id="6" idx="4"/>
            <a:endCxn id="7" idx="0"/>
          </p:cNvCxnSpPr>
          <p:nvPr/>
        </p:nvCxnSpPr>
        <p:spPr>
          <a:xfrm>
            <a:off x="6310825" y="4098624"/>
            <a:ext cx="548694" cy="24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058289" y="2296115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Nível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7078459" y="2296115"/>
            <a:ext cx="276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 máxima de nós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3551128" y="3093357"/>
            <a:ext cx="34727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511952" y="3873525"/>
            <a:ext cx="34727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551128" y="4574423"/>
            <a:ext cx="347277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163233" y="2908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55313" y="3688859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163310" y="4383134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382273" y="2908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361689" y="3625175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357228" y="4354767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30" name="Elipse 29"/>
          <p:cNvSpPr/>
          <p:nvPr/>
        </p:nvSpPr>
        <p:spPr>
          <a:xfrm>
            <a:off x="3934141" y="5163302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386790" y="5169924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4987151" y="5144906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439800" y="5151528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019181" y="5144906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5471830" y="5151528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7085900" y="5163302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538549" y="5169924"/>
            <a:ext cx="437881" cy="43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/>
          <p:cNvCxnSpPr>
            <a:stCxn id="10" idx="3"/>
            <a:endCxn id="31" idx="0"/>
          </p:cNvCxnSpPr>
          <p:nvPr/>
        </p:nvCxnSpPr>
        <p:spPr>
          <a:xfrm flipH="1">
            <a:off x="3605731" y="4729744"/>
            <a:ext cx="173595" cy="44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0" idx="5"/>
            <a:endCxn id="30" idx="0"/>
          </p:cNvCxnSpPr>
          <p:nvPr/>
        </p:nvCxnSpPr>
        <p:spPr>
          <a:xfrm>
            <a:off x="4088955" y="4729744"/>
            <a:ext cx="64127" cy="433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9" idx="4"/>
            <a:endCxn id="34" idx="0"/>
          </p:cNvCxnSpPr>
          <p:nvPr/>
        </p:nvCxnSpPr>
        <p:spPr>
          <a:xfrm flipH="1">
            <a:off x="4658741" y="4787458"/>
            <a:ext cx="261976" cy="36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9" idx="4"/>
            <a:endCxn id="33" idx="0"/>
          </p:cNvCxnSpPr>
          <p:nvPr/>
        </p:nvCxnSpPr>
        <p:spPr>
          <a:xfrm>
            <a:off x="4920717" y="4787458"/>
            <a:ext cx="285375" cy="357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cxnSpLocks/>
            <a:stCxn id="8" idx="4"/>
            <a:endCxn id="36" idx="0"/>
          </p:cNvCxnSpPr>
          <p:nvPr/>
        </p:nvCxnSpPr>
        <p:spPr>
          <a:xfrm flipH="1">
            <a:off x="5690771" y="4794080"/>
            <a:ext cx="89877" cy="357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cxnSpLocks/>
            <a:stCxn id="8" idx="4"/>
            <a:endCxn id="35" idx="0"/>
          </p:cNvCxnSpPr>
          <p:nvPr/>
        </p:nvCxnSpPr>
        <p:spPr>
          <a:xfrm>
            <a:off x="5780648" y="4794080"/>
            <a:ext cx="457474" cy="350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cxnSpLocks/>
            <a:stCxn id="7" idx="4"/>
            <a:endCxn id="38" idx="0"/>
          </p:cNvCxnSpPr>
          <p:nvPr/>
        </p:nvCxnSpPr>
        <p:spPr>
          <a:xfrm flipH="1">
            <a:off x="6757490" y="4787457"/>
            <a:ext cx="102029" cy="382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cxnSpLocks/>
            <a:stCxn id="7" idx="5"/>
            <a:endCxn id="37" idx="0"/>
          </p:cNvCxnSpPr>
          <p:nvPr/>
        </p:nvCxnSpPr>
        <p:spPr>
          <a:xfrm>
            <a:off x="7014333" y="4723121"/>
            <a:ext cx="290508" cy="440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4DA58B0-9FA9-4DA0-A60F-5E8850124246}"/>
                  </a:ext>
                </a:extLst>
              </p:cNvPr>
              <p:cNvSpPr txBox="1"/>
              <p:nvPr/>
            </p:nvSpPr>
            <p:spPr>
              <a:xfrm>
                <a:off x="1224766" y="2754803"/>
                <a:ext cx="175067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4DA58B0-9FA9-4DA0-A60F-5E885012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766" y="2754803"/>
                <a:ext cx="1750672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2F23BB1F-0510-4E40-9584-1C9B660F22E0}"/>
                  </a:ext>
                </a:extLst>
              </p:cNvPr>
              <p:cNvSpPr txBox="1"/>
              <p:nvPr/>
            </p:nvSpPr>
            <p:spPr>
              <a:xfrm>
                <a:off x="1190356" y="3534971"/>
                <a:ext cx="175067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sz="4400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2F23BB1F-0510-4E40-9584-1C9B660F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56" y="3534971"/>
                <a:ext cx="1750672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4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lipse 3"/>
          <p:cNvSpPr/>
          <p:nvPr/>
        </p:nvSpPr>
        <p:spPr>
          <a:xfrm>
            <a:off x="5322593" y="3114812"/>
            <a:ext cx="437881" cy="4393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5322593" y="4029926"/>
            <a:ext cx="437881" cy="4393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788116" y="4029925"/>
            <a:ext cx="437881" cy="4393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4" idx="4"/>
            <a:endCxn id="6" idx="0"/>
          </p:cNvCxnSpPr>
          <p:nvPr/>
        </p:nvCxnSpPr>
        <p:spPr>
          <a:xfrm flipH="1">
            <a:off x="3007057" y="3554125"/>
            <a:ext cx="2534477" cy="47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4" idx="4"/>
            <a:endCxn id="5" idx="0"/>
          </p:cNvCxnSpPr>
          <p:nvPr/>
        </p:nvCxnSpPr>
        <p:spPr>
          <a:xfrm>
            <a:off x="5541534" y="3554125"/>
            <a:ext cx="0" cy="475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8076011" y="4029924"/>
            <a:ext cx="437881" cy="4393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stCxn id="4" idx="4"/>
            <a:endCxn id="9" idx="0"/>
          </p:cNvCxnSpPr>
          <p:nvPr/>
        </p:nvCxnSpPr>
        <p:spPr>
          <a:xfrm>
            <a:off x="5541534" y="3554125"/>
            <a:ext cx="2753418" cy="475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2078707" y="4755094"/>
            <a:ext cx="437881" cy="4393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2788116" y="4761507"/>
            <a:ext cx="437881" cy="4393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3459002" y="4762397"/>
            <a:ext cx="437881" cy="4393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652226" y="4720434"/>
            <a:ext cx="437881" cy="4393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5322593" y="4720433"/>
            <a:ext cx="437881" cy="4393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5992960" y="4720433"/>
            <a:ext cx="437881" cy="4393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7405644" y="4720434"/>
            <a:ext cx="437881" cy="4393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8076011" y="4720433"/>
            <a:ext cx="437881" cy="4393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8746378" y="4720433"/>
            <a:ext cx="437881" cy="4393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>
            <a:stCxn id="6" idx="4"/>
            <a:endCxn id="29" idx="0"/>
          </p:cNvCxnSpPr>
          <p:nvPr/>
        </p:nvCxnSpPr>
        <p:spPr>
          <a:xfrm>
            <a:off x="3007057" y="4469238"/>
            <a:ext cx="670886" cy="293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6" idx="4"/>
            <a:endCxn id="28" idx="0"/>
          </p:cNvCxnSpPr>
          <p:nvPr/>
        </p:nvCxnSpPr>
        <p:spPr>
          <a:xfrm>
            <a:off x="3007057" y="4469238"/>
            <a:ext cx="0" cy="292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5" idx="4"/>
            <a:endCxn id="30" idx="0"/>
          </p:cNvCxnSpPr>
          <p:nvPr/>
        </p:nvCxnSpPr>
        <p:spPr>
          <a:xfrm flipH="1">
            <a:off x="4871167" y="4469239"/>
            <a:ext cx="670367" cy="251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5" idx="4"/>
            <a:endCxn id="31" idx="0"/>
          </p:cNvCxnSpPr>
          <p:nvPr/>
        </p:nvCxnSpPr>
        <p:spPr>
          <a:xfrm>
            <a:off x="5541534" y="4469239"/>
            <a:ext cx="0" cy="251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5" idx="4"/>
            <a:endCxn id="32" idx="0"/>
          </p:cNvCxnSpPr>
          <p:nvPr/>
        </p:nvCxnSpPr>
        <p:spPr>
          <a:xfrm>
            <a:off x="5541534" y="4469239"/>
            <a:ext cx="670367" cy="251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9" idx="4"/>
            <a:endCxn id="33" idx="0"/>
          </p:cNvCxnSpPr>
          <p:nvPr/>
        </p:nvCxnSpPr>
        <p:spPr>
          <a:xfrm flipH="1">
            <a:off x="7624585" y="4469237"/>
            <a:ext cx="670367" cy="251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9" idx="4"/>
            <a:endCxn id="34" idx="0"/>
          </p:cNvCxnSpPr>
          <p:nvPr/>
        </p:nvCxnSpPr>
        <p:spPr>
          <a:xfrm>
            <a:off x="8294952" y="4469237"/>
            <a:ext cx="0" cy="25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9" idx="4"/>
            <a:endCxn id="35" idx="0"/>
          </p:cNvCxnSpPr>
          <p:nvPr/>
        </p:nvCxnSpPr>
        <p:spPr>
          <a:xfrm>
            <a:off x="8294952" y="4469237"/>
            <a:ext cx="670367" cy="25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1179433" y="2384632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Nível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1285056" y="3149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1292686" y="406631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1292686" y="4771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8656012" y="2390910"/>
            <a:ext cx="276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 máxima de nós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10036646" y="3149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10016063" y="4042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10016063" y="4771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</a:p>
        </p:txBody>
      </p:sp>
      <p:cxnSp>
        <p:nvCxnSpPr>
          <p:cNvPr id="68" name="Conector reto 67"/>
          <p:cNvCxnSpPr/>
          <p:nvPr/>
        </p:nvCxnSpPr>
        <p:spPr>
          <a:xfrm>
            <a:off x="1705510" y="3335984"/>
            <a:ext cx="83060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1594372" y="4247091"/>
            <a:ext cx="83060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6" idx="4"/>
            <a:endCxn id="27" idx="0"/>
          </p:cNvCxnSpPr>
          <p:nvPr/>
        </p:nvCxnSpPr>
        <p:spPr>
          <a:xfrm flipH="1">
            <a:off x="2297648" y="4469238"/>
            <a:ext cx="709409" cy="285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1594372" y="4942241"/>
            <a:ext cx="83060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49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1709</TotalTime>
  <Words>1209</Words>
  <Application>Microsoft Office PowerPoint</Application>
  <PresentationFormat>Widescreen</PresentationFormat>
  <Paragraphs>435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Cambria Math</vt:lpstr>
      <vt:lpstr>Verdana</vt:lpstr>
      <vt:lpstr>Retrospectiva</vt:lpstr>
      <vt:lpstr>Árvores Binárias</vt:lpstr>
      <vt:lpstr>Introdução</vt:lpstr>
      <vt:lpstr>Exemplos</vt:lpstr>
      <vt:lpstr>Definições</vt:lpstr>
      <vt:lpstr>Definições</vt:lpstr>
      <vt:lpstr>Definições</vt:lpstr>
      <vt:lpstr>Definições</vt:lpstr>
      <vt:lpstr>Exemplo</vt:lpstr>
      <vt:lpstr>Exemplo</vt:lpstr>
      <vt:lpstr>Definições</vt:lpstr>
      <vt:lpstr>Apresentação do PowerPoint</vt:lpstr>
      <vt:lpstr>Exemplo</vt:lpstr>
      <vt:lpstr>Altura</vt:lpstr>
      <vt:lpstr>Exemplo (1)</vt:lpstr>
      <vt:lpstr>Exemplo (2)</vt:lpstr>
      <vt:lpstr>Regras</vt:lpstr>
      <vt:lpstr>Árvores binárias</vt:lpstr>
      <vt:lpstr>Exemplo</vt:lpstr>
      <vt:lpstr>Árvore binária de busca</vt:lpstr>
      <vt:lpstr>Exemplo</vt:lpstr>
      <vt:lpstr>Exemplo</vt:lpstr>
      <vt:lpstr>Exemplo</vt:lpstr>
      <vt:lpstr>Apresentação do PowerPoint</vt:lpstr>
      <vt:lpstr>Percurso em Árvores Binárias</vt:lpstr>
      <vt:lpstr>Exemplo</vt:lpstr>
      <vt:lpstr>Exemplo</vt:lpstr>
      <vt:lpstr>Apresentação do PowerPoint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Árvores Binárias</dc:title>
  <dc:creator>Tiago Docusse</dc:creator>
  <cp:lastModifiedBy>Tiago Docusse</cp:lastModifiedBy>
  <cp:revision>172</cp:revision>
  <dcterms:created xsi:type="dcterms:W3CDTF">2015-05-05T12:22:45Z</dcterms:created>
  <dcterms:modified xsi:type="dcterms:W3CDTF">2025-02-12T09:11:19Z</dcterms:modified>
</cp:coreProperties>
</file>