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365" r:id="rId3"/>
    <p:sldId id="366" r:id="rId4"/>
    <p:sldId id="370" r:id="rId5"/>
    <p:sldId id="368" r:id="rId6"/>
    <p:sldId id="371" r:id="rId7"/>
    <p:sldId id="372" r:id="rId8"/>
    <p:sldId id="286" r:id="rId9"/>
    <p:sldId id="287" r:id="rId10"/>
    <p:sldId id="312" r:id="rId11"/>
    <p:sldId id="352" r:id="rId12"/>
    <p:sldId id="353" r:id="rId13"/>
    <p:sldId id="313" r:id="rId14"/>
    <p:sldId id="354" r:id="rId15"/>
    <p:sldId id="355" r:id="rId16"/>
    <p:sldId id="314" r:id="rId17"/>
    <p:sldId id="356" r:id="rId18"/>
    <p:sldId id="357" r:id="rId19"/>
    <p:sldId id="288" r:id="rId20"/>
    <p:sldId id="316" r:id="rId21"/>
    <p:sldId id="318" r:id="rId22"/>
    <p:sldId id="317" r:id="rId23"/>
    <p:sldId id="358" r:id="rId24"/>
    <p:sldId id="319" r:id="rId25"/>
    <p:sldId id="359" r:id="rId26"/>
    <p:sldId id="320" r:id="rId27"/>
    <p:sldId id="321" r:id="rId28"/>
    <p:sldId id="322" r:id="rId29"/>
    <p:sldId id="361" r:id="rId30"/>
    <p:sldId id="323" r:id="rId31"/>
    <p:sldId id="324" r:id="rId32"/>
    <p:sldId id="289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73" r:id="rId41"/>
    <p:sldId id="374" r:id="rId4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6E8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Estilo Escuro 1 - Ênfas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com Tema 1 - Ênfas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08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06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888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08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4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95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543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898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98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3433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509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3CE2D04-5A71-42BB-890B-1AB9AE6D7932}" type="datetimeFigureOut">
              <a:rPr lang="pt-BR" smtClean="0"/>
              <a:t>23/02/2025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A7BE910-E27A-4B5C-B281-4B16748237E5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4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 Binárias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Inserção e remoção</a:t>
            </a:r>
          </a:p>
        </p:txBody>
      </p:sp>
    </p:spTree>
    <p:extLst>
      <p:ext uri="{BB962C8B-B14F-4D97-AF65-F5344CB8AC3E}">
        <p14:creationId xmlns:p14="http://schemas.microsoft.com/office/powerpoint/2010/main" val="285851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Remoção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5, </a:t>
            </a:r>
            <a:r>
              <a:rPr lang="pt-BR" sz="2400" dirty="0"/>
              <a:t>18, 31.</a:t>
            </a:r>
          </a:p>
          <a:p>
            <a:endParaRPr lang="pt-BR" sz="2800" dirty="0"/>
          </a:p>
        </p:txBody>
      </p:sp>
      <p:sp>
        <p:nvSpPr>
          <p:cNvPr id="4" name="Elipse 3"/>
          <p:cNvSpPr/>
          <p:nvPr/>
        </p:nvSpPr>
        <p:spPr>
          <a:xfrm>
            <a:off x="7133294" y="278749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727350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146432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947281" y="383594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6413326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634617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024055" y="464130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107517" y="451852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cxnSpLocks/>
            <a:stCxn id="5" idx="3"/>
            <a:endCxn id="7" idx="7"/>
          </p:cNvCxnSpPr>
          <p:nvPr/>
        </p:nvCxnSpPr>
        <p:spPr>
          <a:xfrm flipH="1">
            <a:off x="5466610" y="3765113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6246679" y="3765113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6335782" y="3308523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7652623" y="3308523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8" idx="4"/>
            <a:endCxn id="11" idx="7"/>
          </p:cNvCxnSpPr>
          <p:nvPr/>
        </p:nvCxnSpPr>
        <p:spPr>
          <a:xfrm flipH="1">
            <a:off x="6626846" y="4446367"/>
            <a:ext cx="90696" cy="161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938833" y="3765113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938833" y="4446367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7465015" y="536704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7769231" y="5216471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23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Remoção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5, </a:t>
            </a:r>
            <a:r>
              <a:rPr lang="pt-BR" sz="2400" dirty="0"/>
              <a:t>18, 31.</a:t>
            </a:r>
          </a:p>
          <a:p>
            <a:endParaRPr lang="pt-BR" sz="2800" dirty="0"/>
          </a:p>
        </p:txBody>
      </p:sp>
      <p:sp>
        <p:nvSpPr>
          <p:cNvPr id="4" name="Elipse 3"/>
          <p:cNvSpPr/>
          <p:nvPr/>
        </p:nvSpPr>
        <p:spPr>
          <a:xfrm>
            <a:off x="7133294" y="278749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727350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146432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6413326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634617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024055" y="464130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107517" y="451852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5466610" y="3765113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6246679" y="3765113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6335782" y="3308523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7652623" y="3308523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8" idx="4"/>
            <a:endCxn id="11" idx="7"/>
          </p:cNvCxnSpPr>
          <p:nvPr/>
        </p:nvCxnSpPr>
        <p:spPr>
          <a:xfrm flipH="1">
            <a:off x="6626846" y="4446367"/>
            <a:ext cx="90696" cy="161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938833" y="3765113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938833" y="4446367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7465015" y="536704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7769231" y="5216471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20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Remoção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5, </a:t>
            </a:r>
            <a:r>
              <a:rPr lang="pt-BR" sz="2400" dirty="0"/>
              <a:t>18, 31.</a:t>
            </a:r>
          </a:p>
          <a:p>
            <a:endParaRPr lang="pt-BR" sz="2800" dirty="0"/>
          </a:p>
        </p:txBody>
      </p:sp>
      <p:sp>
        <p:nvSpPr>
          <p:cNvPr id="4" name="Elipse 3"/>
          <p:cNvSpPr/>
          <p:nvPr/>
        </p:nvSpPr>
        <p:spPr>
          <a:xfrm>
            <a:off x="7133294" y="278749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727350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146432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6413326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634617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024055" y="464130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107517" y="451852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6246679" y="3765113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6335782" y="3308523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7652623" y="3308523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8" idx="4"/>
            <a:endCxn id="11" idx="7"/>
          </p:cNvCxnSpPr>
          <p:nvPr/>
        </p:nvCxnSpPr>
        <p:spPr>
          <a:xfrm flipH="1">
            <a:off x="6626846" y="4446367"/>
            <a:ext cx="90696" cy="161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938833" y="3765113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938833" y="4446367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7465015" y="536704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7769231" y="5216471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663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Remoção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18</a:t>
            </a:r>
            <a:r>
              <a:rPr lang="pt-BR" sz="2400" dirty="0"/>
              <a:t>, 31.</a:t>
            </a:r>
          </a:p>
          <a:p>
            <a:endParaRPr lang="pt-BR" sz="2800" dirty="0"/>
          </a:p>
        </p:txBody>
      </p:sp>
      <p:sp>
        <p:nvSpPr>
          <p:cNvPr id="4" name="Elipse 3"/>
          <p:cNvSpPr/>
          <p:nvPr/>
        </p:nvSpPr>
        <p:spPr>
          <a:xfrm>
            <a:off x="7133294" y="278749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727350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146432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6413326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634617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024055" y="464130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107517" y="4518526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6246679" y="3765113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6335782" y="3308523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7652623" y="3308523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8" idx="4"/>
            <a:endCxn id="11" idx="7"/>
          </p:cNvCxnSpPr>
          <p:nvPr/>
        </p:nvCxnSpPr>
        <p:spPr>
          <a:xfrm flipH="1">
            <a:off x="6626846" y="4446367"/>
            <a:ext cx="90696" cy="161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938833" y="3765113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938833" y="4446367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7465015" y="536704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7769231" y="5216471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465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Remoção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18</a:t>
            </a:r>
            <a:r>
              <a:rPr lang="pt-BR" sz="2400" dirty="0"/>
              <a:t>, 31.</a:t>
            </a:r>
          </a:p>
          <a:p>
            <a:endParaRPr lang="pt-BR" sz="2800" dirty="0"/>
          </a:p>
        </p:txBody>
      </p:sp>
      <p:sp>
        <p:nvSpPr>
          <p:cNvPr id="4" name="Elipse 3"/>
          <p:cNvSpPr/>
          <p:nvPr/>
        </p:nvSpPr>
        <p:spPr>
          <a:xfrm>
            <a:off x="7133294" y="278749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727350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146432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6413326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634617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024055" y="464130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6246679" y="3765113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6335782" y="3308523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7652623" y="3308523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8" idx="4"/>
            <a:endCxn id="11" idx="7"/>
          </p:cNvCxnSpPr>
          <p:nvPr/>
        </p:nvCxnSpPr>
        <p:spPr>
          <a:xfrm flipH="1">
            <a:off x="6626846" y="4446367"/>
            <a:ext cx="90696" cy="161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938833" y="3765113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938833" y="4446367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7465015" y="536704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7769231" y="5216471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63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Remoção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18</a:t>
            </a:r>
            <a:r>
              <a:rPr lang="pt-BR" sz="2400" dirty="0"/>
              <a:t>, 31.</a:t>
            </a:r>
          </a:p>
          <a:p>
            <a:endParaRPr lang="pt-BR" sz="2800" dirty="0"/>
          </a:p>
        </p:txBody>
      </p:sp>
      <p:sp>
        <p:nvSpPr>
          <p:cNvPr id="4" name="Elipse 3"/>
          <p:cNvSpPr/>
          <p:nvPr/>
        </p:nvSpPr>
        <p:spPr>
          <a:xfrm>
            <a:off x="7133294" y="278749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727350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146432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6413326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634617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024055" y="464130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6246679" y="3765113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  <a:stCxn id="4" idx="3"/>
            <a:endCxn id="5" idx="6"/>
          </p:cNvCxnSpPr>
          <p:nvPr/>
        </p:nvCxnSpPr>
        <p:spPr>
          <a:xfrm flipH="1">
            <a:off x="6335782" y="3308523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cxnSpLocks/>
            <a:stCxn id="4" idx="5"/>
            <a:endCxn id="6" idx="2"/>
          </p:cNvCxnSpPr>
          <p:nvPr/>
        </p:nvCxnSpPr>
        <p:spPr>
          <a:xfrm>
            <a:off x="7652623" y="3308523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938833" y="3765113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938833" y="4446367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7465015" y="536704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7769231" y="5216471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02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Remoção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31</a:t>
            </a:r>
            <a:r>
              <a:rPr lang="pt-BR" sz="2400" dirty="0"/>
              <a:t>.</a:t>
            </a:r>
          </a:p>
          <a:p>
            <a:endParaRPr lang="pt-BR" sz="2800" dirty="0"/>
          </a:p>
        </p:txBody>
      </p:sp>
      <p:sp>
        <p:nvSpPr>
          <p:cNvPr id="4" name="Elipse 3"/>
          <p:cNvSpPr/>
          <p:nvPr/>
        </p:nvSpPr>
        <p:spPr>
          <a:xfrm>
            <a:off x="7133294" y="278749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727350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146432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6413326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634617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024055" y="464130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6246679" y="3765113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6335782" y="3308523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7652623" y="3308523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938833" y="3765113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938833" y="4446367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7465015" y="5367047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7769231" y="5216471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48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Remoção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31</a:t>
            </a:r>
            <a:r>
              <a:rPr lang="pt-BR" sz="2400" dirty="0"/>
              <a:t>.</a:t>
            </a:r>
          </a:p>
          <a:p>
            <a:endParaRPr lang="pt-BR" sz="2800" dirty="0"/>
          </a:p>
        </p:txBody>
      </p:sp>
      <p:sp>
        <p:nvSpPr>
          <p:cNvPr id="4" name="Elipse 3"/>
          <p:cNvSpPr/>
          <p:nvPr/>
        </p:nvSpPr>
        <p:spPr>
          <a:xfrm>
            <a:off x="7133294" y="278749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727350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146432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6413326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634617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024055" y="464130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6246679" y="3765113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6335782" y="3308523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7652623" y="3308523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938833" y="3765113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938833" y="4446367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7769231" y="5216471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157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Remoção</a:t>
            </a:r>
          </a:p>
          <a:p>
            <a:pPr lvl="1"/>
            <a:r>
              <a:rPr lang="pt-BR" sz="2400" dirty="0">
                <a:solidFill>
                  <a:srgbClr val="FF0000"/>
                </a:solidFill>
              </a:rPr>
              <a:t>31</a:t>
            </a:r>
            <a:r>
              <a:rPr lang="pt-BR" sz="2400" dirty="0"/>
              <a:t>.</a:t>
            </a:r>
          </a:p>
          <a:p>
            <a:endParaRPr lang="pt-BR" sz="2800" dirty="0"/>
          </a:p>
        </p:txBody>
      </p:sp>
      <p:sp>
        <p:nvSpPr>
          <p:cNvPr id="4" name="Elipse 3"/>
          <p:cNvSpPr/>
          <p:nvPr/>
        </p:nvSpPr>
        <p:spPr>
          <a:xfrm>
            <a:off x="7133294" y="278749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727350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146432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6413326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634617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024055" y="464130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6246679" y="3765113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6335782" y="3308523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7652623" y="3308523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7938833" y="3765113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938833" y="4446367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2474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apenas 1 filho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filho (Promoção);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/>
              <a:t>20, 32, 30, 35.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472697" y="267912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7066753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9485835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6286684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7752729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974020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9363458" y="453292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7446920" y="441015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6806013" y="3656739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cxnSpLocks/>
            <a:stCxn id="5" idx="5"/>
            <a:endCxn id="8" idx="1"/>
          </p:cNvCxnSpPr>
          <p:nvPr/>
        </p:nvCxnSpPr>
        <p:spPr>
          <a:xfrm>
            <a:off x="7586082" y="3656739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7675185" y="3200149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cxnSpLocks/>
            <a:stCxn id="4" idx="5"/>
            <a:endCxn id="6" idx="2"/>
          </p:cNvCxnSpPr>
          <p:nvPr/>
        </p:nvCxnSpPr>
        <p:spPr>
          <a:xfrm>
            <a:off x="8992026" y="3200149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cxnSpLocks/>
            <a:stCxn id="8" idx="4"/>
            <a:endCxn id="11" idx="7"/>
          </p:cNvCxnSpPr>
          <p:nvPr/>
        </p:nvCxnSpPr>
        <p:spPr>
          <a:xfrm flipH="1">
            <a:off x="7966249" y="4337993"/>
            <a:ext cx="90696" cy="161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/>
            <a:stCxn id="6" idx="3"/>
            <a:endCxn id="9" idx="0"/>
          </p:cNvCxnSpPr>
          <p:nvPr/>
        </p:nvCxnSpPr>
        <p:spPr>
          <a:xfrm flipH="1">
            <a:off x="9278236" y="3656739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9278236" y="4337993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8804418" y="525867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9108634" y="5108097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46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A raiz da árvore é sempre o primeiro elemento a ser inserido</a:t>
            </a:r>
          </a:p>
          <a:p>
            <a:pPr lvl="1"/>
            <a:r>
              <a:rPr lang="pt-BR" sz="2800" dirty="0"/>
              <a:t>Desconsiderando sua remoção.</a:t>
            </a:r>
          </a:p>
          <a:p>
            <a:r>
              <a:rPr lang="pt-BR" sz="3200" dirty="0"/>
              <a:t>A inserção de um nó em uma árvore binária de busca sempre resulta na criação de um nó folha;</a:t>
            </a:r>
          </a:p>
          <a:p>
            <a:r>
              <a:rPr lang="pt-BR" sz="3200" dirty="0"/>
              <a:t>Deve-se percorrer a árvore em busca da posição de inserção do elemento a ser inserido.</a:t>
            </a:r>
          </a:p>
        </p:txBody>
      </p:sp>
    </p:spTree>
    <p:extLst>
      <p:ext uri="{BB962C8B-B14F-4D97-AF65-F5344CB8AC3E}">
        <p14:creationId xmlns:p14="http://schemas.microsoft.com/office/powerpoint/2010/main" val="3274981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apenas 1 filho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filho;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20</a:t>
            </a:r>
            <a:r>
              <a:rPr lang="pt-BR" sz="2000" dirty="0"/>
              <a:t>, 32, 30, 35.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472697" y="267912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7066753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9485835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6286684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7752729" y="3727572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974020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9363458" y="453292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7446920" y="441015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6806013" y="3656739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cxnSpLocks/>
            <a:stCxn id="5" idx="5"/>
            <a:endCxn id="8" idx="1"/>
          </p:cNvCxnSpPr>
          <p:nvPr/>
        </p:nvCxnSpPr>
        <p:spPr>
          <a:xfrm>
            <a:off x="7586082" y="3656739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7675185" y="3200149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8992026" y="3200149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cxnSpLocks/>
            <a:stCxn id="8" idx="4"/>
            <a:endCxn id="11" idx="7"/>
          </p:cNvCxnSpPr>
          <p:nvPr/>
        </p:nvCxnSpPr>
        <p:spPr>
          <a:xfrm flipH="1">
            <a:off x="7966249" y="4337993"/>
            <a:ext cx="90696" cy="161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9278236" y="3656739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9278236" y="4337993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8804418" y="525867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9108634" y="5108097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34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apenas 1 filho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filho;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20</a:t>
            </a:r>
            <a:r>
              <a:rPr lang="pt-BR" sz="2000" dirty="0"/>
              <a:t>, 32, 30, 35.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472697" y="267912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7066753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9485835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6286684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8974020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9363458" y="453292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7446920" y="441015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6806013" y="3656739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7586082" y="3656739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7675185" y="3200149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8992026" y="3200149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8" idx="4"/>
            <a:endCxn id="11" idx="7"/>
          </p:cNvCxnSpPr>
          <p:nvPr/>
        </p:nvCxnSpPr>
        <p:spPr>
          <a:xfrm flipH="1">
            <a:off x="7966249" y="4337993"/>
            <a:ext cx="90696" cy="161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9278236" y="3656739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9278236" y="4337993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8804418" y="525867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9108634" y="5108097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462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apenas 1 filho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filho;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/>
              <a:t>32, 30, 35.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472697" y="267912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5" name="Elipse 4"/>
          <p:cNvSpPr/>
          <p:nvPr/>
        </p:nvSpPr>
        <p:spPr>
          <a:xfrm>
            <a:off x="7066753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6" name="Elipse 5"/>
          <p:cNvSpPr/>
          <p:nvPr/>
        </p:nvSpPr>
        <p:spPr>
          <a:xfrm>
            <a:off x="9485835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</a:p>
        </p:txBody>
      </p:sp>
      <p:sp>
        <p:nvSpPr>
          <p:cNvPr id="7" name="Elipse 6"/>
          <p:cNvSpPr/>
          <p:nvPr/>
        </p:nvSpPr>
        <p:spPr>
          <a:xfrm>
            <a:off x="6286684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7752729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sp>
        <p:nvSpPr>
          <p:cNvPr id="9" name="Elipse 8"/>
          <p:cNvSpPr/>
          <p:nvPr/>
        </p:nvSpPr>
        <p:spPr>
          <a:xfrm>
            <a:off x="8974020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</p:txBody>
      </p:sp>
      <p:sp>
        <p:nvSpPr>
          <p:cNvPr id="10" name="Elipse 9"/>
          <p:cNvSpPr/>
          <p:nvPr/>
        </p:nvSpPr>
        <p:spPr>
          <a:xfrm>
            <a:off x="9363458" y="4532929"/>
            <a:ext cx="608432" cy="6104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6806013" y="3656739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7586082" y="3656739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7675185" y="3200149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8992026" y="3200149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9278236" y="3656739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9278236" y="4337993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8804418" y="525867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9108634" y="5108097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3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apenas 1 filho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filho;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32</a:t>
            </a:r>
            <a:r>
              <a:rPr lang="pt-BR" sz="2000" dirty="0"/>
              <a:t>, 30, 35.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472697" y="267912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5" name="Elipse 4"/>
          <p:cNvSpPr/>
          <p:nvPr/>
        </p:nvSpPr>
        <p:spPr>
          <a:xfrm>
            <a:off x="7066753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6" name="Elipse 5"/>
          <p:cNvSpPr/>
          <p:nvPr/>
        </p:nvSpPr>
        <p:spPr>
          <a:xfrm>
            <a:off x="9485835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</a:p>
        </p:txBody>
      </p:sp>
      <p:sp>
        <p:nvSpPr>
          <p:cNvPr id="7" name="Elipse 6"/>
          <p:cNvSpPr/>
          <p:nvPr/>
        </p:nvSpPr>
        <p:spPr>
          <a:xfrm>
            <a:off x="6286684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7752729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sp>
        <p:nvSpPr>
          <p:cNvPr id="9" name="Elipse 8"/>
          <p:cNvSpPr/>
          <p:nvPr/>
        </p:nvSpPr>
        <p:spPr>
          <a:xfrm>
            <a:off x="8974020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</p:txBody>
      </p:sp>
      <p:sp>
        <p:nvSpPr>
          <p:cNvPr id="10" name="Elipse 9"/>
          <p:cNvSpPr/>
          <p:nvPr/>
        </p:nvSpPr>
        <p:spPr>
          <a:xfrm>
            <a:off x="9363458" y="4532929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6806013" y="3656739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7586082" y="3656739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7675185" y="3200149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8992026" y="3200149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9278236" y="3656739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cxnSpLocks/>
            <a:stCxn id="9" idx="4"/>
            <a:endCxn id="10" idx="0"/>
          </p:cNvCxnSpPr>
          <p:nvPr/>
        </p:nvCxnSpPr>
        <p:spPr>
          <a:xfrm>
            <a:off x="9278236" y="4337993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8804418" y="525867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</p:txBody>
      </p:sp>
      <p:cxnSp>
        <p:nvCxnSpPr>
          <p:cNvPr id="21" name="Conector reto 20"/>
          <p:cNvCxnSpPr>
            <a:cxnSpLocks/>
            <a:endCxn id="20" idx="0"/>
          </p:cNvCxnSpPr>
          <p:nvPr/>
        </p:nvCxnSpPr>
        <p:spPr>
          <a:xfrm flipH="1">
            <a:off x="9108634" y="5108097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232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apenas 1 filho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filho;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32</a:t>
            </a:r>
            <a:r>
              <a:rPr lang="pt-BR" sz="2000" dirty="0"/>
              <a:t>, 30, 35.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472697" y="267912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5" name="Elipse 4"/>
          <p:cNvSpPr/>
          <p:nvPr/>
        </p:nvSpPr>
        <p:spPr>
          <a:xfrm>
            <a:off x="7066753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6" name="Elipse 5"/>
          <p:cNvSpPr/>
          <p:nvPr/>
        </p:nvSpPr>
        <p:spPr>
          <a:xfrm>
            <a:off x="9485835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</a:p>
        </p:txBody>
      </p:sp>
      <p:sp>
        <p:nvSpPr>
          <p:cNvPr id="7" name="Elipse 6"/>
          <p:cNvSpPr/>
          <p:nvPr/>
        </p:nvSpPr>
        <p:spPr>
          <a:xfrm>
            <a:off x="6286684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7752729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sp>
        <p:nvSpPr>
          <p:cNvPr id="9" name="Elipse 8"/>
          <p:cNvSpPr/>
          <p:nvPr/>
        </p:nvSpPr>
        <p:spPr>
          <a:xfrm>
            <a:off x="8974020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6806013" y="3656739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7586082" y="3656739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7675185" y="3200149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8992026" y="3200149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9278236" y="3656739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9278236" y="4337993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8804418" y="525867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9108634" y="5108097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9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apenas 1 filho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filho;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/>
              <a:t>30, 35.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472697" y="267912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5" name="Elipse 4"/>
          <p:cNvSpPr/>
          <p:nvPr/>
        </p:nvSpPr>
        <p:spPr>
          <a:xfrm>
            <a:off x="7066753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6" name="Elipse 5"/>
          <p:cNvSpPr/>
          <p:nvPr/>
        </p:nvSpPr>
        <p:spPr>
          <a:xfrm>
            <a:off x="9485835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</a:p>
        </p:txBody>
      </p:sp>
      <p:sp>
        <p:nvSpPr>
          <p:cNvPr id="7" name="Elipse 6"/>
          <p:cNvSpPr/>
          <p:nvPr/>
        </p:nvSpPr>
        <p:spPr>
          <a:xfrm>
            <a:off x="6286684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7752729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sp>
        <p:nvSpPr>
          <p:cNvPr id="9" name="Elipse 8"/>
          <p:cNvSpPr/>
          <p:nvPr/>
        </p:nvSpPr>
        <p:spPr>
          <a:xfrm>
            <a:off x="8974020" y="3727572"/>
            <a:ext cx="608432" cy="6104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6806013" y="3656739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7586082" y="3656739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7675185" y="3200149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8992026" y="3200149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9278236" y="3656739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9574938" y="442569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</p:txBody>
      </p:sp>
      <p:cxnSp>
        <p:nvCxnSpPr>
          <p:cNvPr id="11" name="Conector reto 10"/>
          <p:cNvCxnSpPr>
            <a:stCxn id="9" idx="5"/>
            <a:endCxn id="20" idx="0"/>
          </p:cNvCxnSpPr>
          <p:nvPr/>
        </p:nvCxnSpPr>
        <p:spPr>
          <a:xfrm>
            <a:off x="9493349" y="4248599"/>
            <a:ext cx="385805" cy="177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33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apenas 1 filho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filho;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30</a:t>
            </a:r>
            <a:r>
              <a:rPr lang="pt-BR" sz="2000" dirty="0"/>
              <a:t>, 35.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472697" y="267912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5" name="Elipse 4"/>
          <p:cNvSpPr/>
          <p:nvPr/>
        </p:nvSpPr>
        <p:spPr>
          <a:xfrm>
            <a:off x="7066753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6" name="Elipse 5"/>
          <p:cNvSpPr/>
          <p:nvPr/>
        </p:nvSpPr>
        <p:spPr>
          <a:xfrm>
            <a:off x="9485835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</a:p>
        </p:txBody>
      </p:sp>
      <p:sp>
        <p:nvSpPr>
          <p:cNvPr id="7" name="Elipse 6"/>
          <p:cNvSpPr/>
          <p:nvPr/>
        </p:nvSpPr>
        <p:spPr>
          <a:xfrm>
            <a:off x="6286684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7752729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sp>
        <p:nvSpPr>
          <p:cNvPr id="9" name="Elipse 8"/>
          <p:cNvSpPr/>
          <p:nvPr/>
        </p:nvSpPr>
        <p:spPr>
          <a:xfrm>
            <a:off x="8974020" y="3727572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6806013" y="3656739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7586082" y="3656739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7675185" y="3200149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8992026" y="3200149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9278236" y="3656739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9574938" y="442569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</p:txBody>
      </p:sp>
      <p:cxnSp>
        <p:nvCxnSpPr>
          <p:cNvPr id="11" name="Conector reto 10"/>
          <p:cNvCxnSpPr>
            <a:stCxn id="9" idx="5"/>
            <a:endCxn id="20" idx="0"/>
          </p:cNvCxnSpPr>
          <p:nvPr/>
        </p:nvCxnSpPr>
        <p:spPr>
          <a:xfrm>
            <a:off x="9493349" y="4248599"/>
            <a:ext cx="385805" cy="177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2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apenas 1 filho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filho;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30</a:t>
            </a:r>
            <a:r>
              <a:rPr lang="pt-BR" sz="2000" dirty="0"/>
              <a:t>, 35.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472697" y="267912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5" name="Elipse 4"/>
          <p:cNvSpPr/>
          <p:nvPr/>
        </p:nvSpPr>
        <p:spPr>
          <a:xfrm>
            <a:off x="7066753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6" name="Elipse 5"/>
          <p:cNvSpPr/>
          <p:nvPr/>
        </p:nvSpPr>
        <p:spPr>
          <a:xfrm>
            <a:off x="9485835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</a:p>
        </p:txBody>
      </p:sp>
      <p:sp>
        <p:nvSpPr>
          <p:cNvPr id="7" name="Elipse 6"/>
          <p:cNvSpPr/>
          <p:nvPr/>
        </p:nvSpPr>
        <p:spPr>
          <a:xfrm>
            <a:off x="6286684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7752729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6806013" y="3656739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7586082" y="3656739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7675185" y="3200149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8992026" y="3200149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9278236" y="3656739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9574938" y="442569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</p:txBody>
      </p:sp>
      <p:cxnSp>
        <p:nvCxnSpPr>
          <p:cNvPr id="11" name="Conector reto 10"/>
          <p:cNvCxnSpPr>
            <a:stCxn id="9" idx="5"/>
            <a:endCxn id="20" idx="0"/>
          </p:cNvCxnSpPr>
          <p:nvPr/>
        </p:nvCxnSpPr>
        <p:spPr>
          <a:xfrm>
            <a:off x="9493349" y="4248599"/>
            <a:ext cx="385805" cy="1770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0649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apenas 1 filho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filho;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/>
              <a:t>35.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472697" y="267912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5" name="Elipse 4"/>
          <p:cNvSpPr/>
          <p:nvPr/>
        </p:nvSpPr>
        <p:spPr>
          <a:xfrm>
            <a:off x="7066753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6" name="Elipse 5"/>
          <p:cNvSpPr/>
          <p:nvPr/>
        </p:nvSpPr>
        <p:spPr>
          <a:xfrm>
            <a:off x="9485835" y="3135712"/>
            <a:ext cx="608432" cy="6104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</a:p>
        </p:txBody>
      </p:sp>
      <p:sp>
        <p:nvSpPr>
          <p:cNvPr id="7" name="Elipse 6"/>
          <p:cNvSpPr/>
          <p:nvPr/>
        </p:nvSpPr>
        <p:spPr>
          <a:xfrm>
            <a:off x="6286684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7752729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6806013" y="3656739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7586082" y="3656739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7675185" y="3200149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8992026" y="3200149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20" idx="0"/>
          </p:cNvCxnSpPr>
          <p:nvPr/>
        </p:nvCxnSpPr>
        <p:spPr>
          <a:xfrm flipH="1">
            <a:off x="9122371" y="3656739"/>
            <a:ext cx="452567" cy="153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8818155" y="381057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245128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apenas 1 filho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filho;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pPr lvl="1"/>
            <a:endParaRPr lang="pt-BR" sz="2000" dirty="0"/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35</a:t>
            </a:r>
            <a:r>
              <a:rPr lang="pt-BR" sz="2000" dirty="0"/>
              <a:t>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472697" y="267912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7066753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9485835" y="3135712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6286684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7752729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6806013" y="3656739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7586082" y="3656739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7675185" y="3200149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8992026" y="3200149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20" idx="0"/>
          </p:cNvCxnSpPr>
          <p:nvPr/>
        </p:nvCxnSpPr>
        <p:spPr>
          <a:xfrm flipH="1">
            <a:off x="9122371" y="3656739"/>
            <a:ext cx="452567" cy="153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8818155" y="381057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45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Exemplo: inserir os seguintes elementos em uma árvore binária de busca inicialmente vazia: 6, 3, 8, 1, 4, 5, 2, 9, 7.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D2C6782D-134E-40B9-A7C6-2F713F2CEEC1}"/>
              </a:ext>
            </a:extLst>
          </p:cNvPr>
          <p:cNvSpPr/>
          <p:nvPr/>
        </p:nvSpPr>
        <p:spPr>
          <a:xfrm>
            <a:off x="5772691" y="3082951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22FBB6C4-2F88-447E-9C7C-E1BB29E23063}"/>
              </a:ext>
            </a:extLst>
          </p:cNvPr>
          <p:cNvSpPr/>
          <p:nvPr/>
        </p:nvSpPr>
        <p:spPr>
          <a:xfrm>
            <a:off x="4689375" y="3710050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466F7D1-E635-4382-A10F-3CAE77B71BFC}"/>
              </a:ext>
            </a:extLst>
          </p:cNvPr>
          <p:cNvCxnSpPr>
            <a:stCxn id="16" idx="3"/>
            <a:endCxn id="18" idx="7"/>
          </p:cNvCxnSpPr>
          <p:nvPr/>
        </p:nvCxnSpPr>
        <p:spPr>
          <a:xfrm flipH="1">
            <a:off x="5088946" y="3483827"/>
            <a:ext cx="752300" cy="295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Elipse 23">
            <a:extLst>
              <a:ext uri="{FF2B5EF4-FFF2-40B4-BE49-F238E27FC236}">
                <a16:creationId xmlns:a16="http://schemas.microsoft.com/office/drawing/2014/main" id="{EF299403-CE96-4F2A-8E31-C355CA86150B}"/>
              </a:ext>
            </a:extLst>
          </p:cNvPr>
          <p:cNvSpPr/>
          <p:nvPr/>
        </p:nvSpPr>
        <p:spPr>
          <a:xfrm>
            <a:off x="6692348" y="3710050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C30428C-57CF-4DC3-8BC0-0A0F049BEA90}"/>
              </a:ext>
            </a:extLst>
          </p:cNvPr>
          <p:cNvCxnSpPr>
            <a:stCxn id="16" idx="5"/>
            <a:endCxn id="24" idx="1"/>
          </p:cNvCxnSpPr>
          <p:nvPr/>
        </p:nvCxnSpPr>
        <p:spPr>
          <a:xfrm>
            <a:off x="6172262" y="3483827"/>
            <a:ext cx="588641" cy="295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3316AB3F-219A-4CB6-B0FE-D1FDD894D0E9}"/>
              </a:ext>
            </a:extLst>
          </p:cNvPr>
          <p:cNvSpPr/>
          <p:nvPr/>
        </p:nvSpPr>
        <p:spPr>
          <a:xfrm>
            <a:off x="4007500" y="4466719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FE276BDA-1985-420A-8C23-3E7164725851}"/>
              </a:ext>
            </a:extLst>
          </p:cNvPr>
          <p:cNvCxnSpPr>
            <a:stCxn id="18" idx="3"/>
            <a:endCxn id="34" idx="7"/>
          </p:cNvCxnSpPr>
          <p:nvPr/>
        </p:nvCxnSpPr>
        <p:spPr>
          <a:xfrm flipH="1">
            <a:off x="4407071" y="4110926"/>
            <a:ext cx="350859" cy="424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25823B98-E881-42F0-9AF1-16527EBA67F1}"/>
              </a:ext>
            </a:extLst>
          </p:cNvPr>
          <p:cNvSpPr/>
          <p:nvPr/>
        </p:nvSpPr>
        <p:spPr>
          <a:xfrm>
            <a:off x="5304565" y="4466719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47A3D576-F5F1-48F1-A967-E5C67E09CBDF}"/>
              </a:ext>
            </a:extLst>
          </p:cNvPr>
          <p:cNvCxnSpPr>
            <a:stCxn id="18" idx="5"/>
            <a:endCxn id="40" idx="1"/>
          </p:cNvCxnSpPr>
          <p:nvPr/>
        </p:nvCxnSpPr>
        <p:spPr>
          <a:xfrm>
            <a:off x="5088946" y="4110926"/>
            <a:ext cx="284174" cy="424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Elipse 48">
            <a:extLst>
              <a:ext uri="{FF2B5EF4-FFF2-40B4-BE49-F238E27FC236}">
                <a16:creationId xmlns:a16="http://schemas.microsoft.com/office/drawing/2014/main" id="{FE4A8D7C-B40C-4DAB-BBF6-3600B0CBB030}"/>
              </a:ext>
            </a:extLst>
          </p:cNvPr>
          <p:cNvSpPr/>
          <p:nvPr/>
        </p:nvSpPr>
        <p:spPr>
          <a:xfrm>
            <a:off x="5841246" y="5149960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9C6CE5E2-27E2-4641-8E65-086F5470F7A6}"/>
              </a:ext>
            </a:extLst>
          </p:cNvPr>
          <p:cNvCxnSpPr>
            <a:stCxn id="40" idx="5"/>
            <a:endCxn id="49" idx="1"/>
          </p:cNvCxnSpPr>
          <p:nvPr/>
        </p:nvCxnSpPr>
        <p:spPr>
          <a:xfrm>
            <a:off x="5704136" y="4867595"/>
            <a:ext cx="205665" cy="351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B1794DEE-DF73-49CE-8D99-21B4710B79AB}"/>
              </a:ext>
            </a:extLst>
          </p:cNvPr>
          <p:cNvSpPr/>
          <p:nvPr/>
        </p:nvSpPr>
        <p:spPr>
          <a:xfrm>
            <a:off x="4479678" y="5149960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2BFB0ACC-65BE-42AE-A55C-49B39715F2DE}"/>
              </a:ext>
            </a:extLst>
          </p:cNvPr>
          <p:cNvCxnSpPr>
            <a:stCxn id="34" idx="5"/>
            <a:endCxn id="53" idx="1"/>
          </p:cNvCxnSpPr>
          <p:nvPr/>
        </p:nvCxnSpPr>
        <p:spPr>
          <a:xfrm>
            <a:off x="4407071" y="4867595"/>
            <a:ext cx="141162" cy="351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Elipse 56">
            <a:extLst>
              <a:ext uri="{FF2B5EF4-FFF2-40B4-BE49-F238E27FC236}">
                <a16:creationId xmlns:a16="http://schemas.microsoft.com/office/drawing/2014/main" id="{3C140D70-9385-4C72-81A9-43CD1CB3F60A}"/>
              </a:ext>
            </a:extLst>
          </p:cNvPr>
          <p:cNvSpPr/>
          <p:nvPr/>
        </p:nvSpPr>
        <p:spPr>
          <a:xfrm>
            <a:off x="7346473" y="4466719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2F2D1658-B13D-481B-B8C6-137376D0A48F}"/>
              </a:ext>
            </a:extLst>
          </p:cNvPr>
          <p:cNvCxnSpPr>
            <a:stCxn id="24" idx="5"/>
            <a:endCxn id="57" idx="1"/>
          </p:cNvCxnSpPr>
          <p:nvPr/>
        </p:nvCxnSpPr>
        <p:spPr>
          <a:xfrm>
            <a:off x="7091919" y="4110926"/>
            <a:ext cx="323109" cy="424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Elipse 60">
            <a:extLst>
              <a:ext uri="{FF2B5EF4-FFF2-40B4-BE49-F238E27FC236}">
                <a16:creationId xmlns:a16="http://schemas.microsoft.com/office/drawing/2014/main" id="{A077CCF2-30EE-471B-815F-7673DC7D1F16}"/>
              </a:ext>
            </a:extLst>
          </p:cNvPr>
          <p:cNvSpPr/>
          <p:nvPr/>
        </p:nvSpPr>
        <p:spPr>
          <a:xfrm>
            <a:off x="6129452" y="4466719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03D7C49C-BE2D-4863-B731-090CED0C81EB}"/>
              </a:ext>
            </a:extLst>
          </p:cNvPr>
          <p:cNvCxnSpPr>
            <a:stCxn id="24" idx="3"/>
            <a:endCxn id="61" idx="7"/>
          </p:cNvCxnSpPr>
          <p:nvPr/>
        </p:nvCxnSpPr>
        <p:spPr>
          <a:xfrm flipH="1">
            <a:off x="6529023" y="4110926"/>
            <a:ext cx="231880" cy="424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04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4" grpId="0" animBg="1"/>
      <p:bldP spid="34" grpId="0" animBg="1"/>
      <p:bldP spid="40" grpId="0" animBg="1"/>
      <p:bldP spid="49" grpId="0" animBg="1"/>
      <p:bldP spid="53" grpId="0" animBg="1"/>
      <p:bldP spid="57" grpId="0" animBg="1"/>
      <p:bldP spid="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apenas 1 filho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filho;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pPr lvl="1"/>
            <a:endParaRPr lang="pt-BR" sz="2000" dirty="0"/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35</a:t>
            </a:r>
            <a:r>
              <a:rPr lang="pt-BR" sz="2000" dirty="0"/>
              <a:t>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472697" y="267912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7066753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6286684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7752729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6806013" y="3656739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7586082" y="3656739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7675185" y="3200149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8992026" y="3200149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20" idx="0"/>
          </p:cNvCxnSpPr>
          <p:nvPr/>
        </p:nvCxnSpPr>
        <p:spPr>
          <a:xfrm flipH="1">
            <a:off x="9122371" y="3656739"/>
            <a:ext cx="452567" cy="1538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8818155" y="381057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31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apenas 1 filho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filho;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pPr lvl="1"/>
            <a:endParaRPr lang="pt-BR" sz="2000" dirty="0"/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472697" y="267912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5" name="Elipse 4"/>
          <p:cNvSpPr/>
          <p:nvPr/>
        </p:nvSpPr>
        <p:spPr>
          <a:xfrm>
            <a:off x="7066753" y="313571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7" name="Elipse 6"/>
          <p:cNvSpPr/>
          <p:nvPr/>
        </p:nvSpPr>
        <p:spPr>
          <a:xfrm>
            <a:off x="6286684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7752729" y="372757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6806013" y="3656739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7586082" y="3656739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7675185" y="3200149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20" idx="0"/>
          </p:cNvCxnSpPr>
          <p:nvPr/>
        </p:nvCxnSpPr>
        <p:spPr>
          <a:xfrm>
            <a:off x="8992026" y="3200149"/>
            <a:ext cx="766394" cy="4565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9454204" y="3656739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283273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2 filhos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</a:t>
            </a:r>
            <a:r>
              <a:rPr lang="pt-BR" sz="2000" b="1" dirty="0"/>
              <a:t>maior elemento menor que ele</a:t>
            </a:r>
            <a:r>
              <a:rPr lang="pt-BR" sz="2000" dirty="0"/>
              <a:t>;</a:t>
            </a:r>
          </a:p>
          <a:p>
            <a:pPr lvl="1"/>
            <a:r>
              <a:rPr lang="pt-BR" sz="2000" dirty="0"/>
              <a:t>Atualização dos nós;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pPr lvl="1"/>
            <a:endParaRPr lang="pt-BR" sz="2000" dirty="0"/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/>
              <a:t>15, 25.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958159" y="2343355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5" name="Elipse 4"/>
          <p:cNvSpPr/>
          <p:nvPr/>
        </p:nvSpPr>
        <p:spPr>
          <a:xfrm>
            <a:off x="7552215" y="279994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6" name="Elipse 5"/>
          <p:cNvSpPr/>
          <p:nvPr/>
        </p:nvSpPr>
        <p:spPr>
          <a:xfrm>
            <a:off x="9971297" y="279994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</a:p>
        </p:txBody>
      </p:sp>
      <p:sp>
        <p:nvSpPr>
          <p:cNvPr id="7" name="Elipse 6"/>
          <p:cNvSpPr/>
          <p:nvPr/>
        </p:nvSpPr>
        <p:spPr>
          <a:xfrm>
            <a:off x="6772146" y="339180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8238191" y="3391805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sp>
        <p:nvSpPr>
          <p:cNvPr id="9" name="Elipse 8"/>
          <p:cNvSpPr/>
          <p:nvPr/>
        </p:nvSpPr>
        <p:spPr>
          <a:xfrm>
            <a:off x="9459482" y="3391805"/>
            <a:ext cx="608432" cy="610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</p:txBody>
      </p:sp>
      <p:sp>
        <p:nvSpPr>
          <p:cNvPr id="10" name="Elipse 9"/>
          <p:cNvSpPr/>
          <p:nvPr/>
        </p:nvSpPr>
        <p:spPr>
          <a:xfrm>
            <a:off x="9848920" y="419716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</a:p>
        </p:txBody>
      </p:sp>
      <p:sp>
        <p:nvSpPr>
          <p:cNvPr id="11" name="Elipse 10"/>
          <p:cNvSpPr/>
          <p:nvPr/>
        </p:nvSpPr>
        <p:spPr>
          <a:xfrm>
            <a:off x="7932382" y="407438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7291475" y="3320972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cxnSpLocks/>
            <a:stCxn id="5" idx="5"/>
            <a:endCxn id="8" idx="1"/>
          </p:cNvCxnSpPr>
          <p:nvPr/>
        </p:nvCxnSpPr>
        <p:spPr>
          <a:xfrm>
            <a:off x="8071544" y="3320972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  <a:stCxn id="4" idx="3"/>
            <a:endCxn id="5" idx="6"/>
          </p:cNvCxnSpPr>
          <p:nvPr/>
        </p:nvCxnSpPr>
        <p:spPr>
          <a:xfrm flipH="1">
            <a:off x="8160647" y="2864382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cxnSpLocks/>
            <a:stCxn id="4" idx="5"/>
            <a:endCxn id="6" idx="2"/>
          </p:cNvCxnSpPr>
          <p:nvPr/>
        </p:nvCxnSpPr>
        <p:spPr>
          <a:xfrm>
            <a:off x="9477488" y="2864382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8" idx="4"/>
            <a:endCxn id="11" idx="7"/>
          </p:cNvCxnSpPr>
          <p:nvPr/>
        </p:nvCxnSpPr>
        <p:spPr>
          <a:xfrm flipH="1">
            <a:off x="8451711" y="4002226"/>
            <a:ext cx="90696" cy="161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9763698" y="3320972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9763698" y="4002226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9289880" y="492290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9594096" y="4772330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416406" y="4847618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</a:p>
        </p:txBody>
      </p:sp>
      <p:cxnSp>
        <p:nvCxnSpPr>
          <p:cNvPr id="23" name="Conector reto 22"/>
          <p:cNvCxnSpPr>
            <a:cxnSpLocks/>
            <a:stCxn id="11" idx="3"/>
            <a:endCxn id="22" idx="0"/>
          </p:cNvCxnSpPr>
          <p:nvPr/>
        </p:nvCxnSpPr>
        <p:spPr>
          <a:xfrm flipH="1">
            <a:off x="7720622" y="4595412"/>
            <a:ext cx="300863" cy="252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2429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2 filhos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maior elemento menor que ele;</a:t>
            </a:r>
          </a:p>
          <a:p>
            <a:pPr lvl="1"/>
            <a:r>
              <a:rPr lang="pt-BR" sz="2000" dirty="0"/>
              <a:t>Atualização dos nós;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pPr lvl="1"/>
            <a:endParaRPr lang="pt-BR" sz="2000" dirty="0"/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15</a:t>
            </a:r>
            <a:r>
              <a:rPr lang="pt-BR" sz="2000" dirty="0"/>
              <a:t>, 25.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958159" y="23433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5" name="Elipse 4"/>
          <p:cNvSpPr/>
          <p:nvPr/>
        </p:nvSpPr>
        <p:spPr>
          <a:xfrm>
            <a:off x="7552215" y="2799945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</a:p>
        </p:txBody>
      </p:sp>
      <p:sp>
        <p:nvSpPr>
          <p:cNvPr id="6" name="Elipse 5"/>
          <p:cNvSpPr/>
          <p:nvPr/>
        </p:nvSpPr>
        <p:spPr>
          <a:xfrm>
            <a:off x="9971297" y="279994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</a:p>
        </p:txBody>
      </p:sp>
      <p:sp>
        <p:nvSpPr>
          <p:cNvPr id="7" name="Elipse 6"/>
          <p:cNvSpPr/>
          <p:nvPr/>
        </p:nvSpPr>
        <p:spPr>
          <a:xfrm>
            <a:off x="6772146" y="339180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8238191" y="339180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sp>
        <p:nvSpPr>
          <p:cNvPr id="9" name="Elipse 8"/>
          <p:cNvSpPr/>
          <p:nvPr/>
        </p:nvSpPr>
        <p:spPr>
          <a:xfrm>
            <a:off x="9459482" y="339180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</p:txBody>
      </p:sp>
      <p:sp>
        <p:nvSpPr>
          <p:cNvPr id="10" name="Elipse 9"/>
          <p:cNvSpPr/>
          <p:nvPr/>
        </p:nvSpPr>
        <p:spPr>
          <a:xfrm>
            <a:off x="9848920" y="419716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</a:p>
        </p:txBody>
      </p:sp>
      <p:sp>
        <p:nvSpPr>
          <p:cNvPr id="11" name="Elipse 10"/>
          <p:cNvSpPr/>
          <p:nvPr/>
        </p:nvSpPr>
        <p:spPr>
          <a:xfrm>
            <a:off x="7932382" y="407438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7291475" y="3320972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8071544" y="3320972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8160647" y="2864382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9477488" y="2864382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8" idx="4"/>
            <a:endCxn id="11" idx="7"/>
          </p:cNvCxnSpPr>
          <p:nvPr/>
        </p:nvCxnSpPr>
        <p:spPr>
          <a:xfrm flipH="1">
            <a:off x="8451711" y="4002226"/>
            <a:ext cx="90696" cy="161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9763698" y="3320972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9763698" y="4002226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9289880" y="492290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9594096" y="4772330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416406" y="4847618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</a:p>
        </p:txBody>
      </p:sp>
      <p:cxnSp>
        <p:nvCxnSpPr>
          <p:cNvPr id="23" name="Conector reto 22"/>
          <p:cNvCxnSpPr>
            <a:endCxn id="22" idx="0"/>
          </p:cNvCxnSpPr>
          <p:nvPr/>
        </p:nvCxnSpPr>
        <p:spPr>
          <a:xfrm flipH="1">
            <a:off x="7720622" y="4595412"/>
            <a:ext cx="300863" cy="252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0146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2 filhos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maior elemento menor que ele;</a:t>
            </a:r>
          </a:p>
          <a:p>
            <a:pPr lvl="1"/>
            <a:r>
              <a:rPr lang="pt-BR" sz="2000" dirty="0"/>
              <a:t>Atualização dos nós;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pPr lvl="1"/>
            <a:endParaRPr lang="pt-BR" sz="2000" dirty="0"/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15</a:t>
            </a:r>
            <a:r>
              <a:rPr lang="pt-BR" sz="2000" dirty="0"/>
              <a:t>, 25.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958159" y="23433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6" name="Elipse 5"/>
          <p:cNvSpPr/>
          <p:nvPr/>
        </p:nvSpPr>
        <p:spPr>
          <a:xfrm>
            <a:off x="9971297" y="279994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</a:p>
        </p:txBody>
      </p:sp>
      <p:sp>
        <p:nvSpPr>
          <p:cNvPr id="7" name="Elipse 6"/>
          <p:cNvSpPr/>
          <p:nvPr/>
        </p:nvSpPr>
        <p:spPr>
          <a:xfrm>
            <a:off x="6772146" y="339180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8238191" y="339180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sp>
        <p:nvSpPr>
          <p:cNvPr id="9" name="Elipse 8"/>
          <p:cNvSpPr/>
          <p:nvPr/>
        </p:nvSpPr>
        <p:spPr>
          <a:xfrm>
            <a:off x="9459482" y="339180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</p:txBody>
      </p:sp>
      <p:sp>
        <p:nvSpPr>
          <p:cNvPr id="10" name="Elipse 9"/>
          <p:cNvSpPr/>
          <p:nvPr/>
        </p:nvSpPr>
        <p:spPr>
          <a:xfrm>
            <a:off x="9848920" y="419716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</a:p>
        </p:txBody>
      </p:sp>
      <p:sp>
        <p:nvSpPr>
          <p:cNvPr id="11" name="Elipse 10"/>
          <p:cNvSpPr/>
          <p:nvPr/>
        </p:nvSpPr>
        <p:spPr>
          <a:xfrm>
            <a:off x="7932382" y="407438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cxnSp>
        <p:nvCxnSpPr>
          <p:cNvPr id="12" name="Conector reto 11"/>
          <p:cNvCxnSpPr>
            <a:stCxn id="5" idx="3"/>
            <a:endCxn id="7" idx="7"/>
          </p:cNvCxnSpPr>
          <p:nvPr/>
        </p:nvCxnSpPr>
        <p:spPr>
          <a:xfrm flipH="1">
            <a:off x="7291475" y="3320972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5" idx="5"/>
            <a:endCxn id="8" idx="1"/>
          </p:cNvCxnSpPr>
          <p:nvPr/>
        </p:nvCxnSpPr>
        <p:spPr>
          <a:xfrm>
            <a:off x="8071544" y="3320972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5" idx="6"/>
          </p:cNvCxnSpPr>
          <p:nvPr/>
        </p:nvCxnSpPr>
        <p:spPr>
          <a:xfrm flipH="1">
            <a:off x="8160647" y="2864382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9477488" y="2864382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8" idx="4"/>
            <a:endCxn id="11" idx="7"/>
          </p:cNvCxnSpPr>
          <p:nvPr/>
        </p:nvCxnSpPr>
        <p:spPr>
          <a:xfrm flipH="1">
            <a:off x="8451711" y="4002226"/>
            <a:ext cx="90696" cy="161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9763698" y="3320972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9763698" y="4002226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9289880" y="492290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9594096" y="4772330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7416406" y="4847618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</a:p>
        </p:txBody>
      </p:sp>
      <p:cxnSp>
        <p:nvCxnSpPr>
          <p:cNvPr id="23" name="Conector reto 22"/>
          <p:cNvCxnSpPr>
            <a:endCxn id="22" idx="0"/>
          </p:cNvCxnSpPr>
          <p:nvPr/>
        </p:nvCxnSpPr>
        <p:spPr>
          <a:xfrm flipH="1">
            <a:off x="7720622" y="4595412"/>
            <a:ext cx="300863" cy="252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679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2 filhos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maior elemento menor que ele;</a:t>
            </a:r>
          </a:p>
          <a:p>
            <a:pPr lvl="1"/>
            <a:r>
              <a:rPr lang="pt-BR" sz="2000" dirty="0"/>
              <a:t>Atualização dos nós;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pPr lvl="1"/>
            <a:endParaRPr lang="pt-BR" sz="2000" dirty="0"/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15</a:t>
            </a:r>
            <a:r>
              <a:rPr lang="pt-BR" sz="2000" dirty="0"/>
              <a:t>, 25.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958159" y="234335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6" name="Elipse 5"/>
          <p:cNvSpPr/>
          <p:nvPr/>
        </p:nvSpPr>
        <p:spPr>
          <a:xfrm>
            <a:off x="9971297" y="279994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</a:p>
        </p:txBody>
      </p:sp>
      <p:sp>
        <p:nvSpPr>
          <p:cNvPr id="7" name="Elipse 6"/>
          <p:cNvSpPr/>
          <p:nvPr/>
        </p:nvSpPr>
        <p:spPr>
          <a:xfrm>
            <a:off x="7586974" y="2864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8238191" y="339180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sp>
        <p:nvSpPr>
          <p:cNvPr id="9" name="Elipse 8"/>
          <p:cNvSpPr/>
          <p:nvPr/>
        </p:nvSpPr>
        <p:spPr>
          <a:xfrm>
            <a:off x="9459482" y="339180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</p:txBody>
      </p:sp>
      <p:sp>
        <p:nvSpPr>
          <p:cNvPr id="10" name="Elipse 9"/>
          <p:cNvSpPr/>
          <p:nvPr/>
        </p:nvSpPr>
        <p:spPr>
          <a:xfrm>
            <a:off x="9848920" y="419716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</a:p>
        </p:txBody>
      </p:sp>
      <p:sp>
        <p:nvSpPr>
          <p:cNvPr id="11" name="Elipse 10"/>
          <p:cNvSpPr/>
          <p:nvPr/>
        </p:nvSpPr>
        <p:spPr>
          <a:xfrm>
            <a:off x="7932382" y="407438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cxnSp>
        <p:nvCxnSpPr>
          <p:cNvPr id="13" name="Conector reto 12"/>
          <p:cNvCxnSpPr>
            <a:stCxn id="7" idx="5"/>
            <a:endCxn id="8" idx="1"/>
          </p:cNvCxnSpPr>
          <p:nvPr/>
        </p:nvCxnSpPr>
        <p:spPr>
          <a:xfrm>
            <a:off x="8106303" y="3385409"/>
            <a:ext cx="220991" cy="95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7" idx="7"/>
          </p:cNvCxnSpPr>
          <p:nvPr/>
        </p:nvCxnSpPr>
        <p:spPr>
          <a:xfrm flipH="1">
            <a:off x="8106303" y="2864382"/>
            <a:ext cx="940959" cy="8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9477488" y="2864382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8" idx="4"/>
            <a:endCxn id="11" idx="7"/>
          </p:cNvCxnSpPr>
          <p:nvPr/>
        </p:nvCxnSpPr>
        <p:spPr>
          <a:xfrm flipH="1">
            <a:off x="8451711" y="4002226"/>
            <a:ext cx="90696" cy="161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9763698" y="3320972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9763698" y="4002226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9289880" y="492290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9594096" y="4772330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Elipse 24"/>
          <p:cNvSpPr/>
          <p:nvPr/>
        </p:nvSpPr>
        <p:spPr>
          <a:xfrm>
            <a:off x="7416406" y="4847618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</a:p>
        </p:txBody>
      </p:sp>
      <p:cxnSp>
        <p:nvCxnSpPr>
          <p:cNvPr id="26" name="Conector reto 25"/>
          <p:cNvCxnSpPr>
            <a:endCxn id="25" idx="0"/>
          </p:cNvCxnSpPr>
          <p:nvPr/>
        </p:nvCxnSpPr>
        <p:spPr>
          <a:xfrm flipH="1">
            <a:off x="7720622" y="4595412"/>
            <a:ext cx="300863" cy="252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8870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2 filhos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maior elemento menor que ele;</a:t>
            </a:r>
          </a:p>
          <a:p>
            <a:pPr lvl="1"/>
            <a:r>
              <a:rPr lang="pt-BR" sz="2000" dirty="0"/>
              <a:t>Atualização dos nós;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pPr lvl="1"/>
            <a:endParaRPr lang="pt-BR" sz="2000" dirty="0"/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25</a:t>
            </a:r>
            <a:r>
              <a:rPr lang="pt-BR" sz="2000" dirty="0"/>
              <a:t>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8958159" y="2343355"/>
            <a:ext cx="608432" cy="610421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</a:p>
        </p:txBody>
      </p:sp>
      <p:sp>
        <p:nvSpPr>
          <p:cNvPr id="6" name="Elipse 5"/>
          <p:cNvSpPr/>
          <p:nvPr/>
        </p:nvSpPr>
        <p:spPr>
          <a:xfrm>
            <a:off x="9971297" y="279994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</a:p>
        </p:txBody>
      </p:sp>
      <p:sp>
        <p:nvSpPr>
          <p:cNvPr id="7" name="Elipse 6"/>
          <p:cNvSpPr/>
          <p:nvPr/>
        </p:nvSpPr>
        <p:spPr>
          <a:xfrm>
            <a:off x="7586974" y="2864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8238191" y="339180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sp>
        <p:nvSpPr>
          <p:cNvPr id="9" name="Elipse 8"/>
          <p:cNvSpPr/>
          <p:nvPr/>
        </p:nvSpPr>
        <p:spPr>
          <a:xfrm>
            <a:off x="9459482" y="339180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</p:txBody>
      </p:sp>
      <p:sp>
        <p:nvSpPr>
          <p:cNvPr id="10" name="Elipse 9"/>
          <p:cNvSpPr/>
          <p:nvPr/>
        </p:nvSpPr>
        <p:spPr>
          <a:xfrm>
            <a:off x="9848920" y="419716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</a:p>
        </p:txBody>
      </p:sp>
      <p:sp>
        <p:nvSpPr>
          <p:cNvPr id="11" name="Elipse 10"/>
          <p:cNvSpPr/>
          <p:nvPr/>
        </p:nvSpPr>
        <p:spPr>
          <a:xfrm>
            <a:off x="7932382" y="407438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cxnSp>
        <p:nvCxnSpPr>
          <p:cNvPr id="13" name="Conector reto 12"/>
          <p:cNvCxnSpPr>
            <a:stCxn id="7" idx="5"/>
            <a:endCxn id="8" idx="1"/>
          </p:cNvCxnSpPr>
          <p:nvPr/>
        </p:nvCxnSpPr>
        <p:spPr>
          <a:xfrm>
            <a:off x="8106303" y="3385409"/>
            <a:ext cx="220991" cy="957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stCxn id="4" idx="3"/>
            <a:endCxn id="7" idx="7"/>
          </p:cNvCxnSpPr>
          <p:nvPr/>
        </p:nvCxnSpPr>
        <p:spPr>
          <a:xfrm flipH="1">
            <a:off x="8106303" y="2864382"/>
            <a:ext cx="940959" cy="893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4" idx="5"/>
            <a:endCxn id="6" idx="2"/>
          </p:cNvCxnSpPr>
          <p:nvPr/>
        </p:nvCxnSpPr>
        <p:spPr>
          <a:xfrm>
            <a:off x="9477488" y="2864382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stCxn id="8" idx="4"/>
            <a:endCxn id="11" idx="7"/>
          </p:cNvCxnSpPr>
          <p:nvPr/>
        </p:nvCxnSpPr>
        <p:spPr>
          <a:xfrm flipH="1">
            <a:off x="8451711" y="4002226"/>
            <a:ext cx="90696" cy="161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9763698" y="3320972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9763698" y="4002226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9289880" y="492290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9594096" y="4772330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16406" y="4847618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</a:p>
        </p:txBody>
      </p:sp>
      <p:cxnSp>
        <p:nvCxnSpPr>
          <p:cNvPr id="22" name="Conector reto 21"/>
          <p:cNvCxnSpPr>
            <a:endCxn id="19" idx="0"/>
          </p:cNvCxnSpPr>
          <p:nvPr/>
        </p:nvCxnSpPr>
        <p:spPr>
          <a:xfrm flipH="1">
            <a:off x="7720622" y="4595412"/>
            <a:ext cx="300863" cy="252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070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2 filhos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maior elemento menor que ele;</a:t>
            </a:r>
          </a:p>
          <a:p>
            <a:pPr lvl="1"/>
            <a:r>
              <a:rPr lang="pt-BR" sz="2000" dirty="0"/>
              <a:t>Atualização dos nós;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pPr lvl="1"/>
            <a:endParaRPr lang="pt-BR" sz="2000" dirty="0"/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25</a:t>
            </a:r>
            <a:r>
              <a:rPr lang="pt-BR" sz="2000" dirty="0"/>
              <a:t>.</a:t>
            </a:r>
          </a:p>
          <a:p>
            <a:endParaRPr lang="pt-BR" sz="2400" dirty="0"/>
          </a:p>
        </p:txBody>
      </p:sp>
      <p:sp>
        <p:nvSpPr>
          <p:cNvPr id="6" name="Elipse 5"/>
          <p:cNvSpPr/>
          <p:nvPr/>
        </p:nvSpPr>
        <p:spPr>
          <a:xfrm>
            <a:off x="9971297" y="279994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</a:p>
        </p:txBody>
      </p:sp>
      <p:sp>
        <p:nvSpPr>
          <p:cNvPr id="7" name="Elipse 6"/>
          <p:cNvSpPr/>
          <p:nvPr/>
        </p:nvSpPr>
        <p:spPr>
          <a:xfrm>
            <a:off x="7586974" y="2864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9" name="Elipse 8"/>
          <p:cNvSpPr/>
          <p:nvPr/>
        </p:nvSpPr>
        <p:spPr>
          <a:xfrm>
            <a:off x="9459482" y="339180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</p:txBody>
      </p:sp>
      <p:sp>
        <p:nvSpPr>
          <p:cNvPr id="10" name="Elipse 9"/>
          <p:cNvSpPr/>
          <p:nvPr/>
        </p:nvSpPr>
        <p:spPr>
          <a:xfrm>
            <a:off x="9848920" y="419716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</a:p>
        </p:txBody>
      </p:sp>
      <p:sp>
        <p:nvSpPr>
          <p:cNvPr id="11" name="Elipse 10"/>
          <p:cNvSpPr/>
          <p:nvPr/>
        </p:nvSpPr>
        <p:spPr>
          <a:xfrm>
            <a:off x="7664687" y="438968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cxnSp>
        <p:nvCxnSpPr>
          <p:cNvPr id="14" name="Conector reto 13"/>
          <p:cNvCxnSpPr>
            <a:cxnSpLocks/>
            <a:endCxn id="7" idx="7"/>
          </p:cNvCxnSpPr>
          <p:nvPr/>
        </p:nvCxnSpPr>
        <p:spPr>
          <a:xfrm flipH="1">
            <a:off x="8106303" y="2774988"/>
            <a:ext cx="937390" cy="1787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cxnSpLocks/>
            <a:endCxn id="6" idx="2"/>
          </p:cNvCxnSpPr>
          <p:nvPr/>
        </p:nvCxnSpPr>
        <p:spPr>
          <a:xfrm>
            <a:off x="9473919" y="2774988"/>
            <a:ext cx="497378" cy="3301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9763698" y="3320972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9763698" y="4002226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9289880" y="492290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9594096" y="4772330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148711" y="5162920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</a:p>
        </p:txBody>
      </p:sp>
      <p:cxnSp>
        <p:nvCxnSpPr>
          <p:cNvPr id="22" name="Conector reto 21"/>
          <p:cNvCxnSpPr>
            <a:cxnSpLocks/>
            <a:endCxn id="19" idx="7"/>
          </p:cNvCxnSpPr>
          <p:nvPr/>
        </p:nvCxnSpPr>
        <p:spPr>
          <a:xfrm flipH="1">
            <a:off x="7668040" y="4910714"/>
            <a:ext cx="85752" cy="341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4B955DF4-AA35-406F-ACEE-25413DA9D093}"/>
              </a:ext>
            </a:extLst>
          </p:cNvPr>
          <p:cNvSpPr/>
          <p:nvPr/>
        </p:nvSpPr>
        <p:spPr>
          <a:xfrm>
            <a:off x="8384441" y="344370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BD755D1-9B7C-4B1B-BE61-E7A712F3C84A}"/>
              </a:ext>
            </a:extLst>
          </p:cNvPr>
          <p:cNvCxnSpPr>
            <a:stCxn id="7" idx="5"/>
            <a:endCxn id="30" idx="1"/>
          </p:cNvCxnSpPr>
          <p:nvPr/>
        </p:nvCxnSpPr>
        <p:spPr>
          <a:xfrm>
            <a:off x="8106303" y="3385409"/>
            <a:ext cx="367241" cy="147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FBD97CAC-3DC0-4B56-9A74-FCD2781171B7}"/>
              </a:ext>
            </a:extLst>
          </p:cNvPr>
          <p:cNvCxnSpPr>
            <a:stCxn id="30" idx="3"/>
            <a:endCxn id="11" idx="7"/>
          </p:cNvCxnSpPr>
          <p:nvPr/>
        </p:nvCxnSpPr>
        <p:spPr>
          <a:xfrm flipH="1">
            <a:off x="8184016" y="3964733"/>
            <a:ext cx="289528" cy="5143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159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2 filhos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maior elemento menor que ele;</a:t>
            </a:r>
          </a:p>
          <a:p>
            <a:pPr lvl="1"/>
            <a:r>
              <a:rPr lang="pt-BR" sz="2000" dirty="0"/>
              <a:t>Atualização dos nós;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pPr lvl="1"/>
            <a:endParaRPr lang="pt-BR" sz="2000" dirty="0"/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>
                <a:solidFill>
                  <a:srgbClr val="FF0000"/>
                </a:solidFill>
              </a:rPr>
              <a:t>25</a:t>
            </a:r>
            <a:r>
              <a:rPr lang="pt-BR" sz="2000" dirty="0"/>
              <a:t>.</a:t>
            </a:r>
          </a:p>
          <a:p>
            <a:endParaRPr lang="pt-BR" sz="2400" dirty="0"/>
          </a:p>
        </p:txBody>
      </p:sp>
      <p:sp>
        <p:nvSpPr>
          <p:cNvPr id="6" name="Elipse 5"/>
          <p:cNvSpPr/>
          <p:nvPr/>
        </p:nvSpPr>
        <p:spPr>
          <a:xfrm>
            <a:off x="9971297" y="279994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</a:p>
        </p:txBody>
      </p:sp>
      <p:sp>
        <p:nvSpPr>
          <p:cNvPr id="7" name="Elipse 6"/>
          <p:cNvSpPr/>
          <p:nvPr/>
        </p:nvSpPr>
        <p:spPr>
          <a:xfrm>
            <a:off x="7586974" y="2864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8829505" y="218952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sp>
        <p:nvSpPr>
          <p:cNvPr id="9" name="Elipse 8"/>
          <p:cNvSpPr/>
          <p:nvPr/>
        </p:nvSpPr>
        <p:spPr>
          <a:xfrm>
            <a:off x="9459482" y="339180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</p:txBody>
      </p:sp>
      <p:sp>
        <p:nvSpPr>
          <p:cNvPr id="10" name="Elipse 9"/>
          <p:cNvSpPr/>
          <p:nvPr/>
        </p:nvSpPr>
        <p:spPr>
          <a:xfrm>
            <a:off x="9848920" y="419716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</a:p>
        </p:txBody>
      </p:sp>
      <p:sp>
        <p:nvSpPr>
          <p:cNvPr id="11" name="Elipse 10"/>
          <p:cNvSpPr/>
          <p:nvPr/>
        </p:nvSpPr>
        <p:spPr>
          <a:xfrm>
            <a:off x="7932382" y="407438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cxnSp>
        <p:nvCxnSpPr>
          <p:cNvPr id="14" name="Conector reto 13"/>
          <p:cNvCxnSpPr>
            <a:stCxn id="8" idx="3"/>
            <a:endCxn id="7" idx="7"/>
          </p:cNvCxnSpPr>
          <p:nvPr/>
        </p:nvCxnSpPr>
        <p:spPr>
          <a:xfrm flipH="1">
            <a:off x="8106303" y="2710551"/>
            <a:ext cx="812305" cy="24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5"/>
            <a:endCxn id="6" idx="2"/>
          </p:cNvCxnSpPr>
          <p:nvPr/>
        </p:nvCxnSpPr>
        <p:spPr>
          <a:xfrm>
            <a:off x="9348834" y="2710551"/>
            <a:ext cx="622463" cy="394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9763698" y="3320972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9763698" y="4002226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9289880" y="492290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9594096" y="4772330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16406" y="4847618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</a:p>
        </p:txBody>
      </p:sp>
      <p:cxnSp>
        <p:nvCxnSpPr>
          <p:cNvPr id="22" name="Conector reto 21"/>
          <p:cNvCxnSpPr>
            <a:endCxn id="19" idx="0"/>
          </p:cNvCxnSpPr>
          <p:nvPr/>
        </p:nvCxnSpPr>
        <p:spPr>
          <a:xfrm flipH="1">
            <a:off x="7720622" y="4595412"/>
            <a:ext cx="300863" cy="252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19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com 2 filhos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Substituição do nó pelo maior elemento menor que ele;</a:t>
            </a:r>
          </a:p>
          <a:p>
            <a:pPr lvl="1"/>
            <a:r>
              <a:rPr lang="pt-BR" sz="2000" dirty="0"/>
              <a:t>Atualização dos nós;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pPr lvl="1"/>
            <a:endParaRPr lang="pt-BR" sz="2000" dirty="0"/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endParaRPr lang="pt-BR" sz="2400" dirty="0"/>
          </a:p>
        </p:txBody>
      </p:sp>
      <p:sp>
        <p:nvSpPr>
          <p:cNvPr id="6" name="Elipse 5"/>
          <p:cNvSpPr/>
          <p:nvPr/>
        </p:nvSpPr>
        <p:spPr>
          <a:xfrm>
            <a:off x="9971297" y="279994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</a:p>
        </p:txBody>
      </p:sp>
      <p:sp>
        <p:nvSpPr>
          <p:cNvPr id="7" name="Elipse 6"/>
          <p:cNvSpPr/>
          <p:nvPr/>
        </p:nvSpPr>
        <p:spPr>
          <a:xfrm>
            <a:off x="7586974" y="286438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sp>
        <p:nvSpPr>
          <p:cNvPr id="8" name="Elipse 7"/>
          <p:cNvSpPr/>
          <p:nvPr/>
        </p:nvSpPr>
        <p:spPr>
          <a:xfrm>
            <a:off x="8829505" y="2189524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</a:p>
        </p:txBody>
      </p:sp>
      <p:sp>
        <p:nvSpPr>
          <p:cNvPr id="9" name="Elipse 8"/>
          <p:cNvSpPr/>
          <p:nvPr/>
        </p:nvSpPr>
        <p:spPr>
          <a:xfrm>
            <a:off x="9459482" y="339180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</a:p>
        </p:txBody>
      </p:sp>
      <p:sp>
        <p:nvSpPr>
          <p:cNvPr id="10" name="Elipse 9"/>
          <p:cNvSpPr/>
          <p:nvPr/>
        </p:nvSpPr>
        <p:spPr>
          <a:xfrm>
            <a:off x="9848920" y="4197162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</a:p>
        </p:txBody>
      </p:sp>
      <p:sp>
        <p:nvSpPr>
          <p:cNvPr id="11" name="Elipse 10"/>
          <p:cNvSpPr/>
          <p:nvPr/>
        </p:nvSpPr>
        <p:spPr>
          <a:xfrm>
            <a:off x="7932382" y="4074385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</a:p>
        </p:txBody>
      </p:sp>
      <p:cxnSp>
        <p:nvCxnSpPr>
          <p:cNvPr id="14" name="Conector reto 13"/>
          <p:cNvCxnSpPr>
            <a:stCxn id="8" idx="3"/>
            <a:endCxn id="7" idx="7"/>
          </p:cNvCxnSpPr>
          <p:nvPr/>
        </p:nvCxnSpPr>
        <p:spPr>
          <a:xfrm flipH="1">
            <a:off x="8106303" y="2710551"/>
            <a:ext cx="812305" cy="2432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stCxn id="8" idx="5"/>
            <a:endCxn id="6" idx="2"/>
          </p:cNvCxnSpPr>
          <p:nvPr/>
        </p:nvCxnSpPr>
        <p:spPr>
          <a:xfrm>
            <a:off x="9348834" y="2710551"/>
            <a:ext cx="622463" cy="394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stCxn id="6" idx="3"/>
            <a:endCxn id="9" idx="0"/>
          </p:cNvCxnSpPr>
          <p:nvPr/>
        </p:nvCxnSpPr>
        <p:spPr>
          <a:xfrm flipH="1">
            <a:off x="9763698" y="3320972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9763698" y="4002226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9289880" y="492290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</a:p>
        </p:txBody>
      </p:sp>
      <p:cxnSp>
        <p:nvCxnSpPr>
          <p:cNvPr id="21" name="Conector reto 20"/>
          <p:cNvCxnSpPr>
            <a:endCxn id="20" idx="0"/>
          </p:cNvCxnSpPr>
          <p:nvPr/>
        </p:nvCxnSpPr>
        <p:spPr>
          <a:xfrm flipH="1">
            <a:off x="9594096" y="4772330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Elipse 18"/>
          <p:cNvSpPr/>
          <p:nvPr/>
        </p:nvSpPr>
        <p:spPr>
          <a:xfrm>
            <a:off x="7416406" y="4847618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</a:t>
            </a:r>
          </a:p>
        </p:txBody>
      </p:sp>
      <p:cxnSp>
        <p:nvCxnSpPr>
          <p:cNvPr id="22" name="Conector reto 21"/>
          <p:cNvCxnSpPr>
            <a:endCxn id="19" idx="0"/>
          </p:cNvCxnSpPr>
          <p:nvPr/>
        </p:nvCxnSpPr>
        <p:spPr>
          <a:xfrm flipH="1">
            <a:off x="7720622" y="4595412"/>
            <a:ext cx="300863" cy="252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>
            <a:stCxn id="7" idx="5"/>
            <a:endCxn id="11" idx="0"/>
          </p:cNvCxnSpPr>
          <p:nvPr/>
        </p:nvCxnSpPr>
        <p:spPr>
          <a:xfrm>
            <a:off x="8106303" y="3385409"/>
            <a:ext cx="130295" cy="688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14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dirty="0"/>
              <a:t>Exemplo: inserir os seguintes elementos em uma árvore binária de busca inicialmente vazia: 7, 9, 2, 5, 4, 1, 8, 3, 6.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AC8D694-1233-4E57-8E65-944888210868}"/>
              </a:ext>
            </a:extLst>
          </p:cNvPr>
          <p:cNvSpPr/>
          <p:nvPr/>
        </p:nvSpPr>
        <p:spPr>
          <a:xfrm>
            <a:off x="5627874" y="2888883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F252582-A3D8-4119-9386-30BA257ED036}"/>
              </a:ext>
            </a:extLst>
          </p:cNvPr>
          <p:cNvSpPr/>
          <p:nvPr/>
        </p:nvSpPr>
        <p:spPr>
          <a:xfrm>
            <a:off x="6613836" y="3480731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BFB63367-4E9D-4747-9AD7-3427AAD7D429}"/>
              </a:ext>
            </a:extLst>
          </p:cNvPr>
          <p:cNvCxnSpPr>
            <a:stCxn id="22" idx="5"/>
            <a:endCxn id="23" idx="1"/>
          </p:cNvCxnSpPr>
          <p:nvPr/>
        </p:nvCxnSpPr>
        <p:spPr>
          <a:xfrm>
            <a:off x="6027445" y="3289759"/>
            <a:ext cx="654946" cy="25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F67A6AF1-BA00-4EC6-BABB-66589712CC18}"/>
              </a:ext>
            </a:extLst>
          </p:cNvPr>
          <p:cNvSpPr/>
          <p:nvPr/>
        </p:nvSpPr>
        <p:spPr>
          <a:xfrm>
            <a:off x="4303981" y="3480731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617C499-0CA6-4291-85C6-1525965DFA6B}"/>
              </a:ext>
            </a:extLst>
          </p:cNvPr>
          <p:cNvCxnSpPr>
            <a:stCxn id="22" idx="3"/>
            <a:endCxn id="26" idx="7"/>
          </p:cNvCxnSpPr>
          <p:nvPr/>
        </p:nvCxnSpPr>
        <p:spPr>
          <a:xfrm flipH="1">
            <a:off x="4703552" y="3289759"/>
            <a:ext cx="992877" cy="25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Elipse 27">
            <a:extLst>
              <a:ext uri="{FF2B5EF4-FFF2-40B4-BE49-F238E27FC236}">
                <a16:creationId xmlns:a16="http://schemas.microsoft.com/office/drawing/2014/main" id="{E3DA8AD9-D0D0-4CDD-A335-0EDDFAA3D351}"/>
              </a:ext>
            </a:extLst>
          </p:cNvPr>
          <p:cNvSpPr/>
          <p:nvPr/>
        </p:nvSpPr>
        <p:spPr>
          <a:xfrm>
            <a:off x="5062795" y="4251726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DF6E8F06-85EA-4865-959A-0FDDE892F7F5}"/>
              </a:ext>
            </a:extLst>
          </p:cNvPr>
          <p:cNvCxnSpPr>
            <a:stCxn id="26" idx="5"/>
            <a:endCxn id="28" idx="1"/>
          </p:cNvCxnSpPr>
          <p:nvPr/>
        </p:nvCxnSpPr>
        <p:spPr>
          <a:xfrm>
            <a:off x="4703552" y="3881607"/>
            <a:ext cx="427798" cy="438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Elipse 29">
            <a:extLst>
              <a:ext uri="{FF2B5EF4-FFF2-40B4-BE49-F238E27FC236}">
                <a16:creationId xmlns:a16="http://schemas.microsoft.com/office/drawing/2014/main" id="{4AE4F453-2211-4470-829A-F5869CAB5A9D}"/>
              </a:ext>
            </a:extLst>
          </p:cNvPr>
          <p:cNvSpPr/>
          <p:nvPr/>
        </p:nvSpPr>
        <p:spPr>
          <a:xfrm>
            <a:off x="4469489" y="4872108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5CBA5E48-097D-4E48-950E-3BD4D619C334}"/>
              </a:ext>
            </a:extLst>
          </p:cNvPr>
          <p:cNvCxnSpPr>
            <a:stCxn id="28" idx="3"/>
            <a:endCxn id="30" idx="7"/>
          </p:cNvCxnSpPr>
          <p:nvPr/>
        </p:nvCxnSpPr>
        <p:spPr>
          <a:xfrm flipH="1">
            <a:off x="4869060" y="4652602"/>
            <a:ext cx="262290" cy="288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8F60F591-C3DC-44CC-A28C-72B59F7F3824}"/>
              </a:ext>
            </a:extLst>
          </p:cNvPr>
          <p:cNvSpPr/>
          <p:nvPr/>
        </p:nvSpPr>
        <p:spPr>
          <a:xfrm>
            <a:off x="3433779" y="4182946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C67E90FF-C88D-4ADF-9C5D-E85AFD68D295}"/>
              </a:ext>
            </a:extLst>
          </p:cNvPr>
          <p:cNvCxnSpPr>
            <a:stCxn id="26" idx="3"/>
            <a:endCxn id="32" idx="7"/>
          </p:cNvCxnSpPr>
          <p:nvPr/>
        </p:nvCxnSpPr>
        <p:spPr>
          <a:xfrm flipH="1">
            <a:off x="3833350" y="3881607"/>
            <a:ext cx="539186" cy="370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Elipse 35">
            <a:extLst>
              <a:ext uri="{FF2B5EF4-FFF2-40B4-BE49-F238E27FC236}">
                <a16:creationId xmlns:a16="http://schemas.microsoft.com/office/drawing/2014/main" id="{3E1980EE-6012-4F01-BAE1-D5891BED2343}"/>
              </a:ext>
            </a:extLst>
          </p:cNvPr>
          <p:cNvSpPr/>
          <p:nvPr/>
        </p:nvSpPr>
        <p:spPr>
          <a:xfrm>
            <a:off x="3868880" y="5507812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BF068DB6-AA11-4AC5-B555-7F1F44F5FCB8}"/>
              </a:ext>
            </a:extLst>
          </p:cNvPr>
          <p:cNvCxnSpPr>
            <a:stCxn id="30" idx="3"/>
            <a:endCxn id="36" idx="7"/>
          </p:cNvCxnSpPr>
          <p:nvPr/>
        </p:nvCxnSpPr>
        <p:spPr>
          <a:xfrm flipH="1">
            <a:off x="4268451" y="5272984"/>
            <a:ext cx="269593" cy="303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8A170282-2F35-44EC-9B2A-F9F636604E5B}"/>
              </a:ext>
            </a:extLst>
          </p:cNvPr>
          <p:cNvSpPr/>
          <p:nvPr/>
        </p:nvSpPr>
        <p:spPr>
          <a:xfrm>
            <a:off x="5611623" y="4893710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0D3617AA-66C1-458B-8540-9B41D72855BE}"/>
              </a:ext>
            </a:extLst>
          </p:cNvPr>
          <p:cNvCxnSpPr>
            <a:stCxn id="28" idx="5"/>
            <a:endCxn id="39" idx="1"/>
          </p:cNvCxnSpPr>
          <p:nvPr/>
        </p:nvCxnSpPr>
        <p:spPr>
          <a:xfrm>
            <a:off x="5462366" y="4652602"/>
            <a:ext cx="217812" cy="30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Elipse 41">
            <a:extLst>
              <a:ext uri="{FF2B5EF4-FFF2-40B4-BE49-F238E27FC236}">
                <a16:creationId xmlns:a16="http://schemas.microsoft.com/office/drawing/2014/main" id="{09398EC7-BE9C-40FD-8BE5-F58FAE4443F0}"/>
              </a:ext>
            </a:extLst>
          </p:cNvPr>
          <p:cNvSpPr/>
          <p:nvPr/>
        </p:nvSpPr>
        <p:spPr>
          <a:xfrm>
            <a:off x="5999237" y="4254905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D8ADED1-BC8B-46D9-BF00-A9B055A8F8D1}"/>
              </a:ext>
            </a:extLst>
          </p:cNvPr>
          <p:cNvCxnSpPr>
            <a:cxnSpLocks/>
            <a:stCxn id="23" idx="3"/>
            <a:endCxn id="42" idx="7"/>
          </p:cNvCxnSpPr>
          <p:nvPr/>
        </p:nvCxnSpPr>
        <p:spPr>
          <a:xfrm flipH="1">
            <a:off x="6398808" y="3881607"/>
            <a:ext cx="283583" cy="442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75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8" grpId="0" animBg="1"/>
      <p:bldP spid="30" grpId="0" animBg="1"/>
      <p:bldP spid="32" grpId="0" animBg="1"/>
      <p:bldP spid="36" grpId="0" animBg="1"/>
      <p:bldP spid="39" grpId="0" animBg="1"/>
      <p:bldP spid="4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DDD76-E464-47B7-B0F4-31473495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08" y="186057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95570-3BA8-4A60-9EBF-ACA988EE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08" y="990057"/>
            <a:ext cx="10058400" cy="7632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b="0" i="0" dirty="0">
                <a:solidFill>
                  <a:srgbClr val="495057"/>
                </a:solidFill>
                <a:effectLst/>
                <a:latin typeface="-apple-system"/>
              </a:rPr>
              <a:t>Mostre, passo a passo, como a árvore binária de busca a seguir ficará após a remoção dos elementos: 20, 30, 60, 50, 25, 15, 35, 30.</a:t>
            </a:r>
            <a:endParaRPr lang="pt-BR" sz="28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2BB680F-DF22-472C-8C83-CC4C17D81FCD}"/>
              </a:ext>
            </a:extLst>
          </p:cNvPr>
          <p:cNvSpPr/>
          <p:nvPr/>
        </p:nvSpPr>
        <p:spPr>
          <a:xfrm>
            <a:off x="5879273" y="1809905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2F7F0A3-E6BC-41B8-8862-8D6BA8F431D0}"/>
              </a:ext>
            </a:extLst>
          </p:cNvPr>
          <p:cNvSpPr/>
          <p:nvPr/>
        </p:nvSpPr>
        <p:spPr>
          <a:xfrm>
            <a:off x="3357004" y="2657213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25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5C9EDE5-665A-482A-98CA-D0E8AC5BAC0C}"/>
              </a:ext>
            </a:extLst>
          </p:cNvPr>
          <p:cNvSpPr/>
          <p:nvPr/>
        </p:nvSpPr>
        <p:spPr>
          <a:xfrm>
            <a:off x="8172267" y="2657212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D9185FF-27A8-442B-9FF0-E83F7086D862}"/>
              </a:ext>
            </a:extLst>
          </p:cNvPr>
          <p:cNvSpPr/>
          <p:nvPr/>
        </p:nvSpPr>
        <p:spPr>
          <a:xfrm>
            <a:off x="2225878" y="3600974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92E756-1021-41F4-9665-82ACEA5EE29C}"/>
              </a:ext>
            </a:extLst>
          </p:cNvPr>
          <p:cNvSpPr/>
          <p:nvPr/>
        </p:nvSpPr>
        <p:spPr>
          <a:xfrm>
            <a:off x="4656252" y="3600973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35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C177F51-2E86-4345-AEEE-D484710005E0}"/>
              </a:ext>
            </a:extLst>
          </p:cNvPr>
          <p:cNvSpPr/>
          <p:nvPr/>
        </p:nvSpPr>
        <p:spPr>
          <a:xfrm>
            <a:off x="7211713" y="3603070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9B185F4-40D8-4C85-AD37-66DFF15FFE66}"/>
              </a:ext>
            </a:extLst>
          </p:cNvPr>
          <p:cNvSpPr/>
          <p:nvPr/>
        </p:nvSpPr>
        <p:spPr>
          <a:xfrm>
            <a:off x="9303391" y="3600972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01C37D4-78A4-4A9C-B515-5468916932EE}"/>
              </a:ext>
            </a:extLst>
          </p:cNvPr>
          <p:cNvSpPr/>
          <p:nvPr/>
        </p:nvSpPr>
        <p:spPr>
          <a:xfrm>
            <a:off x="1209412" y="4692942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897E39C-6E2A-411D-BA06-784C4594637C}"/>
              </a:ext>
            </a:extLst>
          </p:cNvPr>
          <p:cNvSpPr/>
          <p:nvPr/>
        </p:nvSpPr>
        <p:spPr>
          <a:xfrm>
            <a:off x="3025639" y="4692942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19367FB-E529-441A-B17A-AA10756EF8D6}"/>
              </a:ext>
            </a:extLst>
          </p:cNvPr>
          <p:cNvSpPr/>
          <p:nvPr/>
        </p:nvSpPr>
        <p:spPr>
          <a:xfrm>
            <a:off x="3910370" y="4692240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3CA5C8D-1B4C-432D-8B26-AB4D5851A74B}"/>
              </a:ext>
            </a:extLst>
          </p:cNvPr>
          <p:cNvSpPr/>
          <p:nvPr/>
        </p:nvSpPr>
        <p:spPr>
          <a:xfrm>
            <a:off x="8524611" y="4692240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05A31B8-C27A-4185-8910-4AF9A9CB4CE8}"/>
              </a:ext>
            </a:extLst>
          </p:cNvPr>
          <p:cNvSpPr/>
          <p:nvPr/>
        </p:nvSpPr>
        <p:spPr>
          <a:xfrm>
            <a:off x="2219059" y="5623420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18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34BF935-ADC7-4654-8868-A34BCEDBA87F}"/>
              </a:ext>
            </a:extLst>
          </p:cNvPr>
          <p:cNvSpPr/>
          <p:nvPr/>
        </p:nvSpPr>
        <p:spPr>
          <a:xfrm>
            <a:off x="6542004" y="4692241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52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390A496-B88C-4179-9DD8-334633D1C64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3922680" y="2375581"/>
            <a:ext cx="2053648" cy="37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85DD593-9D9A-4CA4-B4A0-D068F172CA7C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6444949" y="2375581"/>
            <a:ext cx="1824373" cy="37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BF70F0-9162-4DFD-9006-48FB17041C94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791554" y="3222889"/>
            <a:ext cx="662505" cy="47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F0A6DD-4EE9-42B3-955E-3BD618508476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3922680" y="3222889"/>
            <a:ext cx="830627" cy="47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F228585-3252-4B64-B7CB-E76F133046C7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7777389" y="3222888"/>
            <a:ext cx="491933" cy="47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7B5E4DC-6B0F-4A1A-AD85-A45F47DD202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8737943" y="3222888"/>
            <a:ext cx="662503" cy="47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46E6DBBC-E75D-4A95-B9F0-D19DDB51E4AB}"/>
              </a:ext>
            </a:extLst>
          </p:cNvPr>
          <p:cNvCxnSpPr>
            <a:stCxn id="7" idx="3"/>
            <a:endCxn id="11" idx="7"/>
          </p:cNvCxnSpPr>
          <p:nvPr/>
        </p:nvCxnSpPr>
        <p:spPr>
          <a:xfrm flipH="1">
            <a:off x="1775088" y="4166650"/>
            <a:ext cx="547845" cy="62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016EB9A-59C6-4A2E-9C81-FE09C49511E7}"/>
              </a:ext>
            </a:extLst>
          </p:cNvPr>
          <p:cNvCxnSpPr>
            <a:stCxn id="7" idx="5"/>
            <a:endCxn id="12" idx="1"/>
          </p:cNvCxnSpPr>
          <p:nvPr/>
        </p:nvCxnSpPr>
        <p:spPr>
          <a:xfrm>
            <a:off x="2791554" y="4166650"/>
            <a:ext cx="331140" cy="62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24AC2E9-6B0A-43A1-AF4B-D1C553CC590A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4476046" y="4166649"/>
            <a:ext cx="277261" cy="6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FFAD0A79-D16C-4178-B18B-71359FF09B1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 flipH="1">
            <a:off x="6873370" y="4168746"/>
            <a:ext cx="435398" cy="523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5BDEFD12-2329-47B7-9FAB-D4E361D83303}"/>
              </a:ext>
            </a:extLst>
          </p:cNvPr>
          <p:cNvCxnSpPr>
            <a:stCxn id="10" idx="3"/>
            <a:endCxn id="15" idx="7"/>
          </p:cNvCxnSpPr>
          <p:nvPr/>
        </p:nvCxnSpPr>
        <p:spPr>
          <a:xfrm flipH="1">
            <a:off x="9090287" y="4166648"/>
            <a:ext cx="310159" cy="6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6776731-025E-4161-9E3C-703AECC4C9A4}"/>
              </a:ext>
            </a:extLst>
          </p:cNvPr>
          <p:cNvCxnSpPr>
            <a:stCxn id="12" idx="3"/>
            <a:endCxn id="16" idx="7"/>
          </p:cNvCxnSpPr>
          <p:nvPr/>
        </p:nvCxnSpPr>
        <p:spPr>
          <a:xfrm flipH="1">
            <a:off x="2784735" y="5258618"/>
            <a:ext cx="337959" cy="46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323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DDD76-E464-47B7-B0F4-31473495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08" y="186057"/>
            <a:ext cx="10058400" cy="702302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295570-3BA8-4A60-9EBF-ACA988EE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608" y="990057"/>
            <a:ext cx="10058400" cy="7632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b="0" i="0" dirty="0">
                <a:solidFill>
                  <a:srgbClr val="495057"/>
                </a:solidFill>
                <a:effectLst/>
                <a:latin typeface="-apple-system"/>
              </a:rPr>
              <a:t>Mostre, passo a passo, como a árvore binária de busca a seguir ficará após a remoção dos elementos: 25, 60, 90, 15, 20, 55, 98, 50, 53, 45.</a:t>
            </a:r>
            <a:endParaRPr lang="pt-BR" sz="28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92BB680F-DF22-472C-8C83-CC4C17D81FCD}"/>
              </a:ext>
            </a:extLst>
          </p:cNvPr>
          <p:cNvSpPr/>
          <p:nvPr/>
        </p:nvSpPr>
        <p:spPr>
          <a:xfrm>
            <a:off x="5879273" y="1809905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62F7F0A3-E6BC-41B8-8862-8D6BA8F431D0}"/>
              </a:ext>
            </a:extLst>
          </p:cNvPr>
          <p:cNvSpPr/>
          <p:nvPr/>
        </p:nvSpPr>
        <p:spPr>
          <a:xfrm>
            <a:off x="3357004" y="2657213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25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65C9EDE5-665A-482A-98CA-D0E8AC5BAC0C}"/>
              </a:ext>
            </a:extLst>
          </p:cNvPr>
          <p:cNvSpPr/>
          <p:nvPr/>
        </p:nvSpPr>
        <p:spPr>
          <a:xfrm>
            <a:off x="8290300" y="2642588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60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D9185FF-27A8-442B-9FF0-E83F7086D862}"/>
              </a:ext>
            </a:extLst>
          </p:cNvPr>
          <p:cNvSpPr/>
          <p:nvPr/>
        </p:nvSpPr>
        <p:spPr>
          <a:xfrm>
            <a:off x="2225878" y="3600974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15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92E756-1021-41F4-9665-82ACEA5EE29C}"/>
              </a:ext>
            </a:extLst>
          </p:cNvPr>
          <p:cNvSpPr/>
          <p:nvPr/>
        </p:nvSpPr>
        <p:spPr>
          <a:xfrm>
            <a:off x="4656252" y="3600973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35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9C177F51-2E86-4345-AEEE-D484710005E0}"/>
              </a:ext>
            </a:extLst>
          </p:cNvPr>
          <p:cNvSpPr/>
          <p:nvPr/>
        </p:nvSpPr>
        <p:spPr>
          <a:xfrm>
            <a:off x="7071692" y="3600972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9B185F4-40D8-4C85-AD37-66DFF15FFE66}"/>
              </a:ext>
            </a:extLst>
          </p:cNvPr>
          <p:cNvSpPr/>
          <p:nvPr/>
        </p:nvSpPr>
        <p:spPr>
          <a:xfrm>
            <a:off x="9490734" y="3600972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90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01C37D4-78A4-4A9C-B515-5468916932EE}"/>
              </a:ext>
            </a:extLst>
          </p:cNvPr>
          <p:cNvSpPr/>
          <p:nvPr/>
        </p:nvSpPr>
        <p:spPr>
          <a:xfrm>
            <a:off x="1209412" y="4692942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D897E39C-6E2A-411D-BA06-784C4594637C}"/>
              </a:ext>
            </a:extLst>
          </p:cNvPr>
          <p:cNvSpPr/>
          <p:nvPr/>
        </p:nvSpPr>
        <p:spPr>
          <a:xfrm>
            <a:off x="3025639" y="4692942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20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19367FB-E529-441A-B17A-AA10756EF8D6}"/>
              </a:ext>
            </a:extLst>
          </p:cNvPr>
          <p:cNvSpPr/>
          <p:nvPr/>
        </p:nvSpPr>
        <p:spPr>
          <a:xfrm>
            <a:off x="3910370" y="4692240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30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3CA5C8D-1B4C-432D-8B26-AB4D5851A74B}"/>
              </a:ext>
            </a:extLst>
          </p:cNvPr>
          <p:cNvSpPr/>
          <p:nvPr/>
        </p:nvSpPr>
        <p:spPr>
          <a:xfrm>
            <a:off x="8524611" y="4692240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F05A31B8-C27A-4185-8910-4AF9A9CB4CE8}"/>
              </a:ext>
            </a:extLst>
          </p:cNvPr>
          <p:cNvSpPr/>
          <p:nvPr/>
        </p:nvSpPr>
        <p:spPr>
          <a:xfrm>
            <a:off x="2219059" y="5623420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18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34BF935-ADC7-4654-8868-A34BCEDBA87F}"/>
              </a:ext>
            </a:extLst>
          </p:cNvPr>
          <p:cNvSpPr/>
          <p:nvPr/>
        </p:nvSpPr>
        <p:spPr>
          <a:xfrm>
            <a:off x="6542004" y="4692241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52</a:t>
            </a: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390A496-B88C-4179-9DD8-334633D1C648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3922680" y="2375581"/>
            <a:ext cx="2053648" cy="37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85DD593-9D9A-4CA4-B4A0-D068F172CA7C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6444949" y="2375581"/>
            <a:ext cx="1942406" cy="36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1BF70F0-9162-4DFD-9006-48FB17041C94}"/>
              </a:ext>
            </a:extLst>
          </p:cNvPr>
          <p:cNvCxnSpPr>
            <a:stCxn id="5" idx="3"/>
            <a:endCxn id="7" idx="7"/>
          </p:cNvCxnSpPr>
          <p:nvPr/>
        </p:nvCxnSpPr>
        <p:spPr>
          <a:xfrm flipH="1">
            <a:off x="2791554" y="3222889"/>
            <a:ext cx="662505" cy="475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B9F0A6DD-4EE9-42B3-955E-3BD618508476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3922680" y="3222889"/>
            <a:ext cx="830627" cy="475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0F228585-3252-4B64-B7CB-E76F133046C7}"/>
              </a:ext>
            </a:extLst>
          </p:cNvPr>
          <p:cNvCxnSpPr>
            <a:cxnSpLocks/>
            <a:stCxn id="6" idx="3"/>
            <a:endCxn id="9" idx="7"/>
          </p:cNvCxnSpPr>
          <p:nvPr/>
        </p:nvCxnSpPr>
        <p:spPr>
          <a:xfrm flipH="1">
            <a:off x="7637368" y="3208264"/>
            <a:ext cx="749987" cy="48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47B5E4DC-6B0F-4A1A-AD85-A45F47DD202B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8855976" y="3208264"/>
            <a:ext cx="731813" cy="489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46E6DBBC-E75D-4A95-B9F0-D19DDB51E4AB}"/>
              </a:ext>
            </a:extLst>
          </p:cNvPr>
          <p:cNvCxnSpPr>
            <a:stCxn id="7" idx="3"/>
            <a:endCxn id="11" idx="7"/>
          </p:cNvCxnSpPr>
          <p:nvPr/>
        </p:nvCxnSpPr>
        <p:spPr>
          <a:xfrm flipH="1">
            <a:off x="1775088" y="4166650"/>
            <a:ext cx="547845" cy="62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016EB9A-59C6-4A2E-9C81-FE09C49511E7}"/>
              </a:ext>
            </a:extLst>
          </p:cNvPr>
          <p:cNvCxnSpPr>
            <a:stCxn id="7" idx="5"/>
            <a:endCxn id="12" idx="1"/>
          </p:cNvCxnSpPr>
          <p:nvPr/>
        </p:nvCxnSpPr>
        <p:spPr>
          <a:xfrm>
            <a:off x="2791554" y="4166650"/>
            <a:ext cx="331140" cy="62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324AC2E9-6B0A-43A1-AF4B-D1C553CC590A}"/>
              </a:ext>
            </a:extLst>
          </p:cNvPr>
          <p:cNvCxnSpPr>
            <a:stCxn id="8" idx="3"/>
            <a:endCxn id="13" idx="7"/>
          </p:cNvCxnSpPr>
          <p:nvPr/>
        </p:nvCxnSpPr>
        <p:spPr>
          <a:xfrm flipH="1">
            <a:off x="4476046" y="4166649"/>
            <a:ext cx="277261" cy="6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FFAD0A79-D16C-4178-B18B-71359FF09B1E}"/>
              </a:ext>
            </a:extLst>
          </p:cNvPr>
          <p:cNvCxnSpPr>
            <a:stCxn id="9" idx="3"/>
            <a:endCxn id="17" idx="0"/>
          </p:cNvCxnSpPr>
          <p:nvPr/>
        </p:nvCxnSpPr>
        <p:spPr>
          <a:xfrm flipH="1">
            <a:off x="6873370" y="4166648"/>
            <a:ext cx="295377" cy="525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5BDEFD12-2329-47B7-9FAB-D4E361D83303}"/>
              </a:ext>
            </a:extLst>
          </p:cNvPr>
          <p:cNvCxnSpPr>
            <a:stCxn id="10" idx="3"/>
            <a:endCxn id="15" idx="7"/>
          </p:cNvCxnSpPr>
          <p:nvPr/>
        </p:nvCxnSpPr>
        <p:spPr>
          <a:xfrm flipH="1">
            <a:off x="9090287" y="4166648"/>
            <a:ext cx="497502" cy="622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66776731-025E-4161-9E3C-703AECC4C9A4}"/>
              </a:ext>
            </a:extLst>
          </p:cNvPr>
          <p:cNvCxnSpPr>
            <a:stCxn id="12" idx="3"/>
            <a:endCxn id="16" idx="7"/>
          </p:cNvCxnSpPr>
          <p:nvPr/>
        </p:nvCxnSpPr>
        <p:spPr>
          <a:xfrm flipH="1">
            <a:off x="2784735" y="5258618"/>
            <a:ext cx="337959" cy="461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351422F3-1FF0-406A-8756-A3659C6EA0A5}"/>
              </a:ext>
            </a:extLst>
          </p:cNvPr>
          <p:cNvSpPr/>
          <p:nvPr/>
        </p:nvSpPr>
        <p:spPr>
          <a:xfrm>
            <a:off x="5360777" y="4692240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40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F49F003-3625-4DEE-8812-0940D919811A}"/>
              </a:ext>
            </a:extLst>
          </p:cNvPr>
          <p:cNvSpPr/>
          <p:nvPr/>
        </p:nvSpPr>
        <p:spPr>
          <a:xfrm>
            <a:off x="5723808" y="5623420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45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F910AC8-2D03-491A-8D2D-7C4BCF9EA513}"/>
              </a:ext>
            </a:extLst>
          </p:cNvPr>
          <p:cNvCxnSpPr>
            <a:stCxn id="8" idx="5"/>
            <a:endCxn id="29" idx="1"/>
          </p:cNvCxnSpPr>
          <p:nvPr/>
        </p:nvCxnSpPr>
        <p:spPr>
          <a:xfrm>
            <a:off x="5221928" y="4166649"/>
            <a:ext cx="235904" cy="62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006DDDE3-4175-4AED-BF65-0CD3B1DE722F}"/>
              </a:ext>
            </a:extLst>
          </p:cNvPr>
          <p:cNvCxnSpPr>
            <a:stCxn id="29" idx="5"/>
            <a:endCxn id="30" idx="0"/>
          </p:cNvCxnSpPr>
          <p:nvPr/>
        </p:nvCxnSpPr>
        <p:spPr>
          <a:xfrm>
            <a:off x="5926453" y="5257916"/>
            <a:ext cx="128721" cy="365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Elipse 38">
            <a:extLst>
              <a:ext uri="{FF2B5EF4-FFF2-40B4-BE49-F238E27FC236}">
                <a16:creationId xmlns:a16="http://schemas.microsoft.com/office/drawing/2014/main" id="{8C747B21-9171-4CB1-A411-BC3295FA26A0}"/>
              </a:ext>
            </a:extLst>
          </p:cNvPr>
          <p:cNvSpPr/>
          <p:nvPr/>
        </p:nvSpPr>
        <p:spPr>
          <a:xfrm>
            <a:off x="3447466" y="5623419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22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FC591E74-253B-4945-AB06-D1C65E70F981}"/>
              </a:ext>
            </a:extLst>
          </p:cNvPr>
          <p:cNvCxnSpPr>
            <a:stCxn id="12" idx="5"/>
            <a:endCxn id="39" idx="0"/>
          </p:cNvCxnSpPr>
          <p:nvPr/>
        </p:nvCxnSpPr>
        <p:spPr>
          <a:xfrm>
            <a:off x="3591315" y="5258618"/>
            <a:ext cx="187517" cy="36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Elipse 42">
            <a:extLst>
              <a:ext uri="{FF2B5EF4-FFF2-40B4-BE49-F238E27FC236}">
                <a16:creationId xmlns:a16="http://schemas.microsoft.com/office/drawing/2014/main" id="{5F25B29A-39AA-494D-8546-8E36997FC1C7}"/>
              </a:ext>
            </a:extLst>
          </p:cNvPr>
          <p:cNvSpPr/>
          <p:nvPr/>
        </p:nvSpPr>
        <p:spPr>
          <a:xfrm>
            <a:off x="370490" y="5623418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C0256659-AF98-4E17-9A21-AA7E0C21D919}"/>
              </a:ext>
            </a:extLst>
          </p:cNvPr>
          <p:cNvCxnSpPr>
            <a:stCxn id="11" idx="3"/>
            <a:endCxn id="43" idx="7"/>
          </p:cNvCxnSpPr>
          <p:nvPr/>
        </p:nvCxnSpPr>
        <p:spPr>
          <a:xfrm flipH="1">
            <a:off x="936166" y="5258618"/>
            <a:ext cx="370301" cy="46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B9E6AA5D-759A-4CA2-983B-C0647782BB09}"/>
              </a:ext>
            </a:extLst>
          </p:cNvPr>
          <p:cNvSpPr/>
          <p:nvPr/>
        </p:nvSpPr>
        <p:spPr>
          <a:xfrm>
            <a:off x="7605453" y="4692240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58</a:t>
            </a:r>
          </a:p>
        </p:txBody>
      </p:sp>
      <p:cxnSp>
        <p:nvCxnSpPr>
          <p:cNvPr id="49" name="Conector de Seta Reta 48">
            <a:extLst>
              <a:ext uri="{FF2B5EF4-FFF2-40B4-BE49-F238E27FC236}">
                <a16:creationId xmlns:a16="http://schemas.microsoft.com/office/drawing/2014/main" id="{0C89D668-DC39-47E1-97D6-7EA4006EA971}"/>
              </a:ext>
            </a:extLst>
          </p:cNvPr>
          <p:cNvCxnSpPr>
            <a:stCxn id="9" idx="5"/>
            <a:endCxn id="47" idx="0"/>
          </p:cNvCxnSpPr>
          <p:nvPr/>
        </p:nvCxnSpPr>
        <p:spPr>
          <a:xfrm>
            <a:off x="7637368" y="4166648"/>
            <a:ext cx="299451" cy="525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Elipse 49">
            <a:extLst>
              <a:ext uri="{FF2B5EF4-FFF2-40B4-BE49-F238E27FC236}">
                <a16:creationId xmlns:a16="http://schemas.microsoft.com/office/drawing/2014/main" id="{848CA06B-8D38-45E0-9C9A-0A1D8132CCCD}"/>
              </a:ext>
            </a:extLst>
          </p:cNvPr>
          <p:cNvSpPr/>
          <p:nvPr/>
        </p:nvSpPr>
        <p:spPr>
          <a:xfrm>
            <a:off x="10553914" y="4753816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98</a:t>
            </a:r>
          </a:p>
        </p:txBody>
      </p:sp>
      <p:cxnSp>
        <p:nvCxnSpPr>
          <p:cNvPr id="52" name="Conector de Seta Reta 51">
            <a:extLst>
              <a:ext uri="{FF2B5EF4-FFF2-40B4-BE49-F238E27FC236}">
                <a16:creationId xmlns:a16="http://schemas.microsoft.com/office/drawing/2014/main" id="{8E9A6A2D-AD21-4546-A63C-DBFB96C0FDF7}"/>
              </a:ext>
            </a:extLst>
          </p:cNvPr>
          <p:cNvCxnSpPr>
            <a:stCxn id="10" idx="5"/>
            <a:endCxn id="50" idx="1"/>
          </p:cNvCxnSpPr>
          <p:nvPr/>
        </p:nvCxnSpPr>
        <p:spPr>
          <a:xfrm>
            <a:off x="10056410" y="4166648"/>
            <a:ext cx="594559" cy="684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Elipse 52">
            <a:extLst>
              <a:ext uri="{FF2B5EF4-FFF2-40B4-BE49-F238E27FC236}">
                <a16:creationId xmlns:a16="http://schemas.microsoft.com/office/drawing/2014/main" id="{679F73F7-9DC0-4ABF-AF87-05C48913FDD0}"/>
              </a:ext>
            </a:extLst>
          </p:cNvPr>
          <p:cNvSpPr/>
          <p:nvPr/>
        </p:nvSpPr>
        <p:spPr>
          <a:xfrm>
            <a:off x="7033718" y="5623417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53</a:t>
            </a:r>
          </a:p>
        </p:txBody>
      </p:sp>
      <p:cxnSp>
        <p:nvCxnSpPr>
          <p:cNvPr id="55" name="Conector de Seta Reta 54">
            <a:extLst>
              <a:ext uri="{FF2B5EF4-FFF2-40B4-BE49-F238E27FC236}">
                <a16:creationId xmlns:a16="http://schemas.microsoft.com/office/drawing/2014/main" id="{E31C9284-CCA9-4AEC-80E7-4ECC3C1DF56B}"/>
              </a:ext>
            </a:extLst>
          </p:cNvPr>
          <p:cNvCxnSpPr>
            <a:stCxn id="17" idx="5"/>
            <a:endCxn id="53" idx="0"/>
          </p:cNvCxnSpPr>
          <p:nvPr/>
        </p:nvCxnSpPr>
        <p:spPr>
          <a:xfrm>
            <a:off x="7107680" y="5257917"/>
            <a:ext cx="257404" cy="36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479F657C-6B7B-4C07-B20D-08BE461CFB8E}"/>
              </a:ext>
            </a:extLst>
          </p:cNvPr>
          <p:cNvSpPr/>
          <p:nvPr/>
        </p:nvSpPr>
        <p:spPr>
          <a:xfrm>
            <a:off x="9091555" y="5549197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85</a:t>
            </a:r>
          </a:p>
        </p:txBody>
      </p: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FB5B6A03-4232-4882-A3D3-2B3F3A02264B}"/>
              </a:ext>
            </a:extLst>
          </p:cNvPr>
          <p:cNvCxnSpPr>
            <a:stCxn id="15" idx="5"/>
            <a:endCxn id="56" idx="1"/>
          </p:cNvCxnSpPr>
          <p:nvPr/>
        </p:nvCxnSpPr>
        <p:spPr>
          <a:xfrm>
            <a:off x="9090287" y="5257916"/>
            <a:ext cx="98323" cy="38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Elipse 58">
            <a:extLst>
              <a:ext uri="{FF2B5EF4-FFF2-40B4-BE49-F238E27FC236}">
                <a16:creationId xmlns:a16="http://schemas.microsoft.com/office/drawing/2014/main" id="{65ADD78C-9AE4-4ED2-8F7B-454708E23B72}"/>
              </a:ext>
            </a:extLst>
          </p:cNvPr>
          <p:cNvSpPr/>
          <p:nvPr/>
        </p:nvSpPr>
        <p:spPr>
          <a:xfrm>
            <a:off x="8086224" y="5549196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70</a:t>
            </a:r>
          </a:p>
        </p:txBody>
      </p:sp>
      <p:cxnSp>
        <p:nvCxnSpPr>
          <p:cNvPr id="61" name="Conector de Seta Reta 60">
            <a:extLst>
              <a:ext uri="{FF2B5EF4-FFF2-40B4-BE49-F238E27FC236}">
                <a16:creationId xmlns:a16="http://schemas.microsoft.com/office/drawing/2014/main" id="{A91A09F4-CDC7-4B80-B6C6-A0E5129756EF}"/>
              </a:ext>
            </a:extLst>
          </p:cNvPr>
          <p:cNvCxnSpPr>
            <a:stCxn id="15" idx="3"/>
            <a:endCxn id="59" idx="0"/>
          </p:cNvCxnSpPr>
          <p:nvPr/>
        </p:nvCxnSpPr>
        <p:spPr>
          <a:xfrm flipH="1">
            <a:off x="8417590" y="5257916"/>
            <a:ext cx="204076" cy="291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162DDDC4-CA71-46C6-B13D-5B610642B559}"/>
              </a:ext>
            </a:extLst>
          </p:cNvPr>
          <p:cNvSpPr/>
          <p:nvPr/>
        </p:nvSpPr>
        <p:spPr>
          <a:xfrm>
            <a:off x="9822100" y="5535561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95</a:t>
            </a:r>
          </a:p>
        </p:txBody>
      </p:sp>
      <p:cxnSp>
        <p:nvCxnSpPr>
          <p:cNvPr id="65" name="Conector de Seta Reta 64">
            <a:extLst>
              <a:ext uri="{FF2B5EF4-FFF2-40B4-BE49-F238E27FC236}">
                <a16:creationId xmlns:a16="http://schemas.microsoft.com/office/drawing/2014/main" id="{7A65DBAD-E846-490E-B23D-8528FA2A0766}"/>
              </a:ext>
            </a:extLst>
          </p:cNvPr>
          <p:cNvCxnSpPr>
            <a:stCxn id="50" idx="3"/>
            <a:endCxn id="63" idx="7"/>
          </p:cNvCxnSpPr>
          <p:nvPr/>
        </p:nvCxnSpPr>
        <p:spPr>
          <a:xfrm flipH="1">
            <a:off x="10387776" y="5319492"/>
            <a:ext cx="263193" cy="313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Elipse 74">
            <a:extLst>
              <a:ext uri="{FF2B5EF4-FFF2-40B4-BE49-F238E27FC236}">
                <a16:creationId xmlns:a16="http://schemas.microsoft.com/office/drawing/2014/main" id="{0533CE7E-08AB-482D-8E7C-8DA4277C3E60}"/>
              </a:ext>
            </a:extLst>
          </p:cNvPr>
          <p:cNvSpPr/>
          <p:nvPr/>
        </p:nvSpPr>
        <p:spPr>
          <a:xfrm>
            <a:off x="11149956" y="5549195"/>
            <a:ext cx="662731" cy="66273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spc="-1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99</a:t>
            </a:r>
          </a:p>
        </p:txBody>
      </p:sp>
      <p:cxnSp>
        <p:nvCxnSpPr>
          <p:cNvPr id="77" name="Conector de Seta Reta 76">
            <a:extLst>
              <a:ext uri="{FF2B5EF4-FFF2-40B4-BE49-F238E27FC236}">
                <a16:creationId xmlns:a16="http://schemas.microsoft.com/office/drawing/2014/main" id="{7764A312-DD15-4346-9294-148836EE4EAC}"/>
              </a:ext>
            </a:extLst>
          </p:cNvPr>
          <p:cNvCxnSpPr>
            <a:stCxn id="50" idx="5"/>
            <a:endCxn id="75" idx="1"/>
          </p:cNvCxnSpPr>
          <p:nvPr/>
        </p:nvCxnSpPr>
        <p:spPr>
          <a:xfrm>
            <a:off x="11119590" y="5319492"/>
            <a:ext cx="127421" cy="326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6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em árvores binárias de busca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02753F67-2D2D-4BED-816D-D86D0DC0A25B}"/>
              </a:ext>
            </a:extLst>
          </p:cNvPr>
          <p:cNvSpPr/>
          <p:nvPr/>
        </p:nvSpPr>
        <p:spPr>
          <a:xfrm>
            <a:off x="8939194" y="2626754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3717D20-CE28-43B0-A37F-F6182C171E68}"/>
              </a:ext>
            </a:extLst>
          </p:cNvPr>
          <p:cNvSpPr/>
          <p:nvPr/>
        </p:nvSpPr>
        <p:spPr>
          <a:xfrm>
            <a:off x="9925156" y="3218602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025C896D-A1C4-4D36-980D-89DF0D877BCD}"/>
              </a:ext>
            </a:extLst>
          </p:cNvPr>
          <p:cNvCxnSpPr>
            <a:stCxn id="5" idx="5"/>
            <a:endCxn id="6" idx="1"/>
          </p:cNvCxnSpPr>
          <p:nvPr/>
        </p:nvCxnSpPr>
        <p:spPr>
          <a:xfrm>
            <a:off x="9338765" y="3027630"/>
            <a:ext cx="654946" cy="25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lipse 8">
            <a:extLst>
              <a:ext uri="{FF2B5EF4-FFF2-40B4-BE49-F238E27FC236}">
                <a16:creationId xmlns:a16="http://schemas.microsoft.com/office/drawing/2014/main" id="{4B38109E-7924-46B1-B4CB-ECF0519A2DC4}"/>
              </a:ext>
            </a:extLst>
          </p:cNvPr>
          <p:cNvSpPr/>
          <p:nvPr/>
        </p:nvSpPr>
        <p:spPr>
          <a:xfrm>
            <a:off x="7615301" y="3218602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BE1CD416-237E-4315-866B-A8ED5100B5B6}"/>
              </a:ext>
            </a:extLst>
          </p:cNvPr>
          <p:cNvCxnSpPr>
            <a:stCxn id="5" idx="3"/>
            <a:endCxn id="9" idx="7"/>
          </p:cNvCxnSpPr>
          <p:nvPr/>
        </p:nvCxnSpPr>
        <p:spPr>
          <a:xfrm flipH="1">
            <a:off x="8014872" y="3027630"/>
            <a:ext cx="992877" cy="2597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Elipse 20">
            <a:extLst>
              <a:ext uri="{FF2B5EF4-FFF2-40B4-BE49-F238E27FC236}">
                <a16:creationId xmlns:a16="http://schemas.microsoft.com/office/drawing/2014/main" id="{CEA11460-F894-4B03-80EE-C0986A0C8FAF}"/>
              </a:ext>
            </a:extLst>
          </p:cNvPr>
          <p:cNvSpPr/>
          <p:nvPr/>
        </p:nvSpPr>
        <p:spPr>
          <a:xfrm>
            <a:off x="8374115" y="3989597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CFEC9745-285D-4D98-9D0E-A6FA420ABE22}"/>
              </a:ext>
            </a:extLst>
          </p:cNvPr>
          <p:cNvCxnSpPr>
            <a:stCxn id="9" idx="5"/>
            <a:endCxn id="21" idx="1"/>
          </p:cNvCxnSpPr>
          <p:nvPr/>
        </p:nvCxnSpPr>
        <p:spPr>
          <a:xfrm>
            <a:off x="8014872" y="3619478"/>
            <a:ext cx="427798" cy="4388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Elipse 36">
            <a:extLst>
              <a:ext uri="{FF2B5EF4-FFF2-40B4-BE49-F238E27FC236}">
                <a16:creationId xmlns:a16="http://schemas.microsoft.com/office/drawing/2014/main" id="{1B8BDD6B-38FF-4721-B716-703DCB969463}"/>
              </a:ext>
            </a:extLst>
          </p:cNvPr>
          <p:cNvSpPr/>
          <p:nvPr/>
        </p:nvSpPr>
        <p:spPr>
          <a:xfrm>
            <a:off x="7780809" y="4609979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553D291-3932-4EE1-86C0-2927B0189B1F}"/>
              </a:ext>
            </a:extLst>
          </p:cNvPr>
          <p:cNvCxnSpPr>
            <a:stCxn id="21" idx="3"/>
            <a:endCxn id="37" idx="7"/>
          </p:cNvCxnSpPr>
          <p:nvPr/>
        </p:nvCxnSpPr>
        <p:spPr>
          <a:xfrm flipH="1">
            <a:off x="8180380" y="4390473"/>
            <a:ext cx="262290" cy="2882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Elipse 43">
            <a:extLst>
              <a:ext uri="{FF2B5EF4-FFF2-40B4-BE49-F238E27FC236}">
                <a16:creationId xmlns:a16="http://schemas.microsoft.com/office/drawing/2014/main" id="{7615A605-4775-4B4E-BA66-F5C0C5E99B2A}"/>
              </a:ext>
            </a:extLst>
          </p:cNvPr>
          <p:cNvSpPr/>
          <p:nvPr/>
        </p:nvSpPr>
        <p:spPr>
          <a:xfrm>
            <a:off x="6745099" y="3920817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F4DD86E-4626-48BB-B517-A762B253D88A}"/>
              </a:ext>
            </a:extLst>
          </p:cNvPr>
          <p:cNvCxnSpPr>
            <a:stCxn id="9" idx="3"/>
            <a:endCxn id="44" idx="7"/>
          </p:cNvCxnSpPr>
          <p:nvPr/>
        </p:nvCxnSpPr>
        <p:spPr>
          <a:xfrm flipH="1">
            <a:off x="7144670" y="3619478"/>
            <a:ext cx="539186" cy="3701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Elipse 53">
            <a:extLst>
              <a:ext uri="{FF2B5EF4-FFF2-40B4-BE49-F238E27FC236}">
                <a16:creationId xmlns:a16="http://schemas.microsoft.com/office/drawing/2014/main" id="{B1DEFF44-A76A-4B6F-ADB9-09BB8DEF52E4}"/>
              </a:ext>
            </a:extLst>
          </p:cNvPr>
          <p:cNvSpPr/>
          <p:nvPr/>
        </p:nvSpPr>
        <p:spPr>
          <a:xfrm>
            <a:off x="7180200" y="5245683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41515AF2-D05C-4D1A-8282-42EC5E5CB1BA}"/>
              </a:ext>
            </a:extLst>
          </p:cNvPr>
          <p:cNvCxnSpPr>
            <a:stCxn id="37" idx="3"/>
            <a:endCxn id="54" idx="7"/>
          </p:cNvCxnSpPr>
          <p:nvPr/>
        </p:nvCxnSpPr>
        <p:spPr>
          <a:xfrm flipH="1">
            <a:off x="7579771" y="5010855"/>
            <a:ext cx="269593" cy="3036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Elipse 59">
            <a:extLst>
              <a:ext uri="{FF2B5EF4-FFF2-40B4-BE49-F238E27FC236}">
                <a16:creationId xmlns:a16="http://schemas.microsoft.com/office/drawing/2014/main" id="{F367AE8A-046B-43EB-B8A4-EF5771A1B7F7}"/>
              </a:ext>
            </a:extLst>
          </p:cNvPr>
          <p:cNvSpPr/>
          <p:nvPr/>
        </p:nvSpPr>
        <p:spPr>
          <a:xfrm>
            <a:off x="8922943" y="4631581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7531D438-4B5E-44C8-B9CC-24DBDDEB970E}"/>
              </a:ext>
            </a:extLst>
          </p:cNvPr>
          <p:cNvCxnSpPr>
            <a:stCxn id="21" idx="5"/>
            <a:endCxn id="60" idx="1"/>
          </p:cNvCxnSpPr>
          <p:nvPr/>
        </p:nvCxnSpPr>
        <p:spPr>
          <a:xfrm>
            <a:off x="8773686" y="4390473"/>
            <a:ext cx="217812" cy="30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Elipse 22">
            <a:extLst>
              <a:ext uri="{FF2B5EF4-FFF2-40B4-BE49-F238E27FC236}">
                <a16:creationId xmlns:a16="http://schemas.microsoft.com/office/drawing/2014/main" id="{C89347B5-E77D-4481-864D-01561F1D2B27}"/>
              </a:ext>
            </a:extLst>
          </p:cNvPr>
          <p:cNvSpPr/>
          <p:nvPr/>
        </p:nvSpPr>
        <p:spPr>
          <a:xfrm>
            <a:off x="2903221" y="2560951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8CA186A-C6D5-45F4-9BDE-624196AC2F31}"/>
              </a:ext>
            </a:extLst>
          </p:cNvPr>
          <p:cNvSpPr/>
          <p:nvPr/>
        </p:nvSpPr>
        <p:spPr>
          <a:xfrm>
            <a:off x="1819905" y="3188050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D0025DE6-5AB3-42F7-9564-BCBB14C6A2A3}"/>
              </a:ext>
            </a:extLst>
          </p:cNvPr>
          <p:cNvCxnSpPr>
            <a:stCxn id="23" idx="3"/>
            <a:endCxn id="24" idx="7"/>
          </p:cNvCxnSpPr>
          <p:nvPr/>
        </p:nvCxnSpPr>
        <p:spPr>
          <a:xfrm flipH="1">
            <a:off x="2219476" y="2961827"/>
            <a:ext cx="752300" cy="295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59CB4398-628B-465D-AA7C-827EA984318B}"/>
              </a:ext>
            </a:extLst>
          </p:cNvPr>
          <p:cNvSpPr/>
          <p:nvPr/>
        </p:nvSpPr>
        <p:spPr>
          <a:xfrm>
            <a:off x="3822878" y="3188050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64F3BC8-7B93-4AB7-80BD-B726984E004C}"/>
              </a:ext>
            </a:extLst>
          </p:cNvPr>
          <p:cNvCxnSpPr>
            <a:stCxn id="23" idx="5"/>
            <a:endCxn id="26" idx="1"/>
          </p:cNvCxnSpPr>
          <p:nvPr/>
        </p:nvCxnSpPr>
        <p:spPr>
          <a:xfrm>
            <a:off x="3302792" y="2961827"/>
            <a:ext cx="588641" cy="295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Elipse 28">
            <a:extLst>
              <a:ext uri="{FF2B5EF4-FFF2-40B4-BE49-F238E27FC236}">
                <a16:creationId xmlns:a16="http://schemas.microsoft.com/office/drawing/2014/main" id="{8500D4E5-2B3B-4E76-A786-022358379CE4}"/>
              </a:ext>
            </a:extLst>
          </p:cNvPr>
          <p:cNvSpPr/>
          <p:nvPr/>
        </p:nvSpPr>
        <p:spPr>
          <a:xfrm>
            <a:off x="1138030" y="3944719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E41335D3-3F97-4FE5-A546-A2E5201CD700}"/>
              </a:ext>
            </a:extLst>
          </p:cNvPr>
          <p:cNvCxnSpPr>
            <a:stCxn id="24" idx="3"/>
            <a:endCxn id="29" idx="7"/>
          </p:cNvCxnSpPr>
          <p:nvPr/>
        </p:nvCxnSpPr>
        <p:spPr>
          <a:xfrm flipH="1">
            <a:off x="1537601" y="3588926"/>
            <a:ext cx="350859" cy="424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8ACD0C7D-79D6-4096-A199-232D484B4029}"/>
              </a:ext>
            </a:extLst>
          </p:cNvPr>
          <p:cNvSpPr/>
          <p:nvPr/>
        </p:nvSpPr>
        <p:spPr>
          <a:xfrm>
            <a:off x="2435095" y="3944719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4C329882-1CCE-4749-9362-C72307C5C901}"/>
              </a:ext>
            </a:extLst>
          </p:cNvPr>
          <p:cNvCxnSpPr>
            <a:stCxn id="24" idx="5"/>
            <a:endCxn id="31" idx="1"/>
          </p:cNvCxnSpPr>
          <p:nvPr/>
        </p:nvCxnSpPr>
        <p:spPr>
          <a:xfrm>
            <a:off x="2219476" y="3588926"/>
            <a:ext cx="284174" cy="424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Elipse 32">
            <a:extLst>
              <a:ext uri="{FF2B5EF4-FFF2-40B4-BE49-F238E27FC236}">
                <a16:creationId xmlns:a16="http://schemas.microsoft.com/office/drawing/2014/main" id="{35B4910C-0631-4C9F-AC71-8DB020488286}"/>
              </a:ext>
            </a:extLst>
          </p:cNvPr>
          <p:cNvSpPr/>
          <p:nvPr/>
        </p:nvSpPr>
        <p:spPr>
          <a:xfrm>
            <a:off x="2971776" y="4627960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C6BD9BE2-CE71-42FC-A2AF-76E336F2886B}"/>
              </a:ext>
            </a:extLst>
          </p:cNvPr>
          <p:cNvCxnSpPr>
            <a:stCxn id="31" idx="5"/>
            <a:endCxn id="33" idx="1"/>
          </p:cNvCxnSpPr>
          <p:nvPr/>
        </p:nvCxnSpPr>
        <p:spPr>
          <a:xfrm>
            <a:off x="2834666" y="4345595"/>
            <a:ext cx="205665" cy="351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2E8FB6F1-8897-4319-9B5D-571200BE0215}"/>
              </a:ext>
            </a:extLst>
          </p:cNvPr>
          <p:cNvSpPr/>
          <p:nvPr/>
        </p:nvSpPr>
        <p:spPr>
          <a:xfrm>
            <a:off x="1610208" y="4627960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</a:p>
        </p:txBody>
      </p:sp>
      <p:cxnSp>
        <p:nvCxnSpPr>
          <p:cNvPr id="36" name="Conector reto 35">
            <a:extLst>
              <a:ext uri="{FF2B5EF4-FFF2-40B4-BE49-F238E27FC236}">
                <a16:creationId xmlns:a16="http://schemas.microsoft.com/office/drawing/2014/main" id="{D3D4E7E8-0245-4875-815A-916949830ED2}"/>
              </a:ext>
            </a:extLst>
          </p:cNvPr>
          <p:cNvCxnSpPr>
            <a:stCxn id="29" idx="5"/>
            <a:endCxn id="35" idx="1"/>
          </p:cNvCxnSpPr>
          <p:nvPr/>
        </p:nvCxnSpPr>
        <p:spPr>
          <a:xfrm>
            <a:off x="1537601" y="4345595"/>
            <a:ext cx="141162" cy="351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lipse 37">
            <a:extLst>
              <a:ext uri="{FF2B5EF4-FFF2-40B4-BE49-F238E27FC236}">
                <a16:creationId xmlns:a16="http://schemas.microsoft.com/office/drawing/2014/main" id="{9934137D-D8E3-43B4-8BC4-F7D4877CA82B}"/>
              </a:ext>
            </a:extLst>
          </p:cNvPr>
          <p:cNvSpPr/>
          <p:nvPr/>
        </p:nvSpPr>
        <p:spPr>
          <a:xfrm>
            <a:off x="4477003" y="3944719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9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4951E7C8-57F4-48AF-8987-444FF834740E}"/>
              </a:ext>
            </a:extLst>
          </p:cNvPr>
          <p:cNvCxnSpPr>
            <a:stCxn id="26" idx="5"/>
            <a:endCxn id="38" idx="1"/>
          </p:cNvCxnSpPr>
          <p:nvPr/>
        </p:nvCxnSpPr>
        <p:spPr>
          <a:xfrm>
            <a:off x="4222449" y="3588926"/>
            <a:ext cx="323109" cy="424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Elipse 40">
            <a:extLst>
              <a:ext uri="{FF2B5EF4-FFF2-40B4-BE49-F238E27FC236}">
                <a16:creationId xmlns:a16="http://schemas.microsoft.com/office/drawing/2014/main" id="{2802E9E4-E165-4EB4-ACBC-527169B8182F}"/>
              </a:ext>
            </a:extLst>
          </p:cNvPr>
          <p:cNvSpPr/>
          <p:nvPr/>
        </p:nvSpPr>
        <p:spPr>
          <a:xfrm>
            <a:off x="3259982" y="3944719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</a:t>
            </a: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667E5EE0-264B-4207-8A08-3438BC561D79}"/>
              </a:ext>
            </a:extLst>
          </p:cNvPr>
          <p:cNvCxnSpPr>
            <a:stCxn id="26" idx="3"/>
            <a:endCxn id="41" idx="7"/>
          </p:cNvCxnSpPr>
          <p:nvPr/>
        </p:nvCxnSpPr>
        <p:spPr>
          <a:xfrm flipH="1">
            <a:off x="3659553" y="3588926"/>
            <a:ext cx="231880" cy="4245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45F806C-B970-4882-B7F7-8BC55C06EA71}"/>
              </a:ext>
            </a:extLst>
          </p:cNvPr>
          <p:cNvSpPr txBox="1"/>
          <p:nvPr/>
        </p:nvSpPr>
        <p:spPr>
          <a:xfrm>
            <a:off x="2386455" y="5670461"/>
            <a:ext cx="117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Altura 4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3910D6F2-9E94-4F5E-B39F-27CDF2691814}"/>
              </a:ext>
            </a:extLst>
          </p:cNvPr>
          <p:cNvSpPr txBox="1"/>
          <p:nvPr/>
        </p:nvSpPr>
        <p:spPr>
          <a:xfrm>
            <a:off x="8364807" y="5640659"/>
            <a:ext cx="1170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Altura 5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1168FA81-A61C-4E7E-AC41-E8868E25E3BA}"/>
              </a:ext>
            </a:extLst>
          </p:cNvPr>
          <p:cNvSpPr/>
          <p:nvPr/>
        </p:nvSpPr>
        <p:spPr>
          <a:xfrm>
            <a:off x="9310557" y="3992776"/>
            <a:ext cx="468126" cy="46965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8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47F0627-B222-481A-894B-B7A2D264DF9F}"/>
              </a:ext>
            </a:extLst>
          </p:cNvPr>
          <p:cNvCxnSpPr>
            <a:cxnSpLocks/>
            <a:stCxn id="6" idx="3"/>
            <a:endCxn id="49" idx="7"/>
          </p:cNvCxnSpPr>
          <p:nvPr/>
        </p:nvCxnSpPr>
        <p:spPr>
          <a:xfrm flipH="1">
            <a:off x="9710128" y="3619478"/>
            <a:ext cx="283583" cy="4420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58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95AD1-A6D3-40B4-9E2F-BE308240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DFE59-3ABD-4D86-8229-95C983C2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3200" dirty="0"/>
              <a:t>Exiba passo a passo como uma árvore binária de busca, inicialmente vazia, ficará após a inserção dos elementos: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44B965-9E09-4166-81B4-D62441FBD964}"/>
              </a:ext>
            </a:extLst>
          </p:cNvPr>
          <p:cNvSpPr txBox="1"/>
          <p:nvPr/>
        </p:nvSpPr>
        <p:spPr>
          <a:xfrm>
            <a:off x="3828495" y="2905780"/>
            <a:ext cx="4871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6, 10, 3, 9, 1, 5, 2, 7, 8, 4</a:t>
            </a:r>
          </a:p>
        </p:txBody>
      </p:sp>
    </p:spTree>
    <p:extLst>
      <p:ext uri="{BB962C8B-B14F-4D97-AF65-F5344CB8AC3E}">
        <p14:creationId xmlns:p14="http://schemas.microsoft.com/office/powerpoint/2010/main" val="1256454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95AD1-A6D3-40B4-9E2F-BE308240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DFE59-3ABD-4D86-8229-95C983C2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pt-BR" sz="3200" dirty="0"/>
              <a:t>Exiba passo a passo como uma árvore binária de busca, inicialmente vazia, ficará após a inserção dos elementos: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044B965-9E09-4166-81B4-D62441FBD964}"/>
              </a:ext>
            </a:extLst>
          </p:cNvPr>
          <p:cNvSpPr txBox="1"/>
          <p:nvPr/>
        </p:nvSpPr>
        <p:spPr>
          <a:xfrm>
            <a:off x="814251" y="3136612"/>
            <a:ext cx="1056349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5, 10, 12, 9, 16, 2, 20, 14, 7, 13, 11, 17, 1, 4 ,15, 19, 8, 3, 18, 6.</a:t>
            </a:r>
          </a:p>
        </p:txBody>
      </p:sp>
    </p:spTree>
    <p:extLst>
      <p:ext uri="{BB962C8B-B14F-4D97-AF65-F5344CB8AC3E}">
        <p14:creationId xmlns:p14="http://schemas.microsoft.com/office/powerpoint/2010/main" val="55406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3200" dirty="0"/>
              <a:t>Quatro situações</a:t>
            </a:r>
          </a:p>
          <a:p>
            <a:pPr lvl="1"/>
            <a:r>
              <a:rPr lang="pt-BR" sz="2800" dirty="0"/>
              <a:t>Remoção de nó folha;</a:t>
            </a:r>
          </a:p>
          <a:p>
            <a:pPr lvl="1"/>
            <a:r>
              <a:rPr lang="pt-BR" sz="2800" dirty="0"/>
              <a:t>Remoção de nó que possui apenas filho à esquerda;</a:t>
            </a:r>
          </a:p>
          <a:p>
            <a:pPr lvl="1"/>
            <a:r>
              <a:rPr lang="pt-BR" sz="2800" dirty="0"/>
              <a:t>Remoção de nó que possui apenas filho à direita;</a:t>
            </a:r>
          </a:p>
          <a:p>
            <a:pPr lvl="1"/>
            <a:r>
              <a:rPr lang="pt-BR" sz="2800" dirty="0"/>
              <a:t>Remoção de nó com dois filhos.</a:t>
            </a:r>
            <a:endParaRPr lang="pt-BR" sz="3200" dirty="0"/>
          </a:p>
          <a:p>
            <a:r>
              <a:rPr lang="pt-BR" sz="3200" dirty="0"/>
              <a:t>No caso de nó com filhos, deve-se escolher um nó para tomar o seu lugar;</a:t>
            </a:r>
          </a:p>
          <a:p>
            <a:r>
              <a:rPr lang="pt-BR" sz="3200" dirty="0"/>
              <a:t>Em todos os casos, deve-se verificar se o nó a ser removido é a raiz da árvore.</a:t>
            </a:r>
          </a:p>
        </p:txBody>
      </p:sp>
    </p:spTree>
    <p:extLst>
      <p:ext uri="{BB962C8B-B14F-4D97-AF65-F5344CB8AC3E}">
        <p14:creationId xmlns:p14="http://schemas.microsoft.com/office/powerpoint/2010/main" val="85478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em árvores binárias de busca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Remoção de nó folha</a:t>
            </a:r>
          </a:p>
          <a:p>
            <a:pPr lvl="1"/>
            <a:r>
              <a:rPr lang="pt-BR" sz="2000" dirty="0"/>
              <a:t>Atualização do ponteiro do pai;</a:t>
            </a:r>
          </a:p>
          <a:p>
            <a:pPr lvl="1"/>
            <a:r>
              <a:rPr lang="pt-BR" sz="2000" dirty="0"/>
              <a:t>Atualização da quantidade de elementos da árvore;</a:t>
            </a:r>
          </a:p>
          <a:p>
            <a:pPr lvl="1"/>
            <a:r>
              <a:rPr lang="pt-BR" sz="2000" dirty="0"/>
              <a:t>Exclusão do nó;</a:t>
            </a:r>
          </a:p>
          <a:p>
            <a:endParaRPr lang="pt-BR" sz="2400" dirty="0"/>
          </a:p>
          <a:p>
            <a:r>
              <a:rPr lang="pt-BR" sz="2400" dirty="0"/>
              <a:t>Remoção</a:t>
            </a:r>
          </a:p>
          <a:p>
            <a:pPr lvl="1"/>
            <a:r>
              <a:rPr lang="pt-BR" sz="2000" dirty="0"/>
              <a:t>5, 18, 31.</a:t>
            </a:r>
          </a:p>
          <a:p>
            <a:endParaRPr lang="pt-BR" sz="2400" dirty="0"/>
          </a:p>
        </p:txBody>
      </p:sp>
      <p:sp>
        <p:nvSpPr>
          <p:cNvPr id="4" name="Elipse 3"/>
          <p:cNvSpPr/>
          <p:nvPr/>
        </p:nvSpPr>
        <p:spPr>
          <a:xfrm>
            <a:off x="7133294" y="278749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727350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8146432" y="324408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4947281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6413326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7634617" y="383594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30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Elipse 9"/>
          <p:cNvSpPr/>
          <p:nvPr/>
        </p:nvSpPr>
        <p:spPr>
          <a:xfrm>
            <a:off x="8024055" y="4641303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32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6107517" y="4518526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18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12" name="Conector reto 11"/>
          <p:cNvCxnSpPr>
            <a:cxnSpLocks/>
            <a:stCxn id="5" idx="3"/>
            <a:endCxn id="7" idx="7"/>
          </p:cNvCxnSpPr>
          <p:nvPr/>
        </p:nvCxnSpPr>
        <p:spPr>
          <a:xfrm flipH="1">
            <a:off x="5466610" y="3765113"/>
            <a:ext cx="349843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cxnSpLocks/>
            <a:stCxn id="5" idx="5"/>
            <a:endCxn id="8" idx="1"/>
          </p:cNvCxnSpPr>
          <p:nvPr/>
        </p:nvCxnSpPr>
        <p:spPr>
          <a:xfrm>
            <a:off x="6246679" y="3765113"/>
            <a:ext cx="255750" cy="1602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cxnSpLocks/>
            <a:stCxn id="4" idx="3"/>
            <a:endCxn id="5" idx="6"/>
          </p:cNvCxnSpPr>
          <p:nvPr/>
        </p:nvCxnSpPr>
        <p:spPr>
          <a:xfrm flipH="1">
            <a:off x="6335782" y="3308523"/>
            <a:ext cx="886615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/>
          <p:cNvCxnSpPr>
            <a:cxnSpLocks/>
            <a:stCxn id="4" idx="5"/>
            <a:endCxn id="6" idx="2"/>
          </p:cNvCxnSpPr>
          <p:nvPr/>
        </p:nvCxnSpPr>
        <p:spPr>
          <a:xfrm>
            <a:off x="7652623" y="3308523"/>
            <a:ext cx="493809" cy="240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/>
          <p:cNvCxnSpPr>
            <a:cxnSpLocks/>
            <a:stCxn id="8" idx="4"/>
            <a:endCxn id="11" idx="7"/>
          </p:cNvCxnSpPr>
          <p:nvPr/>
        </p:nvCxnSpPr>
        <p:spPr>
          <a:xfrm flipH="1">
            <a:off x="6626846" y="4446367"/>
            <a:ext cx="90696" cy="161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/>
            <a:stCxn id="6" idx="3"/>
            <a:endCxn id="9" idx="0"/>
          </p:cNvCxnSpPr>
          <p:nvPr/>
        </p:nvCxnSpPr>
        <p:spPr>
          <a:xfrm flipH="1">
            <a:off x="7938833" y="3765113"/>
            <a:ext cx="296702" cy="708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/>
          <p:cNvCxnSpPr>
            <a:stCxn id="9" idx="4"/>
            <a:endCxn id="10" idx="0"/>
          </p:cNvCxnSpPr>
          <p:nvPr/>
        </p:nvCxnSpPr>
        <p:spPr>
          <a:xfrm>
            <a:off x="7938833" y="4446367"/>
            <a:ext cx="389438" cy="1949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7465015" y="5367047"/>
            <a:ext cx="608432" cy="61042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b="1" spc="-3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31</a:t>
            </a:r>
            <a:endParaRPr lang="pt-BR" sz="2000" b="1" spc="-3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cxnSp>
        <p:nvCxnSpPr>
          <p:cNvPr id="21" name="Conector reto 20"/>
          <p:cNvCxnSpPr>
            <a:cxnSpLocks/>
            <a:endCxn id="20" idx="0"/>
          </p:cNvCxnSpPr>
          <p:nvPr/>
        </p:nvCxnSpPr>
        <p:spPr>
          <a:xfrm flipH="1">
            <a:off x="7769231" y="5216471"/>
            <a:ext cx="389438" cy="150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75755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1598</TotalTime>
  <Words>1792</Words>
  <Application>Microsoft Office PowerPoint</Application>
  <PresentationFormat>Widescreen</PresentationFormat>
  <Paragraphs>583</Paragraphs>
  <Slides>41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6" baseType="lpstr">
      <vt:lpstr>-apple-system</vt:lpstr>
      <vt:lpstr>Calibri</vt:lpstr>
      <vt:lpstr>Calibri Light</vt:lpstr>
      <vt:lpstr>Verdana</vt:lpstr>
      <vt:lpstr>Retrospectiva</vt:lpstr>
      <vt:lpstr>Árvores Binárias</vt:lpstr>
      <vt:lpstr>Inserção em árvores binárias de busca</vt:lpstr>
      <vt:lpstr>Inserção em árvores binárias de busca</vt:lpstr>
      <vt:lpstr>Inserção em árvores binárias de busca</vt:lpstr>
      <vt:lpstr>Inserção em árvores binárias de busca</vt:lpstr>
      <vt:lpstr>Exercício</vt:lpstr>
      <vt:lpstr>Exercício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Remoção em árvores binárias de busca</vt:lpstr>
      <vt:lpstr>Exercícios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Árvores Binárias</dc:title>
  <dc:creator>Tiago Docusse</dc:creator>
  <cp:lastModifiedBy>Tiago Docusse</cp:lastModifiedBy>
  <cp:revision>145</cp:revision>
  <dcterms:created xsi:type="dcterms:W3CDTF">2015-05-05T12:22:45Z</dcterms:created>
  <dcterms:modified xsi:type="dcterms:W3CDTF">2025-02-23T09:18:39Z</dcterms:modified>
</cp:coreProperties>
</file>