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2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497967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8765" y="3140075"/>
            <a:ext cx="391668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92049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7308850" y="393700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11" idx="1"/>
          </p:cNvCxnSpPr>
          <p:nvPr/>
        </p:nvCxnSpPr>
        <p:spPr>
          <a:xfrm>
            <a:off x="5739765" y="3093085"/>
            <a:ext cx="930910" cy="2298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7485380" y="465709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368490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429958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65265" y="321754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798945" y="3947160"/>
            <a:ext cx="38163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95910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357378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166745" y="465709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429958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1" name="Elipse 20"/>
          <p:cNvSpPr/>
          <p:nvPr/>
        </p:nvSpPr>
        <p:spPr>
          <a:xfrm>
            <a:off x="368490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13" idx="5"/>
            <a:endCxn id="21" idx="1"/>
          </p:cNvCxnSpPr>
          <p:nvPr/>
        </p:nvCxnSpPr>
        <p:spPr>
          <a:xfrm>
            <a:off x="3573780" y="4552315"/>
            <a:ext cx="21653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920490" y="537718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4" name="Elipse 23"/>
          <p:cNvSpPr/>
          <p:nvPr/>
        </p:nvSpPr>
        <p:spPr>
          <a:xfrm>
            <a:off x="5845175" y="393700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cxnSp>
        <p:nvCxnSpPr>
          <p:cNvPr id="25" name="Conector de Seta Reta 24"/>
          <p:cNvCxnSpPr>
            <a:stCxn id="11" idx="3"/>
            <a:endCxn id="24" idx="7"/>
          </p:cNvCxnSpPr>
          <p:nvPr/>
        </p:nvCxnSpPr>
        <p:spPr>
          <a:xfrm flipH="1">
            <a:off x="6459855" y="3832225"/>
            <a:ext cx="210820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6071235" y="465709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28" name="Conector de Seta Reta 27"/>
          <p:cNvCxnSpPr>
            <a:stCxn id="11" idx="5"/>
            <a:endCxn id="4" idx="1"/>
          </p:cNvCxnSpPr>
          <p:nvPr/>
        </p:nvCxnSpPr>
        <p:spPr>
          <a:xfrm>
            <a:off x="7179945" y="3832225"/>
            <a:ext cx="23431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92049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7308850" y="393700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11" idx="1"/>
          </p:cNvCxnSpPr>
          <p:nvPr/>
        </p:nvCxnSpPr>
        <p:spPr>
          <a:xfrm>
            <a:off x="5739765" y="3093085"/>
            <a:ext cx="930910" cy="2298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7485380" y="465709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368490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429958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65265" y="321754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798945" y="3947160"/>
            <a:ext cx="38163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95910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357378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166745" y="465709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429958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1" name="Elipse 20"/>
          <p:cNvSpPr/>
          <p:nvPr/>
        </p:nvSpPr>
        <p:spPr>
          <a:xfrm>
            <a:off x="368490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13" idx="5"/>
            <a:endCxn id="21" idx="1"/>
          </p:cNvCxnSpPr>
          <p:nvPr/>
        </p:nvCxnSpPr>
        <p:spPr>
          <a:xfrm>
            <a:off x="3573780" y="4552315"/>
            <a:ext cx="21653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920490" y="537718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4" name="Elipse 23"/>
          <p:cNvSpPr/>
          <p:nvPr/>
        </p:nvSpPr>
        <p:spPr>
          <a:xfrm>
            <a:off x="5845175" y="393700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cxnSp>
        <p:nvCxnSpPr>
          <p:cNvPr id="25" name="Conector de Seta Reta 24"/>
          <p:cNvCxnSpPr>
            <a:stCxn id="11" idx="3"/>
            <a:endCxn id="24" idx="7"/>
          </p:cNvCxnSpPr>
          <p:nvPr/>
        </p:nvCxnSpPr>
        <p:spPr>
          <a:xfrm flipH="1">
            <a:off x="6459855" y="3832225"/>
            <a:ext cx="210820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6071235" y="465709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cxnSp>
        <p:nvCxnSpPr>
          <p:cNvPr id="28" name="Conector de Seta Reta 27"/>
          <p:cNvCxnSpPr>
            <a:stCxn id="11" idx="5"/>
            <a:endCxn id="4" idx="1"/>
          </p:cNvCxnSpPr>
          <p:nvPr/>
        </p:nvCxnSpPr>
        <p:spPr>
          <a:xfrm>
            <a:off x="7179945" y="3832225"/>
            <a:ext cx="23431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553200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</a:t>
            </a:r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98945" y="537591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30" name="Conector de Seta Reta 29"/>
          <p:cNvCxnSpPr>
            <a:stCxn id="24" idx="5"/>
            <a:endCxn id="14" idx="1"/>
          </p:cNvCxnSpPr>
          <p:nvPr/>
        </p:nvCxnSpPr>
        <p:spPr>
          <a:xfrm>
            <a:off x="6459855" y="4551680"/>
            <a:ext cx="198755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200400" y="395668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7308850" y="393700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11" idx="1"/>
          </p:cNvCxnSpPr>
          <p:nvPr/>
        </p:nvCxnSpPr>
        <p:spPr>
          <a:xfrm>
            <a:off x="5739765" y="3093085"/>
            <a:ext cx="930910" cy="2298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7485380" y="465709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2964815" y="322707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3579495" y="3093085"/>
            <a:ext cx="1651000" cy="2393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565265" y="321754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sp>
        <p:nvSpPr>
          <p:cNvPr id="15" name="Caixa de Texto 14"/>
          <p:cNvSpPr txBox="1"/>
          <p:nvPr/>
        </p:nvSpPr>
        <p:spPr>
          <a:xfrm>
            <a:off x="6798945" y="3947160"/>
            <a:ext cx="38163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239010" y="395668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2853690" y="384175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2446655" y="467614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3579495" y="3841750"/>
            <a:ext cx="930910" cy="20129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1" name="Elipse 20"/>
          <p:cNvSpPr/>
          <p:nvPr/>
        </p:nvSpPr>
        <p:spPr>
          <a:xfrm>
            <a:off x="2964815" y="46761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13" idx="5"/>
            <a:endCxn id="21" idx="1"/>
          </p:cNvCxnSpPr>
          <p:nvPr/>
        </p:nvCxnSpPr>
        <p:spPr>
          <a:xfrm>
            <a:off x="2853690" y="4571365"/>
            <a:ext cx="21653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200400" y="539623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4" name="Elipse 23"/>
          <p:cNvSpPr/>
          <p:nvPr/>
        </p:nvSpPr>
        <p:spPr>
          <a:xfrm>
            <a:off x="5845175" y="393700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cxnSp>
        <p:nvCxnSpPr>
          <p:cNvPr id="25" name="Conector de Seta Reta 24"/>
          <p:cNvCxnSpPr>
            <a:stCxn id="11" idx="3"/>
            <a:endCxn id="24" idx="7"/>
          </p:cNvCxnSpPr>
          <p:nvPr/>
        </p:nvCxnSpPr>
        <p:spPr>
          <a:xfrm flipH="1">
            <a:off x="6459855" y="3832225"/>
            <a:ext cx="210820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6071235" y="465709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cxnSp>
        <p:nvCxnSpPr>
          <p:cNvPr id="28" name="Conector de Seta Reta 27"/>
          <p:cNvCxnSpPr>
            <a:stCxn id="11" idx="5"/>
            <a:endCxn id="4" idx="1"/>
          </p:cNvCxnSpPr>
          <p:nvPr/>
        </p:nvCxnSpPr>
        <p:spPr>
          <a:xfrm>
            <a:off x="7179945" y="3832225"/>
            <a:ext cx="23431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6553200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</a:t>
            </a:r>
            <a:endParaRPr lang="pt-BR" altLang="en-US"/>
          </a:p>
        </p:txBody>
      </p:sp>
      <p:sp>
        <p:nvSpPr>
          <p:cNvPr id="29" name="Caixa de Texto 28"/>
          <p:cNvSpPr txBox="1"/>
          <p:nvPr/>
        </p:nvSpPr>
        <p:spPr>
          <a:xfrm>
            <a:off x="6798945" y="537591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30" name="Conector de Seta Reta 29"/>
          <p:cNvCxnSpPr>
            <a:stCxn id="24" idx="5"/>
            <a:endCxn id="14" idx="1"/>
          </p:cNvCxnSpPr>
          <p:nvPr/>
        </p:nvCxnSpPr>
        <p:spPr>
          <a:xfrm>
            <a:off x="6459855" y="4551680"/>
            <a:ext cx="198755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681730" y="466026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</a:t>
            </a:r>
            <a:endParaRPr lang="pt-BR" altLang="en-US"/>
          </a:p>
        </p:txBody>
      </p:sp>
      <p:cxnSp>
        <p:nvCxnSpPr>
          <p:cNvPr id="31" name="Conector de Seta Reta 30"/>
          <p:cNvCxnSpPr>
            <a:stCxn id="18" idx="3"/>
            <a:endCxn id="27" idx="7"/>
          </p:cNvCxnSpPr>
          <p:nvPr/>
        </p:nvCxnSpPr>
        <p:spPr>
          <a:xfrm flipH="1">
            <a:off x="4296410" y="4552315"/>
            <a:ext cx="213995" cy="21336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Caixa de Texto 31"/>
          <p:cNvSpPr txBox="1"/>
          <p:nvPr/>
        </p:nvSpPr>
        <p:spPr>
          <a:xfrm>
            <a:off x="3920490" y="5396865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497967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8765" y="3140075"/>
            <a:ext cx="391668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591248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27813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154420" y="3869690"/>
            <a:ext cx="391668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497967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8765" y="3140075"/>
            <a:ext cx="391668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584517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083300" y="3869690"/>
            <a:ext cx="391668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440499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sp>
        <p:nvSpPr>
          <p:cNvPr id="9" name="Caixa de Texto 8"/>
          <p:cNvSpPr txBox="1"/>
          <p:nvPr/>
        </p:nvSpPr>
        <p:spPr>
          <a:xfrm>
            <a:off x="4640580" y="3864610"/>
            <a:ext cx="391668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5019675" y="3093085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464058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497967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8765" y="3207385"/>
            <a:ext cx="268605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584517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083300" y="3937635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440499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5019675" y="3093085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12508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4" idx="3"/>
            <a:endCxn id="11" idx="7"/>
          </p:cNvCxnSpPr>
          <p:nvPr/>
        </p:nvCxnSpPr>
        <p:spPr>
          <a:xfrm flipH="1">
            <a:off x="573976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5358765" y="4733925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464058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8765" y="3207385"/>
            <a:ext cx="268605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584517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083300" y="3937635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440499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5019675" y="3093085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12508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4" idx="3"/>
            <a:endCxn id="11" idx="7"/>
          </p:cNvCxnSpPr>
          <p:nvPr/>
        </p:nvCxnSpPr>
        <p:spPr>
          <a:xfrm flipH="1">
            <a:off x="573976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5358765" y="4733925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367919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429387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886835" y="4723765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92049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656526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741795" y="392811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368490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429958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84517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4" idx="3"/>
            <a:endCxn id="11" idx="7"/>
          </p:cNvCxnSpPr>
          <p:nvPr/>
        </p:nvCxnSpPr>
        <p:spPr>
          <a:xfrm flipH="1">
            <a:off x="645985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6078855" y="466725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95910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357378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166745" y="465709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429958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3" name="Caixa de Texto 22"/>
          <p:cNvSpPr txBox="1"/>
          <p:nvPr/>
        </p:nvSpPr>
        <p:spPr>
          <a:xfrm>
            <a:off x="3920490" y="537718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pt-BR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92049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656526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741795" y="392811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368490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429958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84517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4" idx="3"/>
            <a:endCxn id="11" idx="7"/>
          </p:cNvCxnSpPr>
          <p:nvPr/>
        </p:nvCxnSpPr>
        <p:spPr>
          <a:xfrm flipH="1">
            <a:off x="645985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6078855" y="466725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95910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357378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166745" y="465709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429958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1" name="Elipse 20"/>
          <p:cNvSpPr/>
          <p:nvPr/>
        </p:nvSpPr>
        <p:spPr>
          <a:xfrm>
            <a:off x="368490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13" idx="5"/>
            <a:endCxn id="21" idx="1"/>
          </p:cNvCxnSpPr>
          <p:nvPr/>
        </p:nvCxnSpPr>
        <p:spPr>
          <a:xfrm>
            <a:off x="3573780" y="4552315"/>
            <a:ext cx="21653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920490" y="537718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92049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656526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741795" y="392811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-2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368490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429958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84517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4" idx="3"/>
            <a:endCxn id="11" idx="7"/>
          </p:cNvCxnSpPr>
          <p:nvPr/>
        </p:nvCxnSpPr>
        <p:spPr>
          <a:xfrm flipH="1">
            <a:off x="645985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6078855" y="4667250"/>
            <a:ext cx="38163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95910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357378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166745" y="465709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429958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1" name="Elipse 20"/>
          <p:cNvSpPr/>
          <p:nvPr/>
        </p:nvSpPr>
        <p:spPr>
          <a:xfrm>
            <a:off x="368490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13" idx="5"/>
            <a:endCxn id="21" idx="1"/>
          </p:cNvCxnSpPr>
          <p:nvPr/>
        </p:nvCxnSpPr>
        <p:spPr>
          <a:xfrm>
            <a:off x="3573780" y="4552315"/>
            <a:ext cx="21653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920490" y="537718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4" name="Elipse 23"/>
          <p:cNvSpPr/>
          <p:nvPr/>
        </p:nvSpPr>
        <p:spPr>
          <a:xfrm>
            <a:off x="512508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cxnSp>
        <p:nvCxnSpPr>
          <p:cNvPr id="25" name="Conector de Seta Reta 24"/>
          <p:cNvCxnSpPr>
            <a:stCxn id="11" idx="3"/>
            <a:endCxn id="24" idx="7"/>
          </p:cNvCxnSpPr>
          <p:nvPr/>
        </p:nvCxnSpPr>
        <p:spPr>
          <a:xfrm flipH="1">
            <a:off x="5739765" y="4552315"/>
            <a:ext cx="210820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5351145" y="537718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8"/>
          <p:cNvSpPr txBox="1"/>
          <p:nvPr/>
        </p:nvSpPr>
        <p:spPr>
          <a:xfrm>
            <a:off x="3920490" y="3937635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AVL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197610"/>
            <a:ext cx="10515600" cy="871220"/>
          </a:xfrm>
        </p:spPr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001A1E"/>
                </a:solidFill>
                <a:effectLst/>
                <a:latin typeface="+mn-lt"/>
                <a:cs typeface="+mn-lt"/>
              </a:rPr>
              <a:t>Mostre, passo a passo, como uma árvore binária de busca, inicialmente vazia, ficará após a inserção dos elementos: 6, 10, 3, 9, 1, 5, 2, 7, 8, 4.</a:t>
            </a:r>
            <a:endParaRPr lang="pt-BR" sz="2400" b="0" i="0" dirty="0">
              <a:solidFill>
                <a:srgbClr val="001A1E"/>
              </a:solidFill>
              <a:effectLst/>
              <a:latin typeface="+mn-lt"/>
              <a:cs typeface="+mn-lt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125085" y="24784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32073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4" name="Elipse 3"/>
          <p:cNvSpPr/>
          <p:nvPr/>
        </p:nvSpPr>
        <p:spPr>
          <a:xfrm>
            <a:off x="656526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cxnSp>
        <p:nvCxnSpPr>
          <p:cNvPr id="5" name="Conector de Seta Reta 4"/>
          <p:cNvCxnSpPr>
            <a:stCxn id="6" idx="5"/>
            <a:endCxn id="4" idx="1"/>
          </p:cNvCxnSpPr>
          <p:nvPr/>
        </p:nvCxnSpPr>
        <p:spPr>
          <a:xfrm>
            <a:off x="573976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Caixa de Texto 6"/>
          <p:cNvSpPr txBox="1"/>
          <p:nvPr/>
        </p:nvSpPr>
        <p:spPr>
          <a:xfrm>
            <a:off x="6741795" y="3928110"/>
            <a:ext cx="36766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-2</a:t>
            </a:r>
            <a:endParaRPr lang="pt-BR" altLang="en-US" sz="1400"/>
          </a:p>
        </p:txBody>
      </p:sp>
      <p:sp>
        <p:nvSpPr>
          <p:cNvPr id="8" name="Elipse 7"/>
          <p:cNvSpPr/>
          <p:nvPr/>
        </p:nvSpPr>
        <p:spPr>
          <a:xfrm>
            <a:off x="3684905" y="320802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</a:t>
            </a:r>
            <a:endParaRPr lang="pt-BR" altLang="en-US"/>
          </a:p>
        </p:txBody>
      </p:sp>
      <p:cxnSp>
        <p:nvCxnSpPr>
          <p:cNvPr id="12" name="Conector de Seta Reta 11"/>
          <p:cNvCxnSpPr>
            <a:stCxn id="6" idx="3"/>
            <a:endCxn id="8" idx="7"/>
          </p:cNvCxnSpPr>
          <p:nvPr/>
        </p:nvCxnSpPr>
        <p:spPr>
          <a:xfrm flipH="1">
            <a:off x="4299585" y="3093085"/>
            <a:ext cx="93091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584517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</a:t>
            </a:r>
            <a:endParaRPr lang="pt-BR" altLang="en-US"/>
          </a:p>
        </p:txBody>
      </p:sp>
      <p:cxnSp>
        <p:nvCxnSpPr>
          <p:cNvPr id="14" name="Conector de Seta Reta 13"/>
          <p:cNvCxnSpPr>
            <a:stCxn id="4" idx="3"/>
            <a:endCxn id="11" idx="7"/>
          </p:cNvCxnSpPr>
          <p:nvPr/>
        </p:nvCxnSpPr>
        <p:spPr>
          <a:xfrm flipH="1">
            <a:off x="645985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Caixa de Texto 14"/>
          <p:cNvSpPr txBox="1"/>
          <p:nvPr/>
        </p:nvSpPr>
        <p:spPr>
          <a:xfrm>
            <a:off x="6078855" y="4667250"/>
            <a:ext cx="38163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sp>
        <p:nvSpPr>
          <p:cNvPr id="13" name="Elipse 12"/>
          <p:cNvSpPr/>
          <p:nvPr/>
        </p:nvSpPr>
        <p:spPr>
          <a:xfrm>
            <a:off x="2959100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cxnSp>
        <p:nvCxnSpPr>
          <p:cNvPr id="16" name="Conector de Seta Reta 15"/>
          <p:cNvCxnSpPr>
            <a:stCxn id="8" idx="3"/>
            <a:endCxn id="13" idx="7"/>
          </p:cNvCxnSpPr>
          <p:nvPr/>
        </p:nvCxnSpPr>
        <p:spPr>
          <a:xfrm flipH="1">
            <a:off x="3573780" y="3822700"/>
            <a:ext cx="216535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Caixa de Texto 16"/>
          <p:cNvSpPr txBox="1"/>
          <p:nvPr/>
        </p:nvSpPr>
        <p:spPr>
          <a:xfrm>
            <a:off x="3166745" y="465709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18" name="Elipse 17"/>
          <p:cNvSpPr/>
          <p:nvPr/>
        </p:nvSpPr>
        <p:spPr>
          <a:xfrm>
            <a:off x="4404995" y="393763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</a:t>
            </a:r>
            <a:endParaRPr lang="pt-BR" altLang="en-US"/>
          </a:p>
        </p:txBody>
      </p:sp>
      <p:cxnSp>
        <p:nvCxnSpPr>
          <p:cNvPr id="19" name="Conector de Seta Reta 18"/>
          <p:cNvCxnSpPr>
            <a:stCxn id="8" idx="5"/>
            <a:endCxn id="18" idx="1"/>
          </p:cNvCxnSpPr>
          <p:nvPr/>
        </p:nvCxnSpPr>
        <p:spPr>
          <a:xfrm>
            <a:off x="4299585" y="3822700"/>
            <a:ext cx="210820" cy="2203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Caixa de Texto 19"/>
          <p:cNvSpPr txBox="1"/>
          <p:nvPr/>
        </p:nvSpPr>
        <p:spPr>
          <a:xfrm>
            <a:off x="4575175" y="4667250"/>
            <a:ext cx="379730" cy="38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1" name="Elipse 20"/>
          <p:cNvSpPr/>
          <p:nvPr/>
        </p:nvSpPr>
        <p:spPr>
          <a:xfrm>
            <a:off x="368490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cxnSp>
        <p:nvCxnSpPr>
          <p:cNvPr id="22" name="Conector de Seta Reta 21"/>
          <p:cNvCxnSpPr>
            <a:stCxn id="13" idx="5"/>
            <a:endCxn id="21" idx="1"/>
          </p:cNvCxnSpPr>
          <p:nvPr/>
        </p:nvCxnSpPr>
        <p:spPr>
          <a:xfrm>
            <a:off x="3573780" y="4552315"/>
            <a:ext cx="216535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Caixa de Texto 22"/>
          <p:cNvSpPr txBox="1"/>
          <p:nvPr/>
        </p:nvSpPr>
        <p:spPr>
          <a:xfrm>
            <a:off x="3920490" y="5377180"/>
            <a:ext cx="48133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4" name="Elipse 23"/>
          <p:cNvSpPr/>
          <p:nvPr/>
        </p:nvSpPr>
        <p:spPr>
          <a:xfrm>
            <a:off x="5125085" y="465709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</a:t>
            </a:r>
            <a:endParaRPr lang="pt-BR" altLang="en-US"/>
          </a:p>
        </p:txBody>
      </p:sp>
      <p:cxnSp>
        <p:nvCxnSpPr>
          <p:cNvPr id="25" name="Conector de Seta Reta 24"/>
          <p:cNvCxnSpPr>
            <a:stCxn id="11" idx="3"/>
            <a:endCxn id="24" idx="7"/>
          </p:cNvCxnSpPr>
          <p:nvPr/>
        </p:nvCxnSpPr>
        <p:spPr>
          <a:xfrm flipH="1">
            <a:off x="5739765" y="4552315"/>
            <a:ext cx="210820" cy="2101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Caixa de Texto 25"/>
          <p:cNvSpPr txBox="1"/>
          <p:nvPr/>
        </p:nvSpPr>
        <p:spPr>
          <a:xfrm>
            <a:off x="5351145" y="5377180"/>
            <a:ext cx="269240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30" name="Forma livre 29"/>
          <p:cNvSpPr/>
          <p:nvPr/>
        </p:nvSpPr>
        <p:spPr>
          <a:xfrm>
            <a:off x="5950585" y="3093085"/>
            <a:ext cx="1802765" cy="678180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2032</Words>
  <Application>WPS Presentation</Application>
  <PresentationFormat>宽屏</PresentationFormat>
  <Paragraphs>332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-apple-system</vt:lpstr>
      <vt:lpstr>Segoe Print</vt:lpstr>
      <vt:lpstr>Office Theme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  <vt:lpstr>Árvore AVL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3</cp:revision>
  <dcterms:created xsi:type="dcterms:W3CDTF">2025-04-02T03:13:18Z</dcterms:created>
  <dcterms:modified xsi:type="dcterms:W3CDTF">2025-04-02T03:50:31Z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1046-12.2.0.19805</vt:lpwstr>
  </property>
  <property fmtid="{D5CDD505-2E9C-101B-9397-08002B2CF9AE}" pid="3" name="ICV">
    <vt:lpwstr>31291293B5854E6187F457EB7C3B73CB_11</vt:lpwstr>
  </property>
</Properties>
</file>