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5" userDrawn="1">
          <p15:clr>
            <a:srgbClr val="A4A3A4"/>
          </p15:clr>
        </p15:guide>
        <p15:guide id="2" pos="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35"/>
        <p:guide pos="382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4995" y="221615"/>
            <a:ext cx="11144885" cy="124142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001A1E"/>
                </a:solidFill>
                <a:effectLst/>
                <a:latin typeface="+mn-ea"/>
                <a:cs typeface="+mn-ea"/>
              </a:rPr>
              <a:t>Mostre como uma árvore AVL, inicialmente vazia, ficará após a inserção dos elementos: 1, 15, 2, 14, 3, 13, 7, 6, 4, 5, 10, 8, 9, 12, 11.</a:t>
            </a:r>
            <a:endParaRPr lang="pt-BR" dirty="0">
              <a:latin typeface="+mn-ea"/>
              <a:cs typeface="+mn-ea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125085" y="121221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1145" y="194119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4995" y="221615"/>
            <a:ext cx="11144885" cy="124142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001A1E"/>
                </a:solidFill>
                <a:effectLst/>
                <a:latin typeface="+mn-ea"/>
                <a:cs typeface="+mn-ea"/>
              </a:rPr>
              <a:t>Mostre como uma árvore AVL, inicialmente vazia, ficará após a inserção dos elementos: 1, 15, 2, 14, 3, 13, 7, 6, 4, 5, 10, 8, 9, 12, 11.</a:t>
            </a:r>
            <a:endParaRPr lang="pt-BR" dirty="0">
              <a:latin typeface="+mn-ea"/>
              <a:cs typeface="+mn-ea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125085" y="121221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1145" y="194119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sp>
        <p:nvSpPr>
          <p:cNvPr id="2" name="Elipse 1"/>
          <p:cNvSpPr/>
          <p:nvPr/>
        </p:nvSpPr>
        <p:spPr>
          <a:xfrm>
            <a:off x="5845175" y="193230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15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6071235" y="266128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cxnSp>
        <p:nvCxnSpPr>
          <p:cNvPr id="6" name="Conector de Seta Reta 5"/>
          <p:cNvCxnSpPr>
            <a:stCxn id="5" idx="5"/>
            <a:endCxn id="2" idx="1"/>
          </p:cNvCxnSpPr>
          <p:nvPr/>
        </p:nvCxnSpPr>
        <p:spPr>
          <a:xfrm>
            <a:off x="5739765" y="1826895"/>
            <a:ext cx="210820" cy="2108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4995" y="221615"/>
            <a:ext cx="11144885" cy="124142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001A1E"/>
                </a:solidFill>
                <a:effectLst/>
                <a:latin typeface="+mn-ea"/>
                <a:cs typeface="+mn-ea"/>
              </a:rPr>
              <a:t>Mostre como uma árvore AVL, inicialmente vazia, ficará após a inserção dos elementos: 1, 15, 2, 14, 3, 13, 7, 6, 4, 5, 10, 8, 9, 12, 11.</a:t>
            </a:r>
            <a:endParaRPr lang="pt-BR" dirty="0">
              <a:latin typeface="+mn-ea"/>
              <a:cs typeface="+mn-ea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125085" y="121221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1145" y="194119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sp>
        <p:nvSpPr>
          <p:cNvPr id="2" name="Elipse 1"/>
          <p:cNvSpPr/>
          <p:nvPr/>
        </p:nvSpPr>
        <p:spPr>
          <a:xfrm>
            <a:off x="5845175" y="193230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15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6071235" y="266128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cxnSp>
        <p:nvCxnSpPr>
          <p:cNvPr id="6" name="Conector de Seta Reta 5"/>
          <p:cNvCxnSpPr>
            <a:stCxn id="5" idx="5"/>
            <a:endCxn id="2" idx="1"/>
          </p:cNvCxnSpPr>
          <p:nvPr/>
        </p:nvCxnSpPr>
        <p:spPr>
          <a:xfrm>
            <a:off x="5739765" y="1826895"/>
            <a:ext cx="210820" cy="2108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125085" y="266128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8" name="Caixa de Texto 7"/>
          <p:cNvSpPr txBox="1"/>
          <p:nvPr/>
        </p:nvSpPr>
        <p:spPr>
          <a:xfrm>
            <a:off x="5351145" y="339026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cxnSp>
        <p:nvCxnSpPr>
          <p:cNvPr id="9" name="Conector de Seta Reta 8"/>
          <p:cNvCxnSpPr>
            <a:stCxn id="2" idx="3"/>
            <a:endCxn id="7" idx="7"/>
          </p:cNvCxnSpPr>
          <p:nvPr/>
        </p:nvCxnSpPr>
        <p:spPr>
          <a:xfrm flipH="1">
            <a:off x="5739765" y="2546985"/>
            <a:ext cx="210820" cy="2197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4995" y="221615"/>
            <a:ext cx="11144885" cy="124142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001A1E"/>
                </a:solidFill>
                <a:effectLst/>
                <a:latin typeface="+mn-ea"/>
                <a:cs typeface="+mn-ea"/>
              </a:rPr>
              <a:t>Mostre como uma árvore AVL, inicialmente vazia, ficará após a inserção dos elementos: 1, 15, 2, 14, 3, 13, 7, 6, 4, 5, 10, 8, 9, 12, 11.</a:t>
            </a:r>
            <a:endParaRPr lang="pt-BR" dirty="0">
              <a:latin typeface="+mn-ea"/>
              <a:cs typeface="+mn-ea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125085" y="121221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1145" y="194119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sp>
        <p:nvSpPr>
          <p:cNvPr id="2" name="Elipse 1"/>
          <p:cNvSpPr/>
          <p:nvPr/>
        </p:nvSpPr>
        <p:spPr>
          <a:xfrm>
            <a:off x="5845175" y="193230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15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6071235" y="266128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-1</a:t>
            </a:r>
            <a:endParaRPr lang="pt-BR" altLang="en-US" sz="1400"/>
          </a:p>
        </p:txBody>
      </p:sp>
      <p:cxnSp>
        <p:nvCxnSpPr>
          <p:cNvPr id="6" name="Conector de Seta Reta 5"/>
          <p:cNvCxnSpPr>
            <a:stCxn id="5" idx="5"/>
          </p:cNvCxnSpPr>
          <p:nvPr/>
        </p:nvCxnSpPr>
        <p:spPr>
          <a:xfrm>
            <a:off x="5739765" y="1826895"/>
            <a:ext cx="210820" cy="2108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125085" y="266128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8" name="Caixa de Texto 7"/>
          <p:cNvSpPr txBox="1"/>
          <p:nvPr/>
        </p:nvSpPr>
        <p:spPr>
          <a:xfrm>
            <a:off x="5351145" y="339026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cxnSp>
        <p:nvCxnSpPr>
          <p:cNvPr id="9" name="Conector de Seta Reta 8"/>
          <p:cNvCxnSpPr>
            <a:stCxn id="2" idx="3"/>
            <a:endCxn id="7" idx="7"/>
          </p:cNvCxnSpPr>
          <p:nvPr/>
        </p:nvCxnSpPr>
        <p:spPr>
          <a:xfrm flipH="1">
            <a:off x="5739765" y="2546985"/>
            <a:ext cx="210820" cy="21971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Forma livre 29"/>
          <p:cNvSpPr/>
          <p:nvPr/>
        </p:nvSpPr>
        <p:spPr>
          <a:xfrm>
            <a:off x="5194935" y="1877060"/>
            <a:ext cx="1802765" cy="678180"/>
          </a:xfrm>
          <a:custGeom>
            <a:avLst/>
            <a:gdLst>
              <a:gd name="connsiteX0" fmla="*/ 0 w 2024009"/>
              <a:gd name="connsiteY0" fmla="*/ 678264 h 678264"/>
              <a:gd name="connsiteX1" fmla="*/ 1068513 w 2024009"/>
              <a:gd name="connsiteY1" fmla="*/ 169 h 678264"/>
              <a:gd name="connsiteX2" fmla="*/ 2024009 w 2024009"/>
              <a:gd name="connsiteY2" fmla="*/ 626893 h 67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09" h="678264">
                <a:moveTo>
                  <a:pt x="0" y="678264"/>
                </a:moveTo>
                <a:cubicBezTo>
                  <a:pt x="365589" y="343497"/>
                  <a:pt x="731178" y="8731"/>
                  <a:pt x="1068513" y="169"/>
                </a:cubicBezTo>
                <a:cubicBezTo>
                  <a:pt x="1405848" y="-8393"/>
                  <a:pt x="1714928" y="309250"/>
                  <a:pt x="2024009" y="626893"/>
                </a:cubicBezTo>
              </a:path>
            </a:pathLst>
          </a:cu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4995" y="221615"/>
            <a:ext cx="11144885" cy="124142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001A1E"/>
                </a:solidFill>
                <a:effectLst/>
                <a:latin typeface="+mn-ea"/>
                <a:cs typeface="+mn-ea"/>
              </a:rPr>
              <a:t>Mostre como uma árvore AVL, inicialmente vazia, ficará após a inserção dos elementos: 1, 15, 2, 14, 3, 13, 7, 6, 4, 5, 10, 8, 9, 12, 11.</a:t>
            </a:r>
            <a:endParaRPr lang="pt-BR" dirty="0">
              <a:latin typeface="+mn-ea"/>
              <a:cs typeface="+mn-ea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125085" y="121221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1145" y="194119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sp>
        <p:nvSpPr>
          <p:cNvPr id="2" name="Elipse 1"/>
          <p:cNvSpPr/>
          <p:nvPr/>
        </p:nvSpPr>
        <p:spPr>
          <a:xfrm>
            <a:off x="6565265" y="265239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15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6791325" y="338137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cxnSp>
        <p:nvCxnSpPr>
          <p:cNvPr id="6" name="Conector de Seta Reta 5"/>
          <p:cNvCxnSpPr>
            <a:stCxn id="5" idx="5"/>
          </p:cNvCxnSpPr>
          <p:nvPr/>
        </p:nvCxnSpPr>
        <p:spPr>
          <a:xfrm>
            <a:off x="5739765" y="1826895"/>
            <a:ext cx="210820" cy="2108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845175" y="194119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8" name="Caixa de Texto 7"/>
          <p:cNvSpPr txBox="1"/>
          <p:nvPr/>
        </p:nvSpPr>
        <p:spPr>
          <a:xfrm>
            <a:off x="6071235" y="267017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cxnSp>
        <p:nvCxnSpPr>
          <p:cNvPr id="9" name="Conector de Seta Reta 8"/>
          <p:cNvCxnSpPr>
            <a:stCxn id="7" idx="5"/>
            <a:endCxn id="2" idx="1"/>
          </p:cNvCxnSpPr>
          <p:nvPr/>
        </p:nvCxnSpPr>
        <p:spPr>
          <a:xfrm>
            <a:off x="6459855" y="2555875"/>
            <a:ext cx="210820" cy="2019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4995" y="221615"/>
            <a:ext cx="11144885" cy="124142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001A1E"/>
                </a:solidFill>
                <a:effectLst/>
                <a:latin typeface="+mn-ea"/>
                <a:cs typeface="+mn-ea"/>
              </a:rPr>
              <a:t>Mostre como uma árvore AVL, inicialmente vazia, ficará após a inserção dos elementos: 1, 15, 2, 14, 3, 13, 7, 6, 4, 5, 10, 8, 9, 12, 11.</a:t>
            </a:r>
            <a:endParaRPr lang="pt-BR" dirty="0">
              <a:latin typeface="+mn-ea"/>
              <a:cs typeface="+mn-ea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5125085" y="121221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5351145" y="194119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2</a:t>
            </a:r>
            <a:endParaRPr lang="pt-BR" altLang="en-US" sz="1400"/>
          </a:p>
        </p:txBody>
      </p:sp>
      <p:sp>
        <p:nvSpPr>
          <p:cNvPr id="2" name="Elipse 1"/>
          <p:cNvSpPr/>
          <p:nvPr/>
        </p:nvSpPr>
        <p:spPr>
          <a:xfrm>
            <a:off x="6565265" y="265239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15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6791325" y="338137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cxnSp>
        <p:nvCxnSpPr>
          <p:cNvPr id="6" name="Conector de Seta Reta 5"/>
          <p:cNvCxnSpPr>
            <a:stCxn id="5" idx="5"/>
          </p:cNvCxnSpPr>
          <p:nvPr/>
        </p:nvCxnSpPr>
        <p:spPr>
          <a:xfrm>
            <a:off x="5739765" y="1826895"/>
            <a:ext cx="210820" cy="21082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845175" y="1941195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8" name="Caixa de Texto 7"/>
          <p:cNvSpPr txBox="1"/>
          <p:nvPr/>
        </p:nvSpPr>
        <p:spPr>
          <a:xfrm>
            <a:off x="6071235" y="2670175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1</a:t>
            </a:r>
            <a:endParaRPr lang="pt-BR" altLang="en-US" sz="1400"/>
          </a:p>
        </p:txBody>
      </p:sp>
      <p:cxnSp>
        <p:nvCxnSpPr>
          <p:cNvPr id="9" name="Conector de Seta Reta 8"/>
          <p:cNvCxnSpPr>
            <a:stCxn id="7" idx="5"/>
            <a:endCxn id="2" idx="1"/>
          </p:cNvCxnSpPr>
          <p:nvPr/>
        </p:nvCxnSpPr>
        <p:spPr>
          <a:xfrm>
            <a:off x="6459855" y="2555875"/>
            <a:ext cx="210820" cy="2019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Forma livre 29"/>
          <p:cNvSpPr/>
          <p:nvPr/>
        </p:nvSpPr>
        <p:spPr>
          <a:xfrm flipH="1">
            <a:off x="4657090" y="1129665"/>
            <a:ext cx="1802765" cy="678180"/>
          </a:xfrm>
          <a:custGeom>
            <a:avLst/>
            <a:gdLst>
              <a:gd name="connsiteX0" fmla="*/ 0 w 2024009"/>
              <a:gd name="connsiteY0" fmla="*/ 678264 h 678264"/>
              <a:gd name="connsiteX1" fmla="*/ 1068513 w 2024009"/>
              <a:gd name="connsiteY1" fmla="*/ 169 h 678264"/>
              <a:gd name="connsiteX2" fmla="*/ 2024009 w 2024009"/>
              <a:gd name="connsiteY2" fmla="*/ 626893 h 678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24009" h="678264">
                <a:moveTo>
                  <a:pt x="0" y="678264"/>
                </a:moveTo>
                <a:cubicBezTo>
                  <a:pt x="365589" y="343497"/>
                  <a:pt x="731178" y="8731"/>
                  <a:pt x="1068513" y="169"/>
                </a:cubicBezTo>
                <a:cubicBezTo>
                  <a:pt x="1405848" y="-8393"/>
                  <a:pt x="1714928" y="309250"/>
                  <a:pt x="2024009" y="626893"/>
                </a:cubicBezTo>
              </a:path>
            </a:pathLst>
          </a:custGeom>
          <a:ln>
            <a:solidFill>
              <a:schemeClr val="accent6">
                <a:lumMod val="60000"/>
                <a:lumOff val="4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4995" y="221615"/>
            <a:ext cx="11144885" cy="124142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001A1E"/>
                </a:solidFill>
                <a:effectLst/>
                <a:latin typeface="+mn-ea"/>
                <a:cs typeface="+mn-ea"/>
              </a:rPr>
              <a:t>Mostre como uma árvore AVL, inicialmente vazia, ficará após a inserção dos elementos: 1, 15, 2, 14, 3, 13, 7, 6, 4, 5, 10, 8, 9, 12, 11.</a:t>
            </a:r>
            <a:endParaRPr lang="pt-BR" dirty="0">
              <a:latin typeface="+mn-ea"/>
              <a:cs typeface="+mn-ea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765040" y="217424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991100" y="2903220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2" name="Elipse 1"/>
          <p:cNvSpPr/>
          <p:nvPr/>
        </p:nvSpPr>
        <p:spPr>
          <a:xfrm>
            <a:off x="6205220" y="217424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15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6431280" y="2903220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cxnSp>
        <p:nvCxnSpPr>
          <p:cNvPr id="6" name="Conector de Seta Reta 5"/>
          <p:cNvCxnSpPr>
            <a:stCxn id="7" idx="3"/>
            <a:endCxn id="5" idx="7"/>
          </p:cNvCxnSpPr>
          <p:nvPr/>
        </p:nvCxnSpPr>
        <p:spPr>
          <a:xfrm flipH="1">
            <a:off x="5379720" y="2077720"/>
            <a:ext cx="210820" cy="2019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485130" y="146304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8" name="Caixa de Texto 7"/>
          <p:cNvSpPr txBox="1"/>
          <p:nvPr/>
        </p:nvSpPr>
        <p:spPr>
          <a:xfrm>
            <a:off x="5711190" y="2192020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cxnSp>
        <p:nvCxnSpPr>
          <p:cNvPr id="9" name="Conector de Seta Reta 8"/>
          <p:cNvCxnSpPr>
            <a:stCxn id="7" idx="5"/>
            <a:endCxn id="2" idx="1"/>
          </p:cNvCxnSpPr>
          <p:nvPr/>
        </p:nvCxnSpPr>
        <p:spPr>
          <a:xfrm>
            <a:off x="6099810" y="2077720"/>
            <a:ext cx="210820" cy="2019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94995" y="221615"/>
            <a:ext cx="11144885" cy="124142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solidFill>
                  <a:srgbClr val="001A1E"/>
                </a:solidFill>
                <a:effectLst/>
                <a:latin typeface="+mn-ea"/>
                <a:cs typeface="+mn-ea"/>
              </a:rPr>
              <a:t>Mostre como uma árvore AVL, inicialmente vazia, ficará após a inserção dos elementos: 1, 15, 2, 14, 3, 13, 7, 6, 4, 5, 10, 8, 9, 12, 11.</a:t>
            </a:r>
            <a:endParaRPr lang="pt-BR" dirty="0">
              <a:latin typeface="+mn-ea"/>
              <a:cs typeface="+mn-ea"/>
            </a:endParaRPr>
          </a:p>
        </p:txBody>
      </p:sp>
      <p:sp>
        <p:nvSpPr>
          <p:cNvPr id="5" name="Elipse 4"/>
          <p:cNvSpPr/>
          <p:nvPr/>
        </p:nvSpPr>
        <p:spPr>
          <a:xfrm>
            <a:off x="4765040" y="217424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</a:t>
            </a:r>
            <a:endParaRPr lang="pt-BR" altLang="en-US"/>
          </a:p>
        </p:txBody>
      </p:sp>
      <p:sp>
        <p:nvSpPr>
          <p:cNvPr id="10" name="Caixa de Texto 9"/>
          <p:cNvSpPr txBox="1"/>
          <p:nvPr/>
        </p:nvSpPr>
        <p:spPr>
          <a:xfrm>
            <a:off x="4991100" y="2903220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sp>
        <p:nvSpPr>
          <p:cNvPr id="2" name="Elipse 1"/>
          <p:cNvSpPr/>
          <p:nvPr/>
        </p:nvSpPr>
        <p:spPr>
          <a:xfrm>
            <a:off x="6205220" y="217424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15</a:t>
            </a:r>
            <a:endParaRPr lang="pt-BR" altLang="en-US"/>
          </a:p>
        </p:txBody>
      </p:sp>
      <p:sp>
        <p:nvSpPr>
          <p:cNvPr id="4" name="Caixa de Texto 3"/>
          <p:cNvSpPr txBox="1"/>
          <p:nvPr/>
        </p:nvSpPr>
        <p:spPr>
          <a:xfrm>
            <a:off x="6431280" y="2903220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cxnSp>
        <p:nvCxnSpPr>
          <p:cNvPr id="6" name="Conector de Seta Reta 5"/>
          <p:cNvCxnSpPr>
            <a:stCxn id="7" idx="3"/>
            <a:endCxn id="5" idx="7"/>
          </p:cNvCxnSpPr>
          <p:nvPr/>
        </p:nvCxnSpPr>
        <p:spPr>
          <a:xfrm flipH="1">
            <a:off x="5379720" y="2077720"/>
            <a:ext cx="210820" cy="2019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Elipse 6"/>
          <p:cNvSpPr/>
          <p:nvPr/>
        </p:nvSpPr>
        <p:spPr>
          <a:xfrm>
            <a:off x="5485130" y="1463040"/>
            <a:ext cx="720000" cy="720000"/>
          </a:xfrm>
          <a:prstGeom prst="ellipse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</a:t>
            </a:r>
            <a:endParaRPr lang="pt-BR" altLang="en-US"/>
          </a:p>
        </p:txBody>
      </p:sp>
      <p:sp>
        <p:nvSpPr>
          <p:cNvPr id="8" name="Caixa de Texto 7"/>
          <p:cNvSpPr txBox="1"/>
          <p:nvPr/>
        </p:nvSpPr>
        <p:spPr>
          <a:xfrm>
            <a:off x="5711190" y="2192020"/>
            <a:ext cx="388620" cy="387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pt-BR" altLang="en-US" sz="1400"/>
              <a:t>0</a:t>
            </a:r>
            <a:endParaRPr lang="pt-BR" altLang="en-US" sz="1400"/>
          </a:p>
        </p:txBody>
      </p:sp>
      <p:cxnSp>
        <p:nvCxnSpPr>
          <p:cNvPr id="9" name="Conector de Seta Reta 8"/>
          <p:cNvCxnSpPr>
            <a:stCxn id="7" idx="5"/>
            <a:endCxn id="2" idx="1"/>
          </p:cNvCxnSpPr>
          <p:nvPr/>
        </p:nvCxnSpPr>
        <p:spPr>
          <a:xfrm>
            <a:off x="6099810" y="2077720"/>
            <a:ext cx="210820" cy="201930"/>
          </a:xfrm>
          <a:prstGeom prst="straightConnector1">
            <a:avLst/>
          </a:prstGeom>
          <a:ln>
            <a:solidFill>
              <a:schemeClr val="tx1"/>
            </a:solidFill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WPS Presentation</Application>
  <PresentationFormat>宽屏</PresentationFormat>
  <Paragraphs>100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-apple-system</vt:lpstr>
      <vt:lpstr>Segoe Print</vt:lpstr>
      <vt:lpstr>Office Theme</vt:lpstr>
      <vt:lpstr>Árvore AVL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ALUNO</cp:lastModifiedBy>
  <cp:revision>3</cp:revision>
  <dcterms:created xsi:type="dcterms:W3CDTF">2025-04-02T03:50:43Z</dcterms:created>
  <dcterms:modified xsi:type="dcterms:W3CDTF">2025-04-02T04:02:27Z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1046-12.2.0.19805</vt:lpwstr>
  </property>
  <property fmtid="{D5CDD505-2E9C-101B-9397-08002B2CF9AE}" pid="3" name="ICV">
    <vt:lpwstr>D92B01D0A90541959A25347C4CCA7EE3_11</vt:lpwstr>
  </property>
</Properties>
</file>