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82" r:id="rId3"/>
    <p:sldId id="283" r:id="rId4"/>
    <p:sldId id="286" r:id="rId5"/>
    <p:sldId id="369" r:id="rId6"/>
    <p:sldId id="367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70" r:id="rId28"/>
    <p:sldId id="371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EFF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08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6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88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5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3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8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4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4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Implementação de árvores binárias de busca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51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4252466" y="2670683"/>
            <a:ext cx="760186" cy="40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4341569" y="1962861"/>
            <a:ext cx="1820825" cy="4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133594" y="4021382"/>
            <a:ext cx="608432" cy="610421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2579284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29" idx="3"/>
            <a:endCxn id="32" idx="0"/>
          </p:cNvCxnSpPr>
          <p:nvPr/>
        </p:nvCxnSpPr>
        <p:spPr>
          <a:xfrm flipH="1">
            <a:off x="2883500" y="4542409"/>
            <a:ext cx="339197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3748319" y="4110776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5456" y="3110974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do Substituto</a:t>
            </a:r>
          </a:p>
        </p:txBody>
      </p:sp>
      <p:cxnSp>
        <p:nvCxnSpPr>
          <p:cNvPr id="21" name="Conector reto 20"/>
          <p:cNvCxnSpPr>
            <a:stCxn id="7" idx="5"/>
            <a:endCxn id="32" idx="0"/>
          </p:cNvCxnSpPr>
          <p:nvPr/>
        </p:nvCxnSpPr>
        <p:spPr>
          <a:xfrm>
            <a:off x="2794397" y="3511457"/>
            <a:ext cx="89103" cy="16449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5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4252466" y="2670683"/>
            <a:ext cx="760186" cy="40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4341569" y="1962861"/>
            <a:ext cx="1820825" cy="4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133594" y="4021382"/>
            <a:ext cx="608432" cy="610421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2579284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29" idx="3"/>
            <a:endCxn id="32" idx="0"/>
          </p:cNvCxnSpPr>
          <p:nvPr/>
        </p:nvCxnSpPr>
        <p:spPr>
          <a:xfrm flipH="1">
            <a:off x="2883500" y="4542409"/>
            <a:ext cx="339197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3748319" y="4110776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5456" y="3110974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do Substituto</a:t>
            </a:r>
          </a:p>
        </p:txBody>
      </p:sp>
      <p:cxnSp>
        <p:nvCxnSpPr>
          <p:cNvPr id="21" name="Conector reto 20"/>
          <p:cNvCxnSpPr>
            <a:stCxn id="7" idx="5"/>
            <a:endCxn id="32" idx="0"/>
          </p:cNvCxnSpPr>
          <p:nvPr/>
        </p:nvCxnSpPr>
        <p:spPr>
          <a:xfrm>
            <a:off x="2794397" y="3511457"/>
            <a:ext cx="89103" cy="164499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29" idx="3"/>
            <a:endCxn id="7" idx="5"/>
          </p:cNvCxnSpPr>
          <p:nvPr/>
        </p:nvCxnSpPr>
        <p:spPr>
          <a:xfrm flipH="1" flipV="1">
            <a:off x="2794397" y="3511457"/>
            <a:ext cx="428300" cy="103095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3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4252466" y="2670683"/>
            <a:ext cx="760186" cy="40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4341569" y="1962861"/>
            <a:ext cx="1820825" cy="4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2680882" y="1769588"/>
            <a:ext cx="608432" cy="610421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3117153" y="4021381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390434" y="1363291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5456" y="3110974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do Substituto</a:t>
            </a:r>
          </a:p>
        </p:txBody>
      </p:sp>
      <p:cxnSp>
        <p:nvCxnSpPr>
          <p:cNvPr id="21" name="Conector reto 20"/>
          <p:cNvCxnSpPr>
            <a:stCxn id="7" idx="5"/>
            <a:endCxn id="32" idx="0"/>
          </p:cNvCxnSpPr>
          <p:nvPr/>
        </p:nvCxnSpPr>
        <p:spPr>
          <a:xfrm>
            <a:off x="2794397" y="3511457"/>
            <a:ext cx="626972" cy="5099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29" idx="3"/>
            <a:endCxn id="7" idx="0"/>
          </p:cNvCxnSpPr>
          <p:nvPr/>
        </p:nvCxnSpPr>
        <p:spPr>
          <a:xfrm flipH="1">
            <a:off x="2579284" y="2290615"/>
            <a:ext cx="190701" cy="699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90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4252466" y="2670683"/>
            <a:ext cx="760186" cy="40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4341569" y="1962861"/>
            <a:ext cx="1820825" cy="4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2680882" y="1769588"/>
            <a:ext cx="608432" cy="610421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3117153" y="4021381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390434" y="1363291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5456" y="3110974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do Substituto</a:t>
            </a:r>
          </a:p>
        </p:txBody>
      </p:sp>
      <p:cxnSp>
        <p:nvCxnSpPr>
          <p:cNvPr id="21" name="Conector reto 20"/>
          <p:cNvCxnSpPr>
            <a:stCxn id="7" idx="5"/>
            <a:endCxn id="32" idx="0"/>
          </p:cNvCxnSpPr>
          <p:nvPr/>
        </p:nvCxnSpPr>
        <p:spPr>
          <a:xfrm>
            <a:off x="2794397" y="3511457"/>
            <a:ext cx="626972" cy="5099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29" idx="3"/>
            <a:endCxn id="7" idx="0"/>
          </p:cNvCxnSpPr>
          <p:nvPr/>
        </p:nvCxnSpPr>
        <p:spPr>
          <a:xfrm flipH="1">
            <a:off x="2579284" y="2290615"/>
            <a:ext cx="190701" cy="699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29" idx="5"/>
            <a:endCxn id="8" idx="2"/>
          </p:cNvCxnSpPr>
          <p:nvPr/>
        </p:nvCxnSpPr>
        <p:spPr>
          <a:xfrm>
            <a:off x="3200211" y="2290615"/>
            <a:ext cx="1723338" cy="100502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39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4252466" y="2670683"/>
            <a:ext cx="760186" cy="40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4341569" y="1962861"/>
            <a:ext cx="1820825" cy="4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2680882" y="1769588"/>
            <a:ext cx="608432" cy="610421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3117153" y="4021381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390434" y="1363291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5456" y="3110974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do Substituto</a:t>
            </a:r>
          </a:p>
        </p:txBody>
      </p:sp>
      <p:cxnSp>
        <p:nvCxnSpPr>
          <p:cNvPr id="21" name="Conector reto 20"/>
          <p:cNvCxnSpPr>
            <a:stCxn id="7" idx="5"/>
            <a:endCxn id="32" idx="0"/>
          </p:cNvCxnSpPr>
          <p:nvPr/>
        </p:nvCxnSpPr>
        <p:spPr>
          <a:xfrm>
            <a:off x="2794397" y="3511457"/>
            <a:ext cx="626972" cy="5099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29" idx="3"/>
            <a:endCxn id="7" idx="0"/>
          </p:cNvCxnSpPr>
          <p:nvPr/>
        </p:nvCxnSpPr>
        <p:spPr>
          <a:xfrm flipH="1">
            <a:off x="2579284" y="2290615"/>
            <a:ext cx="190701" cy="699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29" idx="5"/>
            <a:endCxn id="8" idx="2"/>
          </p:cNvCxnSpPr>
          <p:nvPr/>
        </p:nvCxnSpPr>
        <p:spPr>
          <a:xfrm>
            <a:off x="3200211" y="2290615"/>
            <a:ext cx="1723338" cy="10050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53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4252466" y="2670683"/>
            <a:ext cx="760186" cy="40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4341569" y="1962861"/>
            <a:ext cx="1820825" cy="4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2680882" y="1769588"/>
            <a:ext cx="608432" cy="610421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3117153" y="4021381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390434" y="1363291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5456" y="3110974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do Substituto</a:t>
            </a:r>
          </a:p>
        </p:txBody>
      </p:sp>
      <p:cxnSp>
        <p:nvCxnSpPr>
          <p:cNvPr id="21" name="Conector reto 20"/>
          <p:cNvCxnSpPr>
            <a:stCxn id="7" idx="5"/>
            <a:endCxn id="32" idx="0"/>
          </p:cNvCxnSpPr>
          <p:nvPr/>
        </p:nvCxnSpPr>
        <p:spPr>
          <a:xfrm>
            <a:off x="2794397" y="3511457"/>
            <a:ext cx="626972" cy="5099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29" idx="3"/>
            <a:endCxn id="7" idx="0"/>
          </p:cNvCxnSpPr>
          <p:nvPr/>
        </p:nvCxnSpPr>
        <p:spPr>
          <a:xfrm flipH="1">
            <a:off x="2579284" y="2290615"/>
            <a:ext cx="190701" cy="699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29" idx="5"/>
            <a:endCxn id="8" idx="2"/>
          </p:cNvCxnSpPr>
          <p:nvPr/>
        </p:nvCxnSpPr>
        <p:spPr>
          <a:xfrm>
            <a:off x="3200211" y="2290615"/>
            <a:ext cx="1723338" cy="100502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4" idx="3"/>
            <a:endCxn id="29" idx="0"/>
          </p:cNvCxnSpPr>
          <p:nvPr/>
        </p:nvCxnSpPr>
        <p:spPr>
          <a:xfrm flipH="1" flipV="1">
            <a:off x="2985098" y="1769588"/>
            <a:ext cx="3177296" cy="19327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706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4252466" y="2670683"/>
            <a:ext cx="760186" cy="40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2787743" y="1985405"/>
            <a:ext cx="608432" cy="610421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3117153" y="4021381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435886" y="1624737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5456" y="3110974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do Substituto</a:t>
            </a:r>
          </a:p>
        </p:txBody>
      </p:sp>
      <p:cxnSp>
        <p:nvCxnSpPr>
          <p:cNvPr id="21" name="Conector reto 20"/>
          <p:cNvCxnSpPr>
            <a:stCxn id="7" idx="5"/>
            <a:endCxn id="32" idx="0"/>
          </p:cNvCxnSpPr>
          <p:nvPr/>
        </p:nvCxnSpPr>
        <p:spPr>
          <a:xfrm>
            <a:off x="2794397" y="3511457"/>
            <a:ext cx="626972" cy="5099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29" idx="3"/>
            <a:endCxn id="7" idx="0"/>
          </p:cNvCxnSpPr>
          <p:nvPr/>
        </p:nvCxnSpPr>
        <p:spPr>
          <a:xfrm flipH="1">
            <a:off x="2579284" y="2506432"/>
            <a:ext cx="297562" cy="483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29" idx="5"/>
            <a:endCxn id="8" idx="2"/>
          </p:cNvCxnSpPr>
          <p:nvPr/>
        </p:nvCxnSpPr>
        <p:spPr>
          <a:xfrm>
            <a:off x="3307072" y="2506432"/>
            <a:ext cx="1616477" cy="7892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4" idx="3"/>
            <a:endCxn id="29" idx="0"/>
          </p:cNvCxnSpPr>
          <p:nvPr/>
        </p:nvCxnSpPr>
        <p:spPr>
          <a:xfrm flipH="1">
            <a:off x="3091959" y="1962861"/>
            <a:ext cx="3070435" cy="2254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26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4252466" y="2670683"/>
            <a:ext cx="760186" cy="40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2787743" y="1985405"/>
            <a:ext cx="608432" cy="610421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3117153" y="4021381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435886" y="1624737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5456" y="3110974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do Substituto</a:t>
            </a:r>
          </a:p>
        </p:txBody>
      </p:sp>
      <p:cxnSp>
        <p:nvCxnSpPr>
          <p:cNvPr id="21" name="Conector reto 20"/>
          <p:cNvCxnSpPr>
            <a:stCxn id="7" idx="5"/>
            <a:endCxn id="32" idx="0"/>
          </p:cNvCxnSpPr>
          <p:nvPr/>
        </p:nvCxnSpPr>
        <p:spPr>
          <a:xfrm>
            <a:off x="2794397" y="3511457"/>
            <a:ext cx="626972" cy="5099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29" idx="3"/>
            <a:endCxn id="7" idx="0"/>
          </p:cNvCxnSpPr>
          <p:nvPr/>
        </p:nvCxnSpPr>
        <p:spPr>
          <a:xfrm flipH="1">
            <a:off x="2579284" y="2506432"/>
            <a:ext cx="297562" cy="483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29" idx="5"/>
            <a:endCxn id="8" idx="2"/>
          </p:cNvCxnSpPr>
          <p:nvPr/>
        </p:nvCxnSpPr>
        <p:spPr>
          <a:xfrm>
            <a:off x="3307072" y="2506432"/>
            <a:ext cx="1616477" cy="7892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4" idx="3"/>
            <a:endCxn id="29" idx="0"/>
          </p:cNvCxnSpPr>
          <p:nvPr/>
        </p:nvCxnSpPr>
        <p:spPr>
          <a:xfrm flipH="1">
            <a:off x="3091959" y="1962861"/>
            <a:ext cx="3070435" cy="2254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58" idx="3"/>
          </p:cNvCxnSpPr>
          <p:nvPr/>
        </p:nvCxnSpPr>
        <p:spPr>
          <a:xfrm flipV="1">
            <a:off x="3461484" y="1994330"/>
            <a:ext cx="1023742" cy="9797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58" idx="1"/>
          </p:cNvCxnSpPr>
          <p:nvPr/>
        </p:nvCxnSpPr>
        <p:spPr>
          <a:xfrm>
            <a:off x="3461484" y="1994330"/>
            <a:ext cx="1167666" cy="9797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81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488938" y="2174347"/>
            <a:ext cx="608432" cy="610421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3117153" y="4021381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2790271" y="1758324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5456" y="3110974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do Substituto</a:t>
            </a:r>
          </a:p>
        </p:txBody>
      </p:sp>
      <p:cxnSp>
        <p:nvCxnSpPr>
          <p:cNvPr id="21" name="Conector reto 20"/>
          <p:cNvCxnSpPr>
            <a:stCxn id="7" idx="5"/>
            <a:endCxn id="32" idx="0"/>
          </p:cNvCxnSpPr>
          <p:nvPr/>
        </p:nvCxnSpPr>
        <p:spPr>
          <a:xfrm>
            <a:off x="2794397" y="3511457"/>
            <a:ext cx="626972" cy="5099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29" idx="3"/>
            <a:endCxn id="7" idx="0"/>
          </p:cNvCxnSpPr>
          <p:nvPr/>
        </p:nvCxnSpPr>
        <p:spPr>
          <a:xfrm flipH="1">
            <a:off x="2579284" y="2695374"/>
            <a:ext cx="998757" cy="295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29" idx="5"/>
            <a:endCxn id="8" idx="2"/>
          </p:cNvCxnSpPr>
          <p:nvPr/>
        </p:nvCxnSpPr>
        <p:spPr>
          <a:xfrm>
            <a:off x="4008267" y="2695374"/>
            <a:ext cx="915282" cy="6002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stCxn id="4" idx="3"/>
            <a:endCxn id="29" idx="0"/>
          </p:cNvCxnSpPr>
          <p:nvPr/>
        </p:nvCxnSpPr>
        <p:spPr>
          <a:xfrm flipH="1">
            <a:off x="3793154" y="1962861"/>
            <a:ext cx="2369240" cy="21148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85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4252466" y="2670683"/>
            <a:ext cx="760186" cy="40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4341569" y="1962861"/>
            <a:ext cx="1820825" cy="4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336878" y="272716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Remoção do 15</a:t>
            </a:r>
          </a:p>
        </p:txBody>
      </p:sp>
    </p:spTree>
    <p:extLst>
      <p:ext uri="{BB962C8B-B14F-4D97-AF65-F5344CB8AC3E}">
        <p14:creationId xmlns:p14="http://schemas.microsoft.com/office/powerpoint/2010/main" val="355008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Duas estruturas:</a:t>
            </a:r>
          </a:p>
          <a:p>
            <a:pPr lvl="1"/>
            <a:r>
              <a:rPr lang="pt-BR" dirty="0"/>
              <a:t>Nó;</a:t>
            </a:r>
          </a:p>
          <a:p>
            <a:pPr lvl="1"/>
            <a:r>
              <a:rPr lang="pt-BR" dirty="0"/>
              <a:t>Árvore.</a:t>
            </a:r>
          </a:p>
        </p:txBody>
      </p: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610FC0C-CB07-4A66-B9B5-DB58C4DAB4A2}"/>
              </a:ext>
            </a:extLst>
          </p:cNvPr>
          <p:cNvGrpSpPr/>
          <p:nvPr/>
        </p:nvGrpSpPr>
        <p:grpSpPr>
          <a:xfrm>
            <a:off x="3930002" y="3319281"/>
            <a:ext cx="1730591" cy="2070949"/>
            <a:chOff x="1358438" y="3341913"/>
            <a:chExt cx="1730591" cy="2070949"/>
          </a:xfrm>
        </p:grpSpPr>
        <p:sp>
          <p:nvSpPr>
            <p:cNvPr id="16" name="Retângulo 15"/>
            <p:cNvSpPr/>
            <p:nvPr/>
          </p:nvSpPr>
          <p:spPr>
            <a:xfrm>
              <a:off x="1358438" y="3341913"/>
              <a:ext cx="1730591" cy="17016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434637" y="3429000"/>
              <a:ext cx="1547102" cy="957943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434638" y="4463142"/>
              <a:ext cx="1547101" cy="489857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1791563" y="5043530"/>
              <a:ext cx="816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Árvore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1434637" y="3429000"/>
              <a:ext cx="463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Raiz</a:t>
              </a: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1741067" y="4731242"/>
              <a:ext cx="965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Quantidade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B2BF697C-1781-475B-B911-A91A639E5594}"/>
              </a:ext>
            </a:extLst>
          </p:cNvPr>
          <p:cNvGrpSpPr/>
          <p:nvPr/>
        </p:nvGrpSpPr>
        <p:grpSpPr>
          <a:xfrm>
            <a:off x="6517056" y="3047712"/>
            <a:ext cx="1558456" cy="2342518"/>
            <a:chOff x="3538330" y="3341911"/>
            <a:chExt cx="1558456" cy="2342518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4B867156-750E-44BF-9641-0478D2391B05}"/>
                </a:ext>
              </a:extLst>
            </p:cNvPr>
            <p:cNvSpPr/>
            <p:nvPr/>
          </p:nvSpPr>
          <p:spPr>
            <a:xfrm>
              <a:off x="3538330" y="3341913"/>
              <a:ext cx="1558456" cy="1990534"/>
            </a:xfrm>
            <a:prstGeom prst="roundRect">
              <a:avLst>
                <a:gd name="adj" fmla="val 2381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CB23DDC-685B-4FCB-AF0C-9D874B8E8BE8}"/>
                </a:ext>
              </a:extLst>
            </p:cNvPr>
            <p:cNvSpPr/>
            <p:nvPr/>
          </p:nvSpPr>
          <p:spPr>
            <a:xfrm>
              <a:off x="3538330" y="3341912"/>
              <a:ext cx="1558456" cy="1121229"/>
            </a:xfrm>
            <a:prstGeom prst="roundRect">
              <a:avLst>
                <a:gd name="adj" fmla="val 32344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9111AC10-1C53-4770-938B-F486208ED032}"/>
                </a:ext>
              </a:extLst>
            </p:cNvPr>
            <p:cNvSpPr/>
            <p:nvPr/>
          </p:nvSpPr>
          <p:spPr>
            <a:xfrm>
              <a:off x="3721210" y="4544309"/>
              <a:ext cx="572494" cy="418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7C2EDC02-EB22-40F5-BD63-CEF8F5E8B6EC}"/>
                </a:ext>
              </a:extLst>
            </p:cNvPr>
            <p:cNvSpPr/>
            <p:nvPr/>
          </p:nvSpPr>
          <p:spPr>
            <a:xfrm>
              <a:off x="4317558" y="4544309"/>
              <a:ext cx="572494" cy="418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16CBED7-CE23-428D-9B82-261076D4FA0B}"/>
                </a:ext>
              </a:extLst>
            </p:cNvPr>
            <p:cNvSpPr txBox="1"/>
            <p:nvPr/>
          </p:nvSpPr>
          <p:spPr>
            <a:xfrm>
              <a:off x="3676022" y="4916949"/>
              <a:ext cx="69923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/>
                <a:t>Filho</a:t>
              </a:r>
            </a:p>
            <a:p>
              <a:pPr algn="ctr"/>
              <a:r>
                <a:rPr lang="pt-BR" sz="1050" dirty="0"/>
                <a:t>Esquerdo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106941B-FA0B-4B63-9C14-01DAA38C56DB}"/>
                </a:ext>
              </a:extLst>
            </p:cNvPr>
            <p:cNvSpPr txBox="1"/>
            <p:nvPr/>
          </p:nvSpPr>
          <p:spPr>
            <a:xfrm>
              <a:off x="4353569" y="4916949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/>
                <a:t>Filho</a:t>
              </a:r>
            </a:p>
            <a:p>
              <a:pPr algn="ctr"/>
              <a:r>
                <a:rPr lang="pt-BR" sz="1050" dirty="0"/>
                <a:t>Direito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92AF76F-7926-4A9B-8D77-0E2C191A38DD}"/>
                </a:ext>
              </a:extLst>
            </p:cNvPr>
            <p:cNvSpPr txBox="1"/>
            <p:nvPr/>
          </p:nvSpPr>
          <p:spPr>
            <a:xfrm>
              <a:off x="4077601" y="3341911"/>
              <a:ext cx="523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Valor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BC7429B-6903-4E8B-A319-9524DD28660D}"/>
                </a:ext>
              </a:extLst>
            </p:cNvPr>
            <p:cNvSpPr txBox="1"/>
            <p:nvPr/>
          </p:nvSpPr>
          <p:spPr>
            <a:xfrm>
              <a:off x="4095850" y="531509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58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cxnSpLocks/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cxnSpLocks/>
            <a:stCxn id="5" idx="5"/>
            <a:endCxn id="8" idx="1"/>
          </p:cNvCxnSpPr>
          <p:nvPr/>
        </p:nvCxnSpPr>
        <p:spPr>
          <a:xfrm>
            <a:off x="4252466" y="2670683"/>
            <a:ext cx="760186" cy="40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  <a:stCxn id="4" idx="3"/>
            <a:endCxn id="5" idx="6"/>
          </p:cNvCxnSpPr>
          <p:nvPr/>
        </p:nvCxnSpPr>
        <p:spPr>
          <a:xfrm flipH="1">
            <a:off x="4341569" y="1962861"/>
            <a:ext cx="1820825" cy="4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218857" y="2997554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</p:spTree>
    <p:extLst>
      <p:ext uri="{BB962C8B-B14F-4D97-AF65-F5344CB8AC3E}">
        <p14:creationId xmlns:p14="http://schemas.microsoft.com/office/powerpoint/2010/main" val="372225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4252466" y="2670683"/>
            <a:ext cx="760186" cy="40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4341569" y="1962861"/>
            <a:ext cx="1820825" cy="4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218857" y="2997554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cxnSp>
        <p:nvCxnSpPr>
          <p:cNvPr id="16" name="Conector reto 15"/>
          <p:cNvCxnSpPr>
            <a:stCxn id="7" idx="5"/>
            <a:endCxn id="8" idx="2"/>
          </p:cNvCxnSpPr>
          <p:nvPr/>
        </p:nvCxnSpPr>
        <p:spPr>
          <a:xfrm flipV="1">
            <a:off x="2794397" y="3295641"/>
            <a:ext cx="2129152" cy="21581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95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50541" y="400357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0"/>
          </p:cNvCxnSpPr>
          <p:nvPr/>
        </p:nvCxnSpPr>
        <p:spPr>
          <a:xfrm flipH="1">
            <a:off x="3554757" y="2670683"/>
            <a:ext cx="697709" cy="1332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4341569" y="1962861"/>
            <a:ext cx="1820825" cy="4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218857" y="2997554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cxnSp>
        <p:nvCxnSpPr>
          <p:cNvPr id="16" name="Conector reto 15"/>
          <p:cNvCxnSpPr>
            <a:stCxn id="7" idx="5"/>
            <a:endCxn id="8" idx="0"/>
          </p:cNvCxnSpPr>
          <p:nvPr/>
        </p:nvCxnSpPr>
        <p:spPr>
          <a:xfrm>
            <a:off x="2794397" y="3511457"/>
            <a:ext cx="760360" cy="49211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98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50541" y="400357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0"/>
          </p:cNvCxnSpPr>
          <p:nvPr/>
        </p:nvCxnSpPr>
        <p:spPr>
          <a:xfrm flipH="1">
            <a:off x="3554757" y="2670683"/>
            <a:ext cx="697709" cy="1332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4341569" y="1962861"/>
            <a:ext cx="1820825" cy="4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218857" y="2997554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cxnSp>
        <p:nvCxnSpPr>
          <p:cNvPr id="16" name="Conector reto 15"/>
          <p:cNvCxnSpPr>
            <a:stCxn id="7" idx="5"/>
            <a:endCxn id="8" idx="0"/>
          </p:cNvCxnSpPr>
          <p:nvPr/>
        </p:nvCxnSpPr>
        <p:spPr>
          <a:xfrm>
            <a:off x="2794397" y="3511457"/>
            <a:ext cx="760360" cy="49211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4" idx="2"/>
          </p:cNvCxnSpPr>
          <p:nvPr/>
        </p:nvCxnSpPr>
        <p:spPr>
          <a:xfrm flipH="1">
            <a:off x="2579284" y="1747045"/>
            <a:ext cx="3494007" cy="1250509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7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50541" y="400357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0"/>
          </p:cNvCxnSpPr>
          <p:nvPr/>
        </p:nvCxnSpPr>
        <p:spPr>
          <a:xfrm flipH="1">
            <a:off x="3554757" y="2670683"/>
            <a:ext cx="697709" cy="1332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218857" y="2997554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cxnSp>
        <p:nvCxnSpPr>
          <p:cNvPr id="16" name="Conector reto 15"/>
          <p:cNvCxnSpPr>
            <a:stCxn id="7" idx="5"/>
            <a:endCxn id="8" idx="0"/>
          </p:cNvCxnSpPr>
          <p:nvPr/>
        </p:nvCxnSpPr>
        <p:spPr>
          <a:xfrm>
            <a:off x="2794397" y="3511457"/>
            <a:ext cx="760360" cy="49211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4" idx="2"/>
            <a:endCxn id="7" idx="0"/>
          </p:cNvCxnSpPr>
          <p:nvPr/>
        </p:nvCxnSpPr>
        <p:spPr>
          <a:xfrm flipH="1">
            <a:off x="2579284" y="1747045"/>
            <a:ext cx="3494007" cy="124338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330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50541" y="400357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0"/>
          </p:cNvCxnSpPr>
          <p:nvPr/>
        </p:nvCxnSpPr>
        <p:spPr>
          <a:xfrm flipH="1">
            <a:off x="3554757" y="2670683"/>
            <a:ext cx="697709" cy="1332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218857" y="2997554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cxnSp>
        <p:nvCxnSpPr>
          <p:cNvPr id="16" name="Conector reto 15"/>
          <p:cNvCxnSpPr>
            <a:stCxn id="7" idx="5"/>
            <a:endCxn id="8" idx="0"/>
          </p:cNvCxnSpPr>
          <p:nvPr/>
        </p:nvCxnSpPr>
        <p:spPr>
          <a:xfrm>
            <a:off x="2794397" y="3511457"/>
            <a:ext cx="760360" cy="49211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4" idx="2"/>
            <a:endCxn id="7" idx="0"/>
          </p:cNvCxnSpPr>
          <p:nvPr/>
        </p:nvCxnSpPr>
        <p:spPr>
          <a:xfrm flipH="1">
            <a:off x="2579284" y="1747045"/>
            <a:ext cx="3494007" cy="124338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3461484" y="1994330"/>
            <a:ext cx="1023742" cy="9797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>
            <a:off x="3461484" y="1994330"/>
            <a:ext cx="1167666" cy="9797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890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50541" y="400357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4" idx="3"/>
            <a:endCxn id="7" idx="0"/>
          </p:cNvCxnSpPr>
          <p:nvPr/>
        </p:nvCxnSpPr>
        <p:spPr>
          <a:xfrm flipH="1">
            <a:off x="2579284" y="1962861"/>
            <a:ext cx="3583110" cy="1027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1218857" y="2997554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cxnSp>
        <p:nvCxnSpPr>
          <p:cNvPr id="16" name="Conector reto 15"/>
          <p:cNvCxnSpPr>
            <a:stCxn id="7" idx="5"/>
            <a:endCxn id="8" idx="0"/>
          </p:cNvCxnSpPr>
          <p:nvPr/>
        </p:nvCxnSpPr>
        <p:spPr>
          <a:xfrm>
            <a:off x="2794397" y="3511457"/>
            <a:ext cx="760360" cy="492119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231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0B498-F8E3-4E83-8B4B-523E0680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9FC81-45FE-45CE-973E-C3F2363C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Para todos os exercícios, utilize as estruturas desenvolvidas em aula.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Escreva uma função que exiba os valores de uma árvore binária de busca em ordem decrescente.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Escreva uma função que exiba todos os nós folhas de uma árvore binária de busca em ordem crescente.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dirty="0"/>
              <a:t>Escreva uma função que retorne a altura de uma árvore binária de busca.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27932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0B498-F8E3-4E83-8B4B-523E0680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9FC81-45FE-45CE-973E-C3F2363C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sz="2800" dirty="0"/>
              <a:t>Escreva uma função que informe se uma árvore binária informada é uma árvore binária de busca válida.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sz="2800" dirty="0"/>
              <a:t>Escreva uma função que exiba todos os valores presentes em um determinado nível de uma árvore binária de busca.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sz="2800" dirty="0"/>
              <a:t>Escreva uma função exiba o valor mediano de uma árvore binária de busca. Não utilizar variáveis globais nem vetores. Considere apenas árvores de tamanho ímpar.</a:t>
            </a:r>
          </a:p>
          <a:p>
            <a:pPr marL="514350" indent="-514350">
              <a:buFont typeface="+mj-lt"/>
              <a:buAutoNum type="arabicPeriod" startAt="4"/>
            </a:pP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273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5" name="Elipse 4"/>
          <p:cNvSpPr/>
          <p:nvPr/>
        </p:nvSpPr>
        <p:spPr>
          <a:xfrm>
            <a:off x="4872812" y="364170"/>
            <a:ext cx="663167" cy="6653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992368" y="1235940"/>
            <a:ext cx="663167" cy="6653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5819511" y="1230251"/>
            <a:ext cx="663167" cy="6653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312840" y="2088318"/>
            <a:ext cx="663167" cy="6653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588305" y="2092417"/>
            <a:ext cx="663167" cy="6653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381654" y="2092740"/>
            <a:ext cx="663167" cy="66533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6" idx="0"/>
          </p:cNvCxnSpPr>
          <p:nvPr/>
        </p:nvCxnSpPr>
        <p:spPr>
          <a:xfrm flipH="1">
            <a:off x="4323952" y="932069"/>
            <a:ext cx="645979" cy="303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7" idx="0"/>
          </p:cNvCxnSpPr>
          <p:nvPr/>
        </p:nvCxnSpPr>
        <p:spPr>
          <a:xfrm>
            <a:off x="5438860" y="932069"/>
            <a:ext cx="712235" cy="298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6" idx="3"/>
            <a:endCxn id="8" idx="0"/>
          </p:cNvCxnSpPr>
          <p:nvPr/>
        </p:nvCxnSpPr>
        <p:spPr>
          <a:xfrm flipH="1">
            <a:off x="3644424" y="1803839"/>
            <a:ext cx="445063" cy="284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6" idx="5"/>
            <a:endCxn id="9" idx="0"/>
          </p:cNvCxnSpPr>
          <p:nvPr/>
        </p:nvCxnSpPr>
        <p:spPr>
          <a:xfrm>
            <a:off x="4558416" y="1803839"/>
            <a:ext cx="361473" cy="2885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7" idx="5"/>
            <a:endCxn id="11" idx="0"/>
          </p:cNvCxnSpPr>
          <p:nvPr/>
        </p:nvCxnSpPr>
        <p:spPr>
          <a:xfrm>
            <a:off x="6385559" y="1798150"/>
            <a:ext cx="327679" cy="294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399C85DC-0869-479D-931A-0A76E0BD1A54}"/>
              </a:ext>
            </a:extLst>
          </p:cNvPr>
          <p:cNvGrpSpPr/>
          <p:nvPr/>
        </p:nvGrpSpPr>
        <p:grpSpPr>
          <a:xfrm>
            <a:off x="9425089" y="1155693"/>
            <a:ext cx="1730591" cy="2062447"/>
            <a:chOff x="1358438" y="3341913"/>
            <a:chExt cx="1730591" cy="2062447"/>
          </a:xfrm>
        </p:grpSpPr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B5AF5975-A8EC-4443-A2D4-8E005E98BCFA}"/>
                </a:ext>
              </a:extLst>
            </p:cNvPr>
            <p:cNvSpPr/>
            <p:nvPr/>
          </p:nvSpPr>
          <p:spPr>
            <a:xfrm>
              <a:off x="1358438" y="3341913"/>
              <a:ext cx="1730591" cy="17016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2471FCFD-5E07-4CE0-8149-4BBB42554FAD}"/>
                </a:ext>
              </a:extLst>
            </p:cNvPr>
            <p:cNvSpPr/>
            <p:nvPr/>
          </p:nvSpPr>
          <p:spPr>
            <a:xfrm>
              <a:off x="1434637" y="3429000"/>
              <a:ext cx="1547102" cy="957943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x90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D9012740-0036-450E-9BDD-75890F6E6174}"/>
                </a:ext>
              </a:extLst>
            </p:cNvPr>
            <p:cNvSpPr/>
            <p:nvPr/>
          </p:nvSpPr>
          <p:spPr>
            <a:xfrm>
              <a:off x="1434638" y="4463142"/>
              <a:ext cx="1547101" cy="489857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C69D2E49-CE31-4BBD-A34C-57CAF0A6128E}"/>
                </a:ext>
              </a:extLst>
            </p:cNvPr>
            <p:cNvSpPr txBox="1"/>
            <p:nvPr/>
          </p:nvSpPr>
          <p:spPr>
            <a:xfrm>
              <a:off x="1964685" y="503502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x20</a:t>
              </a:r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8A6A4729-4F58-4447-A4E7-FEE279CBCEFA}"/>
                </a:ext>
              </a:extLst>
            </p:cNvPr>
            <p:cNvSpPr txBox="1"/>
            <p:nvPr/>
          </p:nvSpPr>
          <p:spPr>
            <a:xfrm>
              <a:off x="1434637" y="3429000"/>
              <a:ext cx="4638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Raiz</a:t>
              </a: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BBFCC0A4-0640-4034-9245-ECD11C696B1A}"/>
                </a:ext>
              </a:extLst>
            </p:cNvPr>
            <p:cNvSpPr txBox="1"/>
            <p:nvPr/>
          </p:nvSpPr>
          <p:spPr>
            <a:xfrm>
              <a:off x="1741067" y="4731242"/>
              <a:ext cx="9653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Quantidade</a:t>
              </a:r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0EA9E42F-C2EE-4EED-8AD9-5B911B8BD85B}"/>
              </a:ext>
            </a:extLst>
          </p:cNvPr>
          <p:cNvGrpSpPr/>
          <p:nvPr/>
        </p:nvGrpSpPr>
        <p:grpSpPr>
          <a:xfrm>
            <a:off x="318052" y="3644851"/>
            <a:ext cx="1558456" cy="2342518"/>
            <a:chOff x="3538330" y="3341911"/>
            <a:chExt cx="1558456" cy="2342518"/>
          </a:xfrm>
        </p:grpSpPr>
        <p:sp>
          <p:nvSpPr>
            <p:cNvPr id="111" name="Retângulo: Cantos Arredondados 110">
              <a:extLst>
                <a:ext uri="{FF2B5EF4-FFF2-40B4-BE49-F238E27FC236}">
                  <a16:creationId xmlns:a16="http://schemas.microsoft.com/office/drawing/2014/main" id="{9D7C2F4A-58DA-458C-BC03-896CC83BB970}"/>
                </a:ext>
              </a:extLst>
            </p:cNvPr>
            <p:cNvSpPr/>
            <p:nvPr/>
          </p:nvSpPr>
          <p:spPr>
            <a:xfrm>
              <a:off x="3538330" y="3341913"/>
              <a:ext cx="1558456" cy="1990534"/>
            </a:xfrm>
            <a:prstGeom prst="roundRect">
              <a:avLst>
                <a:gd name="adj" fmla="val 2381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2" name="Retângulo: Cantos Arredondados 111">
              <a:extLst>
                <a:ext uri="{FF2B5EF4-FFF2-40B4-BE49-F238E27FC236}">
                  <a16:creationId xmlns:a16="http://schemas.microsoft.com/office/drawing/2014/main" id="{561A3524-110E-4E18-B98D-EB57A8C9F410}"/>
                </a:ext>
              </a:extLst>
            </p:cNvPr>
            <p:cNvSpPr/>
            <p:nvPr/>
          </p:nvSpPr>
          <p:spPr>
            <a:xfrm>
              <a:off x="3538330" y="3341912"/>
              <a:ext cx="1558456" cy="1121229"/>
            </a:xfrm>
            <a:prstGeom prst="roundRect">
              <a:avLst>
                <a:gd name="adj" fmla="val 32344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72B2F539-8316-44B9-9FC5-8C954331DD2D}"/>
                </a:ext>
              </a:extLst>
            </p:cNvPr>
            <p:cNvSpPr/>
            <p:nvPr/>
          </p:nvSpPr>
          <p:spPr>
            <a:xfrm>
              <a:off x="3721210" y="4544309"/>
              <a:ext cx="572494" cy="418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2A312408-6106-4E18-8F19-9F9E17B42CC3}"/>
                </a:ext>
              </a:extLst>
            </p:cNvPr>
            <p:cNvSpPr/>
            <p:nvPr/>
          </p:nvSpPr>
          <p:spPr>
            <a:xfrm>
              <a:off x="4317558" y="4544309"/>
              <a:ext cx="572494" cy="418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x30</a:t>
              </a: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8E98CCA4-FC3A-433D-9560-5D9A671A93C5}"/>
                </a:ext>
              </a:extLst>
            </p:cNvPr>
            <p:cNvSpPr txBox="1"/>
            <p:nvPr/>
          </p:nvSpPr>
          <p:spPr>
            <a:xfrm>
              <a:off x="3676022" y="4916949"/>
              <a:ext cx="69923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/>
                <a:t>Filho</a:t>
              </a:r>
            </a:p>
            <a:p>
              <a:pPr algn="ctr"/>
              <a:r>
                <a:rPr lang="pt-BR" sz="1050" dirty="0"/>
                <a:t>Esquerdo</a:t>
              </a: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189CF93C-B03E-46D1-B9D1-DE0908DD33C6}"/>
                </a:ext>
              </a:extLst>
            </p:cNvPr>
            <p:cNvSpPr txBox="1"/>
            <p:nvPr/>
          </p:nvSpPr>
          <p:spPr>
            <a:xfrm>
              <a:off x="4353569" y="4916949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/>
                <a:t>Filho</a:t>
              </a:r>
            </a:p>
            <a:p>
              <a:pPr algn="ctr"/>
              <a:r>
                <a:rPr lang="pt-BR" sz="1050" dirty="0"/>
                <a:t>Direito</a:t>
              </a: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9114BB49-116E-4921-92E7-F653962F074D}"/>
                </a:ext>
              </a:extLst>
            </p:cNvPr>
            <p:cNvSpPr txBox="1"/>
            <p:nvPr/>
          </p:nvSpPr>
          <p:spPr>
            <a:xfrm>
              <a:off x="4077601" y="3341911"/>
              <a:ext cx="523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Valor</a:t>
              </a: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B4BB8ABE-4A9D-406F-A684-AA1C08E6C8B1}"/>
                </a:ext>
              </a:extLst>
            </p:cNvPr>
            <p:cNvSpPr txBox="1"/>
            <p:nvPr/>
          </p:nvSpPr>
          <p:spPr>
            <a:xfrm>
              <a:off x="4095850" y="531509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x40</a:t>
              </a:r>
            </a:p>
          </p:txBody>
        </p:sp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65F9177F-8831-4F1C-A18D-1E28FF667E09}"/>
              </a:ext>
            </a:extLst>
          </p:cNvPr>
          <p:cNvGrpSpPr/>
          <p:nvPr/>
        </p:nvGrpSpPr>
        <p:grpSpPr>
          <a:xfrm>
            <a:off x="2124582" y="3675990"/>
            <a:ext cx="1558456" cy="2342518"/>
            <a:chOff x="3538330" y="3341911"/>
            <a:chExt cx="1558456" cy="2342518"/>
          </a:xfrm>
        </p:grpSpPr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id="{BF0F833E-A2F1-47B2-9E3A-5D804425AF80}"/>
                </a:ext>
              </a:extLst>
            </p:cNvPr>
            <p:cNvSpPr/>
            <p:nvPr/>
          </p:nvSpPr>
          <p:spPr>
            <a:xfrm>
              <a:off x="3538330" y="3341913"/>
              <a:ext cx="1558456" cy="1990534"/>
            </a:xfrm>
            <a:prstGeom prst="roundRect">
              <a:avLst>
                <a:gd name="adj" fmla="val 2381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id="{9E77A5BD-D622-48F1-B16D-94D9F437F738}"/>
                </a:ext>
              </a:extLst>
            </p:cNvPr>
            <p:cNvSpPr/>
            <p:nvPr/>
          </p:nvSpPr>
          <p:spPr>
            <a:xfrm>
              <a:off x="3538330" y="3341912"/>
              <a:ext cx="1558456" cy="1121229"/>
            </a:xfrm>
            <a:prstGeom prst="roundRect">
              <a:avLst>
                <a:gd name="adj" fmla="val 32344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F1169F55-3747-4094-B76F-BC639D83EA81}"/>
                </a:ext>
              </a:extLst>
            </p:cNvPr>
            <p:cNvSpPr/>
            <p:nvPr/>
          </p:nvSpPr>
          <p:spPr>
            <a:xfrm>
              <a:off x="3721210" y="4544309"/>
              <a:ext cx="572494" cy="418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x60</a:t>
              </a:r>
            </a:p>
          </p:txBody>
        </p:sp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96117952-C831-4F82-810B-25833BC826BE}"/>
                </a:ext>
              </a:extLst>
            </p:cNvPr>
            <p:cNvSpPr/>
            <p:nvPr/>
          </p:nvSpPr>
          <p:spPr>
            <a:xfrm>
              <a:off x="4317558" y="4544309"/>
              <a:ext cx="572494" cy="418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x50</a:t>
              </a: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7D62CA8D-C299-4330-BB9E-6FDFDA2A20FF}"/>
                </a:ext>
              </a:extLst>
            </p:cNvPr>
            <p:cNvSpPr txBox="1"/>
            <p:nvPr/>
          </p:nvSpPr>
          <p:spPr>
            <a:xfrm>
              <a:off x="3676022" y="4916949"/>
              <a:ext cx="69923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/>
                <a:t>Filho</a:t>
              </a:r>
            </a:p>
            <a:p>
              <a:pPr algn="ctr"/>
              <a:r>
                <a:rPr lang="pt-BR" sz="1050" dirty="0"/>
                <a:t>Esquerdo</a:t>
              </a: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8C311288-6B03-40FE-92C6-CDB84F6BAF9F}"/>
                </a:ext>
              </a:extLst>
            </p:cNvPr>
            <p:cNvSpPr txBox="1"/>
            <p:nvPr/>
          </p:nvSpPr>
          <p:spPr>
            <a:xfrm>
              <a:off x="4353569" y="4916949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/>
                <a:t>Filho</a:t>
              </a:r>
            </a:p>
            <a:p>
              <a:pPr algn="ctr"/>
              <a:r>
                <a:rPr lang="pt-BR" sz="1050" dirty="0"/>
                <a:t>Direito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E0415584-4571-4726-83C7-713F48A6E36E}"/>
                </a:ext>
              </a:extLst>
            </p:cNvPr>
            <p:cNvSpPr txBox="1"/>
            <p:nvPr/>
          </p:nvSpPr>
          <p:spPr>
            <a:xfrm>
              <a:off x="4077601" y="3341911"/>
              <a:ext cx="523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Valor</a:t>
              </a:r>
            </a:p>
          </p:txBody>
        </p: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EF4E3762-5FED-4D80-AC37-CB03FAD530D2}"/>
                </a:ext>
              </a:extLst>
            </p:cNvPr>
            <p:cNvSpPr txBox="1"/>
            <p:nvPr/>
          </p:nvSpPr>
          <p:spPr>
            <a:xfrm>
              <a:off x="4095850" y="531509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x10</a:t>
              </a:r>
            </a:p>
          </p:txBody>
        </p:sp>
      </p:grp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328D89DE-6C2B-4FD1-95FB-C24AE9CEE867}"/>
              </a:ext>
            </a:extLst>
          </p:cNvPr>
          <p:cNvGrpSpPr/>
          <p:nvPr/>
        </p:nvGrpSpPr>
        <p:grpSpPr>
          <a:xfrm>
            <a:off x="4029372" y="3707129"/>
            <a:ext cx="1558456" cy="2342518"/>
            <a:chOff x="3538330" y="3341911"/>
            <a:chExt cx="1558456" cy="2342518"/>
          </a:xfrm>
        </p:grpSpPr>
        <p:sp>
          <p:nvSpPr>
            <p:cNvPr id="129" name="Retângulo: Cantos Arredondados 128">
              <a:extLst>
                <a:ext uri="{FF2B5EF4-FFF2-40B4-BE49-F238E27FC236}">
                  <a16:creationId xmlns:a16="http://schemas.microsoft.com/office/drawing/2014/main" id="{2E761E26-9591-47F9-9964-5A670C752598}"/>
                </a:ext>
              </a:extLst>
            </p:cNvPr>
            <p:cNvSpPr/>
            <p:nvPr/>
          </p:nvSpPr>
          <p:spPr>
            <a:xfrm>
              <a:off x="3538330" y="3341913"/>
              <a:ext cx="1558456" cy="1990534"/>
            </a:xfrm>
            <a:prstGeom prst="roundRect">
              <a:avLst>
                <a:gd name="adj" fmla="val 2381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0" name="Retângulo: Cantos Arredondados 129">
              <a:extLst>
                <a:ext uri="{FF2B5EF4-FFF2-40B4-BE49-F238E27FC236}">
                  <a16:creationId xmlns:a16="http://schemas.microsoft.com/office/drawing/2014/main" id="{91C6E2E8-90AA-4A99-9BF9-C397B20F8F2A}"/>
                </a:ext>
              </a:extLst>
            </p:cNvPr>
            <p:cNvSpPr/>
            <p:nvPr/>
          </p:nvSpPr>
          <p:spPr>
            <a:xfrm>
              <a:off x="3538330" y="3341912"/>
              <a:ext cx="1558456" cy="1121229"/>
            </a:xfrm>
            <a:prstGeom prst="roundRect">
              <a:avLst>
                <a:gd name="adj" fmla="val 32344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1" name="Retângulo 130">
              <a:extLst>
                <a:ext uri="{FF2B5EF4-FFF2-40B4-BE49-F238E27FC236}">
                  <a16:creationId xmlns:a16="http://schemas.microsoft.com/office/drawing/2014/main" id="{31CFAEB3-767C-42A5-AEA5-DC236FB3FE6F}"/>
                </a:ext>
              </a:extLst>
            </p:cNvPr>
            <p:cNvSpPr/>
            <p:nvPr/>
          </p:nvSpPr>
          <p:spPr>
            <a:xfrm>
              <a:off x="3721210" y="4544309"/>
              <a:ext cx="572494" cy="418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54962A2F-E303-434F-9003-D0C0E6A96E66}"/>
                </a:ext>
              </a:extLst>
            </p:cNvPr>
            <p:cNvSpPr/>
            <p:nvPr/>
          </p:nvSpPr>
          <p:spPr>
            <a:xfrm>
              <a:off x="4317558" y="4544309"/>
              <a:ext cx="572494" cy="418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33" name="CaixaDeTexto 132">
              <a:extLst>
                <a:ext uri="{FF2B5EF4-FFF2-40B4-BE49-F238E27FC236}">
                  <a16:creationId xmlns:a16="http://schemas.microsoft.com/office/drawing/2014/main" id="{8AF071C6-FAC0-45ED-8232-41C1F0FCF4F3}"/>
                </a:ext>
              </a:extLst>
            </p:cNvPr>
            <p:cNvSpPr txBox="1"/>
            <p:nvPr/>
          </p:nvSpPr>
          <p:spPr>
            <a:xfrm>
              <a:off x="3676022" y="4916949"/>
              <a:ext cx="69923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/>
                <a:t>Filho</a:t>
              </a:r>
            </a:p>
            <a:p>
              <a:pPr algn="ctr"/>
              <a:r>
                <a:rPr lang="pt-BR" sz="1050" dirty="0"/>
                <a:t>Esquerdo</a:t>
              </a: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E93E26D7-E7AE-4664-B070-6F0204F55AD6}"/>
                </a:ext>
              </a:extLst>
            </p:cNvPr>
            <p:cNvSpPr txBox="1"/>
            <p:nvPr/>
          </p:nvSpPr>
          <p:spPr>
            <a:xfrm>
              <a:off x="4353569" y="4916949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/>
                <a:t>Filho</a:t>
              </a:r>
            </a:p>
            <a:p>
              <a:pPr algn="ctr"/>
              <a:r>
                <a:rPr lang="pt-BR" sz="1050" dirty="0"/>
                <a:t>Direito</a:t>
              </a:r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B77BE7E0-41BC-4991-8455-435C39CA7E42}"/>
                </a:ext>
              </a:extLst>
            </p:cNvPr>
            <p:cNvSpPr txBox="1"/>
            <p:nvPr/>
          </p:nvSpPr>
          <p:spPr>
            <a:xfrm>
              <a:off x="4077601" y="3341911"/>
              <a:ext cx="523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Valor</a:t>
              </a:r>
            </a:p>
          </p:txBody>
        </p: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ECF37268-B1F4-4B04-B842-C73517E11FAF}"/>
                </a:ext>
              </a:extLst>
            </p:cNvPr>
            <p:cNvSpPr txBox="1"/>
            <p:nvPr/>
          </p:nvSpPr>
          <p:spPr>
            <a:xfrm>
              <a:off x="4095850" y="531509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x60</a:t>
              </a:r>
            </a:p>
          </p:txBody>
        </p: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1FF44D75-2856-4B8B-9E19-4A7A29D6064F}"/>
              </a:ext>
            </a:extLst>
          </p:cNvPr>
          <p:cNvGrpSpPr/>
          <p:nvPr/>
        </p:nvGrpSpPr>
        <p:grpSpPr>
          <a:xfrm>
            <a:off x="5859786" y="3707129"/>
            <a:ext cx="1558456" cy="2342518"/>
            <a:chOff x="3538330" y="3341911"/>
            <a:chExt cx="1558456" cy="2342518"/>
          </a:xfrm>
        </p:grpSpPr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D4285D60-C4E4-4B69-AEC6-C9C363C329FE}"/>
                </a:ext>
              </a:extLst>
            </p:cNvPr>
            <p:cNvSpPr/>
            <p:nvPr/>
          </p:nvSpPr>
          <p:spPr>
            <a:xfrm>
              <a:off x="3538330" y="3341913"/>
              <a:ext cx="1558456" cy="1990534"/>
            </a:xfrm>
            <a:prstGeom prst="roundRect">
              <a:avLst>
                <a:gd name="adj" fmla="val 2381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9" name="Retângulo: Cantos Arredondados 138">
              <a:extLst>
                <a:ext uri="{FF2B5EF4-FFF2-40B4-BE49-F238E27FC236}">
                  <a16:creationId xmlns:a16="http://schemas.microsoft.com/office/drawing/2014/main" id="{57129E0C-24BD-4986-9021-9159D263C21B}"/>
                </a:ext>
              </a:extLst>
            </p:cNvPr>
            <p:cNvSpPr/>
            <p:nvPr/>
          </p:nvSpPr>
          <p:spPr>
            <a:xfrm>
              <a:off x="3538330" y="3341912"/>
              <a:ext cx="1558456" cy="1121229"/>
            </a:xfrm>
            <a:prstGeom prst="roundRect">
              <a:avLst>
                <a:gd name="adj" fmla="val 32344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DB0ACD50-2CC7-4A16-A399-78F0C51E5677}"/>
                </a:ext>
              </a:extLst>
            </p:cNvPr>
            <p:cNvSpPr/>
            <p:nvPr/>
          </p:nvSpPr>
          <p:spPr>
            <a:xfrm>
              <a:off x="3721210" y="4544309"/>
              <a:ext cx="572494" cy="418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x10</a:t>
              </a:r>
            </a:p>
          </p:txBody>
        </p:sp>
        <p:sp>
          <p:nvSpPr>
            <p:cNvPr id="141" name="Retângulo 140">
              <a:extLst>
                <a:ext uri="{FF2B5EF4-FFF2-40B4-BE49-F238E27FC236}">
                  <a16:creationId xmlns:a16="http://schemas.microsoft.com/office/drawing/2014/main" id="{4CDECD43-27F5-4700-B0AC-3407AD33ED5F}"/>
                </a:ext>
              </a:extLst>
            </p:cNvPr>
            <p:cNvSpPr/>
            <p:nvPr/>
          </p:nvSpPr>
          <p:spPr>
            <a:xfrm>
              <a:off x="4317558" y="4544309"/>
              <a:ext cx="572494" cy="418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x40</a:t>
              </a:r>
            </a:p>
          </p:txBody>
        </p:sp>
        <p:sp>
          <p:nvSpPr>
            <p:cNvPr id="142" name="CaixaDeTexto 141">
              <a:extLst>
                <a:ext uri="{FF2B5EF4-FFF2-40B4-BE49-F238E27FC236}">
                  <a16:creationId xmlns:a16="http://schemas.microsoft.com/office/drawing/2014/main" id="{C415BEF0-125E-46EE-BFE9-D69DFB3A69D2}"/>
                </a:ext>
              </a:extLst>
            </p:cNvPr>
            <p:cNvSpPr txBox="1"/>
            <p:nvPr/>
          </p:nvSpPr>
          <p:spPr>
            <a:xfrm>
              <a:off x="3676022" y="4916949"/>
              <a:ext cx="69923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/>
                <a:t>Filho</a:t>
              </a:r>
            </a:p>
            <a:p>
              <a:pPr algn="ctr"/>
              <a:r>
                <a:rPr lang="pt-BR" sz="1050" dirty="0"/>
                <a:t>Esquerdo</a:t>
              </a: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5D3ED6E6-CF9F-489D-AF98-54C0C3079349}"/>
                </a:ext>
              </a:extLst>
            </p:cNvPr>
            <p:cNvSpPr txBox="1"/>
            <p:nvPr/>
          </p:nvSpPr>
          <p:spPr>
            <a:xfrm>
              <a:off x="4353569" y="4916949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/>
                <a:t>Filho</a:t>
              </a:r>
            </a:p>
            <a:p>
              <a:pPr algn="ctr"/>
              <a:r>
                <a:rPr lang="pt-BR" sz="1050" dirty="0"/>
                <a:t>Direito</a:t>
              </a:r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F2E85B2B-CE26-4C88-A8A4-9911176B2233}"/>
                </a:ext>
              </a:extLst>
            </p:cNvPr>
            <p:cNvSpPr txBox="1"/>
            <p:nvPr/>
          </p:nvSpPr>
          <p:spPr>
            <a:xfrm>
              <a:off x="4077601" y="3341911"/>
              <a:ext cx="523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Valor</a:t>
              </a:r>
            </a:p>
          </p:txBody>
        </p:sp>
        <p:sp>
          <p:nvSpPr>
            <p:cNvPr id="145" name="CaixaDeTexto 144">
              <a:extLst>
                <a:ext uri="{FF2B5EF4-FFF2-40B4-BE49-F238E27FC236}">
                  <a16:creationId xmlns:a16="http://schemas.microsoft.com/office/drawing/2014/main" id="{D9684781-8F0F-4F54-9D32-8D48DE5BEB4A}"/>
                </a:ext>
              </a:extLst>
            </p:cNvPr>
            <p:cNvSpPr txBox="1"/>
            <p:nvPr/>
          </p:nvSpPr>
          <p:spPr>
            <a:xfrm>
              <a:off x="4095850" y="531509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x90</a:t>
              </a:r>
            </a:p>
          </p:txBody>
        </p:sp>
      </p:grp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91000324-B319-438F-AF5D-CE4EA69E927F}"/>
              </a:ext>
            </a:extLst>
          </p:cNvPr>
          <p:cNvGrpSpPr/>
          <p:nvPr/>
        </p:nvGrpSpPr>
        <p:grpSpPr>
          <a:xfrm>
            <a:off x="7693723" y="3707129"/>
            <a:ext cx="1558456" cy="2342518"/>
            <a:chOff x="3538330" y="3341911"/>
            <a:chExt cx="1558456" cy="2342518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27EA1722-EF4F-42BF-BBCC-DBE02358B044}"/>
                </a:ext>
              </a:extLst>
            </p:cNvPr>
            <p:cNvSpPr/>
            <p:nvPr/>
          </p:nvSpPr>
          <p:spPr>
            <a:xfrm>
              <a:off x="3538330" y="3341913"/>
              <a:ext cx="1558456" cy="1990534"/>
            </a:xfrm>
            <a:prstGeom prst="roundRect">
              <a:avLst>
                <a:gd name="adj" fmla="val 2381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D3FC612C-54E3-4F75-A47D-A263C69FC622}"/>
                </a:ext>
              </a:extLst>
            </p:cNvPr>
            <p:cNvSpPr/>
            <p:nvPr/>
          </p:nvSpPr>
          <p:spPr>
            <a:xfrm>
              <a:off x="3538330" y="3341912"/>
              <a:ext cx="1558456" cy="1121229"/>
            </a:xfrm>
            <a:prstGeom prst="roundRect">
              <a:avLst>
                <a:gd name="adj" fmla="val 32344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9" name="Retângulo 148">
              <a:extLst>
                <a:ext uri="{FF2B5EF4-FFF2-40B4-BE49-F238E27FC236}">
                  <a16:creationId xmlns:a16="http://schemas.microsoft.com/office/drawing/2014/main" id="{E2CE0763-D4E8-4DD1-BB6E-3DD39F6D9BC0}"/>
                </a:ext>
              </a:extLst>
            </p:cNvPr>
            <p:cNvSpPr/>
            <p:nvPr/>
          </p:nvSpPr>
          <p:spPr>
            <a:xfrm>
              <a:off x="3721210" y="4544309"/>
              <a:ext cx="572494" cy="418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50" name="Retângulo 149">
              <a:extLst>
                <a:ext uri="{FF2B5EF4-FFF2-40B4-BE49-F238E27FC236}">
                  <a16:creationId xmlns:a16="http://schemas.microsoft.com/office/drawing/2014/main" id="{B592ADE1-6F3D-4ED0-A691-517AEC3AD50E}"/>
                </a:ext>
              </a:extLst>
            </p:cNvPr>
            <p:cNvSpPr/>
            <p:nvPr/>
          </p:nvSpPr>
          <p:spPr>
            <a:xfrm>
              <a:off x="4317558" y="4544309"/>
              <a:ext cx="572494" cy="418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51" name="CaixaDeTexto 150">
              <a:extLst>
                <a:ext uri="{FF2B5EF4-FFF2-40B4-BE49-F238E27FC236}">
                  <a16:creationId xmlns:a16="http://schemas.microsoft.com/office/drawing/2014/main" id="{789439B4-3893-4B5D-81A4-150084B7ADCE}"/>
                </a:ext>
              </a:extLst>
            </p:cNvPr>
            <p:cNvSpPr txBox="1"/>
            <p:nvPr/>
          </p:nvSpPr>
          <p:spPr>
            <a:xfrm>
              <a:off x="3676022" y="4916949"/>
              <a:ext cx="69923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/>
                <a:t>Filho</a:t>
              </a:r>
            </a:p>
            <a:p>
              <a:pPr algn="ctr"/>
              <a:r>
                <a:rPr lang="pt-BR" sz="1050" dirty="0"/>
                <a:t>Esquerdo</a:t>
              </a: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56074827-59FA-4165-8F53-D974384294B5}"/>
                </a:ext>
              </a:extLst>
            </p:cNvPr>
            <p:cNvSpPr txBox="1"/>
            <p:nvPr/>
          </p:nvSpPr>
          <p:spPr>
            <a:xfrm>
              <a:off x="4353569" y="4916949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/>
                <a:t>Filho</a:t>
              </a:r>
            </a:p>
            <a:p>
              <a:pPr algn="ctr"/>
              <a:r>
                <a:rPr lang="pt-BR" sz="1050" dirty="0"/>
                <a:t>Direito</a:t>
              </a:r>
            </a:p>
          </p:txBody>
        </p: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6C773732-FD8B-4052-9208-99260916A0FA}"/>
                </a:ext>
              </a:extLst>
            </p:cNvPr>
            <p:cNvSpPr txBox="1"/>
            <p:nvPr/>
          </p:nvSpPr>
          <p:spPr>
            <a:xfrm>
              <a:off x="4077601" y="3341911"/>
              <a:ext cx="523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Valor</a:t>
              </a:r>
            </a:p>
          </p:txBody>
        </p:sp>
        <p:sp>
          <p:nvSpPr>
            <p:cNvPr id="154" name="CaixaDeTexto 153">
              <a:extLst>
                <a:ext uri="{FF2B5EF4-FFF2-40B4-BE49-F238E27FC236}">
                  <a16:creationId xmlns:a16="http://schemas.microsoft.com/office/drawing/2014/main" id="{78BEA054-C68A-48C4-ADF7-F8B92442BEA5}"/>
                </a:ext>
              </a:extLst>
            </p:cNvPr>
            <p:cNvSpPr txBox="1"/>
            <p:nvPr/>
          </p:nvSpPr>
          <p:spPr>
            <a:xfrm>
              <a:off x="4095850" y="531509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x30</a:t>
              </a:r>
            </a:p>
          </p:txBody>
        </p: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AF4F09C7-58DB-467D-B2EA-029A889228B1}"/>
              </a:ext>
            </a:extLst>
          </p:cNvPr>
          <p:cNvGrpSpPr/>
          <p:nvPr/>
        </p:nvGrpSpPr>
        <p:grpSpPr>
          <a:xfrm>
            <a:off x="9629688" y="3721050"/>
            <a:ext cx="1558456" cy="2342518"/>
            <a:chOff x="3538330" y="3341911"/>
            <a:chExt cx="1558456" cy="2342518"/>
          </a:xfrm>
        </p:grpSpPr>
        <p:sp>
          <p:nvSpPr>
            <p:cNvPr id="156" name="Retângulo: Cantos Arredondados 155">
              <a:extLst>
                <a:ext uri="{FF2B5EF4-FFF2-40B4-BE49-F238E27FC236}">
                  <a16:creationId xmlns:a16="http://schemas.microsoft.com/office/drawing/2014/main" id="{636EF591-B69C-4F2F-B592-A00FA31C61C6}"/>
                </a:ext>
              </a:extLst>
            </p:cNvPr>
            <p:cNvSpPr/>
            <p:nvPr/>
          </p:nvSpPr>
          <p:spPr>
            <a:xfrm>
              <a:off x="3538330" y="3341913"/>
              <a:ext cx="1558456" cy="1990534"/>
            </a:xfrm>
            <a:prstGeom prst="roundRect">
              <a:avLst>
                <a:gd name="adj" fmla="val 2381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id="{9EFD6EE5-E246-457C-9EB4-85E2411B23AD}"/>
                </a:ext>
              </a:extLst>
            </p:cNvPr>
            <p:cNvSpPr/>
            <p:nvPr/>
          </p:nvSpPr>
          <p:spPr>
            <a:xfrm>
              <a:off x="3538330" y="3341912"/>
              <a:ext cx="1558456" cy="1121229"/>
            </a:xfrm>
            <a:prstGeom prst="roundRect">
              <a:avLst>
                <a:gd name="adj" fmla="val 32344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8" name="Retângulo 157">
              <a:extLst>
                <a:ext uri="{FF2B5EF4-FFF2-40B4-BE49-F238E27FC236}">
                  <a16:creationId xmlns:a16="http://schemas.microsoft.com/office/drawing/2014/main" id="{D12D8A7C-54C3-41D9-9E84-20C0F88B4463}"/>
                </a:ext>
              </a:extLst>
            </p:cNvPr>
            <p:cNvSpPr/>
            <p:nvPr/>
          </p:nvSpPr>
          <p:spPr>
            <a:xfrm>
              <a:off x="3721210" y="4544309"/>
              <a:ext cx="572494" cy="418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59" name="Retângulo 158">
              <a:extLst>
                <a:ext uri="{FF2B5EF4-FFF2-40B4-BE49-F238E27FC236}">
                  <a16:creationId xmlns:a16="http://schemas.microsoft.com/office/drawing/2014/main" id="{38CC97CB-2C07-434F-88C2-5530D33A9CD4}"/>
                </a:ext>
              </a:extLst>
            </p:cNvPr>
            <p:cNvSpPr/>
            <p:nvPr/>
          </p:nvSpPr>
          <p:spPr>
            <a:xfrm>
              <a:off x="4317558" y="4544309"/>
              <a:ext cx="572494" cy="418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60" name="CaixaDeTexto 159">
              <a:extLst>
                <a:ext uri="{FF2B5EF4-FFF2-40B4-BE49-F238E27FC236}">
                  <a16:creationId xmlns:a16="http://schemas.microsoft.com/office/drawing/2014/main" id="{C3AE93A5-303E-463C-8136-728F196CE32D}"/>
                </a:ext>
              </a:extLst>
            </p:cNvPr>
            <p:cNvSpPr txBox="1"/>
            <p:nvPr/>
          </p:nvSpPr>
          <p:spPr>
            <a:xfrm>
              <a:off x="3676022" y="4916949"/>
              <a:ext cx="69923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/>
                <a:t>Filho</a:t>
              </a:r>
            </a:p>
            <a:p>
              <a:pPr algn="ctr"/>
              <a:r>
                <a:rPr lang="pt-BR" sz="1050" dirty="0"/>
                <a:t>Esquerdo</a:t>
              </a:r>
            </a:p>
          </p:txBody>
        </p:sp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5A244353-112E-4660-9D14-CC37F7A1D22A}"/>
                </a:ext>
              </a:extLst>
            </p:cNvPr>
            <p:cNvSpPr txBox="1"/>
            <p:nvPr/>
          </p:nvSpPr>
          <p:spPr>
            <a:xfrm>
              <a:off x="4353569" y="4916949"/>
              <a:ext cx="55816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050" dirty="0"/>
                <a:t>Filho</a:t>
              </a:r>
            </a:p>
            <a:p>
              <a:pPr algn="ctr"/>
              <a:r>
                <a:rPr lang="pt-BR" sz="1050" dirty="0"/>
                <a:t>Direito</a:t>
              </a:r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FA6E8F4C-4263-4C0A-8A1C-A520832283E9}"/>
                </a:ext>
              </a:extLst>
            </p:cNvPr>
            <p:cNvSpPr txBox="1"/>
            <p:nvPr/>
          </p:nvSpPr>
          <p:spPr>
            <a:xfrm>
              <a:off x="4077601" y="3341911"/>
              <a:ext cx="5238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Valor</a:t>
              </a:r>
            </a:p>
          </p:txBody>
        </p:sp>
        <p:sp>
          <p:nvSpPr>
            <p:cNvPr id="163" name="CaixaDeTexto 162">
              <a:extLst>
                <a:ext uri="{FF2B5EF4-FFF2-40B4-BE49-F238E27FC236}">
                  <a16:creationId xmlns:a16="http://schemas.microsoft.com/office/drawing/2014/main" id="{6788F7AB-DB29-4722-8236-3A89CD4AAD65}"/>
                </a:ext>
              </a:extLst>
            </p:cNvPr>
            <p:cNvSpPr txBox="1"/>
            <p:nvPr/>
          </p:nvSpPr>
          <p:spPr>
            <a:xfrm>
              <a:off x="4095850" y="531509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Implementar as estruturas;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Implementar a função de criação de uma árvore;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Implementar as funções de percurso em uma árvore;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Implementar a função de inserção em uma árvore;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Implementar a função de remoção em uma árvore;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Implementar a função de remoção da árvore completa da memória.</a:t>
            </a:r>
          </a:p>
        </p:txBody>
      </p:sp>
    </p:spTree>
    <p:extLst>
      <p:ext uri="{BB962C8B-B14F-4D97-AF65-F5344CB8AC3E}">
        <p14:creationId xmlns:p14="http://schemas.microsoft.com/office/powerpoint/2010/main" val="85478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38">
            <a:extLst>
              <a:ext uri="{FF2B5EF4-FFF2-40B4-BE49-F238E27FC236}">
                <a16:creationId xmlns:a16="http://schemas.microsoft.com/office/drawing/2014/main" id="{E6F7B4DC-C077-421D-89B6-2C371223065A}"/>
              </a:ext>
            </a:extLst>
          </p:cNvPr>
          <p:cNvSpPr/>
          <p:nvPr/>
        </p:nvSpPr>
        <p:spPr>
          <a:xfrm>
            <a:off x="9194059" y="2108511"/>
            <a:ext cx="858312" cy="9636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3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8A61760-D4D9-4633-8436-740F9D6681FE}"/>
              </a:ext>
            </a:extLst>
          </p:cNvPr>
          <p:cNvSpPr/>
          <p:nvPr/>
        </p:nvSpPr>
        <p:spPr>
          <a:xfrm>
            <a:off x="3643263" y="3077307"/>
            <a:ext cx="811282" cy="8139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8281CC4-4326-441F-831E-3C46CAB3218C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158636" y="3798839"/>
            <a:ext cx="612328" cy="877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56B4C42-1C6C-434D-B599-18EBB9EF6113}"/>
              </a:ext>
            </a:extLst>
          </p:cNvPr>
          <p:cNvCxnSpPr>
            <a:cxnSpLocks/>
            <a:stCxn id="4" idx="5"/>
            <a:endCxn id="22" idx="1"/>
          </p:cNvCxnSpPr>
          <p:nvPr/>
        </p:nvCxnSpPr>
        <p:spPr>
          <a:xfrm>
            <a:off x="4335736" y="3772043"/>
            <a:ext cx="1312968" cy="834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3390A8-791C-4B4D-8D76-0610DD0FEB55}"/>
              </a:ext>
            </a:extLst>
          </p:cNvPr>
          <p:cNvSpPr txBox="1"/>
          <p:nvPr/>
        </p:nvSpPr>
        <p:spPr>
          <a:xfrm>
            <a:off x="3714517" y="273687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A8A076-8212-491B-9158-05451DD33315}"/>
              </a:ext>
            </a:extLst>
          </p:cNvPr>
          <p:cNvSpPr txBox="1"/>
          <p:nvPr/>
        </p:nvSpPr>
        <p:spPr>
          <a:xfrm>
            <a:off x="2466163" y="3687957"/>
            <a:ext cx="10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Esquerdo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794CF78-BA3F-4CCC-8A12-CEE5BF19823C}"/>
              </a:ext>
            </a:extLst>
          </p:cNvPr>
          <p:cNvSpPr txBox="1"/>
          <p:nvPr/>
        </p:nvSpPr>
        <p:spPr>
          <a:xfrm>
            <a:off x="4576484" y="3587377"/>
            <a:ext cx="82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Direito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5AD088A-B501-46B3-A023-8D525E7C523F}"/>
              </a:ext>
            </a:extLst>
          </p:cNvPr>
          <p:cNvSpPr/>
          <p:nvPr/>
        </p:nvSpPr>
        <p:spPr>
          <a:xfrm>
            <a:off x="2466163" y="4557080"/>
            <a:ext cx="811282" cy="8139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4120BE6-5B9F-4976-B4E9-03FA72A09C6D}"/>
              </a:ext>
            </a:extLst>
          </p:cNvPr>
          <p:cNvCxnSpPr>
            <a:stCxn id="15" idx="3"/>
          </p:cNvCxnSpPr>
          <p:nvPr/>
        </p:nvCxnSpPr>
        <p:spPr>
          <a:xfrm flipH="1">
            <a:off x="2236489" y="5251816"/>
            <a:ext cx="348483" cy="355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791E5D8-C34B-40E9-B56C-6CEBA7135DD4}"/>
              </a:ext>
            </a:extLst>
          </p:cNvPr>
          <p:cNvCxnSpPr>
            <a:stCxn id="15" idx="5"/>
          </p:cNvCxnSpPr>
          <p:nvPr/>
        </p:nvCxnSpPr>
        <p:spPr>
          <a:xfrm>
            <a:off x="3158636" y="5251816"/>
            <a:ext cx="411703" cy="285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BC7B0F-D676-4E7B-ABB3-A676BD437553}"/>
              </a:ext>
            </a:extLst>
          </p:cNvPr>
          <p:cNvSpPr txBox="1"/>
          <p:nvPr/>
        </p:nvSpPr>
        <p:spPr>
          <a:xfrm>
            <a:off x="2537417" y="42166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42E8E55-5737-4AC2-A890-5EBE6C40B3BD}"/>
              </a:ext>
            </a:extLst>
          </p:cNvPr>
          <p:cNvSpPr txBox="1"/>
          <p:nvPr/>
        </p:nvSpPr>
        <p:spPr>
          <a:xfrm>
            <a:off x="1289063" y="5167730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Esquerda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E33CBA7-752B-4616-9B78-DC4786E07806}"/>
              </a:ext>
            </a:extLst>
          </p:cNvPr>
          <p:cNvSpPr txBox="1"/>
          <p:nvPr/>
        </p:nvSpPr>
        <p:spPr>
          <a:xfrm>
            <a:off x="3399384" y="5067150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Direita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3F5B2AC-6DAB-4BC5-B918-74D646CD3E10}"/>
              </a:ext>
            </a:extLst>
          </p:cNvPr>
          <p:cNvSpPr/>
          <p:nvPr/>
        </p:nvSpPr>
        <p:spPr>
          <a:xfrm>
            <a:off x="5529895" y="4486851"/>
            <a:ext cx="811282" cy="81393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183DA61-4900-4EAF-972E-632C55390159}"/>
              </a:ext>
            </a:extLst>
          </p:cNvPr>
          <p:cNvCxnSpPr>
            <a:cxnSpLocks/>
            <a:stCxn id="22" idx="3"/>
          </p:cNvCxnSpPr>
          <p:nvPr/>
        </p:nvCxnSpPr>
        <p:spPr>
          <a:xfrm flipH="1">
            <a:off x="5300221" y="5181587"/>
            <a:ext cx="348483" cy="355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BBF0C69-3CFC-4339-A69E-7728C018B645}"/>
              </a:ext>
            </a:extLst>
          </p:cNvPr>
          <p:cNvCxnSpPr>
            <a:stCxn id="22" idx="5"/>
          </p:cNvCxnSpPr>
          <p:nvPr/>
        </p:nvCxnSpPr>
        <p:spPr>
          <a:xfrm>
            <a:off x="6222368" y="5181587"/>
            <a:ext cx="411703" cy="285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B514839-6DA8-4A53-859F-BCCCA1283F85}"/>
              </a:ext>
            </a:extLst>
          </p:cNvPr>
          <p:cNvSpPr txBox="1"/>
          <p:nvPr/>
        </p:nvSpPr>
        <p:spPr>
          <a:xfrm>
            <a:off x="5601149" y="414641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C6B8209-D2B2-468F-A9C6-7C9E340A2504}"/>
              </a:ext>
            </a:extLst>
          </p:cNvPr>
          <p:cNvSpPr txBox="1"/>
          <p:nvPr/>
        </p:nvSpPr>
        <p:spPr>
          <a:xfrm>
            <a:off x="4352795" y="5097501"/>
            <a:ext cx="105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Esquerda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1FC78A5-6056-46C6-B968-FB241483ABF9}"/>
              </a:ext>
            </a:extLst>
          </p:cNvPr>
          <p:cNvSpPr txBox="1"/>
          <p:nvPr/>
        </p:nvSpPr>
        <p:spPr>
          <a:xfrm>
            <a:off x="6463116" y="4996921"/>
            <a:ext cx="81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Direita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0FFD971-CC9E-4B03-8728-BDFCF36EE280}"/>
              </a:ext>
            </a:extLst>
          </p:cNvPr>
          <p:cNvSpPr/>
          <p:nvPr/>
        </p:nvSpPr>
        <p:spPr>
          <a:xfrm>
            <a:off x="8346583" y="2108512"/>
            <a:ext cx="858312" cy="970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0x80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389BFB1-A3AD-449C-B54F-A05BCDEADEDE}"/>
              </a:ext>
            </a:extLst>
          </p:cNvPr>
          <p:cNvSpPr txBox="1"/>
          <p:nvPr/>
        </p:nvSpPr>
        <p:spPr>
          <a:xfrm>
            <a:off x="8493450" y="21085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Raiz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C1B4426-A5FE-414B-806F-E8F3F78717BB}"/>
              </a:ext>
            </a:extLst>
          </p:cNvPr>
          <p:cNvSpPr txBox="1"/>
          <p:nvPr/>
        </p:nvSpPr>
        <p:spPr>
          <a:xfrm>
            <a:off x="9189698" y="2138450"/>
            <a:ext cx="858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</a:rPr>
              <a:t>Tamanho</a:t>
            </a:r>
          </a:p>
        </p:txBody>
      </p:sp>
      <p:sp>
        <p:nvSpPr>
          <p:cNvPr id="40" name="Seta: para Baixo 39">
            <a:extLst>
              <a:ext uri="{FF2B5EF4-FFF2-40B4-BE49-F238E27FC236}">
                <a16:creationId xmlns:a16="http://schemas.microsoft.com/office/drawing/2014/main" id="{5BDB24DD-5CA1-4AA1-A447-11CC719FC6E4}"/>
              </a:ext>
            </a:extLst>
          </p:cNvPr>
          <p:cNvSpPr/>
          <p:nvPr/>
        </p:nvSpPr>
        <p:spPr>
          <a:xfrm>
            <a:off x="3845418" y="2022064"/>
            <a:ext cx="442764" cy="697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27389BC-A2FF-4330-8296-37B46E01FB2A}"/>
              </a:ext>
            </a:extLst>
          </p:cNvPr>
          <p:cNvSpPr txBox="1"/>
          <p:nvPr/>
        </p:nvSpPr>
        <p:spPr>
          <a:xfrm>
            <a:off x="4315797" y="217242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</p:spTree>
    <p:extLst>
      <p:ext uri="{BB962C8B-B14F-4D97-AF65-F5344CB8AC3E}">
        <p14:creationId xmlns:p14="http://schemas.microsoft.com/office/powerpoint/2010/main" val="310337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árvores binárias de busca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2753F67-2D2D-4BED-816D-D86D0DC0A25B}"/>
              </a:ext>
            </a:extLst>
          </p:cNvPr>
          <p:cNvSpPr/>
          <p:nvPr/>
        </p:nvSpPr>
        <p:spPr>
          <a:xfrm>
            <a:off x="5516083" y="3194172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3717D20-CE28-43B0-A37F-F6182C171E68}"/>
              </a:ext>
            </a:extLst>
          </p:cNvPr>
          <p:cNvSpPr/>
          <p:nvPr/>
        </p:nvSpPr>
        <p:spPr>
          <a:xfrm>
            <a:off x="6502045" y="3786020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25C896D-A1C4-4D36-980D-89DF0D877BCD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5915654" y="3595048"/>
            <a:ext cx="654946" cy="25975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4B38109E-7924-46B1-B4CB-ECF0519A2DC4}"/>
              </a:ext>
            </a:extLst>
          </p:cNvPr>
          <p:cNvSpPr/>
          <p:nvPr/>
        </p:nvSpPr>
        <p:spPr>
          <a:xfrm>
            <a:off x="4170878" y="3810944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E1CD416-237E-4315-866B-A8ED5100B5B6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4570449" y="3595048"/>
            <a:ext cx="1014189" cy="28467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CEA11460-F894-4B03-80EE-C0986A0C8FAF}"/>
              </a:ext>
            </a:extLst>
          </p:cNvPr>
          <p:cNvSpPr/>
          <p:nvPr/>
        </p:nvSpPr>
        <p:spPr>
          <a:xfrm>
            <a:off x="4951004" y="4557015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FEC9745-285D-4D98-9D0E-A6FA420ABE22}"/>
              </a:ext>
            </a:extLst>
          </p:cNvPr>
          <p:cNvCxnSpPr>
            <a:stCxn id="9" idx="5"/>
            <a:endCxn id="21" idx="1"/>
          </p:cNvCxnSpPr>
          <p:nvPr/>
        </p:nvCxnSpPr>
        <p:spPr>
          <a:xfrm>
            <a:off x="4570449" y="4211820"/>
            <a:ext cx="449110" cy="4139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7615A605-4775-4B4E-BA66-F5C0C5E99B2A}"/>
              </a:ext>
            </a:extLst>
          </p:cNvPr>
          <p:cNvSpPr/>
          <p:nvPr/>
        </p:nvSpPr>
        <p:spPr>
          <a:xfrm>
            <a:off x="3321988" y="4488235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F4DD86E-4626-48BB-B517-A762B253D88A}"/>
              </a:ext>
            </a:extLst>
          </p:cNvPr>
          <p:cNvCxnSpPr>
            <a:stCxn id="9" idx="3"/>
            <a:endCxn id="44" idx="7"/>
          </p:cNvCxnSpPr>
          <p:nvPr/>
        </p:nvCxnSpPr>
        <p:spPr>
          <a:xfrm flipH="1">
            <a:off x="3721559" y="4211820"/>
            <a:ext cx="517874" cy="34519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E7B5CF52-260C-4314-B5DB-72B9501339AF}"/>
              </a:ext>
            </a:extLst>
          </p:cNvPr>
          <p:cNvSpPr/>
          <p:nvPr/>
        </p:nvSpPr>
        <p:spPr>
          <a:xfrm>
            <a:off x="5915654" y="4557933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E214C0AD-75FE-4FA9-9DDD-50CFAC92FBD6}"/>
              </a:ext>
            </a:extLst>
          </p:cNvPr>
          <p:cNvCxnSpPr>
            <a:stCxn id="6" idx="3"/>
            <a:endCxn id="50" idx="7"/>
          </p:cNvCxnSpPr>
          <p:nvPr/>
        </p:nvCxnSpPr>
        <p:spPr>
          <a:xfrm flipH="1">
            <a:off x="6315225" y="4186896"/>
            <a:ext cx="255375" cy="43981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F3538DB-AD87-4780-B033-B871F06AB86D}"/>
              </a:ext>
            </a:extLst>
          </p:cNvPr>
          <p:cNvGrpSpPr/>
          <p:nvPr/>
        </p:nvGrpSpPr>
        <p:grpSpPr>
          <a:xfrm>
            <a:off x="10356075" y="1988289"/>
            <a:ext cx="838317" cy="462587"/>
            <a:chOff x="5606749" y="2700355"/>
            <a:chExt cx="838317" cy="462587"/>
          </a:xfrm>
        </p:grpSpPr>
        <p:sp>
          <p:nvSpPr>
            <p:cNvPr id="19" name="Seta: para Baixo 18">
              <a:extLst>
                <a:ext uri="{FF2B5EF4-FFF2-40B4-BE49-F238E27FC236}">
                  <a16:creationId xmlns:a16="http://schemas.microsoft.com/office/drawing/2014/main" id="{A74AE5AA-E2FE-4A4D-BDC7-6D1744FCDEFA}"/>
                </a:ext>
              </a:extLst>
            </p:cNvPr>
            <p:cNvSpPr/>
            <p:nvPr/>
          </p:nvSpPr>
          <p:spPr>
            <a:xfrm>
              <a:off x="5606749" y="2700355"/>
              <a:ext cx="286794" cy="45976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446DCB4-EA0E-40D9-9F72-494B2E5B35FD}"/>
                </a:ext>
              </a:extLst>
            </p:cNvPr>
            <p:cNvSpPr txBox="1"/>
            <p:nvPr/>
          </p:nvSpPr>
          <p:spPr>
            <a:xfrm>
              <a:off x="5880488" y="279361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Raiz</a:t>
              </a:r>
            </a:p>
          </p:txBody>
        </p:sp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AA9C8014-C208-4E9A-AD38-2DEC75F8A44F}"/>
              </a:ext>
            </a:extLst>
          </p:cNvPr>
          <p:cNvSpPr/>
          <p:nvPr/>
        </p:nvSpPr>
        <p:spPr>
          <a:xfrm>
            <a:off x="10555366" y="3410068"/>
            <a:ext cx="800100" cy="4696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7AA28C8-8E6C-4610-A971-8DF4F177E4FB}"/>
              </a:ext>
            </a:extLst>
          </p:cNvPr>
          <p:cNvSpPr txBox="1"/>
          <p:nvPr/>
        </p:nvSpPr>
        <p:spPr>
          <a:xfrm>
            <a:off x="10600568" y="3901889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EEF85A73-4E8F-4203-B01B-876B739A9132}"/>
              </a:ext>
            </a:extLst>
          </p:cNvPr>
          <p:cNvSpPr/>
          <p:nvPr/>
        </p:nvSpPr>
        <p:spPr>
          <a:xfrm>
            <a:off x="10603842" y="4639581"/>
            <a:ext cx="800100" cy="46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49A725E-A3B7-4E56-AFA9-1ADF42F0233B}"/>
              </a:ext>
            </a:extLst>
          </p:cNvPr>
          <p:cNvSpPr txBox="1"/>
          <p:nvPr/>
        </p:nvSpPr>
        <p:spPr>
          <a:xfrm>
            <a:off x="10518737" y="5156712"/>
            <a:ext cx="10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Tamanho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CDB9C0A-E7FB-4E19-8956-7B0097C61E72}"/>
              </a:ext>
            </a:extLst>
          </p:cNvPr>
          <p:cNvSpPr/>
          <p:nvPr/>
        </p:nvSpPr>
        <p:spPr>
          <a:xfrm>
            <a:off x="1097280" y="2052472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1AB22280-5640-40B3-BE5C-A808FE12C89B}"/>
              </a:ext>
            </a:extLst>
          </p:cNvPr>
          <p:cNvSpPr/>
          <p:nvPr/>
        </p:nvSpPr>
        <p:spPr>
          <a:xfrm>
            <a:off x="7911075" y="2056852"/>
            <a:ext cx="800100" cy="4696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novo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FF18108D-ABFA-4EA5-942F-BF349DB20A57}"/>
              </a:ext>
            </a:extLst>
          </p:cNvPr>
          <p:cNvCxnSpPr>
            <a:stCxn id="31" idx="3"/>
          </p:cNvCxnSpPr>
          <p:nvPr/>
        </p:nvCxnSpPr>
        <p:spPr>
          <a:xfrm flipH="1">
            <a:off x="1001285" y="2453348"/>
            <a:ext cx="164550" cy="1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BF39AA99-00D8-4656-AC87-5BC4D028F3D6}"/>
              </a:ext>
            </a:extLst>
          </p:cNvPr>
          <p:cNvCxnSpPr>
            <a:stCxn id="31" idx="5"/>
          </p:cNvCxnSpPr>
          <p:nvPr/>
        </p:nvCxnSpPr>
        <p:spPr>
          <a:xfrm>
            <a:off x="1496851" y="2453348"/>
            <a:ext cx="201910" cy="1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Seta: para Baixo 44">
            <a:extLst>
              <a:ext uri="{FF2B5EF4-FFF2-40B4-BE49-F238E27FC236}">
                <a16:creationId xmlns:a16="http://schemas.microsoft.com/office/drawing/2014/main" id="{4077A51B-7466-4EB5-9F84-9AE925E2F020}"/>
              </a:ext>
            </a:extLst>
          </p:cNvPr>
          <p:cNvSpPr/>
          <p:nvPr/>
        </p:nvSpPr>
        <p:spPr>
          <a:xfrm>
            <a:off x="8848044" y="1919453"/>
            <a:ext cx="435101" cy="104931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atual</a:t>
            </a:r>
          </a:p>
        </p:txBody>
      </p:sp>
      <p:sp>
        <p:nvSpPr>
          <p:cNvPr id="63" name="Seta: para Baixo 62">
            <a:extLst>
              <a:ext uri="{FF2B5EF4-FFF2-40B4-BE49-F238E27FC236}">
                <a16:creationId xmlns:a16="http://schemas.microsoft.com/office/drawing/2014/main" id="{892DAE94-76A0-4449-83FF-B86B71E187ED}"/>
              </a:ext>
            </a:extLst>
          </p:cNvPr>
          <p:cNvSpPr/>
          <p:nvPr/>
        </p:nvSpPr>
        <p:spPr>
          <a:xfrm>
            <a:off x="9587001" y="1919453"/>
            <a:ext cx="435101" cy="106284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1"/>
                </a:solidFill>
              </a:rPr>
              <a:t>pai</a:t>
            </a:r>
          </a:p>
        </p:txBody>
      </p:sp>
    </p:spTree>
    <p:extLst>
      <p:ext uri="{BB962C8B-B14F-4D97-AF65-F5344CB8AC3E}">
        <p14:creationId xmlns:p14="http://schemas.microsoft.com/office/powerpoint/2010/main" val="64973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4252466" y="2670683"/>
            <a:ext cx="760186" cy="40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  <a:stCxn id="4" idx="3"/>
            <a:endCxn id="5" idx="6"/>
          </p:cNvCxnSpPr>
          <p:nvPr/>
        </p:nvCxnSpPr>
        <p:spPr>
          <a:xfrm flipH="1">
            <a:off x="4341569" y="1962861"/>
            <a:ext cx="1820825" cy="4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133594" y="4021382"/>
            <a:ext cx="608432" cy="6104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2579284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" idx="5"/>
            <a:endCxn id="29" idx="0"/>
          </p:cNvCxnSpPr>
          <p:nvPr/>
        </p:nvCxnSpPr>
        <p:spPr>
          <a:xfrm>
            <a:off x="2794397" y="3511457"/>
            <a:ext cx="643413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29" idx="3"/>
            <a:endCxn id="32" idx="0"/>
          </p:cNvCxnSpPr>
          <p:nvPr/>
        </p:nvCxnSpPr>
        <p:spPr>
          <a:xfrm flipH="1">
            <a:off x="2883500" y="4542409"/>
            <a:ext cx="339197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336878" y="272716"/>
            <a:ext cx="163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Remoção do 15</a:t>
            </a:r>
          </a:p>
        </p:txBody>
      </p:sp>
    </p:spTree>
    <p:extLst>
      <p:ext uri="{BB962C8B-B14F-4D97-AF65-F5344CB8AC3E}">
        <p14:creationId xmlns:p14="http://schemas.microsoft.com/office/powerpoint/2010/main" val="393148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cxnSpLocks/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cxnSpLocks/>
            <a:stCxn id="5" idx="5"/>
            <a:endCxn id="8" idx="1"/>
          </p:cNvCxnSpPr>
          <p:nvPr/>
        </p:nvCxnSpPr>
        <p:spPr>
          <a:xfrm>
            <a:off x="4252466" y="2670683"/>
            <a:ext cx="760186" cy="40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  <a:stCxn id="4" idx="3"/>
            <a:endCxn id="5" idx="6"/>
          </p:cNvCxnSpPr>
          <p:nvPr/>
        </p:nvCxnSpPr>
        <p:spPr>
          <a:xfrm flipH="1">
            <a:off x="4341569" y="1962861"/>
            <a:ext cx="1820825" cy="4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133594" y="4021382"/>
            <a:ext cx="608432" cy="610421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2579284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cxnSpLocks/>
            <a:stCxn id="7" idx="5"/>
            <a:endCxn id="29" idx="0"/>
          </p:cNvCxnSpPr>
          <p:nvPr/>
        </p:nvCxnSpPr>
        <p:spPr>
          <a:xfrm>
            <a:off x="2794397" y="3511457"/>
            <a:ext cx="643413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cxnSpLocks/>
            <a:stCxn id="29" idx="3"/>
            <a:endCxn id="32" idx="0"/>
          </p:cNvCxnSpPr>
          <p:nvPr/>
        </p:nvCxnSpPr>
        <p:spPr>
          <a:xfrm flipH="1">
            <a:off x="2883500" y="4542409"/>
            <a:ext cx="339197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3748319" y="4110776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5456" y="3110974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do Substituto</a:t>
            </a:r>
          </a:p>
        </p:txBody>
      </p:sp>
    </p:spTree>
    <p:extLst>
      <p:ext uri="{BB962C8B-B14F-4D97-AF65-F5344CB8AC3E}">
        <p14:creationId xmlns:p14="http://schemas.microsoft.com/office/powerpoint/2010/main" val="214319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6073291" y="1441834"/>
            <a:ext cx="608432" cy="610421"/>
          </a:xfrm>
          <a:prstGeom prst="ellipse">
            <a:avLst/>
          </a:prstGeom>
          <a:solidFill>
            <a:srgbClr val="99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3733137" y="214965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745008" y="214787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275068" y="2990430"/>
            <a:ext cx="608432" cy="610421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923549" y="299043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364598" y="297411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136576" y="402138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0"/>
          </p:cNvCxnSpPr>
          <p:nvPr/>
        </p:nvCxnSpPr>
        <p:spPr>
          <a:xfrm flipH="1">
            <a:off x="2579284" y="2670683"/>
            <a:ext cx="1242956" cy="31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4252466" y="2670683"/>
            <a:ext cx="760186" cy="409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4341569" y="1962861"/>
            <a:ext cx="1820825" cy="4920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6592620" y="1962861"/>
            <a:ext cx="2152388" cy="490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668814" y="2668906"/>
            <a:ext cx="1165297" cy="305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668814" y="3584538"/>
            <a:ext cx="771978" cy="436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36329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Conector reto 19"/>
          <p:cNvCxnSpPr>
            <a:stCxn id="10" idx="3"/>
            <a:endCxn id="19" idx="0"/>
          </p:cNvCxnSpPr>
          <p:nvPr/>
        </p:nvCxnSpPr>
        <p:spPr>
          <a:xfrm flipH="1">
            <a:off x="7740545" y="4542411"/>
            <a:ext cx="485134" cy="614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461484" y="1809664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Remover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657400" y="1078052"/>
            <a:ext cx="1477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- Remover</a:t>
            </a:r>
          </a:p>
        </p:txBody>
      </p:sp>
      <p:sp>
        <p:nvSpPr>
          <p:cNvPr id="28" name="Elipse 27"/>
          <p:cNvSpPr/>
          <p:nvPr/>
        </p:nvSpPr>
        <p:spPr>
          <a:xfrm>
            <a:off x="1392826" y="4021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133594" y="4021382"/>
            <a:ext cx="608432" cy="610421"/>
          </a:xfrm>
          <a:prstGeom prst="ellipse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1875450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784394" y="51564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2579284" y="515645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4" name="Conector reto 23"/>
          <p:cNvCxnSpPr>
            <a:stCxn id="7" idx="3"/>
            <a:endCxn id="28" idx="0"/>
          </p:cNvCxnSpPr>
          <p:nvPr/>
        </p:nvCxnSpPr>
        <p:spPr>
          <a:xfrm flipH="1">
            <a:off x="1697042" y="3511457"/>
            <a:ext cx="667129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cxnSpLocks/>
            <a:stCxn id="7" idx="5"/>
            <a:endCxn id="29" idx="0"/>
          </p:cNvCxnSpPr>
          <p:nvPr/>
        </p:nvCxnSpPr>
        <p:spPr>
          <a:xfrm>
            <a:off x="2794397" y="3511457"/>
            <a:ext cx="643413" cy="509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>
            <a:stCxn id="28" idx="3"/>
            <a:endCxn id="31" idx="0"/>
          </p:cNvCxnSpPr>
          <p:nvPr/>
        </p:nvCxnSpPr>
        <p:spPr>
          <a:xfrm flipH="1">
            <a:off x="1088610" y="4542409"/>
            <a:ext cx="393319" cy="614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8" idx="5"/>
            <a:endCxn id="30" idx="0"/>
          </p:cNvCxnSpPr>
          <p:nvPr/>
        </p:nvCxnSpPr>
        <p:spPr>
          <a:xfrm>
            <a:off x="1912155" y="4542409"/>
            <a:ext cx="267511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29" idx="3"/>
            <a:endCxn id="32" idx="0"/>
          </p:cNvCxnSpPr>
          <p:nvPr/>
        </p:nvCxnSpPr>
        <p:spPr>
          <a:xfrm flipH="1">
            <a:off x="2883500" y="4542409"/>
            <a:ext cx="339197" cy="614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3748319" y="4110776"/>
            <a:ext cx="114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Substituto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475456" y="3110974"/>
            <a:ext cx="177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Pai do Substituto</a:t>
            </a:r>
          </a:p>
        </p:txBody>
      </p:sp>
      <p:cxnSp>
        <p:nvCxnSpPr>
          <p:cNvPr id="21" name="Conector reto 20"/>
          <p:cNvCxnSpPr>
            <a:stCxn id="7" idx="5"/>
            <a:endCxn id="32" idx="0"/>
          </p:cNvCxnSpPr>
          <p:nvPr/>
        </p:nvCxnSpPr>
        <p:spPr>
          <a:xfrm>
            <a:off x="2794397" y="3511457"/>
            <a:ext cx="89103" cy="164499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594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1344</TotalTime>
  <Words>684</Words>
  <Application>Microsoft Office PowerPoint</Application>
  <PresentationFormat>Widescreen</PresentationFormat>
  <Paragraphs>436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Tahoma</vt:lpstr>
      <vt:lpstr>Verdana</vt:lpstr>
      <vt:lpstr>Wingdings</vt:lpstr>
      <vt:lpstr>Retrospectiva</vt:lpstr>
      <vt:lpstr>Implementação de árvores binárias de busca</vt:lpstr>
      <vt:lpstr>Implementação</vt:lpstr>
      <vt:lpstr>Exemplo</vt:lpstr>
      <vt:lpstr>Exemplos</vt:lpstr>
      <vt:lpstr>Apresentação do PowerPoint</vt:lpstr>
      <vt:lpstr>Inserção em árvores binárias de busca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Árvores Binárias</dc:title>
  <dc:creator>Tiago Docusse</dc:creator>
  <cp:lastModifiedBy>Tiago Docusse</cp:lastModifiedBy>
  <cp:revision>125</cp:revision>
  <dcterms:created xsi:type="dcterms:W3CDTF">2015-05-05T12:22:45Z</dcterms:created>
  <dcterms:modified xsi:type="dcterms:W3CDTF">2025-02-23T09:18:48Z</dcterms:modified>
</cp:coreProperties>
</file>