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404" r:id="rId4"/>
    <p:sldId id="405" r:id="rId5"/>
    <p:sldId id="425" r:id="rId6"/>
    <p:sldId id="408" r:id="rId7"/>
    <p:sldId id="409" r:id="rId8"/>
    <p:sldId id="410" r:id="rId9"/>
    <p:sldId id="411" r:id="rId10"/>
    <p:sldId id="424" r:id="rId11"/>
    <p:sldId id="412" r:id="rId12"/>
    <p:sldId id="413" r:id="rId13"/>
    <p:sldId id="414" r:id="rId14"/>
    <p:sldId id="415" r:id="rId15"/>
    <p:sldId id="417" r:id="rId16"/>
    <p:sldId id="416" r:id="rId17"/>
    <p:sldId id="257" r:id="rId18"/>
    <p:sldId id="259" r:id="rId19"/>
    <p:sldId id="261" r:id="rId20"/>
    <p:sldId id="260" r:id="rId21"/>
    <p:sldId id="262" r:id="rId22"/>
    <p:sldId id="42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273" r:id="rId34"/>
    <p:sldId id="274" r:id="rId35"/>
    <p:sldId id="275" r:id="rId36"/>
    <p:sldId id="426" r:id="rId37"/>
    <p:sldId id="446" r:id="rId38"/>
    <p:sldId id="539" r:id="rId39"/>
    <p:sldId id="540" r:id="rId40"/>
    <p:sldId id="541" r:id="rId41"/>
    <p:sldId id="542" r:id="rId42"/>
    <p:sldId id="543" r:id="rId43"/>
    <p:sldId id="544" r:id="rId44"/>
    <p:sldId id="277" r:id="rId45"/>
    <p:sldId id="278" r:id="rId46"/>
    <p:sldId id="286" r:id="rId47"/>
    <p:sldId id="279" r:id="rId48"/>
    <p:sldId id="448" r:id="rId49"/>
    <p:sldId id="447" r:id="rId50"/>
    <p:sldId id="449" r:id="rId51"/>
    <p:sldId id="450" r:id="rId52"/>
    <p:sldId id="451" r:id="rId53"/>
    <p:sldId id="452" r:id="rId54"/>
    <p:sldId id="284" r:id="rId55"/>
    <p:sldId id="285" r:id="rId56"/>
    <p:sldId id="287" r:id="rId57"/>
    <p:sldId id="288" r:id="rId58"/>
    <p:sldId id="453" r:id="rId59"/>
    <p:sldId id="304" r:id="rId60"/>
    <p:sldId id="305" r:id="rId61"/>
    <p:sldId id="289" r:id="rId62"/>
    <p:sldId id="306" r:id="rId63"/>
    <p:sldId id="454" r:id="rId64"/>
    <p:sldId id="455" r:id="rId65"/>
    <p:sldId id="456" r:id="rId66"/>
    <p:sldId id="291" r:id="rId67"/>
    <p:sldId id="361" r:id="rId68"/>
    <p:sldId id="418" r:id="rId69"/>
    <p:sldId id="362" r:id="rId70"/>
    <p:sldId id="419" r:id="rId71"/>
    <p:sldId id="420" r:id="rId72"/>
    <p:sldId id="363" r:id="rId73"/>
    <p:sldId id="364" r:id="rId74"/>
    <p:sldId id="365" r:id="rId75"/>
    <p:sldId id="366" r:id="rId76"/>
    <p:sldId id="367" r:id="rId77"/>
    <p:sldId id="281" r:id="rId78"/>
    <p:sldId id="319" r:id="rId79"/>
    <p:sldId id="323" r:id="rId80"/>
    <p:sldId id="325" r:id="rId81"/>
    <p:sldId id="327" r:id="rId82"/>
    <p:sldId id="329" r:id="rId83"/>
    <p:sldId id="328" r:id="rId84"/>
    <p:sldId id="330" r:id="rId85"/>
    <p:sldId id="331" r:id="rId86"/>
    <p:sldId id="332" r:id="rId87"/>
    <p:sldId id="333" r:id="rId88"/>
    <p:sldId id="334" r:id="rId89"/>
    <p:sldId id="421" r:id="rId90"/>
    <p:sldId id="335" r:id="rId91"/>
    <p:sldId id="336" r:id="rId92"/>
    <p:sldId id="337" r:id="rId93"/>
    <p:sldId id="339" r:id="rId94"/>
    <p:sldId id="340" r:id="rId95"/>
    <p:sldId id="341" r:id="rId96"/>
    <p:sldId id="342" r:id="rId97"/>
    <p:sldId id="343" r:id="rId98"/>
    <p:sldId id="344" r:id="rId99"/>
    <p:sldId id="345" r:id="rId100"/>
    <p:sldId id="346" r:id="rId101"/>
    <p:sldId id="347" r:id="rId102"/>
    <p:sldId id="348" r:id="rId103"/>
    <p:sldId id="349" r:id="rId104"/>
    <p:sldId id="350" r:id="rId105"/>
    <p:sldId id="351" r:id="rId106"/>
    <p:sldId id="352" r:id="rId107"/>
    <p:sldId id="353" r:id="rId108"/>
    <p:sldId id="379" r:id="rId109"/>
    <p:sldId id="399" r:id="rId110"/>
    <p:sldId id="381" r:id="rId111"/>
    <p:sldId id="382" r:id="rId112"/>
    <p:sldId id="383" r:id="rId113"/>
    <p:sldId id="384" r:id="rId114"/>
    <p:sldId id="385" r:id="rId115"/>
    <p:sldId id="386" r:id="rId116"/>
    <p:sldId id="387" r:id="rId117"/>
    <p:sldId id="388" r:id="rId118"/>
    <p:sldId id="389" r:id="rId119"/>
    <p:sldId id="390" r:id="rId120"/>
    <p:sldId id="401" r:id="rId121"/>
    <p:sldId id="402" r:id="rId122"/>
    <p:sldId id="403" r:id="rId123"/>
    <p:sldId id="427" r:id="rId124"/>
    <p:sldId id="545" r:id="rId125"/>
    <p:sldId id="549" r:id="rId126"/>
    <p:sldId id="548" r:id="rId127"/>
    <p:sldId id="547" r:id="rId128"/>
    <p:sldId id="550" r:id="rId129"/>
    <p:sldId id="551" r:id="rId1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3" Type="http://schemas.openxmlformats.org/officeDocument/2006/relationships/tableStyles" Target="tableStyles.xml"/><Relationship Id="rId132" Type="http://schemas.openxmlformats.org/officeDocument/2006/relationships/viewProps" Target="viewProps.xml"/><Relationship Id="rId131" Type="http://schemas.openxmlformats.org/officeDocument/2006/relationships/presProps" Target="presProps.xml"/><Relationship Id="rId130" Type="http://schemas.openxmlformats.org/officeDocument/2006/relationships/slide" Target="slides/slide128.xml"/><Relationship Id="rId13" Type="http://schemas.openxmlformats.org/officeDocument/2006/relationships/slide" Target="slides/slide11.xml"/><Relationship Id="rId129" Type="http://schemas.openxmlformats.org/officeDocument/2006/relationships/slide" Target="slides/slide127.xml"/><Relationship Id="rId128" Type="http://schemas.openxmlformats.org/officeDocument/2006/relationships/slide" Target="slides/slide126.xml"/><Relationship Id="rId127" Type="http://schemas.openxmlformats.org/officeDocument/2006/relationships/slide" Target="slides/slide125.xml"/><Relationship Id="rId126" Type="http://schemas.openxmlformats.org/officeDocument/2006/relationships/slide" Target="slides/slide124.xml"/><Relationship Id="rId125" Type="http://schemas.openxmlformats.org/officeDocument/2006/relationships/slide" Target="slides/slide123.xml"/><Relationship Id="rId124" Type="http://schemas.openxmlformats.org/officeDocument/2006/relationships/slide" Target="slides/slide122.xml"/><Relationship Id="rId123" Type="http://schemas.openxmlformats.org/officeDocument/2006/relationships/slide" Target="slides/slide121.xml"/><Relationship Id="rId122" Type="http://schemas.openxmlformats.org/officeDocument/2006/relationships/slide" Target="slides/slide120.xml"/><Relationship Id="rId121" Type="http://schemas.openxmlformats.org/officeDocument/2006/relationships/slide" Target="slides/slide119.xml"/><Relationship Id="rId120" Type="http://schemas.openxmlformats.org/officeDocument/2006/relationships/slide" Target="slides/slide118.xml"/><Relationship Id="rId12" Type="http://schemas.openxmlformats.org/officeDocument/2006/relationships/slide" Target="slides/slide10.xml"/><Relationship Id="rId119" Type="http://schemas.openxmlformats.org/officeDocument/2006/relationships/slide" Target="slides/slide117.xml"/><Relationship Id="rId118" Type="http://schemas.openxmlformats.org/officeDocument/2006/relationships/slide" Target="slides/slide116.xml"/><Relationship Id="rId117" Type="http://schemas.openxmlformats.org/officeDocument/2006/relationships/slide" Target="slides/slide115.xml"/><Relationship Id="rId116" Type="http://schemas.openxmlformats.org/officeDocument/2006/relationships/slide" Target="slides/slide114.xml"/><Relationship Id="rId115" Type="http://schemas.openxmlformats.org/officeDocument/2006/relationships/slide" Target="slides/slide113.xml"/><Relationship Id="rId114" Type="http://schemas.openxmlformats.org/officeDocument/2006/relationships/slide" Target="slides/slide112.xml"/><Relationship Id="rId113" Type="http://schemas.openxmlformats.org/officeDocument/2006/relationships/slide" Target="slides/slide111.xml"/><Relationship Id="rId112" Type="http://schemas.openxmlformats.org/officeDocument/2006/relationships/slide" Target="slides/slide110.xml"/><Relationship Id="rId111" Type="http://schemas.openxmlformats.org/officeDocument/2006/relationships/slide" Target="slides/slide109.xml"/><Relationship Id="rId110" Type="http://schemas.openxmlformats.org/officeDocument/2006/relationships/slide" Target="slides/slide108.xml"/><Relationship Id="rId11" Type="http://schemas.openxmlformats.org/officeDocument/2006/relationships/slide" Target="slides/slide9.xml"/><Relationship Id="rId109" Type="http://schemas.openxmlformats.org/officeDocument/2006/relationships/slide" Target="slides/slide107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083CA6-077C-41B1-83AA-B0F6E0DF24F2}" type="slidenum">
              <a:rPr lang="pt-BR" smtClean="0"/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 B (B-</a:t>
            </a:r>
            <a:r>
              <a:rPr lang="pt-BR" i="1" dirty="0" err="1"/>
              <a:t>trees</a:t>
            </a:r>
            <a:r>
              <a:rPr lang="pt-BR" dirty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Além disso, a memória secundária deve ser transferida para a memória principal para poder ser acessada pelo processador;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Dessa forma, para economizar tempo de busca, utiliza-se o conceito de bloco ao fazer a leitura/escrita de informações no disco;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Ao buscar maior quantidade de dados, evita-se utilizar o disco frequentemente, diminuindo o tempo de espera;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No entanto ...</a:t>
            </a:r>
            <a:br>
              <a:rPr lang="pt-BR" sz="2200" dirty="0"/>
            </a:br>
            <a:endParaRPr lang="pt-BR" sz="2200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Nó folha antecessor, folha sucessor, irmão esquerdo e irmão direito com número mínimo de chaves</a:t>
            </a:r>
            <a:endParaRPr lang="pt-BR" sz="28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Remove a chave;</a:t>
            </a:r>
            <a:endParaRPr lang="pt-BR" sz="24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Combinação dos filhos afetados;</a:t>
            </a:r>
            <a:endParaRPr lang="pt-BR" sz="24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Combinação do nó, irmão e pai.</a:t>
            </a:r>
            <a:endParaRPr lang="pt-BR" sz="2400" dirty="0"/>
          </a:p>
          <a:p>
            <a:pPr marL="365760" indent="-457200">
              <a:buFont typeface="+mj-lt"/>
              <a:buAutoNum type="arabicPeriod"/>
            </a:pP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200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6166487" y="4988024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6976385" y="4058676"/>
            <a:ext cx="1116876" cy="93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5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6166487" y="4988024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6976385" y="4058676"/>
            <a:ext cx="1116876" cy="93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72590" y="5186706"/>
            <a:ext cx="4623963" cy="13647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5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6166487" y="4988024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6976385" y="4058676"/>
            <a:ext cx="1116876" cy="93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/>
          <p:cNvSpPr txBox="1"/>
          <p:nvPr/>
        </p:nvSpPr>
        <p:spPr>
          <a:xfrm>
            <a:off x="2241276" y="6113220"/>
            <a:ext cx="88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MERGE</a:t>
            </a:r>
            <a:endParaRPr lang="pt-BR" b="1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210445" y="4998376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2963571" y="4965196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6166487" y="4988024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6976385" y="4058676"/>
            <a:ext cx="1116876" cy="93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1054182" y="4146386"/>
            <a:ext cx="1018984" cy="851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479536" y="4146386"/>
            <a:ext cx="1370870" cy="841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1379861" y="2505133"/>
            <a:ext cx="9252832" cy="2180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210445" y="4998376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2963571" y="4965196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6166487" y="4988024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6976385" y="4058676"/>
            <a:ext cx="1116876" cy="93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/>
          <p:cNvCxnSpPr/>
          <p:nvPr/>
        </p:nvCxnSpPr>
        <p:spPr>
          <a:xfrm flipH="1">
            <a:off x="1054182" y="4146386"/>
            <a:ext cx="1018984" cy="851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>
            <a:off x="2479536" y="4146386"/>
            <a:ext cx="1370870" cy="841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aixaDeTexto 55"/>
          <p:cNvSpPr txBox="1"/>
          <p:nvPr/>
        </p:nvSpPr>
        <p:spPr>
          <a:xfrm>
            <a:off x="5502837" y="4271427"/>
            <a:ext cx="88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MERGE</a:t>
            </a:r>
            <a:endParaRPr lang="pt-BR" b="1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210445" y="4998376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2963571" y="4965196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6166487" y="4988024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" name="Conector de Seta Reta 7"/>
          <p:cNvCxnSpPr/>
          <p:nvPr/>
        </p:nvCxnSpPr>
        <p:spPr>
          <a:xfrm flipH="1">
            <a:off x="1097280" y="2952205"/>
            <a:ext cx="3832375" cy="2012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3831189" y="2952205"/>
            <a:ext cx="1549857" cy="2012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797273" y="2952205"/>
            <a:ext cx="1236832" cy="2012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6223182" y="2952205"/>
            <a:ext cx="2929235" cy="2012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>
            <a:off x="6656991" y="2952205"/>
            <a:ext cx="4498689" cy="2012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Tamanho por nível da árvore</a:t>
            </a:r>
            <a:endParaRPr lang="pt-BR" sz="2800" dirty="0"/>
          </a:p>
        </p:txBody>
      </p:sp>
      <p:grpSp>
        <p:nvGrpSpPr>
          <p:cNvPr id="6" name="Grupo 5"/>
          <p:cNvGrpSpPr/>
          <p:nvPr/>
        </p:nvGrpSpPr>
        <p:grpSpPr>
          <a:xfrm>
            <a:off x="5416915" y="2468571"/>
            <a:ext cx="1106540" cy="553270"/>
            <a:chOff x="5908708" y="2959224"/>
            <a:chExt cx="1106540" cy="553270"/>
          </a:xfrm>
        </p:grpSpPr>
        <p:sp>
          <p:nvSpPr>
            <p:cNvPr id="4" name="Retângulo 3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upo 6"/>
          <p:cNvGrpSpPr/>
          <p:nvPr/>
        </p:nvGrpSpPr>
        <p:grpSpPr>
          <a:xfrm>
            <a:off x="1454882" y="4197948"/>
            <a:ext cx="1106540" cy="553270"/>
            <a:chOff x="5908708" y="2959224"/>
            <a:chExt cx="1106540" cy="553270"/>
          </a:xfrm>
        </p:grpSpPr>
        <p:sp>
          <p:nvSpPr>
            <p:cNvPr id="8" name="Retângulo 7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upo 9"/>
          <p:cNvGrpSpPr/>
          <p:nvPr/>
        </p:nvGrpSpPr>
        <p:grpSpPr>
          <a:xfrm>
            <a:off x="5416409" y="4197948"/>
            <a:ext cx="1106540" cy="553270"/>
            <a:chOff x="5908708" y="2959224"/>
            <a:chExt cx="1106540" cy="553270"/>
          </a:xfrm>
        </p:grpSpPr>
        <p:sp>
          <p:nvSpPr>
            <p:cNvPr id="11" name="Retângulo 10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upo 12"/>
          <p:cNvGrpSpPr/>
          <p:nvPr/>
        </p:nvGrpSpPr>
        <p:grpSpPr>
          <a:xfrm>
            <a:off x="9443847" y="4197948"/>
            <a:ext cx="1106540" cy="553270"/>
            <a:chOff x="5908708" y="2959224"/>
            <a:chExt cx="1106540" cy="553270"/>
          </a:xfrm>
        </p:grpSpPr>
        <p:sp>
          <p:nvSpPr>
            <p:cNvPr id="14" name="Retângulo 13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upo 15"/>
          <p:cNvGrpSpPr/>
          <p:nvPr/>
        </p:nvGrpSpPr>
        <p:grpSpPr>
          <a:xfrm>
            <a:off x="200963" y="5602901"/>
            <a:ext cx="1106540" cy="553270"/>
            <a:chOff x="5908708" y="2959224"/>
            <a:chExt cx="1106540" cy="553270"/>
          </a:xfrm>
        </p:grpSpPr>
        <p:sp>
          <p:nvSpPr>
            <p:cNvPr id="17" name="Retângulo 16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1453287" y="5602901"/>
            <a:ext cx="1106540" cy="553270"/>
            <a:chOff x="5908708" y="2959224"/>
            <a:chExt cx="1106540" cy="553270"/>
          </a:xfrm>
        </p:grpSpPr>
        <p:sp>
          <p:nvSpPr>
            <p:cNvPr id="20" name="Retângulo 19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2775391" y="5602901"/>
            <a:ext cx="1106540" cy="553270"/>
            <a:chOff x="5908708" y="2959224"/>
            <a:chExt cx="1106540" cy="553270"/>
          </a:xfrm>
        </p:grpSpPr>
        <p:sp>
          <p:nvSpPr>
            <p:cNvPr id="23" name="Retângulo 22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3961527" y="5592459"/>
            <a:ext cx="1106540" cy="553270"/>
            <a:chOff x="5908708" y="2959224"/>
            <a:chExt cx="1106540" cy="553270"/>
          </a:xfrm>
        </p:grpSpPr>
        <p:sp>
          <p:nvSpPr>
            <p:cNvPr id="26" name="Retângulo 25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5416409" y="5592459"/>
            <a:ext cx="1106540" cy="553270"/>
            <a:chOff x="5908708" y="2959224"/>
            <a:chExt cx="1106540" cy="553270"/>
          </a:xfrm>
        </p:grpSpPr>
        <p:sp>
          <p:nvSpPr>
            <p:cNvPr id="29" name="Retângulo 28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upo 30"/>
          <p:cNvGrpSpPr/>
          <p:nvPr/>
        </p:nvGrpSpPr>
        <p:grpSpPr>
          <a:xfrm>
            <a:off x="6736918" y="5592459"/>
            <a:ext cx="1106540" cy="553270"/>
            <a:chOff x="5908708" y="2959224"/>
            <a:chExt cx="1106540" cy="553270"/>
          </a:xfrm>
        </p:grpSpPr>
        <p:sp>
          <p:nvSpPr>
            <p:cNvPr id="32" name="Retângulo 31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8129175" y="5578794"/>
            <a:ext cx="1106540" cy="553270"/>
            <a:chOff x="5908708" y="2959224"/>
            <a:chExt cx="1106540" cy="553270"/>
          </a:xfrm>
        </p:grpSpPr>
        <p:sp>
          <p:nvSpPr>
            <p:cNvPr id="35" name="Retângulo 34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/>
          <p:cNvGrpSpPr/>
          <p:nvPr/>
        </p:nvGrpSpPr>
        <p:grpSpPr>
          <a:xfrm>
            <a:off x="9449684" y="5578794"/>
            <a:ext cx="1106540" cy="553270"/>
            <a:chOff x="5908708" y="2959224"/>
            <a:chExt cx="1106540" cy="553270"/>
          </a:xfrm>
        </p:grpSpPr>
        <p:sp>
          <p:nvSpPr>
            <p:cNvPr id="38" name="Retângulo 37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o 39"/>
          <p:cNvGrpSpPr/>
          <p:nvPr/>
        </p:nvGrpSpPr>
        <p:grpSpPr>
          <a:xfrm>
            <a:off x="10770193" y="5578794"/>
            <a:ext cx="1106540" cy="553270"/>
            <a:chOff x="5908708" y="2959224"/>
            <a:chExt cx="1106540" cy="553270"/>
          </a:xfrm>
        </p:grpSpPr>
        <p:sp>
          <p:nvSpPr>
            <p:cNvPr id="41" name="Retângulo 40"/>
            <p:cNvSpPr/>
            <p:nvPr/>
          </p:nvSpPr>
          <p:spPr>
            <a:xfrm>
              <a:off x="590870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461978" y="295922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Conector de Seta Reta 43"/>
          <p:cNvCxnSpPr/>
          <p:nvPr/>
        </p:nvCxnSpPr>
        <p:spPr>
          <a:xfrm flipH="1">
            <a:off x="2008152" y="3021841"/>
            <a:ext cx="3408257" cy="117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>
          <a:xfrm>
            <a:off x="5969679" y="3021841"/>
            <a:ext cx="0" cy="117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/>
          <p:nvPr/>
        </p:nvCxnSpPr>
        <p:spPr>
          <a:xfrm>
            <a:off x="6522949" y="3021841"/>
            <a:ext cx="3474168" cy="11761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 flipH="1">
            <a:off x="687643" y="4751218"/>
            <a:ext cx="767239" cy="827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de Seta Reta 51"/>
          <p:cNvCxnSpPr/>
          <p:nvPr/>
        </p:nvCxnSpPr>
        <p:spPr>
          <a:xfrm>
            <a:off x="2008151" y="4751218"/>
            <a:ext cx="0" cy="85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>
            <a:off x="2561422" y="4751218"/>
            <a:ext cx="767239" cy="85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 flipH="1">
            <a:off x="4649169" y="4751218"/>
            <a:ext cx="829906" cy="823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/>
          <p:nvPr/>
        </p:nvCxnSpPr>
        <p:spPr>
          <a:xfrm>
            <a:off x="5969678" y="4751218"/>
            <a:ext cx="0" cy="8275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/>
          <p:nvPr/>
        </p:nvCxnSpPr>
        <p:spPr>
          <a:xfrm>
            <a:off x="6522949" y="4751218"/>
            <a:ext cx="767239" cy="823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H="1">
            <a:off x="8682445" y="4751218"/>
            <a:ext cx="745829" cy="823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9997117" y="4751218"/>
            <a:ext cx="0" cy="823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/>
          <p:nvPr/>
        </p:nvCxnSpPr>
        <p:spPr>
          <a:xfrm>
            <a:off x="10550387" y="4751218"/>
            <a:ext cx="773076" cy="823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/>
          <p:cNvSpPr txBox="1"/>
          <p:nvPr/>
        </p:nvSpPr>
        <p:spPr>
          <a:xfrm>
            <a:off x="10992893" y="2468571"/>
            <a:ext cx="98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nó</a:t>
            </a:r>
            <a:endParaRPr lang="pt-BR" dirty="0"/>
          </a:p>
          <a:p>
            <a:r>
              <a:rPr lang="pt-BR" dirty="0"/>
              <a:t>2 chaves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10987819" y="4102859"/>
            <a:ext cx="98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 nós</a:t>
            </a:r>
            <a:endParaRPr lang="pt-BR" dirty="0"/>
          </a:p>
          <a:p>
            <a:r>
              <a:rPr lang="pt-BR" dirty="0"/>
              <a:t>6 chaves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7650905" y="4683158"/>
            <a:ext cx="1105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 nós</a:t>
            </a:r>
            <a:endParaRPr lang="pt-BR" dirty="0"/>
          </a:p>
          <a:p>
            <a:r>
              <a:rPr lang="pt-BR" dirty="0"/>
              <a:t>18 chaves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69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944667" y="2094456"/>
          <a:ext cx="3984488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973"/>
                <a:gridCol w="1449977"/>
                <a:gridCol w="13585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Nível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Nós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Chaves</a:t>
                      </a:r>
                      <a:endParaRPr lang="pt-BR" dirty="0"/>
                    </a:p>
                  </a:txBody>
                  <a:tcPr/>
                </a:tc>
              </a:tr>
              <a:tr h="34614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486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729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1458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2187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4374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859383" y="5486400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B de ordem 3</a:t>
            </a:r>
            <a:endParaRPr lang="pt-BR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grpSp>
        <p:nvGrpSpPr>
          <p:cNvPr id="49" name="Grupo 48"/>
          <p:cNvGrpSpPr/>
          <p:nvPr/>
        </p:nvGrpSpPr>
        <p:grpSpPr>
          <a:xfrm>
            <a:off x="613955" y="5760720"/>
            <a:ext cx="650241" cy="209006"/>
            <a:chOff x="117566" y="5747657"/>
            <a:chExt cx="650241" cy="209006"/>
          </a:xfrm>
        </p:grpSpPr>
        <p:sp>
          <p:nvSpPr>
            <p:cNvPr id="4" name="Retângulo 3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0" name="Grupo 49"/>
          <p:cNvGrpSpPr/>
          <p:nvPr/>
        </p:nvGrpSpPr>
        <p:grpSpPr>
          <a:xfrm>
            <a:off x="1307737" y="5760720"/>
            <a:ext cx="650241" cy="209006"/>
            <a:chOff x="117566" y="5747657"/>
            <a:chExt cx="650241" cy="209006"/>
          </a:xfrm>
        </p:grpSpPr>
        <p:sp>
          <p:nvSpPr>
            <p:cNvPr id="51" name="Retângulo 50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4" name="Grupo 53"/>
          <p:cNvGrpSpPr/>
          <p:nvPr/>
        </p:nvGrpSpPr>
        <p:grpSpPr>
          <a:xfrm>
            <a:off x="1997167" y="5760720"/>
            <a:ext cx="650241" cy="209006"/>
            <a:chOff x="117566" y="5747657"/>
            <a:chExt cx="650241" cy="209006"/>
          </a:xfrm>
        </p:grpSpPr>
        <p:sp>
          <p:nvSpPr>
            <p:cNvPr id="55" name="Retângulo 54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Retângulo 55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8" name="Grupo 57"/>
          <p:cNvGrpSpPr/>
          <p:nvPr/>
        </p:nvGrpSpPr>
        <p:grpSpPr>
          <a:xfrm>
            <a:off x="2690949" y="5760720"/>
            <a:ext cx="650241" cy="209006"/>
            <a:chOff x="117566" y="5747657"/>
            <a:chExt cx="650241" cy="209006"/>
          </a:xfrm>
        </p:grpSpPr>
        <p:sp>
          <p:nvSpPr>
            <p:cNvPr id="59" name="Retângulo 58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Grupo 61"/>
          <p:cNvGrpSpPr/>
          <p:nvPr/>
        </p:nvGrpSpPr>
        <p:grpSpPr>
          <a:xfrm>
            <a:off x="3377476" y="5760720"/>
            <a:ext cx="650241" cy="209006"/>
            <a:chOff x="117566" y="5747657"/>
            <a:chExt cx="650241" cy="209006"/>
          </a:xfrm>
        </p:grpSpPr>
        <p:sp>
          <p:nvSpPr>
            <p:cNvPr id="63" name="Retângulo 62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tângulo 64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6" name="Grupo 65"/>
          <p:cNvGrpSpPr/>
          <p:nvPr/>
        </p:nvGrpSpPr>
        <p:grpSpPr>
          <a:xfrm>
            <a:off x="4071258" y="5760720"/>
            <a:ext cx="650241" cy="209006"/>
            <a:chOff x="117566" y="5747657"/>
            <a:chExt cx="650241" cy="209006"/>
          </a:xfrm>
        </p:grpSpPr>
        <p:sp>
          <p:nvSpPr>
            <p:cNvPr id="67" name="Retângulo 66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0" name="Grupo 69"/>
          <p:cNvGrpSpPr/>
          <p:nvPr/>
        </p:nvGrpSpPr>
        <p:grpSpPr>
          <a:xfrm>
            <a:off x="4760688" y="5760720"/>
            <a:ext cx="650241" cy="209006"/>
            <a:chOff x="117566" y="5747657"/>
            <a:chExt cx="650241" cy="209006"/>
          </a:xfrm>
        </p:grpSpPr>
        <p:sp>
          <p:nvSpPr>
            <p:cNvPr id="71" name="Retângulo 70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454470" y="5760720"/>
            <a:ext cx="650241" cy="209006"/>
            <a:chOff x="117566" y="5747657"/>
            <a:chExt cx="650241" cy="209006"/>
          </a:xfrm>
        </p:grpSpPr>
        <p:sp>
          <p:nvSpPr>
            <p:cNvPr id="75" name="Retângulo 74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8" name="Grupo 77"/>
          <p:cNvGrpSpPr/>
          <p:nvPr/>
        </p:nvGrpSpPr>
        <p:grpSpPr>
          <a:xfrm>
            <a:off x="6161313" y="5760720"/>
            <a:ext cx="650241" cy="209006"/>
            <a:chOff x="117566" y="5747657"/>
            <a:chExt cx="650241" cy="209006"/>
          </a:xfrm>
        </p:grpSpPr>
        <p:sp>
          <p:nvSpPr>
            <p:cNvPr id="79" name="Retângulo 78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2" name="Grupo 81"/>
          <p:cNvGrpSpPr/>
          <p:nvPr/>
        </p:nvGrpSpPr>
        <p:grpSpPr>
          <a:xfrm>
            <a:off x="6855095" y="5760720"/>
            <a:ext cx="650241" cy="209006"/>
            <a:chOff x="117566" y="5747657"/>
            <a:chExt cx="650241" cy="209006"/>
          </a:xfrm>
        </p:grpSpPr>
        <p:sp>
          <p:nvSpPr>
            <p:cNvPr id="83" name="Retângulo 82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86" name="Grupo 85"/>
          <p:cNvGrpSpPr/>
          <p:nvPr/>
        </p:nvGrpSpPr>
        <p:grpSpPr>
          <a:xfrm>
            <a:off x="7544525" y="5760720"/>
            <a:ext cx="650241" cy="209006"/>
            <a:chOff x="117566" y="5747657"/>
            <a:chExt cx="650241" cy="209006"/>
          </a:xfrm>
        </p:grpSpPr>
        <p:sp>
          <p:nvSpPr>
            <p:cNvPr id="87" name="Retângulo 86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0" name="Grupo 89"/>
          <p:cNvGrpSpPr/>
          <p:nvPr/>
        </p:nvGrpSpPr>
        <p:grpSpPr>
          <a:xfrm>
            <a:off x="8238307" y="5760720"/>
            <a:ext cx="650241" cy="209006"/>
            <a:chOff x="117566" y="5747657"/>
            <a:chExt cx="650241" cy="209006"/>
          </a:xfrm>
        </p:grpSpPr>
        <p:sp>
          <p:nvSpPr>
            <p:cNvPr id="91" name="Retângulo 90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4" name="Grupo 93"/>
          <p:cNvGrpSpPr/>
          <p:nvPr/>
        </p:nvGrpSpPr>
        <p:grpSpPr>
          <a:xfrm>
            <a:off x="8924834" y="5760720"/>
            <a:ext cx="650241" cy="209006"/>
            <a:chOff x="117566" y="5747657"/>
            <a:chExt cx="650241" cy="209006"/>
          </a:xfrm>
        </p:grpSpPr>
        <p:sp>
          <p:nvSpPr>
            <p:cNvPr id="95" name="Retângulo 94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9618616" y="5760720"/>
            <a:ext cx="650241" cy="209006"/>
            <a:chOff x="117566" y="5747657"/>
            <a:chExt cx="650241" cy="209006"/>
          </a:xfrm>
        </p:grpSpPr>
        <p:sp>
          <p:nvSpPr>
            <p:cNvPr id="99" name="Retângulo 98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2" name="Grupo 101"/>
          <p:cNvGrpSpPr/>
          <p:nvPr/>
        </p:nvGrpSpPr>
        <p:grpSpPr>
          <a:xfrm>
            <a:off x="10308046" y="5760720"/>
            <a:ext cx="650241" cy="209006"/>
            <a:chOff x="117566" y="5747657"/>
            <a:chExt cx="650241" cy="209006"/>
          </a:xfrm>
        </p:grpSpPr>
        <p:sp>
          <p:nvSpPr>
            <p:cNvPr id="103" name="Retângulo 102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6" name="Grupo 105"/>
          <p:cNvGrpSpPr/>
          <p:nvPr/>
        </p:nvGrpSpPr>
        <p:grpSpPr>
          <a:xfrm>
            <a:off x="11001828" y="5760720"/>
            <a:ext cx="650241" cy="209006"/>
            <a:chOff x="117566" y="5747657"/>
            <a:chExt cx="650241" cy="209006"/>
          </a:xfrm>
        </p:grpSpPr>
        <p:sp>
          <p:nvSpPr>
            <p:cNvPr id="107" name="Retângulo 106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0" name="Grupo 109"/>
          <p:cNvGrpSpPr/>
          <p:nvPr/>
        </p:nvGrpSpPr>
        <p:grpSpPr>
          <a:xfrm>
            <a:off x="1621730" y="4776651"/>
            <a:ext cx="650241" cy="209006"/>
            <a:chOff x="117566" y="5747657"/>
            <a:chExt cx="650241" cy="209006"/>
          </a:xfrm>
        </p:grpSpPr>
        <p:sp>
          <p:nvSpPr>
            <p:cNvPr id="111" name="Retângulo 110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Retângulo 112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4" name="Grupo 113"/>
          <p:cNvGrpSpPr/>
          <p:nvPr/>
        </p:nvGrpSpPr>
        <p:grpSpPr>
          <a:xfrm>
            <a:off x="4348482" y="4776651"/>
            <a:ext cx="650241" cy="209006"/>
            <a:chOff x="117566" y="5747657"/>
            <a:chExt cx="650241" cy="209006"/>
          </a:xfrm>
        </p:grpSpPr>
        <p:sp>
          <p:nvSpPr>
            <p:cNvPr id="115" name="Retângulo 114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7179730" y="4776651"/>
            <a:ext cx="650241" cy="209006"/>
            <a:chOff x="117566" y="5747657"/>
            <a:chExt cx="650241" cy="209006"/>
          </a:xfrm>
        </p:grpSpPr>
        <p:sp>
          <p:nvSpPr>
            <p:cNvPr id="119" name="Retângulo 118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2" name="Grupo 121"/>
          <p:cNvGrpSpPr/>
          <p:nvPr/>
        </p:nvGrpSpPr>
        <p:grpSpPr>
          <a:xfrm>
            <a:off x="9835362" y="4776651"/>
            <a:ext cx="650241" cy="209006"/>
            <a:chOff x="117566" y="5747657"/>
            <a:chExt cx="650241" cy="209006"/>
          </a:xfrm>
        </p:grpSpPr>
        <p:sp>
          <p:nvSpPr>
            <p:cNvPr id="123" name="Retângulo 122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tângulo 123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26" name="Grupo 125"/>
          <p:cNvGrpSpPr/>
          <p:nvPr/>
        </p:nvGrpSpPr>
        <p:grpSpPr>
          <a:xfrm>
            <a:off x="5671217" y="3309257"/>
            <a:ext cx="650241" cy="209006"/>
            <a:chOff x="117566" y="5747657"/>
            <a:chExt cx="650241" cy="209006"/>
          </a:xfrm>
        </p:grpSpPr>
        <p:sp>
          <p:nvSpPr>
            <p:cNvPr id="127" name="Retângulo 126"/>
            <p:cNvSpPr/>
            <p:nvPr/>
          </p:nvSpPr>
          <p:spPr>
            <a:xfrm>
              <a:off x="117566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Retângulo 127"/>
            <p:cNvSpPr/>
            <p:nvPr/>
          </p:nvSpPr>
          <p:spPr>
            <a:xfrm>
              <a:off x="334313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Retângulo 128"/>
            <p:cNvSpPr/>
            <p:nvPr/>
          </p:nvSpPr>
          <p:spPr>
            <a:xfrm>
              <a:off x="551060" y="5747657"/>
              <a:ext cx="216747" cy="209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131" name="Conector de Seta Reta 130"/>
          <p:cNvCxnSpPr>
            <a:stCxn id="127" idx="1"/>
          </p:cNvCxnSpPr>
          <p:nvPr/>
        </p:nvCxnSpPr>
        <p:spPr>
          <a:xfrm flipH="1">
            <a:off x="1946852" y="3413760"/>
            <a:ext cx="3724365" cy="136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>
            <a:stCxn id="128" idx="1"/>
          </p:cNvCxnSpPr>
          <p:nvPr/>
        </p:nvCxnSpPr>
        <p:spPr>
          <a:xfrm flipH="1">
            <a:off x="4721500" y="3413760"/>
            <a:ext cx="1166464" cy="136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ector de Seta Reta 137"/>
          <p:cNvCxnSpPr>
            <a:stCxn id="128" idx="3"/>
            <a:endCxn id="120" idx="0"/>
          </p:cNvCxnSpPr>
          <p:nvPr/>
        </p:nvCxnSpPr>
        <p:spPr>
          <a:xfrm>
            <a:off x="6104711" y="3413760"/>
            <a:ext cx="1400140" cy="136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ector de Seta Reta 139"/>
          <p:cNvCxnSpPr>
            <a:stCxn id="129" idx="3"/>
            <a:endCxn id="124" idx="0"/>
          </p:cNvCxnSpPr>
          <p:nvPr/>
        </p:nvCxnSpPr>
        <p:spPr>
          <a:xfrm>
            <a:off x="6321458" y="3413760"/>
            <a:ext cx="3839025" cy="1362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de Seta Reta 144"/>
          <p:cNvCxnSpPr>
            <a:stCxn id="111" idx="1"/>
            <a:endCxn id="10" idx="0"/>
          </p:cNvCxnSpPr>
          <p:nvPr/>
        </p:nvCxnSpPr>
        <p:spPr>
          <a:xfrm flipH="1">
            <a:off x="939076" y="4881154"/>
            <a:ext cx="682654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ector de Seta Reta 146"/>
          <p:cNvCxnSpPr>
            <a:stCxn id="111" idx="3"/>
            <a:endCxn id="52" idx="0"/>
          </p:cNvCxnSpPr>
          <p:nvPr/>
        </p:nvCxnSpPr>
        <p:spPr>
          <a:xfrm flipH="1">
            <a:off x="1632858" y="4881154"/>
            <a:ext cx="205619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ector de Seta Reta 148"/>
          <p:cNvCxnSpPr>
            <a:stCxn id="113" idx="1"/>
            <a:endCxn id="56" idx="0"/>
          </p:cNvCxnSpPr>
          <p:nvPr/>
        </p:nvCxnSpPr>
        <p:spPr>
          <a:xfrm>
            <a:off x="2055224" y="4881154"/>
            <a:ext cx="267064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ector de Seta Reta 150"/>
          <p:cNvCxnSpPr>
            <a:stCxn id="113" idx="3"/>
            <a:endCxn id="60" idx="0"/>
          </p:cNvCxnSpPr>
          <p:nvPr/>
        </p:nvCxnSpPr>
        <p:spPr>
          <a:xfrm>
            <a:off x="2271971" y="4881154"/>
            <a:ext cx="744099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ector de Seta Reta 152"/>
          <p:cNvCxnSpPr>
            <a:stCxn id="115" idx="1"/>
            <a:endCxn id="64" idx="0"/>
          </p:cNvCxnSpPr>
          <p:nvPr/>
        </p:nvCxnSpPr>
        <p:spPr>
          <a:xfrm flipH="1">
            <a:off x="3702597" y="4881154"/>
            <a:ext cx="645885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ector de Seta Reta 154"/>
          <p:cNvCxnSpPr>
            <a:stCxn id="116" idx="1"/>
            <a:endCxn id="68" idx="0"/>
          </p:cNvCxnSpPr>
          <p:nvPr/>
        </p:nvCxnSpPr>
        <p:spPr>
          <a:xfrm flipH="1">
            <a:off x="4396379" y="4881154"/>
            <a:ext cx="168850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ector de Seta Reta 156"/>
          <p:cNvCxnSpPr>
            <a:stCxn id="117" idx="1"/>
            <a:endCxn id="72" idx="0"/>
          </p:cNvCxnSpPr>
          <p:nvPr/>
        </p:nvCxnSpPr>
        <p:spPr>
          <a:xfrm>
            <a:off x="4781976" y="4881154"/>
            <a:ext cx="303833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ector de Seta Reta 158"/>
          <p:cNvCxnSpPr>
            <a:stCxn id="117" idx="3"/>
            <a:endCxn id="76" idx="0"/>
          </p:cNvCxnSpPr>
          <p:nvPr/>
        </p:nvCxnSpPr>
        <p:spPr>
          <a:xfrm>
            <a:off x="4998723" y="4881154"/>
            <a:ext cx="780868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ector de Seta Reta 160"/>
          <p:cNvCxnSpPr>
            <a:stCxn id="119" idx="1"/>
            <a:endCxn id="80" idx="0"/>
          </p:cNvCxnSpPr>
          <p:nvPr/>
        </p:nvCxnSpPr>
        <p:spPr>
          <a:xfrm flipH="1">
            <a:off x="6486434" y="4881154"/>
            <a:ext cx="693296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ector de Seta Reta 162"/>
          <p:cNvCxnSpPr>
            <a:stCxn id="120" idx="1"/>
            <a:endCxn id="84" idx="0"/>
          </p:cNvCxnSpPr>
          <p:nvPr/>
        </p:nvCxnSpPr>
        <p:spPr>
          <a:xfrm flipH="1">
            <a:off x="7180216" y="4881154"/>
            <a:ext cx="216261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ector de Seta Reta 164"/>
          <p:cNvCxnSpPr>
            <a:stCxn id="121" idx="1"/>
            <a:endCxn id="88" idx="0"/>
          </p:cNvCxnSpPr>
          <p:nvPr/>
        </p:nvCxnSpPr>
        <p:spPr>
          <a:xfrm>
            <a:off x="7613224" y="4881154"/>
            <a:ext cx="256422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de Seta Reta 166"/>
          <p:cNvCxnSpPr>
            <a:stCxn id="121" idx="3"/>
            <a:endCxn id="92" idx="0"/>
          </p:cNvCxnSpPr>
          <p:nvPr/>
        </p:nvCxnSpPr>
        <p:spPr>
          <a:xfrm>
            <a:off x="7829971" y="4881154"/>
            <a:ext cx="733457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de Seta Reta 168"/>
          <p:cNvCxnSpPr>
            <a:stCxn id="123" idx="1"/>
            <a:endCxn id="96" idx="0"/>
          </p:cNvCxnSpPr>
          <p:nvPr/>
        </p:nvCxnSpPr>
        <p:spPr>
          <a:xfrm flipH="1">
            <a:off x="9249955" y="4881154"/>
            <a:ext cx="585407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de Seta Reta 170"/>
          <p:cNvCxnSpPr>
            <a:stCxn id="124" idx="1"/>
            <a:endCxn id="100" idx="0"/>
          </p:cNvCxnSpPr>
          <p:nvPr/>
        </p:nvCxnSpPr>
        <p:spPr>
          <a:xfrm flipH="1">
            <a:off x="9943737" y="4881154"/>
            <a:ext cx="108372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de Seta Reta 172"/>
          <p:cNvCxnSpPr>
            <a:stCxn id="125" idx="1"/>
            <a:endCxn id="104" idx="0"/>
          </p:cNvCxnSpPr>
          <p:nvPr/>
        </p:nvCxnSpPr>
        <p:spPr>
          <a:xfrm>
            <a:off x="10268856" y="4881154"/>
            <a:ext cx="364311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de Seta Reta 174"/>
          <p:cNvCxnSpPr>
            <a:stCxn id="125" idx="3"/>
            <a:endCxn id="108" idx="0"/>
          </p:cNvCxnSpPr>
          <p:nvPr/>
        </p:nvCxnSpPr>
        <p:spPr>
          <a:xfrm>
            <a:off x="10485603" y="4881154"/>
            <a:ext cx="841346" cy="87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aixaDeTexto 179"/>
          <p:cNvSpPr txBox="1"/>
          <p:nvPr/>
        </p:nvSpPr>
        <p:spPr>
          <a:xfrm>
            <a:off x="11104451" y="3195097"/>
            <a:ext cx="98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nó</a:t>
            </a:r>
            <a:endParaRPr lang="pt-BR" dirty="0"/>
          </a:p>
          <a:p>
            <a:r>
              <a:rPr lang="pt-BR" dirty="0"/>
              <a:t>3 chaves</a:t>
            </a:r>
            <a:endParaRPr lang="pt-BR" dirty="0"/>
          </a:p>
        </p:txBody>
      </p:sp>
      <p:sp>
        <p:nvSpPr>
          <p:cNvPr id="181" name="CaixaDeTexto 180"/>
          <p:cNvSpPr txBox="1"/>
          <p:nvPr/>
        </p:nvSpPr>
        <p:spPr>
          <a:xfrm>
            <a:off x="11201959" y="4557988"/>
            <a:ext cx="1105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 nós</a:t>
            </a:r>
            <a:endParaRPr lang="pt-BR" dirty="0"/>
          </a:p>
          <a:p>
            <a:r>
              <a:rPr lang="pt-BR" dirty="0"/>
              <a:t>12 chaves</a:t>
            </a:r>
            <a:endParaRPr lang="pt-BR" dirty="0"/>
          </a:p>
        </p:txBody>
      </p:sp>
      <p:sp>
        <p:nvSpPr>
          <p:cNvPr id="182" name="CaixaDeTexto 181"/>
          <p:cNvSpPr txBox="1"/>
          <p:nvPr/>
        </p:nvSpPr>
        <p:spPr>
          <a:xfrm>
            <a:off x="8426260" y="4776651"/>
            <a:ext cx="11051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16 nós</a:t>
            </a:r>
            <a:endParaRPr lang="pt-BR" dirty="0"/>
          </a:p>
          <a:p>
            <a:r>
              <a:rPr lang="pt-BR" dirty="0"/>
              <a:t>48 chaves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0"/>
      <p:bldP spid="181" grpId="0"/>
      <p:bldP spid="1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 de busca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Como cada nó armazena uma chave, deve-se fazer a leitura de um bloco inteiro do disco para verificar o valor da chave;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Se não encontrar o valor desejado, procede utilizando o algoritmo de busca.</a:t>
            </a:r>
            <a:br>
              <a:rPr lang="pt-BR" sz="2200" dirty="0"/>
            </a:br>
            <a:endParaRPr lang="pt-BR" sz="220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3944667" y="2094456"/>
          <a:ext cx="39844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973"/>
                <a:gridCol w="1449977"/>
                <a:gridCol w="135853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Nível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Nós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Chaves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768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3072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12288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16384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49152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4859383" y="5486400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B de ordem 4</a:t>
            </a:r>
            <a:endParaRPr lang="pt-BR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/>
          <p:nvPr/>
        </p:nvGraphicFramePr>
        <p:xfrm>
          <a:off x="2566243" y="2149047"/>
          <a:ext cx="645492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010"/>
                <a:gridCol w="40959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Ordem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r>
                        <a:rPr lang="pt-BR" baseline="0" dirty="0"/>
                        <a:t> de chaves no nível 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– 1 = C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/>
          <p:nvPr/>
        </p:nvGraphicFramePr>
        <p:xfrm>
          <a:off x="2566243" y="2149047"/>
          <a:ext cx="645492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010"/>
                <a:gridCol w="40959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Ordem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r>
                        <a:rPr lang="pt-BR" baseline="0" dirty="0"/>
                        <a:t> de chaves no nível 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* (M – 1)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/>
          <p:nvPr/>
        </p:nvGraphicFramePr>
        <p:xfrm>
          <a:off x="2566243" y="2149047"/>
          <a:ext cx="645492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010"/>
                <a:gridCol w="40959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Ordem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r>
                        <a:rPr lang="pt-BR" baseline="0" dirty="0"/>
                        <a:t> de chaves no nível 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294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448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* M * (M – 1)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/>
          <p:nvPr/>
        </p:nvGraphicFramePr>
        <p:xfrm>
          <a:off x="2566243" y="2149047"/>
          <a:ext cx="645492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010"/>
                <a:gridCol w="409591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Ordem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r>
                        <a:rPr lang="pt-BR" baseline="0" dirty="0"/>
                        <a:t> de chaves no nível 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1080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2058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3584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5832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9000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* M * M * (M – 1)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/>
          <p:nvPr/>
        </p:nvGraphicFramePr>
        <p:xfrm>
          <a:off x="3125802" y="2585775"/>
          <a:ext cx="60181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429"/>
                <a:gridCol w="4211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Nível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r>
                        <a:rPr lang="pt-BR" baseline="0" dirty="0"/>
                        <a:t> de chaves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– 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* (M –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* M * (M</a:t>
                      </a:r>
                      <a:r>
                        <a:rPr lang="pt-BR" baseline="0" dirty="0"/>
                        <a:t> –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* M * M * (M</a:t>
                      </a:r>
                      <a:r>
                        <a:rPr lang="pt-BR" baseline="0" dirty="0"/>
                        <a:t> –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* M * M * M * (M – 1)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/>
          <p:nvPr/>
        </p:nvGraphicFramePr>
        <p:xfrm>
          <a:off x="3125802" y="2585775"/>
          <a:ext cx="60181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6429"/>
                <a:gridCol w="42117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Nível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r>
                        <a:rPr lang="pt-BR" baseline="0" dirty="0"/>
                        <a:t> de chaves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– 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1</a:t>
                      </a:r>
                      <a:r>
                        <a:rPr lang="pt-BR" dirty="0"/>
                        <a:t> * (M –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2</a:t>
                      </a:r>
                      <a:r>
                        <a:rPr lang="pt-BR" dirty="0"/>
                        <a:t> * (M</a:t>
                      </a:r>
                      <a:r>
                        <a:rPr lang="pt-BR" baseline="0" dirty="0"/>
                        <a:t> –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3</a:t>
                      </a:r>
                      <a:r>
                        <a:rPr lang="pt-BR" dirty="0"/>
                        <a:t>  * (M</a:t>
                      </a:r>
                      <a:r>
                        <a:rPr lang="pt-BR" baseline="0" dirty="0"/>
                        <a:t> –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4</a:t>
                      </a:r>
                      <a:r>
                        <a:rPr lang="pt-BR" dirty="0"/>
                        <a:t> * (M –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N </a:t>
                      </a:r>
                      <a:r>
                        <a:rPr lang="pt-BR" baseline="0" dirty="0"/>
                        <a:t>* (M – 1)</a:t>
                      </a:r>
                      <a:endParaRPr lang="pt-BR" baseline="30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3381305" y="5319370"/>
            <a:ext cx="549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Quantidade máxima de chaves em um determinado nível</a:t>
            </a:r>
            <a:endParaRPr lang="pt-BR" dirty="0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Quantidade máxima de chaves da árvore</a:t>
            </a:r>
            <a:endParaRPr lang="pt-BR" sz="2800" dirty="0"/>
          </a:p>
        </p:txBody>
      </p:sp>
      <p:graphicFrame>
        <p:nvGraphicFramePr>
          <p:cNvPr id="4" name="Espaço Reservado para Conteúdo 3"/>
          <p:cNvGraphicFramePr/>
          <p:nvPr/>
        </p:nvGraphicFramePr>
        <p:xfrm>
          <a:off x="1856561" y="2585775"/>
          <a:ext cx="893881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957"/>
                <a:gridCol w="68988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Altura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r>
                        <a:rPr lang="pt-BR" baseline="0" dirty="0"/>
                        <a:t> de chaves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 – 1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1</a:t>
                      </a:r>
                      <a:r>
                        <a:rPr lang="pt-BR" dirty="0"/>
                        <a:t> * (M – 1) + (M –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2</a:t>
                      </a:r>
                      <a:r>
                        <a:rPr lang="pt-BR" dirty="0"/>
                        <a:t> * (M</a:t>
                      </a:r>
                      <a:r>
                        <a:rPr lang="pt-BR" baseline="0" dirty="0"/>
                        <a:t> – 1) + </a:t>
                      </a: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1</a:t>
                      </a:r>
                      <a:r>
                        <a:rPr lang="pt-BR" dirty="0"/>
                        <a:t> * (M – 1) + (M –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3</a:t>
                      </a:r>
                      <a:r>
                        <a:rPr lang="pt-BR" dirty="0"/>
                        <a:t>  * (M</a:t>
                      </a:r>
                      <a:r>
                        <a:rPr lang="pt-BR" baseline="0" dirty="0"/>
                        <a:t> – 1) + </a:t>
                      </a: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2</a:t>
                      </a:r>
                      <a:r>
                        <a:rPr lang="pt-BR" dirty="0"/>
                        <a:t> * (M</a:t>
                      </a:r>
                      <a:r>
                        <a:rPr lang="pt-BR" baseline="0" dirty="0"/>
                        <a:t> – 1) + </a:t>
                      </a: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1</a:t>
                      </a:r>
                      <a:r>
                        <a:rPr lang="pt-BR" dirty="0"/>
                        <a:t> * (M – 1) + (M – 1)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4</a:t>
                      </a:r>
                      <a:r>
                        <a:rPr lang="pt-BR" dirty="0"/>
                        <a:t> * (M – 1) + M</a:t>
                      </a:r>
                      <a:r>
                        <a:rPr lang="pt-BR" baseline="30000" dirty="0"/>
                        <a:t>3</a:t>
                      </a:r>
                      <a:r>
                        <a:rPr lang="pt-BR" dirty="0"/>
                        <a:t>  * (M</a:t>
                      </a:r>
                      <a:r>
                        <a:rPr lang="pt-BR" baseline="0" dirty="0"/>
                        <a:t> – 1) + </a:t>
                      </a: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2</a:t>
                      </a:r>
                      <a:r>
                        <a:rPr lang="pt-BR" dirty="0"/>
                        <a:t> * (M</a:t>
                      </a:r>
                      <a:r>
                        <a:rPr lang="pt-BR" baseline="0" dirty="0"/>
                        <a:t> – 1) + </a:t>
                      </a:r>
                      <a:r>
                        <a:rPr lang="pt-BR" dirty="0"/>
                        <a:t>M</a:t>
                      </a:r>
                      <a:r>
                        <a:rPr lang="pt-BR" baseline="30000" dirty="0"/>
                        <a:t>1</a:t>
                      </a:r>
                      <a:r>
                        <a:rPr lang="pt-BR" dirty="0"/>
                        <a:t> * (M – 1) + (M – 1)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4971869" y="5198344"/>
                <a:ext cx="2352054" cy="7847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ℎ</m:t>
                          </m:r>
                        </m:sup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869" y="5198344"/>
                <a:ext cx="2352054" cy="784767"/>
              </a:xfrm>
              <a:prstGeom prst="rect">
                <a:avLst/>
              </a:prstGeom>
              <a:blipFill rotWithShape="1">
                <a:blip r:embed="rId1"/>
                <a:stretch>
                  <a:fillRect l="-19" t="-30" r="-1168" b="18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da árvore 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Quantidade máxima de chaves da árvore</a:t>
            </a:r>
            <a:endParaRPr lang="pt-BR" sz="2800" dirty="0"/>
          </a:p>
        </p:txBody>
      </p:sp>
      <p:graphicFrame>
        <p:nvGraphicFramePr>
          <p:cNvPr id="4" name="Espaço Reservado para Conteúdo 3"/>
          <p:cNvGraphicFramePr/>
          <p:nvPr/>
        </p:nvGraphicFramePr>
        <p:xfrm>
          <a:off x="519083" y="2559474"/>
          <a:ext cx="354744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62"/>
                <a:gridCol w="25106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Altura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26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80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242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728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aixaDeTexto 5"/>
          <p:cNvSpPr txBox="1"/>
          <p:nvPr/>
        </p:nvSpPr>
        <p:spPr>
          <a:xfrm>
            <a:off x="1174488" y="5187144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B de ordem 3</a:t>
            </a:r>
            <a:endParaRPr lang="pt-BR" dirty="0"/>
          </a:p>
        </p:txBody>
      </p:sp>
      <p:graphicFrame>
        <p:nvGraphicFramePr>
          <p:cNvPr id="7" name="Espaço Reservado para Conteúdo 3"/>
          <p:cNvGraphicFramePr/>
          <p:nvPr/>
        </p:nvGraphicFramePr>
        <p:xfrm>
          <a:off x="4352759" y="2559474"/>
          <a:ext cx="354744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62"/>
                <a:gridCol w="25106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Altura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63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255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1023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4095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5008164" y="5187144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B de ordem 4</a:t>
            </a:r>
            <a:endParaRPr lang="pt-BR" dirty="0"/>
          </a:p>
        </p:txBody>
      </p:sp>
      <p:graphicFrame>
        <p:nvGraphicFramePr>
          <p:cNvPr id="9" name="Espaço Reservado para Conteúdo 3"/>
          <p:cNvGraphicFramePr/>
          <p:nvPr/>
        </p:nvGraphicFramePr>
        <p:xfrm>
          <a:off x="8164104" y="2559474"/>
          <a:ext cx="354744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762"/>
                <a:gridCol w="25106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Altura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Quantidade máxima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124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624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3124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pt-BR" dirty="0"/>
                        <a:t>15624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8819509" y="5187144"/>
            <a:ext cx="212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 B de ordem 5</a:t>
            </a:r>
            <a:endParaRPr lang="pt-BR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A implementação da árvore B segue o padrão das demais;</a:t>
            </a:r>
            <a:endParaRPr lang="pt-BR" sz="2800" dirty="0"/>
          </a:p>
        </p:txBody>
      </p:sp>
      <p:sp>
        <p:nvSpPr>
          <p:cNvPr id="6" name="Retângulo 5"/>
          <p:cNvSpPr/>
          <p:nvPr/>
        </p:nvSpPr>
        <p:spPr>
          <a:xfrm>
            <a:off x="7458529" y="5053697"/>
            <a:ext cx="535578" cy="535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7994107" y="5053697"/>
            <a:ext cx="535578" cy="535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10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8529685" y="5053697"/>
            <a:ext cx="535578" cy="535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7255970" y="5582341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7763599" y="5582341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8270602" y="5582341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8760193" y="5582341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056258" y="2263971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BTree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Ordem;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*Raiz;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Tamanho;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1021723" y="4470264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*Chaves;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pt-B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**Filhos;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7826651" y="4704600"/>
            <a:ext cx="84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Chaves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7937683" y="5869094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Filhos</a:t>
            </a: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8131791" y="2422515"/>
            <a:ext cx="839197" cy="535578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4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8131792" y="2955817"/>
            <a:ext cx="843821" cy="53557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0x80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8131792" y="3495579"/>
            <a:ext cx="844058" cy="535578"/>
          </a:xfrm>
          <a:prstGeom prst="rect">
            <a:avLst/>
          </a:prstGeom>
          <a:solidFill>
            <a:srgbClr val="FF99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7108674" y="2519780"/>
            <a:ext cx="83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Ordem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7212012" y="30571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7014631" y="3598501"/>
            <a:ext cx="1049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Tamanho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 flipH="1">
            <a:off x="7255970" y="5705591"/>
            <a:ext cx="255815" cy="64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H="1">
            <a:off x="7826651" y="5705591"/>
            <a:ext cx="192763" cy="829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13" idx="2"/>
          </p:cNvCxnSpPr>
          <p:nvPr/>
        </p:nvCxnSpPr>
        <p:spPr>
          <a:xfrm>
            <a:off x="8526418" y="5828842"/>
            <a:ext cx="140952" cy="576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4" idx="2"/>
          </p:cNvCxnSpPr>
          <p:nvPr/>
        </p:nvCxnSpPr>
        <p:spPr>
          <a:xfrm>
            <a:off x="9016009" y="5828842"/>
            <a:ext cx="740778" cy="706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4" grpId="0" animBg="1"/>
      <p:bldP spid="10" grpId="0"/>
      <p:bldP spid="11" grpId="0"/>
      <p:bldP spid="15" grpId="0"/>
      <p:bldP spid="16" grpId="0"/>
      <p:bldP spid="17" grpId="0" animBg="1"/>
      <p:bldP spid="18" grpId="0" animBg="1"/>
      <p:bldP spid="19" grpId="0" animBg="1"/>
      <p:bldP spid="20" grpId="0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 de busca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Exemplo: inserir o valor 35 na árvore a seguir (implementada em disco) utilizando bloco de 4 KB.</a:t>
            </a:r>
            <a:br>
              <a:rPr lang="pt-BR" sz="2200" dirty="0"/>
            </a:br>
            <a:endParaRPr lang="pt-BR" sz="2200" dirty="0"/>
          </a:p>
        </p:txBody>
      </p:sp>
      <p:sp>
        <p:nvSpPr>
          <p:cNvPr id="6" name="Elipse 5"/>
          <p:cNvSpPr/>
          <p:nvPr/>
        </p:nvSpPr>
        <p:spPr>
          <a:xfrm>
            <a:off x="6274987" y="3856478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40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5262382" y="2980883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6839280" y="4677070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4366477" y="3854175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4938671" y="4689283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15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1" name="Conector de seta reta 9"/>
          <p:cNvCxnSpPr>
            <a:stCxn id="7" idx="3"/>
            <a:endCxn id="9" idx="0"/>
          </p:cNvCxnSpPr>
          <p:nvPr/>
        </p:nvCxnSpPr>
        <p:spPr>
          <a:xfrm flipH="1">
            <a:off x="4649935" y="3464776"/>
            <a:ext cx="695470" cy="38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0"/>
          <p:cNvCxnSpPr>
            <a:stCxn id="6" idx="5"/>
            <a:endCxn id="8" idx="0"/>
          </p:cNvCxnSpPr>
          <p:nvPr/>
        </p:nvCxnSpPr>
        <p:spPr>
          <a:xfrm>
            <a:off x="6758880" y="4340371"/>
            <a:ext cx="363858" cy="336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3804839" y="4674535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4" name="Conector de seta reta 12"/>
          <p:cNvCxnSpPr>
            <a:stCxn id="9" idx="3"/>
            <a:endCxn id="13" idx="0"/>
          </p:cNvCxnSpPr>
          <p:nvPr/>
        </p:nvCxnSpPr>
        <p:spPr>
          <a:xfrm flipH="1">
            <a:off x="4088297" y="4338068"/>
            <a:ext cx="361203" cy="336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3"/>
          <p:cNvCxnSpPr>
            <a:stCxn id="9" idx="5"/>
            <a:endCxn id="10" idx="0"/>
          </p:cNvCxnSpPr>
          <p:nvPr/>
        </p:nvCxnSpPr>
        <p:spPr>
          <a:xfrm>
            <a:off x="4850370" y="4338068"/>
            <a:ext cx="371759" cy="351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708071" y="469454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30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7" name="Conector de seta reta 21"/>
          <p:cNvCxnSpPr>
            <a:stCxn id="6" idx="3"/>
            <a:endCxn id="16" idx="0"/>
          </p:cNvCxnSpPr>
          <p:nvPr/>
        </p:nvCxnSpPr>
        <p:spPr>
          <a:xfrm flipH="1">
            <a:off x="5991529" y="4340371"/>
            <a:ext cx="366481" cy="35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22"/>
          <p:cNvCxnSpPr>
            <a:stCxn id="7" idx="5"/>
            <a:endCxn id="6" idx="0"/>
          </p:cNvCxnSpPr>
          <p:nvPr/>
        </p:nvCxnSpPr>
        <p:spPr>
          <a:xfrm>
            <a:off x="5746275" y="3464776"/>
            <a:ext cx="812170" cy="39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1097280" y="1945271"/>
            <a:ext cx="97526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BNovo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ordem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*b = (</a:t>
            </a:r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pt-B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BTree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b-&gt;Ordem = </a:t>
            </a:r>
            <a:r>
              <a:rPr lang="pt-BR" sz="20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ordem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b-&gt;Tamanho = 0;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b-&gt;Raiz = </a:t>
            </a:r>
            <a:r>
              <a:rPr lang="pt-BR" sz="20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b;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2000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902429" y="3556932"/>
            <a:ext cx="3253251" cy="2592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967626" y="1751010"/>
            <a:ext cx="1031770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 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NovoNo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*no = 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no-&gt;Chaves =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*)malloc(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* 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no-&gt;Filhos = 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**)</a:t>
            </a:r>
            <a:r>
              <a:rPr lang="pt-BR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malloc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sizeof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NoBTree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*) *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= 0; i &lt; </a:t>
            </a:r>
            <a:r>
              <a:rPr lang="nn-NO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ordem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  <a:endParaRPr lang="nn-NO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 &lt; </a:t>
            </a:r>
            <a:r>
              <a:rPr lang="pt-BR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ordem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no-&gt;Chaves[i] = -1;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no-&gt;Filhos[i] = 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pt-B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no;</a:t>
            </a: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8683358" y="4365701"/>
            <a:ext cx="535578" cy="535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-1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218936" y="4365701"/>
            <a:ext cx="535578" cy="535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-1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9754514" y="4365701"/>
            <a:ext cx="535578" cy="535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-1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8540249" y="5003875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9047878" y="5003875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9554881" y="5003875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  <a:endParaRPr lang="pt-BR" dirty="0"/>
          </a:p>
        </p:txBody>
      </p:sp>
      <p:sp>
        <p:nvSpPr>
          <p:cNvPr id="24" name="Retângulo 23"/>
          <p:cNvSpPr/>
          <p:nvPr/>
        </p:nvSpPr>
        <p:spPr>
          <a:xfrm>
            <a:off x="10044472" y="5003875"/>
            <a:ext cx="511631" cy="24650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9051480" y="4016604"/>
            <a:ext cx="84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Chaves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9221962" y="5290628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Filhos</a:t>
            </a:r>
            <a:endParaRPr lang="pt-BR" dirty="0"/>
          </a:p>
        </p:txBody>
      </p:sp>
      <p:cxnSp>
        <p:nvCxnSpPr>
          <p:cNvPr id="32" name="Conector de Seta Reta 31"/>
          <p:cNvCxnSpPr/>
          <p:nvPr/>
        </p:nvCxnSpPr>
        <p:spPr>
          <a:xfrm>
            <a:off x="9218936" y="2181138"/>
            <a:ext cx="67677" cy="1247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/>
          <p:cNvSpPr txBox="1"/>
          <p:nvPr/>
        </p:nvSpPr>
        <p:spPr>
          <a:xfrm>
            <a:off x="8791662" y="183995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3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1, 13, 7, 5, 10, 9, 40, 50, 30, 27, 4, 16, 14, 38, 22,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4" name="Grupo 2"/>
          <p:cNvGrpSpPr/>
          <p:nvPr/>
        </p:nvGrpSpPr>
        <p:grpSpPr>
          <a:xfrm>
            <a:off x="5283523" y="282030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2"/>
          <p:cNvGrpSpPr/>
          <p:nvPr/>
        </p:nvGrpSpPr>
        <p:grpSpPr>
          <a:xfrm>
            <a:off x="8087482" y="377738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0" name="Retângulo 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2"/>
          <p:cNvGrpSpPr/>
          <p:nvPr/>
        </p:nvGrpSpPr>
        <p:grpSpPr>
          <a:xfrm>
            <a:off x="2654632" y="380509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172652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o 2"/>
          <p:cNvGrpSpPr/>
          <p:nvPr/>
        </p:nvGrpSpPr>
        <p:grpSpPr>
          <a:xfrm>
            <a:off x="132197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5" name="Retângulo 2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8</a:t>
              </a:r>
              <a:endParaRPr lang="pt-BR" dirty="0">
                <a:solidFill>
                  <a:srgbClr val="FF0000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"/>
          <p:cNvGrpSpPr/>
          <p:nvPr/>
        </p:nvGrpSpPr>
        <p:grpSpPr>
          <a:xfrm>
            <a:off x="341985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0" name="Retângulo 2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4913578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636014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2"/>
          <p:cNvGrpSpPr/>
          <p:nvPr/>
        </p:nvGrpSpPr>
        <p:grpSpPr>
          <a:xfrm>
            <a:off x="8184955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5" name="Retângulo 4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1001195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Conector de Seta Reta 54"/>
          <p:cNvCxnSpPr>
            <a:endCxn id="18" idx="0"/>
          </p:cNvCxnSpPr>
          <p:nvPr/>
        </p:nvCxnSpPr>
        <p:spPr>
          <a:xfrm flipH="1">
            <a:off x="4165064" y="3249100"/>
            <a:ext cx="1118460" cy="55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10" idx="0"/>
          </p:cNvCxnSpPr>
          <p:nvPr/>
        </p:nvCxnSpPr>
        <p:spPr>
          <a:xfrm>
            <a:off x="5717332" y="3249100"/>
            <a:ext cx="2587055" cy="52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23" idx="0"/>
          </p:cNvCxnSpPr>
          <p:nvPr/>
        </p:nvCxnSpPr>
        <p:spPr>
          <a:xfrm flipH="1">
            <a:off x="1683084" y="4223674"/>
            <a:ext cx="971548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endCxn id="27" idx="0"/>
          </p:cNvCxnSpPr>
          <p:nvPr/>
        </p:nvCxnSpPr>
        <p:spPr>
          <a:xfrm flipH="1">
            <a:off x="2398597" y="4233890"/>
            <a:ext cx="681944" cy="163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endCxn id="31" idx="0"/>
          </p:cNvCxnSpPr>
          <p:nvPr/>
        </p:nvCxnSpPr>
        <p:spPr>
          <a:xfrm>
            <a:off x="3522250" y="4223674"/>
            <a:ext cx="548318" cy="164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endCxn id="35" idx="0"/>
          </p:cNvCxnSpPr>
          <p:nvPr/>
        </p:nvCxnSpPr>
        <p:spPr>
          <a:xfrm>
            <a:off x="3944668" y="4223674"/>
            <a:ext cx="1185815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endCxn id="42" idx="0"/>
          </p:cNvCxnSpPr>
          <p:nvPr/>
        </p:nvCxnSpPr>
        <p:spPr>
          <a:xfrm flipH="1">
            <a:off x="7436769" y="4206173"/>
            <a:ext cx="650713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46" idx="0"/>
          </p:cNvCxnSpPr>
          <p:nvPr/>
        </p:nvCxnSpPr>
        <p:spPr>
          <a:xfrm>
            <a:off x="8510312" y="4206173"/>
            <a:ext cx="325357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endCxn id="50" idx="0"/>
          </p:cNvCxnSpPr>
          <p:nvPr/>
        </p:nvCxnSpPr>
        <p:spPr>
          <a:xfrm>
            <a:off x="8955100" y="4206173"/>
            <a:ext cx="1273761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0170"/>
            <a:ext cx="10058400" cy="939165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1, 13, 7, 5, 10, 9, 40, 50, 30, 27, 4, 16, 14, 38, 22,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4" name="Grupo 2"/>
          <p:cNvGrpSpPr/>
          <p:nvPr/>
        </p:nvGrpSpPr>
        <p:grpSpPr>
          <a:xfrm>
            <a:off x="5283523" y="282030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2"/>
          <p:cNvGrpSpPr/>
          <p:nvPr/>
        </p:nvGrpSpPr>
        <p:grpSpPr>
          <a:xfrm>
            <a:off x="8087482" y="377738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0" name="Retângulo 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2"/>
          <p:cNvGrpSpPr/>
          <p:nvPr/>
        </p:nvGrpSpPr>
        <p:grpSpPr>
          <a:xfrm>
            <a:off x="2654632" y="380509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172652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o 2"/>
          <p:cNvGrpSpPr/>
          <p:nvPr/>
        </p:nvGrpSpPr>
        <p:grpSpPr>
          <a:xfrm>
            <a:off x="132197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5" name="Retângulo 2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"/>
          <p:cNvGrpSpPr/>
          <p:nvPr/>
        </p:nvGrpSpPr>
        <p:grpSpPr>
          <a:xfrm>
            <a:off x="341985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0" name="Retângulo 2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4913578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636014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2"/>
          <p:cNvGrpSpPr/>
          <p:nvPr/>
        </p:nvGrpSpPr>
        <p:grpSpPr>
          <a:xfrm>
            <a:off x="8184955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5" name="Retângulo 4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1001195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Conector de Seta Reta 54"/>
          <p:cNvCxnSpPr>
            <a:endCxn id="18" idx="0"/>
          </p:cNvCxnSpPr>
          <p:nvPr/>
        </p:nvCxnSpPr>
        <p:spPr>
          <a:xfrm flipH="1">
            <a:off x="4165064" y="3249100"/>
            <a:ext cx="1118460" cy="55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10" idx="0"/>
          </p:cNvCxnSpPr>
          <p:nvPr/>
        </p:nvCxnSpPr>
        <p:spPr>
          <a:xfrm>
            <a:off x="5717332" y="3249100"/>
            <a:ext cx="2587055" cy="52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23" idx="0"/>
          </p:cNvCxnSpPr>
          <p:nvPr/>
        </p:nvCxnSpPr>
        <p:spPr>
          <a:xfrm flipH="1">
            <a:off x="1683084" y="4223674"/>
            <a:ext cx="971548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endCxn id="27" idx="0"/>
          </p:cNvCxnSpPr>
          <p:nvPr/>
        </p:nvCxnSpPr>
        <p:spPr>
          <a:xfrm flipH="1">
            <a:off x="2398597" y="4233890"/>
            <a:ext cx="681944" cy="163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endCxn id="31" idx="0"/>
          </p:cNvCxnSpPr>
          <p:nvPr/>
        </p:nvCxnSpPr>
        <p:spPr>
          <a:xfrm>
            <a:off x="3522250" y="4223674"/>
            <a:ext cx="548318" cy="164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endCxn id="35" idx="0"/>
          </p:cNvCxnSpPr>
          <p:nvPr/>
        </p:nvCxnSpPr>
        <p:spPr>
          <a:xfrm>
            <a:off x="3944668" y="4223674"/>
            <a:ext cx="1185815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endCxn id="42" idx="0"/>
          </p:cNvCxnSpPr>
          <p:nvPr/>
        </p:nvCxnSpPr>
        <p:spPr>
          <a:xfrm flipH="1">
            <a:off x="7436769" y="4206173"/>
            <a:ext cx="650713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46" idx="0"/>
          </p:cNvCxnSpPr>
          <p:nvPr/>
        </p:nvCxnSpPr>
        <p:spPr>
          <a:xfrm>
            <a:off x="8510312" y="4206173"/>
            <a:ext cx="325357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endCxn id="50" idx="0"/>
          </p:cNvCxnSpPr>
          <p:nvPr/>
        </p:nvCxnSpPr>
        <p:spPr>
          <a:xfrm>
            <a:off x="8955100" y="4206173"/>
            <a:ext cx="1273761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0170"/>
            <a:ext cx="10058400" cy="939165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13, 7, 5, 10, 9, 40, 50, 30, 27, 4, 16, 14, 38, 22,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4" name="Grupo 2"/>
          <p:cNvGrpSpPr/>
          <p:nvPr/>
        </p:nvGrpSpPr>
        <p:grpSpPr>
          <a:xfrm>
            <a:off x="5283523" y="282030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2"/>
          <p:cNvGrpSpPr/>
          <p:nvPr/>
        </p:nvGrpSpPr>
        <p:grpSpPr>
          <a:xfrm>
            <a:off x="8087482" y="377738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0" name="Retângulo 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2"/>
          <p:cNvGrpSpPr/>
          <p:nvPr/>
        </p:nvGrpSpPr>
        <p:grpSpPr>
          <a:xfrm>
            <a:off x="2654632" y="380509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172652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o 2"/>
          <p:cNvGrpSpPr/>
          <p:nvPr/>
        </p:nvGrpSpPr>
        <p:grpSpPr>
          <a:xfrm>
            <a:off x="132197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5" name="Retângulo 2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"/>
          <p:cNvGrpSpPr/>
          <p:nvPr/>
        </p:nvGrpSpPr>
        <p:grpSpPr>
          <a:xfrm>
            <a:off x="341985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0" name="Retângulo 2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4913578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636014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2"/>
          <p:cNvGrpSpPr/>
          <p:nvPr/>
        </p:nvGrpSpPr>
        <p:grpSpPr>
          <a:xfrm>
            <a:off x="8184955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5" name="Retângulo 4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1001195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Conector de Seta Reta 54"/>
          <p:cNvCxnSpPr>
            <a:endCxn id="18" idx="0"/>
          </p:cNvCxnSpPr>
          <p:nvPr/>
        </p:nvCxnSpPr>
        <p:spPr>
          <a:xfrm flipH="1">
            <a:off x="4165064" y="3249100"/>
            <a:ext cx="1118460" cy="55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10" idx="0"/>
          </p:cNvCxnSpPr>
          <p:nvPr/>
        </p:nvCxnSpPr>
        <p:spPr>
          <a:xfrm>
            <a:off x="5717332" y="3249100"/>
            <a:ext cx="2587055" cy="52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23" idx="0"/>
          </p:cNvCxnSpPr>
          <p:nvPr/>
        </p:nvCxnSpPr>
        <p:spPr>
          <a:xfrm flipH="1">
            <a:off x="1683084" y="4223674"/>
            <a:ext cx="971548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endCxn id="27" idx="0"/>
          </p:cNvCxnSpPr>
          <p:nvPr/>
        </p:nvCxnSpPr>
        <p:spPr>
          <a:xfrm flipH="1">
            <a:off x="2398597" y="4233890"/>
            <a:ext cx="681944" cy="163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endCxn id="31" idx="0"/>
          </p:cNvCxnSpPr>
          <p:nvPr/>
        </p:nvCxnSpPr>
        <p:spPr>
          <a:xfrm>
            <a:off x="3522250" y="4223674"/>
            <a:ext cx="548318" cy="164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endCxn id="35" idx="0"/>
          </p:cNvCxnSpPr>
          <p:nvPr/>
        </p:nvCxnSpPr>
        <p:spPr>
          <a:xfrm>
            <a:off x="3944668" y="4223674"/>
            <a:ext cx="1185815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endCxn id="42" idx="0"/>
          </p:cNvCxnSpPr>
          <p:nvPr/>
        </p:nvCxnSpPr>
        <p:spPr>
          <a:xfrm flipH="1">
            <a:off x="7436769" y="4206173"/>
            <a:ext cx="650713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46" idx="0"/>
          </p:cNvCxnSpPr>
          <p:nvPr/>
        </p:nvCxnSpPr>
        <p:spPr>
          <a:xfrm>
            <a:off x="8510312" y="4206173"/>
            <a:ext cx="325357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endCxn id="50" idx="0"/>
          </p:cNvCxnSpPr>
          <p:nvPr/>
        </p:nvCxnSpPr>
        <p:spPr>
          <a:xfrm>
            <a:off x="8955100" y="4206173"/>
            <a:ext cx="1273761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0170"/>
            <a:ext cx="10058400" cy="939165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7, 5, 10, 9, 40, 50, 30, 27, 4, 16, 14, 38, 22,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4" name="Grupo 2"/>
          <p:cNvGrpSpPr/>
          <p:nvPr/>
        </p:nvGrpSpPr>
        <p:grpSpPr>
          <a:xfrm>
            <a:off x="5283523" y="282030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2"/>
          <p:cNvGrpSpPr/>
          <p:nvPr/>
        </p:nvGrpSpPr>
        <p:grpSpPr>
          <a:xfrm>
            <a:off x="8087482" y="377738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0" name="Retângulo 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2"/>
          <p:cNvGrpSpPr/>
          <p:nvPr/>
        </p:nvGrpSpPr>
        <p:grpSpPr>
          <a:xfrm>
            <a:off x="2654632" y="380509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172652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o 2"/>
          <p:cNvGrpSpPr/>
          <p:nvPr/>
        </p:nvGrpSpPr>
        <p:grpSpPr>
          <a:xfrm>
            <a:off x="132197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5" name="Retângulo 2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"/>
          <p:cNvGrpSpPr/>
          <p:nvPr/>
        </p:nvGrpSpPr>
        <p:grpSpPr>
          <a:xfrm>
            <a:off x="341985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0" name="Retângulo 2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4913578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636014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2"/>
          <p:cNvGrpSpPr/>
          <p:nvPr/>
        </p:nvGrpSpPr>
        <p:grpSpPr>
          <a:xfrm>
            <a:off x="8184955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5" name="Retângulo 4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1001195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Conector de Seta Reta 54"/>
          <p:cNvCxnSpPr>
            <a:endCxn id="18" idx="0"/>
          </p:cNvCxnSpPr>
          <p:nvPr/>
        </p:nvCxnSpPr>
        <p:spPr>
          <a:xfrm flipH="1">
            <a:off x="4165064" y="3249100"/>
            <a:ext cx="1118460" cy="55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10" idx="0"/>
          </p:cNvCxnSpPr>
          <p:nvPr/>
        </p:nvCxnSpPr>
        <p:spPr>
          <a:xfrm>
            <a:off x="5717332" y="3249100"/>
            <a:ext cx="2587055" cy="52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23" idx="0"/>
          </p:cNvCxnSpPr>
          <p:nvPr/>
        </p:nvCxnSpPr>
        <p:spPr>
          <a:xfrm flipH="1">
            <a:off x="1683084" y="4223674"/>
            <a:ext cx="971548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endCxn id="27" idx="0"/>
          </p:cNvCxnSpPr>
          <p:nvPr/>
        </p:nvCxnSpPr>
        <p:spPr>
          <a:xfrm flipH="1">
            <a:off x="2398597" y="4233890"/>
            <a:ext cx="681944" cy="163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endCxn id="31" idx="0"/>
          </p:cNvCxnSpPr>
          <p:nvPr/>
        </p:nvCxnSpPr>
        <p:spPr>
          <a:xfrm>
            <a:off x="3522250" y="4223674"/>
            <a:ext cx="548318" cy="164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endCxn id="35" idx="0"/>
          </p:cNvCxnSpPr>
          <p:nvPr/>
        </p:nvCxnSpPr>
        <p:spPr>
          <a:xfrm>
            <a:off x="3944668" y="4223674"/>
            <a:ext cx="1185815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endCxn id="42" idx="0"/>
          </p:cNvCxnSpPr>
          <p:nvPr/>
        </p:nvCxnSpPr>
        <p:spPr>
          <a:xfrm flipH="1">
            <a:off x="7436769" y="4206173"/>
            <a:ext cx="650713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46" idx="0"/>
          </p:cNvCxnSpPr>
          <p:nvPr/>
        </p:nvCxnSpPr>
        <p:spPr>
          <a:xfrm>
            <a:off x="8510312" y="4206173"/>
            <a:ext cx="325357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endCxn id="50" idx="0"/>
          </p:cNvCxnSpPr>
          <p:nvPr/>
        </p:nvCxnSpPr>
        <p:spPr>
          <a:xfrm>
            <a:off x="8955100" y="4206173"/>
            <a:ext cx="1273761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0170"/>
            <a:ext cx="10058400" cy="939165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5, 10, 9, 40, 50, 30, 27, 4, 16, 14, 38, 22,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4" name="Grupo 2"/>
          <p:cNvGrpSpPr/>
          <p:nvPr/>
        </p:nvGrpSpPr>
        <p:grpSpPr>
          <a:xfrm>
            <a:off x="5283523" y="282030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2"/>
          <p:cNvGrpSpPr/>
          <p:nvPr/>
        </p:nvGrpSpPr>
        <p:grpSpPr>
          <a:xfrm>
            <a:off x="8087482" y="377738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0" name="Retângulo 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2"/>
          <p:cNvGrpSpPr/>
          <p:nvPr/>
        </p:nvGrpSpPr>
        <p:grpSpPr>
          <a:xfrm>
            <a:off x="2654632" y="380509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172652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o 2"/>
          <p:cNvGrpSpPr/>
          <p:nvPr/>
        </p:nvGrpSpPr>
        <p:grpSpPr>
          <a:xfrm>
            <a:off x="132197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5" name="Retângulo 2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"/>
          <p:cNvGrpSpPr/>
          <p:nvPr/>
        </p:nvGrpSpPr>
        <p:grpSpPr>
          <a:xfrm>
            <a:off x="341985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0" name="Retângulo 2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4913578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636014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2"/>
          <p:cNvGrpSpPr/>
          <p:nvPr/>
        </p:nvGrpSpPr>
        <p:grpSpPr>
          <a:xfrm>
            <a:off x="8184955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5" name="Retângulo 4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1001195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Conector de Seta Reta 54"/>
          <p:cNvCxnSpPr>
            <a:endCxn id="18" idx="0"/>
          </p:cNvCxnSpPr>
          <p:nvPr/>
        </p:nvCxnSpPr>
        <p:spPr>
          <a:xfrm flipH="1">
            <a:off x="4165064" y="3249100"/>
            <a:ext cx="1118460" cy="55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10" idx="0"/>
          </p:cNvCxnSpPr>
          <p:nvPr/>
        </p:nvCxnSpPr>
        <p:spPr>
          <a:xfrm>
            <a:off x="5717332" y="3249100"/>
            <a:ext cx="2587055" cy="52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23" idx="0"/>
          </p:cNvCxnSpPr>
          <p:nvPr/>
        </p:nvCxnSpPr>
        <p:spPr>
          <a:xfrm flipH="1">
            <a:off x="1683084" y="4223674"/>
            <a:ext cx="971548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endCxn id="27" idx="0"/>
          </p:cNvCxnSpPr>
          <p:nvPr/>
        </p:nvCxnSpPr>
        <p:spPr>
          <a:xfrm flipH="1">
            <a:off x="2398597" y="4233890"/>
            <a:ext cx="681944" cy="163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endCxn id="31" idx="0"/>
          </p:cNvCxnSpPr>
          <p:nvPr/>
        </p:nvCxnSpPr>
        <p:spPr>
          <a:xfrm>
            <a:off x="3522250" y="4223674"/>
            <a:ext cx="548318" cy="164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endCxn id="35" idx="0"/>
          </p:cNvCxnSpPr>
          <p:nvPr/>
        </p:nvCxnSpPr>
        <p:spPr>
          <a:xfrm>
            <a:off x="3944668" y="4223674"/>
            <a:ext cx="1185815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endCxn id="42" idx="0"/>
          </p:cNvCxnSpPr>
          <p:nvPr/>
        </p:nvCxnSpPr>
        <p:spPr>
          <a:xfrm flipH="1">
            <a:off x="7436769" y="4206173"/>
            <a:ext cx="650713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46" idx="0"/>
          </p:cNvCxnSpPr>
          <p:nvPr/>
        </p:nvCxnSpPr>
        <p:spPr>
          <a:xfrm>
            <a:off x="8510312" y="4206173"/>
            <a:ext cx="325357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endCxn id="50" idx="0"/>
          </p:cNvCxnSpPr>
          <p:nvPr/>
        </p:nvCxnSpPr>
        <p:spPr>
          <a:xfrm>
            <a:off x="8955100" y="4206173"/>
            <a:ext cx="1273761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0170"/>
            <a:ext cx="10058400" cy="939165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10, 9, 40, 50, 30, 27, 4, 16, 14, 38, 22,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4" name="Grupo 2"/>
          <p:cNvGrpSpPr/>
          <p:nvPr/>
        </p:nvGrpSpPr>
        <p:grpSpPr>
          <a:xfrm>
            <a:off x="5283523" y="282030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2"/>
          <p:cNvGrpSpPr/>
          <p:nvPr/>
        </p:nvGrpSpPr>
        <p:grpSpPr>
          <a:xfrm>
            <a:off x="8087482" y="377738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0" name="Retângulo 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2"/>
          <p:cNvGrpSpPr/>
          <p:nvPr/>
        </p:nvGrpSpPr>
        <p:grpSpPr>
          <a:xfrm>
            <a:off x="2654632" y="380509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172652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"/>
          <p:cNvGrpSpPr/>
          <p:nvPr/>
        </p:nvGrpSpPr>
        <p:grpSpPr>
          <a:xfrm>
            <a:off x="153898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0" name="Retângulo 2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3628338" y="5869306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636014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2"/>
          <p:cNvGrpSpPr/>
          <p:nvPr/>
        </p:nvGrpSpPr>
        <p:grpSpPr>
          <a:xfrm>
            <a:off x="8184955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5" name="Retângulo 4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1001195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Conector de Seta Reta 54"/>
          <p:cNvCxnSpPr>
            <a:endCxn id="18" idx="0"/>
          </p:cNvCxnSpPr>
          <p:nvPr/>
        </p:nvCxnSpPr>
        <p:spPr>
          <a:xfrm flipH="1">
            <a:off x="4165064" y="3249100"/>
            <a:ext cx="1118460" cy="55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10" idx="0"/>
          </p:cNvCxnSpPr>
          <p:nvPr/>
        </p:nvCxnSpPr>
        <p:spPr>
          <a:xfrm>
            <a:off x="5717332" y="3249100"/>
            <a:ext cx="2587055" cy="52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23" idx="0"/>
          </p:cNvCxnSpPr>
          <p:nvPr/>
        </p:nvCxnSpPr>
        <p:spPr>
          <a:xfrm flipH="1">
            <a:off x="1683084" y="4223674"/>
            <a:ext cx="971548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endCxn id="27" idx="0"/>
          </p:cNvCxnSpPr>
          <p:nvPr/>
        </p:nvCxnSpPr>
        <p:spPr>
          <a:xfrm flipH="1">
            <a:off x="2398597" y="4233890"/>
            <a:ext cx="681944" cy="163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3513995" y="4234469"/>
            <a:ext cx="548318" cy="164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endCxn id="42" idx="0"/>
          </p:cNvCxnSpPr>
          <p:nvPr/>
        </p:nvCxnSpPr>
        <p:spPr>
          <a:xfrm flipH="1">
            <a:off x="7436769" y="4206173"/>
            <a:ext cx="650713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46" idx="0"/>
          </p:cNvCxnSpPr>
          <p:nvPr/>
        </p:nvCxnSpPr>
        <p:spPr>
          <a:xfrm>
            <a:off x="8510312" y="4206173"/>
            <a:ext cx="325357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endCxn id="50" idx="0"/>
          </p:cNvCxnSpPr>
          <p:nvPr/>
        </p:nvCxnSpPr>
        <p:spPr>
          <a:xfrm>
            <a:off x="8955100" y="4206173"/>
            <a:ext cx="1273761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90170"/>
            <a:ext cx="10058400" cy="939165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 passo a passo como uma árvore B a seguir ficará após a remoção dos elementos: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13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2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pt-BR" sz="24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9, 40, 50, 30, 27, 4, 16, 14, 38, 22, 12</a:t>
            </a:r>
            <a:endParaRPr lang="pt-BR" sz="24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pt-BR" dirty="0"/>
          </a:p>
        </p:txBody>
      </p:sp>
      <p:grpSp>
        <p:nvGrpSpPr>
          <p:cNvPr id="4" name="Grupo 2"/>
          <p:cNvGrpSpPr/>
          <p:nvPr/>
        </p:nvGrpSpPr>
        <p:grpSpPr>
          <a:xfrm>
            <a:off x="5283523" y="282030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upo 2"/>
          <p:cNvGrpSpPr/>
          <p:nvPr/>
        </p:nvGrpSpPr>
        <p:grpSpPr>
          <a:xfrm>
            <a:off x="8087482" y="377738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0" name="Retângulo 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o 2"/>
          <p:cNvGrpSpPr/>
          <p:nvPr/>
        </p:nvGrpSpPr>
        <p:grpSpPr>
          <a:xfrm>
            <a:off x="2654632" y="380509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2"/>
          <p:cNvGrpSpPr/>
          <p:nvPr/>
        </p:nvGrpSpPr>
        <p:grpSpPr>
          <a:xfrm>
            <a:off x="172652" y="5120641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"/>
          <p:cNvGrpSpPr/>
          <p:nvPr/>
        </p:nvGrpSpPr>
        <p:grpSpPr>
          <a:xfrm>
            <a:off x="1538984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0" name="Retângulo 2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o 2"/>
          <p:cNvGrpSpPr/>
          <p:nvPr/>
        </p:nvGrpSpPr>
        <p:grpSpPr>
          <a:xfrm>
            <a:off x="3628338" y="5869306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5" name="Retângulo 3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upo 2"/>
          <p:cNvGrpSpPr/>
          <p:nvPr/>
        </p:nvGrpSpPr>
        <p:grpSpPr>
          <a:xfrm>
            <a:off x="636014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0" name="Retângulo 3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Grupo 2"/>
          <p:cNvGrpSpPr/>
          <p:nvPr/>
        </p:nvGrpSpPr>
        <p:grpSpPr>
          <a:xfrm>
            <a:off x="8184955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45" name="Retângulo 4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38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o 2"/>
          <p:cNvGrpSpPr/>
          <p:nvPr/>
        </p:nvGrpSpPr>
        <p:grpSpPr>
          <a:xfrm>
            <a:off x="10011956" y="58690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50" name="Retângulo 4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5" name="Conector de Seta Reta 54"/>
          <p:cNvCxnSpPr>
            <a:endCxn id="18" idx="0"/>
          </p:cNvCxnSpPr>
          <p:nvPr/>
        </p:nvCxnSpPr>
        <p:spPr>
          <a:xfrm flipH="1">
            <a:off x="4165064" y="3249100"/>
            <a:ext cx="1118460" cy="555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ector de Seta Reta 57"/>
          <p:cNvCxnSpPr>
            <a:endCxn id="10" idx="0"/>
          </p:cNvCxnSpPr>
          <p:nvPr/>
        </p:nvCxnSpPr>
        <p:spPr>
          <a:xfrm>
            <a:off x="5717332" y="3249100"/>
            <a:ext cx="2587055" cy="528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endCxn id="23" idx="0"/>
          </p:cNvCxnSpPr>
          <p:nvPr/>
        </p:nvCxnSpPr>
        <p:spPr>
          <a:xfrm flipH="1">
            <a:off x="1683084" y="4223674"/>
            <a:ext cx="971548" cy="89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endCxn id="27" idx="0"/>
          </p:cNvCxnSpPr>
          <p:nvPr/>
        </p:nvCxnSpPr>
        <p:spPr>
          <a:xfrm flipH="1">
            <a:off x="2398597" y="4233890"/>
            <a:ext cx="681944" cy="1635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>
            <a:off x="3513995" y="4234469"/>
            <a:ext cx="548318" cy="1645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endCxn id="42" idx="0"/>
          </p:cNvCxnSpPr>
          <p:nvPr/>
        </p:nvCxnSpPr>
        <p:spPr>
          <a:xfrm flipH="1">
            <a:off x="7436769" y="4206173"/>
            <a:ext cx="650713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endCxn id="46" idx="0"/>
          </p:cNvCxnSpPr>
          <p:nvPr/>
        </p:nvCxnSpPr>
        <p:spPr>
          <a:xfrm>
            <a:off x="8510312" y="4206173"/>
            <a:ext cx="325357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ector de Seta Reta 71"/>
          <p:cNvCxnSpPr>
            <a:endCxn id="50" idx="0"/>
          </p:cNvCxnSpPr>
          <p:nvPr/>
        </p:nvCxnSpPr>
        <p:spPr>
          <a:xfrm>
            <a:off x="8955100" y="4206173"/>
            <a:ext cx="1273761" cy="166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 de busca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Exemplo: inserir o valor 35 na árvore a seguir (implementada em disco) utilizando bloco de 4 KB.</a:t>
            </a:r>
            <a:br>
              <a:rPr lang="pt-BR" sz="2200" dirty="0"/>
            </a:br>
            <a:endParaRPr lang="pt-BR" sz="2200" dirty="0"/>
          </a:p>
        </p:txBody>
      </p:sp>
      <p:sp>
        <p:nvSpPr>
          <p:cNvPr id="6" name="Elipse 5"/>
          <p:cNvSpPr/>
          <p:nvPr/>
        </p:nvSpPr>
        <p:spPr>
          <a:xfrm>
            <a:off x="6205975" y="4449551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40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5193370" y="3573956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6770268" y="5270143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4297465" y="4447248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4869659" y="5282356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15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1" name="Conector de seta reta 9"/>
          <p:cNvCxnSpPr>
            <a:stCxn id="7" idx="3"/>
            <a:endCxn id="9" idx="0"/>
          </p:cNvCxnSpPr>
          <p:nvPr/>
        </p:nvCxnSpPr>
        <p:spPr>
          <a:xfrm flipH="1">
            <a:off x="4580923" y="4057849"/>
            <a:ext cx="695470" cy="38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0"/>
          <p:cNvCxnSpPr>
            <a:stCxn id="6" idx="5"/>
            <a:endCxn id="8" idx="0"/>
          </p:cNvCxnSpPr>
          <p:nvPr/>
        </p:nvCxnSpPr>
        <p:spPr>
          <a:xfrm>
            <a:off x="6689868" y="4933444"/>
            <a:ext cx="363858" cy="336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3735827" y="5267608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4" name="Conector de seta reta 12"/>
          <p:cNvCxnSpPr>
            <a:stCxn id="9" idx="3"/>
            <a:endCxn id="13" idx="0"/>
          </p:cNvCxnSpPr>
          <p:nvPr/>
        </p:nvCxnSpPr>
        <p:spPr>
          <a:xfrm flipH="1">
            <a:off x="4019285" y="4931141"/>
            <a:ext cx="361203" cy="336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3"/>
          <p:cNvCxnSpPr>
            <a:stCxn id="9" idx="5"/>
            <a:endCxn id="10" idx="0"/>
          </p:cNvCxnSpPr>
          <p:nvPr/>
        </p:nvCxnSpPr>
        <p:spPr>
          <a:xfrm>
            <a:off x="4781358" y="4931141"/>
            <a:ext cx="371759" cy="351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5639059" y="5287622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30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7" name="Conector de seta reta 21"/>
          <p:cNvCxnSpPr>
            <a:stCxn id="6" idx="3"/>
            <a:endCxn id="16" idx="0"/>
          </p:cNvCxnSpPr>
          <p:nvPr/>
        </p:nvCxnSpPr>
        <p:spPr>
          <a:xfrm flipH="1">
            <a:off x="5922517" y="4933444"/>
            <a:ext cx="366481" cy="35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22"/>
          <p:cNvCxnSpPr>
            <a:stCxn id="7" idx="5"/>
            <a:endCxn id="6" idx="0"/>
          </p:cNvCxnSpPr>
          <p:nvPr/>
        </p:nvCxnSpPr>
        <p:spPr>
          <a:xfrm>
            <a:off x="5677263" y="4057849"/>
            <a:ext cx="812170" cy="39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 18"/>
          <p:cNvSpPr/>
          <p:nvPr/>
        </p:nvSpPr>
        <p:spPr>
          <a:xfrm>
            <a:off x="3113336" y="262537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2B91AF"/>
                </a:solidFill>
                <a:latin typeface="Consolas" panose="020B0609020204030204" pitchFamily="49" charset="0"/>
              </a:rPr>
              <a:t>FILE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fopen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"arvore.dat"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A31515"/>
                </a:solidFill>
                <a:latin typeface="Consolas" panose="020B0609020204030204" pitchFamily="49" charset="0"/>
              </a:rPr>
              <a:t>"r+"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6431716" y="3596924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(&amp;valor,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1,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7301603" y="4476955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(&amp;valor,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1,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6161336" y="5960687"/>
            <a:ext cx="4363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fread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(&amp;valor,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1,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3129885" y="298836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valor;</a:t>
            </a:r>
            <a:endParaRPr lang="pt-BR" dirty="0"/>
          </a:p>
        </p:txBody>
      </p:sp>
      <p:graphicFrame>
        <p:nvGraphicFramePr>
          <p:cNvPr id="24" name="Tabela 23"/>
          <p:cNvGraphicFramePr>
            <a:graphicFrameLocks noGrp="1"/>
          </p:cNvGraphicFramePr>
          <p:nvPr/>
        </p:nvGraphicFramePr>
        <p:xfrm>
          <a:off x="201520" y="3558248"/>
          <a:ext cx="3607059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008"/>
                <a:gridCol w="17830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Quantidade de </a:t>
                      </a:r>
                      <a:r>
                        <a:rPr lang="pt-BR" sz="1400" i="1" dirty="0"/>
                        <a:t>bytes</a:t>
                      </a:r>
                      <a:r>
                        <a:rPr lang="pt-BR" sz="1400" dirty="0"/>
                        <a:t> significativa</a:t>
                      </a:r>
                      <a:endParaRPr lang="pt-B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Quantidade total de bytes lida</a:t>
                      </a:r>
                      <a:endParaRPr lang="pt-BR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  <a:endParaRPr lang="pt-BR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0</a:t>
                      </a:r>
                      <a:endParaRPr lang="pt-BR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Conector de Seta Reta 25"/>
          <p:cNvCxnSpPr>
            <a:stCxn id="20" idx="1"/>
            <a:endCxn id="7" idx="6"/>
          </p:cNvCxnSpPr>
          <p:nvPr/>
        </p:nvCxnSpPr>
        <p:spPr>
          <a:xfrm flipH="1">
            <a:off x="5760286" y="3781590"/>
            <a:ext cx="671430" cy="758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21" idx="1"/>
            <a:endCxn id="6" idx="6"/>
          </p:cNvCxnSpPr>
          <p:nvPr/>
        </p:nvCxnSpPr>
        <p:spPr>
          <a:xfrm flipH="1">
            <a:off x="6772891" y="4661621"/>
            <a:ext cx="528712" cy="71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22" idx="1"/>
            <a:endCxn id="16" idx="4"/>
          </p:cNvCxnSpPr>
          <p:nvPr/>
        </p:nvCxnSpPr>
        <p:spPr>
          <a:xfrm flipH="1" flipV="1">
            <a:off x="5922517" y="5854538"/>
            <a:ext cx="238819" cy="2908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974847" y="4115363"/>
            <a:ext cx="27603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4</a:t>
            </a:r>
            <a:endParaRPr lang="pt-BR" sz="14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2651728" y="4101705"/>
            <a:ext cx="55015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4096</a:t>
            </a:r>
            <a:endParaRPr lang="pt-BR" sz="1400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990899" y="4114624"/>
            <a:ext cx="27603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8</a:t>
            </a:r>
            <a:endParaRPr lang="pt-BR" sz="1400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2651728" y="4120588"/>
            <a:ext cx="55015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8192</a:t>
            </a:r>
            <a:endParaRPr lang="pt-BR" sz="1400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929162" y="4138646"/>
            <a:ext cx="367408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12</a:t>
            </a:r>
            <a:endParaRPr lang="pt-BR" sz="1400" dirty="0"/>
          </a:p>
        </p:txBody>
      </p:sp>
      <p:sp>
        <p:nvSpPr>
          <p:cNvPr id="37" name="CaixaDeTexto 36"/>
          <p:cNvSpPr txBox="1"/>
          <p:nvPr/>
        </p:nvSpPr>
        <p:spPr>
          <a:xfrm>
            <a:off x="2616833" y="4098659"/>
            <a:ext cx="641522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400" dirty="0"/>
              <a:t>12288</a:t>
            </a:r>
            <a:endParaRPr lang="pt-BR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 de busca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7586883" cy="44383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Além do desperdício de tempo, temos também o desperdício de espaço em disco;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 árvore ao lado deveria ocupar 84 bytes na memória, pois cada nó ocupa: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4 bytes para o valor;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4 bytes para o filho esquerdo;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4 bytes para o filho direito;</a:t>
            </a:r>
            <a:endParaRPr lang="pt-BR" sz="2400" dirty="0"/>
          </a:p>
        </p:txBody>
      </p:sp>
      <p:sp>
        <p:nvSpPr>
          <p:cNvPr id="6" name="Elipse 5"/>
          <p:cNvSpPr/>
          <p:nvPr/>
        </p:nvSpPr>
        <p:spPr>
          <a:xfrm>
            <a:off x="10857955" y="3171322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40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9845350" y="2295727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1422248" y="3991914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8949445" y="316901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9521639" y="4004127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15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1" name="Conector de seta reta 9"/>
          <p:cNvCxnSpPr>
            <a:stCxn id="7" idx="3"/>
            <a:endCxn id="9" idx="0"/>
          </p:cNvCxnSpPr>
          <p:nvPr/>
        </p:nvCxnSpPr>
        <p:spPr>
          <a:xfrm flipH="1">
            <a:off x="9232903" y="2779620"/>
            <a:ext cx="695470" cy="38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0"/>
          <p:cNvCxnSpPr>
            <a:stCxn id="6" idx="5"/>
            <a:endCxn id="8" idx="0"/>
          </p:cNvCxnSpPr>
          <p:nvPr/>
        </p:nvCxnSpPr>
        <p:spPr>
          <a:xfrm>
            <a:off x="11341848" y="3655215"/>
            <a:ext cx="363858" cy="336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8387807" y="398937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4" name="Conector de seta reta 12"/>
          <p:cNvCxnSpPr>
            <a:stCxn id="9" idx="3"/>
            <a:endCxn id="13" idx="0"/>
          </p:cNvCxnSpPr>
          <p:nvPr/>
        </p:nvCxnSpPr>
        <p:spPr>
          <a:xfrm flipH="1">
            <a:off x="8671265" y="3652912"/>
            <a:ext cx="361203" cy="336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3"/>
          <p:cNvCxnSpPr>
            <a:stCxn id="9" idx="5"/>
            <a:endCxn id="10" idx="0"/>
          </p:cNvCxnSpPr>
          <p:nvPr/>
        </p:nvCxnSpPr>
        <p:spPr>
          <a:xfrm>
            <a:off x="9433338" y="3652912"/>
            <a:ext cx="371759" cy="351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10291039" y="4009393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30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7" name="Conector de seta reta 21"/>
          <p:cNvCxnSpPr>
            <a:stCxn id="6" idx="3"/>
            <a:endCxn id="16" idx="0"/>
          </p:cNvCxnSpPr>
          <p:nvPr/>
        </p:nvCxnSpPr>
        <p:spPr>
          <a:xfrm flipH="1">
            <a:off x="10574497" y="3655215"/>
            <a:ext cx="366481" cy="35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22"/>
          <p:cNvCxnSpPr>
            <a:stCxn id="7" idx="5"/>
            <a:endCxn id="6" idx="0"/>
          </p:cNvCxnSpPr>
          <p:nvPr/>
        </p:nvCxnSpPr>
        <p:spPr>
          <a:xfrm>
            <a:off x="10329243" y="2779620"/>
            <a:ext cx="812170" cy="39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binária de busca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56773" y="1880239"/>
            <a:ext cx="7586883" cy="443833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Se todos os nós forem armazenados em um bloco do disco, considerando um bloco de 4 KB, a árvore ocupará 4 KB.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Apenas 84 </a:t>
            </a:r>
            <a:r>
              <a:rPr lang="pt-BR" sz="2400" i="1" dirty="0"/>
              <a:t>bytes</a:t>
            </a:r>
            <a:r>
              <a:rPr lang="pt-BR" sz="2400" dirty="0"/>
              <a:t> dos 4.096 </a:t>
            </a:r>
            <a:r>
              <a:rPr lang="pt-BR" sz="2400" i="1" dirty="0"/>
              <a:t>bytes</a:t>
            </a:r>
            <a:r>
              <a:rPr lang="pt-BR" sz="2400" dirty="0"/>
              <a:t> estariam sendo utilizados (97,95 % dos </a:t>
            </a:r>
            <a:r>
              <a:rPr lang="pt-BR" sz="2400" i="1" dirty="0"/>
              <a:t>bytes</a:t>
            </a:r>
            <a:r>
              <a:rPr lang="pt-BR" sz="2400" dirty="0"/>
              <a:t> seriam desperdiçados) </a:t>
            </a: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Se cada nó for armazenado em um bloco do disco, considerando um bloco de 4 KB, a árvore ocupará 28 KB.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Apenas 84 </a:t>
            </a:r>
            <a:r>
              <a:rPr lang="pt-BR" sz="2400" i="1" dirty="0"/>
              <a:t>bytes</a:t>
            </a:r>
            <a:r>
              <a:rPr lang="pt-BR" sz="2400" dirty="0"/>
              <a:t> dos 28.672 </a:t>
            </a:r>
            <a:r>
              <a:rPr lang="pt-BR" sz="2400" i="1" dirty="0"/>
              <a:t>bytes</a:t>
            </a:r>
            <a:r>
              <a:rPr lang="pt-BR" sz="2400" dirty="0"/>
              <a:t> estariam sendo utilizados (99,71 % dos </a:t>
            </a:r>
            <a:r>
              <a:rPr lang="pt-BR" sz="2400" i="1" dirty="0"/>
              <a:t>bytes</a:t>
            </a:r>
            <a:r>
              <a:rPr lang="pt-BR" sz="2400" dirty="0"/>
              <a:t> seriam desperdiçados) </a:t>
            </a:r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57955" y="3171322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40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7" name="Elipse 6"/>
          <p:cNvSpPr/>
          <p:nvPr/>
        </p:nvSpPr>
        <p:spPr>
          <a:xfrm>
            <a:off x="9845350" y="2295727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20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8" name="Elipse 7"/>
          <p:cNvSpPr/>
          <p:nvPr/>
        </p:nvSpPr>
        <p:spPr>
          <a:xfrm>
            <a:off x="11422248" y="3991914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60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9" name="Elipse 8"/>
          <p:cNvSpPr/>
          <p:nvPr/>
        </p:nvSpPr>
        <p:spPr>
          <a:xfrm>
            <a:off x="8949445" y="316901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10</a:t>
            </a:r>
            <a:endParaRPr lang="pt-BR" sz="1600" dirty="0">
              <a:solidFill>
                <a:schemeClr val="accent2"/>
              </a:solidFill>
            </a:endParaRPr>
          </a:p>
        </p:txBody>
      </p:sp>
      <p:sp>
        <p:nvSpPr>
          <p:cNvPr id="10" name="Elipse 9"/>
          <p:cNvSpPr/>
          <p:nvPr/>
        </p:nvSpPr>
        <p:spPr>
          <a:xfrm>
            <a:off x="9521639" y="4004127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15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1" name="Conector de seta reta 9"/>
          <p:cNvCxnSpPr>
            <a:stCxn id="7" idx="3"/>
            <a:endCxn id="9" idx="0"/>
          </p:cNvCxnSpPr>
          <p:nvPr/>
        </p:nvCxnSpPr>
        <p:spPr>
          <a:xfrm flipH="1">
            <a:off x="9232903" y="2779620"/>
            <a:ext cx="695470" cy="389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0"/>
          <p:cNvCxnSpPr>
            <a:stCxn id="6" idx="5"/>
            <a:endCxn id="8" idx="0"/>
          </p:cNvCxnSpPr>
          <p:nvPr/>
        </p:nvCxnSpPr>
        <p:spPr>
          <a:xfrm>
            <a:off x="11341848" y="3655215"/>
            <a:ext cx="363858" cy="336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8387807" y="3989379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5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4" name="Conector de seta reta 12"/>
          <p:cNvCxnSpPr>
            <a:stCxn id="9" idx="3"/>
            <a:endCxn id="13" idx="0"/>
          </p:cNvCxnSpPr>
          <p:nvPr/>
        </p:nvCxnSpPr>
        <p:spPr>
          <a:xfrm flipH="1">
            <a:off x="8671265" y="3652912"/>
            <a:ext cx="361203" cy="336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3"/>
          <p:cNvCxnSpPr>
            <a:stCxn id="9" idx="5"/>
            <a:endCxn id="10" idx="0"/>
          </p:cNvCxnSpPr>
          <p:nvPr/>
        </p:nvCxnSpPr>
        <p:spPr>
          <a:xfrm>
            <a:off x="9433338" y="3652912"/>
            <a:ext cx="371759" cy="351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/>
          <p:cNvSpPr/>
          <p:nvPr/>
        </p:nvSpPr>
        <p:spPr>
          <a:xfrm>
            <a:off x="10291039" y="4009393"/>
            <a:ext cx="566916" cy="5669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accent2"/>
                </a:solidFill>
              </a:rPr>
              <a:t>30</a:t>
            </a:r>
            <a:endParaRPr lang="pt-BR" sz="1600" dirty="0">
              <a:solidFill>
                <a:schemeClr val="accent2"/>
              </a:solidFill>
            </a:endParaRPr>
          </a:p>
        </p:txBody>
      </p:sp>
      <p:cxnSp>
        <p:nvCxnSpPr>
          <p:cNvPr id="17" name="Conector de seta reta 21"/>
          <p:cNvCxnSpPr>
            <a:stCxn id="6" idx="3"/>
            <a:endCxn id="16" idx="0"/>
          </p:cNvCxnSpPr>
          <p:nvPr/>
        </p:nvCxnSpPr>
        <p:spPr>
          <a:xfrm flipH="1">
            <a:off x="10574497" y="3655215"/>
            <a:ext cx="366481" cy="354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22"/>
          <p:cNvCxnSpPr>
            <a:stCxn id="7" idx="5"/>
            <a:endCxn id="6" idx="0"/>
          </p:cNvCxnSpPr>
          <p:nvPr/>
        </p:nvCxnSpPr>
        <p:spPr>
          <a:xfrm>
            <a:off x="10329243" y="2779620"/>
            <a:ext cx="812170" cy="391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Árvores 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Árvores de pesquisa balanceadas;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Projetadas para a pesquisa de informação em memória secundária;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Bayer e </a:t>
            </a:r>
            <a:r>
              <a:rPr lang="pt-BR" sz="2400" dirty="0" err="1"/>
              <a:t>McCreight</a:t>
            </a:r>
            <a:r>
              <a:rPr lang="pt-BR" sz="2400" dirty="0"/>
              <a:t>, 1972;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Podem também ser usadas para pesquisa em memória principal;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Armazena-se mais de um valor (chave) dentro de um nó.</a:t>
            </a:r>
            <a:endParaRPr lang="pt-BR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Ordem (M)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Quantidade máxima de nós-filhos de cada nó;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Cardinalidade (C) ou Grau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Quantidade máxima de chaves em um nó;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0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0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Quando implementada em disco, o ideal é armazenar um bloco (página) inteiro em cada nó da árvore B.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/>
              <p:cNvSpPr txBox="1"/>
              <p:nvPr/>
            </p:nvSpPr>
            <p:spPr>
              <a:xfrm>
                <a:off x="4911723" y="3857414"/>
                <a:ext cx="14717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723" y="3857414"/>
                <a:ext cx="1471750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43" t="-115" r="-1350" b="50"/>
                </a:stretch>
              </a:blipFill>
            </p:spPr>
            <p:txBody>
              <a:bodyPr/>
              <a:lstStyle/>
              <a:p>
                <a:r>
                  <a:rPr lang="pt-BR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1460450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2013719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9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4785084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5338353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9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5886718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8529770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9083039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9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9631404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10184673" y="2766255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653684" y="3579222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C = 2</a:t>
            </a:r>
            <a:endParaRPr lang="pt-BR" sz="2000" dirty="0"/>
          </a:p>
          <a:p>
            <a:r>
              <a:rPr lang="pt-BR" sz="2000" dirty="0"/>
              <a:t>M = 3</a:t>
            </a:r>
            <a:endParaRPr lang="pt-BR" sz="2000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5226099" y="3579222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C = 3</a:t>
            </a:r>
            <a:endParaRPr lang="pt-BR" sz="2000" dirty="0"/>
          </a:p>
          <a:p>
            <a:r>
              <a:rPr lang="pt-BR" sz="2000" dirty="0"/>
              <a:t>M = 4</a:t>
            </a:r>
            <a:endParaRPr lang="pt-BR" sz="2000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9242515" y="3579222"/>
            <a:ext cx="7777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C = 4</a:t>
            </a:r>
            <a:endParaRPr lang="pt-BR" sz="2000" dirty="0"/>
          </a:p>
          <a:p>
            <a:r>
              <a:rPr lang="pt-BR" sz="2000" dirty="0"/>
              <a:t>M = 5</a:t>
            </a:r>
            <a:endParaRPr lang="pt-BR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dirty="0"/>
              <a:t>Todo nó deve possuir M ou menos filhos;</a:t>
            </a: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Os nós (não raiz) devem possuir M/2 ou mais filhos (quando possível);</a:t>
            </a:r>
            <a:endParaRPr lang="pt-BR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A raiz (quando não é folha) deve possuir, no mínimo, uma chave e dois filhos;</a:t>
            </a: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</a:rPr>
              <a:t>Um nó (não folha) com K filhos possui K-1 chaves;</a:t>
            </a:r>
            <a:endParaRPr lang="pt-BR" sz="2400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Dentro de um nó, as chaves são armazenadas em ordem crescente;</a:t>
            </a: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Os filhos menores que uma chave são armazenados em um nó a sua esquerda, enquanto os filhos maiores que uma chave são armazenados em um nó a sua direita;</a:t>
            </a:r>
            <a:endParaRPr lang="pt-BR" sz="2400" dirty="0"/>
          </a:p>
          <a:p>
            <a:pPr marL="457200" indent="-457200">
              <a:buFont typeface="+mj-lt"/>
              <a:buAutoNum type="arabicPeriod"/>
            </a:pPr>
            <a:r>
              <a:rPr lang="pt-BR" sz="2400" dirty="0"/>
              <a:t>Todas as folhas estão no mesmo nível.</a:t>
            </a:r>
            <a:endParaRPr lang="pt-BR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vistas até o momento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Pilha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Fila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Lista encadeada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Lista ordenada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Árvore binária de busca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Árvore AVL</a:t>
            </a:r>
            <a:br>
              <a:rPr lang="pt-BR" sz="2800" dirty="0"/>
            </a:br>
            <a:endParaRPr lang="pt-BR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106750" y="2557250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60019" y="2557250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9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6208384" y="2557250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1586449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2139718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688083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0" name="Retângulo 9"/>
          <p:cNvSpPr/>
          <p:nvPr/>
        </p:nvSpPr>
        <p:spPr>
          <a:xfrm>
            <a:off x="4022809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7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576078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8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5124443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3" name="Retângulo 12"/>
          <p:cNvSpPr/>
          <p:nvPr/>
        </p:nvSpPr>
        <p:spPr>
          <a:xfrm>
            <a:off x="6404878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6958147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7506512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8860695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9413964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9962329" y="4238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20" name="Conector de Seta Reta 19"/>
          <p:cNvCxnSpPr/>
          <p:nvPr/>
        </p:nvCxnSpPr>
        <p:spPr>
          <a:xfrm flipH="1">
            <a:off x="2442754" y="3110520"/>
            <a:ext cx="2681689" cy="112748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endCxn id="11" idx="0"/>
          </p:cNvCxnSpPr>
          <p:nvPr/>
        </p:nvCxnSpPr>
        <p:spPr>
          <a:xfrm flipH="1">
            <a:off x="4852713" y="3110520"/>
            <a:ext cx="825000" cy="112748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endCxn id="14" idx="0"/>
          </p:cNvCxnSpPr>
          <p:nvPr/>
        </p:nvCxnSpPr>
        <p:spPr>
          <a:xfrm>
            <a:off x="6208384" y="3110520"/>
            <a:ext cx="1026398" cy="112748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endCxn id="17" idx="0"/>
          </p:cNvCxnSpPr>
          <p:nvPr/>
        </p:nvCxnSpPr>
        <p:spPr>
          <a:xfrm>
            <a:off x="6761654" y="3110520"/>
            <a:ext cx="2928945" cy="112748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66800" y="286163"/>
            <a:ext cx="10058400" cy="1450757"/>
          </a:xfrm>
        </p:spPr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grpSp>
        <p:nvGrpSpPr>
          <p:cNvPr id="28" name="Agrupar 27"/>
          <p:cNvGrpSpPr/>
          <p:nvPr/>
        </p:nvGrpSpPr>
        <p:grpSpPr>
          <a:xfrm>
            <a:off x="2820282" y="3825980"/>
            <a:ext cx="1654904" cy="553270"/>
            <a:chOff x="5106750" y="2557250"/>
            <a:chExt cx="1654904" cy="553270"/>
          </a:xfrm>
        </p:grpSpPr>
        <p:sp>
          <p:nvSpPr>
            <p:cNvPr id="4" name="Retângulo 3"/>
            <p:cNvSpPr/>
            <p:nvPr/>
          </p:nvSpPr>
          <p:spPr>
            <a:xfrm>
              <a:off x="5106750" y="2557250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5660019" y="2557250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6208384" y="2557250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Agrupar 2"/>
          <p:cNvGrpSpPr/>
          <p:nvPr/>
        </p:nvGrpSpPr>
        <p:grpSpPr>
          <a:xfrm>
            <a:off x="100549" y="5655324"/>
            <a:ext cx="1654904" cy="553270"/>
            <a:chOff x="1586449" y="4238004"/>
            <a:chExt cx="1654904" cy="553270"/>
          </a:xfrm>
        </p:grpSpPr>
        <p:sp>
          <p:nvSpPr>
            <p:cNvPr id="7" name="Retângulo 6"/>
            <p:cNvSpPr/>
            <p:nvPr/>
          </p:nvSpPr>
          <p:spPr>
            <a:xfrm>
              <a:off x="1586449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2139718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/>
            <p:cNvSpPr/>
            <p:nvPr/>
          </p:nvSpPr>
          <p:spPr>
            <a:xfrm>
              <a:off x="2688083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Agrupar 18"/>
          <p:cNvGrpSpPr/>
          <p:nvPr/>
        </p:nvGrpSpPr>
        <p:grpSpPr>
          <a:xfrm>
            <a:off x="1896829" y="5655324"/>
            <a:ext cx="1654904" cy="553270"/>
            <a:chOff x="4022809" y="4238004"/>
            <a:chExt cx="1654904" cy="553270"/>
          </a:xfrm>
        </p:grpSpPr>
        <p:sp>
          <p:nvSpPr>
            <p:cNvPr id="10" name="Retângulo 9"/>
            <p:cNvSpPr/>
            <p:nvPr/>
          </p:nvSpPr>
          <p:spPr>
            <a:xfrm>
              <a:off x="4022809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576078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124443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Agrupar 20"/>
          <p:cNvGrpSpPr/>
          <p:nvPr/>
        </p:nvGrpSpPr>
        <p:grpSpPr>
          <a:xfrm>
            <a:off x="3728481" y="5655324"/>
            <a:ext cx="1654904" cy="553270"/>
            <a:chOff x="6404878" y="4238004"/>
            <a:chExt cx="1654904" cy="553270"/>
          </a:xfrm>
        </p:grpSpPr>
        <p:sp>
          <p:nvSpPr>
            <p:cNvPr id="13" name="Retângulo 12"/>
            <p:cNvSpPr/>
            <p:nvPr/>
          </p:nvSpPr>
          <p:spPr>
            <a:xfrm>
              <a:off x="6404878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958147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7506512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Agrupar 26"/>
          <p:cNvGrpSpPr/>
          <p:nvPr/>
        </p:nvGrpSpPr>
        <p:grpSpPr>
          <a:xfrm>
            <a:off x="5579878" y="5655324"/>
            <a:ext cx="1654904" cy="553270"/>
            <a:chOff x="8860695" y="4238004"/>
            <a:chExt cx="1654904" cy="553270"/>
          </a:xfrm>
        </p:grpSpPr>
        <p:sp>
          <p:nvSpPr>
            <p:cNvPr id="16" name="Retângulo 15"/>
            <p:cNvSpPr/>
            <p:nvPr/>
          </p:nvSpPr>
          <p:spPr>
            <a:xfrm>
              <a:off x="8860695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9413964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9962329" y="4238004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de Seta Reta 19"/>
          <p:cNvCxnSpPr/>
          <p:nvPr/>
        </p:nvCxnSpPr>
        <p:spPr>
          <a:xfrm flipH="1">
            <a:off x="901420" y="4379250"/>
            <a:ext cx="1918862" cy="127607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2805235" y="4379250"/>
            <a:ext cx="563411" cy="127607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3926821" y="4379250"/>
            <a:ext cx="669182" cy="127607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/>
          <p:nvPr/>
        </p:nvCxnSpPr>
        <p:spPr>
          <a:xfrm>
            <a:off x="4475186" y="4379250"/>
            <a:ext cx="1932144" cy="1276074"/>
          </a:xfrm>
          <a:prstGeom prst="straightConnector1">
            <a:avLst/>
          </a:prstGeom>
          <a:ln w="12700" cap="flat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Agrupar 61"/>
          <p:cNvGrpSpPr/>
          <p:nvPr/>
        </p:nvGrpSpPr>
        <p:grpSpPr>
          <a:xfrm>
            <a:off x="5691746" y="1011542"/>
            <a:ext cx="6012298" cy="3280278"/>
            <a:chOff x="5707239" y="134163"/>
            <a:chExt cx="6012298" cy="3280278"/>
          </a:xfrm>
        </p:grpSpPr>
        <p:sp>
          <p:nvSpPr>
            <p:cNvPr id="23" name="Elipse 22"/>
            <p:cNvSpPr/>
            <p:nvPr/>
          </p:nvSpPr>
          <p:spPr>
            <a:xfrm>
              <a:off x="8570414" y="134163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9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6459014" y="2847525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3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10434362" y="1058136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20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5707239" y="2079660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1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6913922" y="1107231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5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Elipse 35"/>
            <p:cNvSpPr/>
            <p:nvPr/>
          </p:nvSpPr>
          <p:spPr>
            <a:xfrm>
              <a:off x="7845854" y="2157604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8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Elipse 36"/>
            <p:cNvSpPr/>
            <p:nvPr/>
          </p:nvSpPr>
          <p:spPr>
            <a:xfrm>
              <a:off x="7193860" y="2847525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7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9580922" y="2151541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15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9014006" y="2845968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12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Elipse 39"/>
            <p:cNvSpPr/>
            <p:nvPr/>
          </p:nvSpPr>
          <p:spPr>
            <a:xfrm>
              <a:off x="11152621" y="2145478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30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10585705" y="2845968"/>
              <a:ext cx="566916" cy="5669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25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Conector de Seta Reta 42"/>
            <p:cNvCxnSpPr>
              <a:stCxn id="23" idx="3"/>
              <a:endCxn id="35" idx="7"/>
            </p:cNvCxnSpPr>
            <p:nvPr/>
          </p:nvCxnSpPr>
          <p:spPr>
            <a:xfrm flipH="1">
              <a:off x="7397815" y="618056"/>
              <a:ext cx="1255622" cy="5721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stCxn id="23" idx="5"/>
              <a:endCxn id="33" idx="1"/>
            </p:cNvCxnSpPr>
            <p:nvPr/>
          </p:nvCxnSpPr>
          <p:spPr>
            <a:xfrm>
              <a:off x="9054307" y="618056"/>
              <a:ext cx="1463078" cy="5231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35" idx="3"/>
              <a:endCxn id="34" idx="7"/>
            </p:cNvCxnSpPr>
            <p:nvPr/>
          </p:nvCxnSpPr>
          <p:spPr>
            <a:xfrm flipH="1">
              <a:off x="6191132" y="1591124"/>
              <a:ext cx="805813" cy="5715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stCxn id="35" idx="5"/>
              <a:endCxn id="36" idx="1"/>
            </p:cNvCxnSpPr>
            <p:nvPr/>
          </p:nvCxnSpPr>
          <p:spPr>
            <a:xfrm>
              <a:off x="7397815" y="1591124"/>
              <a:ext cx="531062" cy="6495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stCxn id="34" idx="5"/>
              <a:endCxn id="25" idx="1"/>
            </p:cNvCxnSpPr>
            <p:nvPr/>
          </p:nvCxnSpPr>
          <p:spPr>
            <a:xfrm>
              <a:off x="6191132" y="2563553"/>
              <a:ext cx="350905" cy="366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de Seta Reta 52"/>
            <p:cNvCxnSpPr>
              <a:stCxn id="36" idx="3"/>
              <a:endCxn id="37" idx="7"/>
            </p:cNvCxnSpPr>
            <p:nvPr/>
          </p:nvCxnSpPr>
          <p:spPr>
            <a:xfrm flipH="1">
              <a:off x="7677753" y="2641497"/>
              <a:ext cx="251124" cy="2890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/>
            <p:cNvCxnSpPr>
              <a:stCxn id="33" idx="3"/>
              <a:endCxn id="38" idx="7"/>
            </p:cNvCxnSpPr>
            <p:nvPr/>
          </p:nvCxnSpPr>
          <p:spPr>
            <a:xfrm flipH="1">
              <a:off x="10064815" y="1542029"/>
              <a:ext cx="452570" cy="6925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de Seta Reta 56"/>
            <p:cNvCxnSpPr>
              <a:stCxn id="33" idx="5"/>
              <a:endCxn id="40" idx="1"/>
            </p:cNvCxnSpPr>
            <p:nvPr/>
          </p:nvCxnSpPr>
          <p:spPr>
            <a:xfrm>
              <a:off x="10918255" y="1542029"/>
              <a:ext cx="317389" cy="6864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/>
            <p:cNvCxnSpPr>
              <a:stCxn id="38" idx="3"/>
              <a:endCxn id="39" idx="7"/>
            </p:cNvCxnSpPr>
            <p:nvPr/>
          </p:nvCxnSpPr>
          <p:spPr>
            <a:xfrm flipH="1">
              <a:off x="9497899" y="2635434"/>
              <a:ext cx="166046" cy="2935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de Seta Reta 60"/>
            <p:cNvCxnSpPr>
              <a:stCxn id="40" idx="3"/>
              <a:endCxn id="41" idx="7"/>
            </p:cNvCxnSpPr>
            <p:nvPr/>
          </p:nvCxnSpPr>
          <p:spPr>
            <a:xfrm flipH="1">
              <a:off x="11069598" y="2629371"/>
              <a:ext cx="166046" cy="2996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 inserção é feita sempre em um nó folha;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 regra da inserção segue a regra de busca da árvore binária, mas para cada chave;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Se há espaço no nó folha, insere a chave e termina o processo;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Se não há espaço no nó folha, cria um novo nó, divide as chaves (</a:t>
            </a:r>
            <a:r>
              <a:rPr lang="pt-BR" sz="2800" i="1" dirty="0" err="1"/>
              <a:t>split</a:t>
            </a:r>
            <a:r>
              <a:rPr lang="pt-BR" sz="2800" dirty="0"/>
              <a:t>) e promove a chave mediana;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Se o nó pai não tiver espaço, faz o </a:t>
            </a:r>
            <a:r>
              <a:rPr lang="pt-BR" sz="2400" i="1" dirty="0" err="1"/>
              <a:t>split</a:t>
            </a:r>
            <a:r>
              <a:rPr lang="pt-BR" sz="2400" i="1" dirty="0"/>
              <a:t> </a:t>
            </a:r>
            <a:r>
              <a:rPr lang="pt-BR" sz="2400" dirty="0"/>
              <a:t>novamente e promove a chave mediana;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Esse processo é repetido enquanto houver nó sem espaço.</a:t>
            </a:r>
            <a:endParaRPr lang="pt-BR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4" name="Retângulo 3"/>
          <p:cNvSpPr/>
          <p:nvPr/>
        </p:nvSpPr>
        <p:spPr>
          <a:xfrm>
            <a:off x="5146215" y="3852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699485" y="3852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8629645" y="3852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182915" y="3852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1945540" y="3852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9" name="Retângulo 8"/>
          <p:cNvSpPr/>
          <p:nvPr/>
        </p:nvSpPr>
        <p:spPr>
          <a:xfrm>
            <a:off x="2498810" y="3852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0" name="Seta para a direita 9"/>
          <p:cNvSpPr/>
          <p:nvPr/>
        </p:nvSpPr>
        <p:spPr>
          <a:xfrm>
            <a:off x="3605350" y="385817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  <a:endParaRPr lang="pt-BR" dirty="0"/>
          </a:p>
        </p:txBody>
      </p:sp>
      <p:sp>
        <p:nvSpPr>
          <p:cNvPr id="11" name="Seta para a direita 10"/>
          <p:cNvSpPr/>
          <p:nvPr/>
        </p:nvSpPr>
        <p:spPr>
          <a:xfrm>
            <a:off x="6905623" y="3888170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400045" y="376134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953315" y="376134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2" name="Seta para a direita 11"/>
          <p:cNvSpPr/>
          <p:nvPr/>
        </p:nvSpPr>
        <p:spPr>
          <a:xfrm>
            <a:off x="2059855" y="376673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3643916" y="376569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4197186" y="376569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6" name="Retângulo 15"/>
          <p:cNvSpPr/>
          <p:nvPr/>
        </p:nvSpPr>
        <p:spPr>
          <a:xfrm>
            <a:off x="4754537" y="3761344"/>
            <a:ext cx="553270" cy="5532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7" name="Seta para a direita 16"/>
          <p:cNvSpPr/>
          <p:nvPr/>
        </p:nvSpPr>
        <p:spPr>
          <a:xfrm>
            <a:off x="6191795" y="376673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9217195" y="320807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9770465" y="320807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7593667" y="452618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8146937" y="452618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9217195" y="452618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9770465" y="452618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8146937" y="3761344"/>
            <a:ext cx="1070258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9770465" y="3761344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12" name="Seta para a direita 11"/>
          <p:cNvSpPr/>
          <p:nvPr/>
        </p:nvSpPr>
        <p:spPr>
          <a:xfrm>
            <a:off x="3161072" y="3869821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40</a:t>
            </a:r>
            <a:endParaRPr lang="pt-BR" dirty="0"/>
          </a:p>
        </p:txBody>
      </p:sp>
      <p:sp>
        <p:nvSpPr>
          <p:cNvPr id="18" name="Retângulo 17"/>
          <p:cNvSpPr/>
          <p:nvPr/>
        </p:nvSpPr>
        <p:spPr>
          <a:xfrm>
            <a:off x="1776273" y="331655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2329543" y="331655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152745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706015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1776273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3" name="Retângulo 22"/>
          <p:cNvSpPr/>
          <p:nvPr/>
        </p:nvSpPr>
        <p:spPr>
          <a:xfrm>
            <a:off x="2329543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25" name="Conector de Seta Reta 24"/>
          <p:cNvCxnSpPr/>
          <p:nvPr/>
        </p:nvCxnSpPr>
        <p:spPr>
          <a:xfrm flipH="1">
            <a:off x="706015" y="3869821"/>
            <a:ext cx="1070258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/>
          <p:nvPr/>
        </p:nvCxnSpPr>
        <p:spPr>
          <a:xfrm>
            <a:off x="2329543" y="386982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23"/>
          <p:cNvSpPr/>
          <p:nvPr/>
        </p:nvSpPr>
        <p:spPr>
          <a:xfrm>
            <a:off x="5928051" y="331655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6481321" y="331655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7" name="Retângulo 26"/>
          <p:cNvSpPr/>
          <p:nvPr/>
        </p:nvSpPr>
        <p:spPr>
          <a:xfrm>
            <a:off x="4304523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4857793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928051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481321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32" name="Conector de Seta Reta 31"/>
          <p:cNvCxnSpPr/>
          <p:nvPr/>
        </p:nvCxnSpPr>
        <p:spPr>
          <a:xfrm flipH="1">
            <a:off x="4857793" y="3869821"/>
            <a:ext cx="1070258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/>
          <p:nvPr/>
        </p:nvCxnSpPr>
        <p:spPr>
          <a:xfrm>
            <a:off x="6481321" y="386982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eta para a direita 33"/>
          <p:cNvSpPr/>
          <p:nvPr/>
        </p:nvSpPr>
        <p:spPr>
          <a:xfrm>
            <a:off x="7437640" y="3869821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20</a:t>
            </a: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9800674" y="331655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10353944" y="331655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8177146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8730416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9800674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10353944" y="4634658"/>
            <a:ext cx="553270" cy="5532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1" name="Conector de Seta Reta 40"/>
          <p:cNvCxnSpPr/>
          <p:nvPr/>
        </p:nvCxnSpPr>
        <p:spPr>
          <a:xfrm flipH="1">
            <a:off x="8730416" y="3869821"/>
            <a:ext cx="1070258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10353944" y="386982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tângulo 42"/>
          <p:cNvSpPr/>
          <p:nvPr/>
        </p:nvSpPr>
        <p:spPr>
          <a:xfrm>
            <a:off x="10883989" y="463465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4" name="Seta para a direita 43"/>
          <p:cNvSpPr/>
          <p:nvPr/>
        </p:nvSpPr>
        <p:spPr>
          <a:xfrm>
            <a:off x="11155477" y="3953492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4" grpId="0" animBg="1"/>
      <p:bldP spid="26" grpId="0" animBg="1"/>
      <p:bldP spid="27" grpId="0" animBg="1"/>
      <p:bldP spid="28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3" grpId="0" animBg="1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35" name="Retângulo 34"/>
          <p:cNvSpPr/>
          <p:nvPr/>
        </p:nvSpPr>
        <p:spPr>
          <a:xfrm>
            <a:off x="2119714" y="3342677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2672984" y="3342677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731320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1284590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2119714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502889" y="4660784"/>
            <a:ext cx="553270" cy="553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3" name="Retângulo 72"/>
          <p:cNvSpPr/>
          <p:nvPr/>
        </p:nvSpPr>
        <p:spPr>
          <a:xfrm>
            <a:off x="2672984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4" name="Retângulo 73"/>
          <p:cNvSpPr/>
          <p:nvPr/>
        </p:nvSpPr>
        <p:spPr>
          <a:xfrm>
            <a:off x="4056991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10" name="Conector de Seta Reta 9"/>
          <p:cNvCxnSpPr/>
          <p:nvPr/>
        </p:nvCxnSpPr>
        <p:spPr>
          <a:xfrm flipH="1">
            <a:off x="1284590" y="3895947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2672152" y="3895947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3226254" y="3895947"/>
            <a:ext cx="829905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Seta para a direita 74"/>
          <p:cNvSpPr/>
          <p:nvPr/>
        </p:nvSpPr>
        <p:spPr>
          <a:xfrm>
            <a:off x="5034074" y="3895947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30</a:t>
            </a:r>
            <a:endParaRPr lang="pt-BR" dirty="0"/>
          </a:p>
        </p:txBody>
      </p:sp>
      <p:sp>
        <p:nvSpPr>
          <p:cNvPr id="76" name="Retângulo 75"/>
          <p:cNvSpPr/>
          <p:nvPr/>
        </p:nvSpPr>
        <p:spPr>
          <a:xfrm>
            <a:off x="7849954" y="3342677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8403224" y="3342677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8" name="Retângulo 77"/>
          <p:cNvSpPr/>
          <p:nvPr/>
        </p:nvSpPr>
        <p:spPr>
          <a:xfrm>
            <a:off x="6461560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7014830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7849954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1" name="Retângulo 80"/>
          <p:cNvSpPr/>
          <p:nvPr/>
        </p:nvSpPr>
        <p:spPr>
          <a:xfrm>
            <a:off x="9233129" y="4660784"/>
            <a:ext cx="553270" cy="553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8403224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9787231" y="466078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84" name="Conector de Seta Reta 83"/>
          <p:cNvCxnSpPr/>
          <p:nvPr/>
        </p:nvCxnSpPr>
        <p:spPr>
          <a:xfrm flipH="1">
            <a:off x="7014830" y="3895947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8402392" y="3895947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>
            <a:off x="8956494" y="3895947"/>
            <a:ext cx="829905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Seta para a direita 86"/>
          <p:cNvSpPr/>
          <p:nvPr/>
        </p:nvSpPr>
        <p:spPr>
          <a:xfrm>
            <a:off x="10808625" y="3857414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15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76" name="Retângulo 75"/>
          <p:cNvSpPr/>
          <p:nvPr/>
        </p:nvSpPr>
        <p:spPr>
          <a:xfrm>
            <a:off x="1566720" y="332961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2119990" y="332961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8" name="Retângulo 77"/>
          <p:cNvSpPr/>
          <p:nvPr/>
        </p:nvSpPr>
        <p:spPr>
          <a:xfrm>
            <a:off x="178326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9" name="Retângulo 78"/>
          <p:cNvSpPr/>
          <p:nvPr/>
        </p:nvSpPr>
        <p:spPr>
          <a:xfrm>
            <a:off x="731596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1566720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1" name="Retângulo 80"/>
          <p:cNvSpPr/>
          <p:nvPr/>
        </p:nvSpPr>
        <p:spPr>
          <a:xfrm>
            <a:off x="2949895" y="4647721"/>
            <a:ext cx="553270" cy="553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2" name="Retângulo 81"/>
          <p:cNvSpPr/>
          <p:nvPr/>
        </p:nvSpPr>
        <p:spPr>
          <a:xfrm>
            <a:off x="2119990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3" name="Retângulo 82"/>
          <p:cNvSpPr/>
          <p:nvPr/>
        </p:nvSpPr>
        <p:spPr>
          <a:xfrm>
            <a:off x="3503997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84" name="Conector de Seta Reta 83"/>
          <p:cNvCxnSpPr/>
          <p:nvPr/>
        </p:nvCxnSpPr>
        <p:spPr>
          <a:xfrm flipH="1">
            <a:off x="731596" y="3882884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2119158" y="3882884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/>
          <p:nvPr/>
        </p:nvCxnSpPr>
        <p:spPr>
          <a:xfrm>
            <a:off x="2673260" y="3882884"/>
            <a:ext cx="829905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Seta para a direita 86"/>
          <p:cNvSpPr/>
          <p:nvPr/>
        </p:nvSpPr>
        <p:spPr>
          <a:xfrm>
            <a:off x="4056435" y="3857414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12</a:t>
            </a: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6900272" y="332961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7453542" y="332961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5511878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6065148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6900272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9218874" y="4647721"/>
            <a:ext cx="553270" cy="553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7453542" y="4647721"/>
            <a:ext cx="553270" cy="5532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9772976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2" name="Conector de Seta Reta 41"/>
          <p:cNvCxnSpPr/>
          <p:nvPr/>
        </p:nvCxnSpPr>
        <p:spPr>
          <a:xfrm flipH="1">
            <a:off x="6065148" y="3882884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7452710" y="3882884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8007712" y="464772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>
            <a:off x="8006812" y="3882884"/>
            <a:ext cx="1765332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Seta para a direita 45"/>
          <p:cNvSpPr/>
          <p:nvPr/>
        </p:nvSpPr>
        <p:spPr>
          <a:xfrm>
            <a:off x="10450210" y="385741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5" grpId="0" animBg="1"/>
      <p:bldP spid="4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28" name="Retângulo 27"/>
          <p:cNvSpPr/>
          <p:nvPr/>
        </p:nvSpPr>
        <p:spPr>
          <a:xfrm>
            <a:off x="1557564" y="351249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2660333" y="351249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69170" y="483060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722440" y="483060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1557564" y="483060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3584672" y="4830601"/>
            <a:ext cx="553270" cy="553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2108043" y="3512494"/>
            <a:ext cx="553270" cy="5532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4138774" y="483060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2" name="Conector de Seta Reta 41"/>
          <p:cNvCxnSpPr/>
          <p:nvPr/>
        </p:nvCxnSpPr>
        <p:spPr>
          <a:xfrm flipH="1">
            <a:off x="722440" y="4065764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>
          <a:xfrm>
            <a:off x="2110002" y="4065764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tângulo 44"/>
          <p:cNvSpPr/>
          <p:nvPr/>
        </p:nvSpPr>
        <p:spPr>
          <a:xfrm>
            <a:off x="2107063" y="483060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6" name="Seta para a direita 45"/>
          <p:cNvSpPr/>
          <p:nvPr/>
        </p:nvSpPr>
        <p:spPr>
          <a:xfrm>
            <a:off x="3816458" y="395459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623362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678689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84522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539849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623362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678689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H="1">
            <a:off x="5398496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6786058" y="465936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819470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874797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/>
          <p:nvPr/>
        </p:nvCxnSpPr>
        <p:spPr>
          <a:xfrm>
            <a:off x="2660333" y="4065764"/>
            <a:ext cx="1102769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/>
          <p:cNvSpPr/>
          <p:nvPr/>
        </p:nvSpPr>
        <p:spPr>
          <a:xfrm>
            <a:off x="1023660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1078987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884821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940148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10632895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11186165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9401480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10789042" y="4659361"/>
            <a:ext cx="397123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6786058" y="3512494"/>
            <a:ext cx="1408650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8747978" y="3512494"/>
            <a:ext cx="1978127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tângulo 43"/>
          <p:cNvSpPr/>
          <p:nvPr/>
        </p:nvSpPr>
        <p:spPr>
          <a:xfrm>
            <a:off x="2692362" y="545588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8" name="Retângulo 47"/>
          <p:cNvSpPr/>
          <p:nvPr/>
        </p:nvSpPr>
        <p:spPr>
          <a:xfrm>
            <a:off x="3241861" y="545588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51" name="Conector de seta reta 42"/>
          <p:cNvCxnSpPr/>
          <p:nvPr/>
        </p:nvCxnSpPr>
        <p:spPr>
          <a:xfrm>
            <a:off x="2363069" y="4065764"/>
            <a:ext cx="850534" cy="1390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1" grpId="0" animBg="1"/>
      <p:bldP spid="45" grpId="0" animBg="1"/>
      <p:bldP spid="46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44" grpId="0" animBg="1"/>
      <p:bldP spid="4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394762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0089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255922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311249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94762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450089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H="1">
            <a:off x="3112496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4500058" y="465936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590870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46197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95060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850387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656221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711548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8377048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8930318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7115480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endCxn id="71" idx="0"/>
          </p:cNvCxnSpPr>
          <p:nvPr/>
        </p:nvCxnSpPr>
        <p:spPr>
          <a:xfrm>
            <a:off x="8503042" y="4659361"/>
            <a:ext cx="703911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4500058" y="3512494"/>
            <a:ext cx="1408650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6461978" y="3512494"/>
            <a:ext cx="1978127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eta para a direita 43"/>
          <p:cNvSpPr/>
          <p:nvPr/>
        </p:nvSpPr>
        <p:spPr>
          <a:xfrm>
            <a:off x="515599" y="4070774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45</a:t>
            </a:r>
            <a:endParaRPr lang="pt-BR" dirty="0"/>
          </a:p>
        </p:txBody>
      </p:sp>
      <p:sp>
        <p:nvSpPr>
          <p:cNvPr id="48" name="Retângulo 47"/>
          <p:cNvSpPr/>
          <p:nvPr/>
        </p:nvSpPr>
        <p:spPr>
          <a:xfrm>
            <a:off x="9481930" y="5424198"/>
            <a:ext cx="553270" cy="5532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1" name="Seta para a direita 50"/>
          <p:cNvSpPr/>
          <p:nvPr/>
        </p:nvSpPr>
        <p:spPr>
          <a:xfrm>
            <a:off x="10666207" y="407077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44" grpId="0" animBg="1"/>
      <p:bldP spid="48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Normalmente quando o SO solicita um acesso a disco (I/O), esse acesso é feito com um tamanho padrão de informações;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Normalmente os sistemas de arquivos dividem os arquivos em blocos, de forma a aumentar a </a:t>
            </a:r>
            <a:r>
              <a:rPr lang="pt-BR" sz="2800" i="1" dirty="0" err="1"/>
              <a:t>throughput</a:t>
            </a:r>
            <a:r>
              <a:rPr lang="pt-BR" sz="2800" i="1" dirty="0"/>
              <a:t> </a:t>
            </a:r>
            <a:r>
              <a:rPr lang="pt-BR" sz="2800" dirty="0"/>
              <a:t>(taxa de transferência) no acesso ao disco;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i="1" dirty="0"/>
              <a:t> </a:t>
            </a:r>
            <a:r>
              <a:rPr lang="pt-BR" sz="2800" dirty="0"/>
              <a:t>Exemplo: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600" dirty="0"/>
              <a:t>Armazenamento de 8B se o bloco for de 1B;</a:t>
            </a:r>
            <a:endParaRPr lang="pt-BR" sz="2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600" dirty="0"/>
              <a:t>Armazenamento de 8B se o bloco for de 8B.</a:t>
            </a:r>
            <a:endParaRPr lang="pt-BR" sz="2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394762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0089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255922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311249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94762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450089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H="1">
            <a:off x="3112496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4500058" y="465936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590870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46197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95060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850387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656221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711548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7950604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8503874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7115480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8503042" y="465936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4500058" y="3512494"/>
            <a:ext cx="1408650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6461978" y="3512494"/>
            <a:ext cx="1978127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eta para a direita 50"/>
          <p:cNvSpPr/>
          <p:nvPr/>
        </p:nvSpPr>
        <p:spPr>
          <a:xfrm>
            <a:off x="10666207" y="407077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32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9552868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106138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>
            <a:off x="9057144" y="4659361"/>
            <a:ext cx="104899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51" grpId="0" animBg="1"/>
      <p:bldP spid="27" grpId="0" animBg="1"/>
      <p:bldP spid="2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394762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4500890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255922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3112496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94762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450089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H="1">
            <a:off x="3112496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4500058" y="465936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590870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6461978" y="29592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95060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8503874" y="410609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656221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7115480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7950604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8503874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32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7115480" y="465936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8503042" y="465936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4500058" y="3512494"/>
            <a:ext cx="1408650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6461978" y="3512494"/>
            <a:ext cx="1978127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eta para a direita 50"/>
          <p:cNvSpPr/>
          <p:nvPr/>
        </p:nvSpPr>
        <p:spPr>
          <a:xfrm>
            <a:off x="10666207" y="407077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35</a:t>
            </a:r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9552868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106138" y="542419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" name="Conector de Seta Reta 6"/>
          <p:cNvCxnSpPr/>
          <p:nvPr/>
        </p:nvCxnSpPr>
        <p:spPr>
          <a:xfrm>
            <a:off x="9057144" y="4659361"/>
            <a:ext cx="104899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27" grpId="0" animBg="1"/>
      <p:bldP spid="2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3365939" y="40577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919209" y="40577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1977545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2530815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36593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391920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H="1">
            <a:off x="2530815" y="461098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3918377" y="461098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5327027" y="291084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5880297" y="291084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368923" y="40577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7922193" y="40577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598052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653379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7368923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7922193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32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6533799" y="461098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7921361" y="461098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918377" y="3464114"/>
            <a:ext cx="1408650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5880297" y="3464114"/>
            <a:ext cx="1978127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eta para a direita 50"/>
          <p:cNvSpPr/>
          <p:nvPr/>
        </p:nvSpPr>
        <p:spPr>
          <a:xfrm>
            <a:off x="10084526" y="402239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9552868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106138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8" name="Conector de Seta Reta 7"/>
          <p:cNvCxnSpPr/>
          <p:nvPr/>
        </p:nvCxnSpPr>
        <p:spPr>
          <a:xfrm>
            <a:off x="8475463" y="4610981"/>
            <a:ext cx="1609063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ângulo 32"/>
          <p:cNvSpPr/>
          <p:nvPr/>
        </p:nvSpPr>
        <p:spPr>
          <a:xfrm>
            <a:off x="8477936" y="5375818"/>
            <a:ext cx="553270" cy="5532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35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51" grpId="0" animBg="1"/>
      <p:bldP spid="27" grpId="0" animBg="1"/>
      <p:bldP spid="28" grpId="0" animBg="1"/>
      <p:bldP spid="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3365939" y="40577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3919209" y="40577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1977545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2530815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336593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391920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H="1">
            <a:off x="2530815" y="461098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3918377" y="461098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5327027" y="291084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5880297" y="291084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7368923" y="40577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8468294" y="4055986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598052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6533799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7368923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7922193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6533799" y="4610981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7921361" y="4610981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H="1">
            <a:off x="3918377" y="3464114"/>
            <a:ext cx="1408650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>
            <a:off x="5880297" y="3464114"/>
            <a:ext cx="1978127" cy="593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eta para a direita 50"/>
          <p:cNvSpPr/>
          <p:nvPr/>
        </p:nvSpPr>
        <p:spPr>
          <a:xfrm>
            <a:off x="10084526" y="4022393"/>
            <a:ext cx="1071154" cy="547881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tângulo 26"/>
          <p:cNvSpPr/>
          <p:nvPr/>
        </p:nvSpPr>
        <p:spPr>
          <a:xfrm>
            <a:off x="10293532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10846802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7915174" y="4057711"/>
            <a:ext cx="553270" cy="55327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32</a:t>
            </a:r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5" name="Conector de Seta Reta 4"/>
          <p:cNvCxnSpPr>
            <a:endCxn id="27" idx="0"/>
          </p:cNvCxnSpPr>
          <p:nvPr/>
        </p:nvCxnSpPr>
        <p:spPr>
          <a:xfrm>
            <a:off x="8468294" y="4618655"/>
            <a:ext cx="2101873" cy="757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/>
          <p:cNvSpPr/>
          <p:nvPr/>
        </p:nvSpPr>
        <p:spPr>
          <a:xfrm>
            <a:off x="8831227" y="538672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9384497" y="538672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27" grpId="0" animBg="1"/>
      <p:bldP spid="28" grpId="0" animBg="1"/>
      <p:bldP spid="33" grpId="0" animBg="1"/>
      <p:bldP spid="29" grpId="0" animBg="1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Mostre como ficará uma árvore B, de ordem 3 e inicialmente vazia, após a inserção dos seguintes elementos: 1, 5, 10, 40, 20, 30, 15, 12, 45, 32, 35.</a:t>
            </a:r>
            <a:endParaRPr lang="pt-BR" dirty="0"/>
          </a:p>
        </p:txBody>
      </p:sp>
      <p:sp>
        <p:nvSpPr>
          <p:cNvPr id="36" name="Retângulo 35"/>
          <p:cNvSpPr/>
          <p:nvPr/>
        </p:nvSpPr>
        <p:spPr>
          <a:xfrm>
            <a:off x="2291438" y="4017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7" name="Retângulo 36"/>
          <p:cNvSpPr/>
          <p:nvPr/>
        </p:nvSpPr>
        <p:spPr>
          <a:xfrm>
            <a:off x="2844708" y="40170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903044" y="53351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9" name="Retângulo 38"/>
          <p:cNvSpPr/>
          <p:nvPr/>
        </p:nvSpPr>
        <p:spPr>
          <a:xfrm>
            <a:off x="1456314" y="53351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0" name="Retângulo 39"/>
          <p:cNvSpPr/>
          <p:nvPr/>
        </p:nvSpPr>
        <p:spPr>
          <a:xfrm>
            <a:off x="2291438" y="53351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2844708" y="53351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49" name="Conector de Seta Reta 48"/>
          <p:cNvCxnSpPr/>
          <p:nvPr/>
        </p:nvCxnSpPr>
        <p:spPr>
          <a:xfrm flipH="1">
            <a:off x="1456314" y="4570274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2843876" y="4570274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 51"/>
          <p:cNvSpPr/>
          <p:nvPr/>
        </p:nvSpPr>
        <p:spPr>
          <a:xfrm>
            <a:off x="5261712" y="26365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5814982" y="263652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32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5149578" y="40289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6" name="Retângulo 65"/>
          <p:cNvSpPr/>
          <p:nvPr/>
        </p:nvSpPr>
        <p:spPr>
          <a:xfrm>
            <a:off x="8468294" y="4055986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3761184" y="53470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4314454" y="53470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9" name="Retângulo 68"/>
          <p:cNvSpPr/>
          <p:nvPr/>
        </p:nvSpPr>
        <p:spPr>
          <a:xfrm>
            <a:off x="5149578" y="53470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1" name="Retângulo 70"/>
          <p:cNvSpPr/>
          <p:nvPr/>
        </p:nvSpPr>
        <p:spPr>
          <a:xfrm>
            <a:off x="5702848" y="5347011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73" name="Conector de Seta Reta 72"/>
          <p:cNvCxnSpPr/>
          <p:nvPr/>
        </p:nvCxnSpPr>
        <p:spPr>
          <a:xfrm flipH="1">
            <a:off x="4314454" y="4582174"/>
            <a:ext cx="835124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/>
          <p:nvPr/>
        </p:nvCxnSpPr>
        <p:spPr>
          <a:xfrm>
            <a:off x="5702016" y="4582174"/>
            <a:ext cx="0" cy="764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tângulo 26"/>
          <p:cNvSpPr/>
          <p:nvPr/>
        </p:nvSpPr>
        <p:spPr>
          <a:xfrm>
            <a:off x="8468294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45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9021564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13" name="Conector de Seta Reta 12"/>
          <p:cNvCxnSpPr/>
          <p:nvPr/>
        </p:nvCxnSpPr>
        <p:spPr>
          <a:xfrm flipH="1">
            <a:off x="2843876" y="3189794"/>
            <a:ext cx="2417836" cy="827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40"/>
          <p:cNvSpPr/>
          <p:nvPr/>
        </p:nvSpPr>
        <p:spPr>
          <a:xfrm>
            <a:off x="5705133" y="4028904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16" name="Conector de Seta Reta 15"/>
          <p:cNvCxnSpPr/>
          <p:nvPr/>
        </p:nvCxnSpPr>
        <p:spPr>
          <a:xfrm flipH="1">
            <a:off x="5702016" y="3189794"/>
            <a:ext cx="112966" cy="827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tângulo 41"/>
          <p:cNvSpPr/>
          <p:nvPr/>
        </p:nvSpPr>
        <p:spPr>
          <a:xfrm>
            <a:off x="9023849" y="4055986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3" name="Retângulo 42"/>
          <p:cNvSpPr/>
          <p:nvPr/>
        </p:nvSpPr>
        <p:spPr>
          <a:xfrm>
            <a:off x="7070914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</a:rPr>
              <a:t>35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7624184" y="5375818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cxnSp>
        <p:nvCxnSpPr>
          <p:cNvPr id="18" name="Conector de Seta Reta 17"/>
          <p:cNvCxnSpPr/>
          <p:nvPr/>
        </p:nvCxnSpPr>
        <p:spPr>
          <a:xfrm>
            <a:off x="6368252" y="3189794"/>
            <a:ext cx="2653312" cy="8661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 flipH="1">
            <a:off x="7624184" y="4609256"/>
            <a:ext cx="844110" cy="766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9012578" y="4609256"/>
            <a:ext cx="8986" cy="790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nimBg="1"/>
      <p:bldP spid="47" grpId="0" animBg="1"/>
      <p:bldP spid="52" grpId="0" animBg="1"/>
      <p:bldP spid="53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27" grpId="0" animBg="1"/>
      <p:bldP spid="28" grpId="0" animBg="1"/>
      <p:bldP spid="41" grpId="0" animBg="1"/>
      <p:bldP spid="42" grpId="0" animBg="1"/>
      <p:bldP spid="43" grpId="0" animBg="1"/>
      <p:bldP spid="4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Mostre, passo a passo, como uma árvore B de ordem 3, inicialmente vazia, ficará após a inserção dos seguintes elementos:</a:t>
            </a:r>
            <a:endParaRPr lang="pt-BR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20 40 60 10 30 15 25 35 45 50 12 8 5 70 65</a:t>
            </a:r>
            <a:endParaRPr lang="pt-BR" sz="28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Mostre, passo a passo, como uma árvore B de ordem 7, inicialmente vazia, ficará após a inserção dos seguintes elementos:</a:t>
            </a:r>
            <a:endParaRPr lang="pt-BR" sz="2800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20 40 60 10 30 15 25 35 45 50 12 8 5 70 65</a:t>
            </a:r>
            <a:endParaRPr lang="pt-BR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45415"/>
            <a:ext cx="10058400" cy="1298575"/>
          </a:xfrm>
        </p:spPr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Mostre, passo a passo, como uma árvore B de ordem 7, inicialmente vazia, ficará após a inserção dos seguintes elementos: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40 60 10 30 15 25 35 45 50 12 8 5 70 65</a:t>
            </a:r>
            <a:endParaRPr lang="pt-BR" sz="2800" dirty="0"/>
          </a:p>
        </p:txBody>
      </p:sp>
      <p:sp>
        <p:nvSpPr>
          <p:cNvPr id="52" name="Retângulo 51"/>
          <p:cNvSpPr/>
          <p:nvPr/>
        </p:nvSpPr>
        <p:spPr>
          <a:xfrm>
            <a:off x="420498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475825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19407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872677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43383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98710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53" grpId="0" bldLvl="0" animBg="1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45415"/>
            <a:ext cx="10058400" cy="1298575"/>
          </a:xfrm>
        </p:spPr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Mostre, passo a passo, como uma árvore B de ordem 7, inicialmente vazia, ficará após a inserção dos seguintes elementos: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60 10 30 15 25 35 45 50 12 8 5 70 65</a:t>
            </a:r>
            <a:endParaRPr lang="pt-BR" sz="2800" dirty="0"/>
          </a:p>
        </p:txBody>
      </p:sp>
      <p:sp>
        <p:nvSpPr>
          <p:cNvPr id="52" name="Retângulo 51"/>
          <p:cNvSpPr/>
          <p:nvPr/>
        </p:nvSpPr>
        <p:spPr>
          <a:xfrm>
            <a:off x="420498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475825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319407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5872677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643383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98710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53" grpId="0" bldLvl="0" animBg="1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45415"/>
            <a:ext cx="10058400" cy="1298575"/>
          </a:xfrm>
        </p:spPr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Mostre, passo a passo, como uma árvore B de ordem 7, inicialmente vazia, ficará após a inserção dos seguintes elementos: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60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10 30 15 25 35 45 50 12 8 5 70 65</a:t>
            </a:r>
            <a:endParaRPr lang="pt-BR" sz="2800" dirty="0"/>
          </a:p>
        </p:txBody>
      </p:sp>
      <p:sp>
        <p:nvSpPr>
          <p:cNvPr id="17" name="Retângulo 16"/>
          <p:cNvSpPr/>
          <p:nvPr/>
        </p:nvSpPr>
        <p:spPr>
          <a:xfrm>
            <a:off x="420498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475825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19" name="Retângulo 18"/>
          <p:cNvSpPr/>
          <p:nvPr/>
        </p:nvSpPr>
        <p:spPr>
          <a:xfrm>
            <a:off x="5319407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60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0" name="Retângulo 19"/>
          <p:cNvSpPr/>
          <p:nvPr/>
        </p:nvSpPr>
        <p:spPr>
          <a:xfrm>
            <a:off x="5872677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643383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698710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2281806" y="2273417"/>
            <a:ext cx="5763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Registrador</a:t>
            </a:r>
            <a:endParaRPr lang="pt-BR" sz="3600" dirty="0"/>
          </a:p>
          <a:p>
            <a:r>
              <a:rPr lang="pt-BR" sz="3600" dirty="0"/>
              <a:t>Cache (L1, L2, L3)</a:t>
            </a:r>
            <a:endParaRPr lang="pt-BR" sz="3600" dirty="0"/>
          </a:p>
          <a:p>
            <a:r>
              <a:rPr lang="pt-BR" sz="3600" dirty="0"/>
              <a:t>RAM</a:t>
            </a:r>
            <a:endParaRPr lang="pt-BR" sz="3600" dirty="0"/>
          </a:p>
          <a:p>
            <a:r>
              <a:rPr lang="pt-BR" sz="3600" dirty="0"/>
              <a:t>Disco</a:t>
            </a:r>
            <a:endParaRPr lang="pt-BR" sz="3600" dirty="0"/>
          </a:p>
          <a:p>
            <a:r>
              <a:rPr lang="pt-BR" sz="3600" dirty="0"/>
              <a:t>Fita</a:t>
            </a:r>
            <a:endParaRPr lang="pt-BR" sz="3600" dirty="0"/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1870745" y="2457974"/>
            <a:ext cx="0" cy="255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775981" y="2357307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+ Rápida</a:t>
            </a:r>
            <a:endParaRPr lang="pt-BR" dirty="0"/>
          </a:p>
          <a:p>
            <a:r>
              <a:rPr lang="pt-BR" dirty="0"/>
              <a:t>+ Cara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7273255" y="3519912"/>
            <a:ext cx="2138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Memória Principal</a:t>
            </a:r>
            <a:endParaRPr lang="pt-BR" dirty="0"/>
          </a:p>
          <a:p>
            <a:r>
              <a:rPr lang="pt-BR" dirty="0"/>
              <a:t>Memória Secundária</a:t>
            </a:r>
            <a:endParaRPr lang="pt-BR" dirty="0"/>
          </a:p>
        </p:txBody>
      </p:sp>
      <p:sp>
        <p:nvSpPr>
          <p:cNvPr id="10" name="Chave direita 9"/>
          <p:cNvSpPr/>
          <p:nvPr/>
        </p:nvSpPr>
        <p:spPr>
          <a:xfrm>
            <a:off x="5746459" y="2273417"/>
            <a:ext cx="159856" cy="16358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de Seta Reta 11"/>
          <p:cNvCxnSpPr/>
          <p:nvPr/>
        </p:nvCxnSpPr>
        <p:spPr>
          <a:xfrm>
            <a:off x="5906315" y="3087149"/>
            <a:ext cx="1434052" cy="64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have direita 12"/>
          <p:cNvSpPr/>
          <p:nvPr/>
        </p:nvSpPr>
        <p:spPr>
          <a:xfrm>
            <a:off x="5746459" y="3997354"/>
            <a:ext cx="159856" cy="10989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de Seta Reta 14"/>
          <p:cNvCxnSpPr>
            <a:stCxn id="13" idx="1"/>
          </p:cNvCxnSpPr>
          <p:nvPr/>
        </p:nvCxnSpPr>
        <p:spPr>
          <a:xfrm flipV="1">
            <a:off x="5906315" y="3997354"/>
            <a:ext cx="1434052" cy="54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45415"/>
            <a:ext cx="10058400" cy="1298575"/>
          </a:xfrm>
        </p:spPr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Mostre, passo a passo, como uma árvore B de ordem 7, inicialmente vazia, ficará após a inserção dos seguintes elementos: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60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30 15 25 35 45 50 12 8 5 70 65</a:t>
            </a:r>
            <a:endParaRPr lang="pt-BR" sz="2800" dirty="0"/>
          </a:p>
        </p:txBody>
      </p:sp>
      <p:sp>
        <p:nvSpPr>
          <p:cNvPr id="31" name="Retângulo 30"/>
          <p:cNvSpPr/>
          <p:nvPr/>
        </p:nvSpPr>
        <p:spPr>
          <a:xfrm>
            <a:off x="475743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531070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5871857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60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19691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643383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698710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45415"/>
            <a:ext cx="10058400" cy="1298575"/>
          </a:xfrm>
        </p:spPr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Mostre, passo a passo, como uma árvore B de ordem 7, inicialmente vazia, ficará após a inserção dos seguintes elementos: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60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15 25 35 45 50 12 8 5 70 65</a:t>
            </a:r>
            <a:endParaRPr 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475743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5872677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43383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60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19691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31750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698710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45415"/>
            <a:ext cx="10058400" cy="1298575"/>
          </a:xfrm>
        </p:spPr>
        <p:txBody>
          <a:bodyPr>
            <a:normAutofit/>
          </a:bodyPr>
          <a:lstStyle/>
          <a:p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Mostre, passo a passo, como uma árvore B de ordem 7, inicialmente vazia, ficará após a inserção dos seguintes elementos: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60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30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15</a:t>
            </a:r>
            <a:r>
              <a:rPr lang="pt-BR" sz="2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25 35 45 50 12 8 5 70 65</a:t>
            </a:r>
            <a:endParaRPr lang="pt-BR" sz="2800" dirty="0"/>
          </a:p>
        </p:txBody>
      </p:sp>
      <p:sp>
        <p:nvSpPr>
          <p:cNvPr id="2" name="Retângulo 1"/>
          <p:cNvSpPr/>
          <p:nvPr/>
        </p:nvSpPr>
        <p:spPr>
          <a:xfrm>
            <a:off x="5310517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20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642576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40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6986917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60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19691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10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5870587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30</a:t>
            </a:r>
            <a:endParaRPr lang="pt-BR" sz="2800" dirty="0">
              <a:solidFill>
                <a:schemeClr val="tx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754442" y="1900559"/>
            <a:ext cx="553270" cy="5532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sz="2800" dirty="0">
                <a:solidFill>
                  <a:schemeClr val="tx1"/>
                </a:solidFill>
              </a:rPr>
              <a:t>15</a:t>
            </a:r>
            <a:endParaRPr lang="pt-BR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A remoção em uma árvore B consiste em: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Procurar o elemento a ser removido;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Se não existir, finalizar;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Se existir, verificar a situação em que se encontra.</a:t>
            </a:r>
            <a:endParaRPr lang="pt-BR" sz="2400" dirty="0"/>
          </a:p>
          <a:p>
            <a:pPr>
              <a:buFont typeface="Wingdings" panose="05000000000000000000" pitchFamily="2" charset="2"/>
              <a:buChar char="§"/>
            </a:pPr>
            <a:endParaRPr lang="pt-BR" sz="2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/>
              <a:t> </a:t>
            </a:r>
            <a:r>
              <a:rPr lang="pt-BR" sz="2800" dirty="0"/>
              <a:t>Situação da remoção em árvore B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Remoção em nó folha;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Remoção em nó interno.</a:t>
            </a:r>
            <a:endParaRPr lang="pt-BR" sz="2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Três possiblidades:</a:t>
            </a:r>
            <a:endParaRPr lang="pt-BR" sz="28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Sem causar </a:t>
            </a:r>
            <a:r>
              <a:rPr lang="pt-BR" sz="2400" i="1" dirty="0" err="1"/>
              <a:t>underflow</a:t>
            </a:r>
            <a:r>
              <a:rPr lang="pt-BR" sz="2400" dirty="0"/>
              <a:t>;</a:t>
            </a:r>
            <a:endParaRPr lang="pt-BR" sz="24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Causando </a:t>
            </a:r>
            <a:r>
              <a:rPr lang="pt-BR" sz="2400" i="1" dirty="0" err="1"/>
              <a:t>underflow</a:t>
            </a:r>
            <a:r>
              <a:rPr lang="pt-BR" sz="2400" i="1" dirty="0"/>
              <a:t>, </a:t>
            </a:r>
            <a:r>
              <a:rPr lang="pt-BR" sz="2400" dirty="0"/>
              <a:t>mas com nó vizinho (esquerda ou direita) acima do número mínimo de chaves;</a:t>
            </a:r>
            <a:endParaRPr lang="pt-BR" sz="24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Causando </a:t>
            </a:r>
            <a:r>
              <a:rPr lang="pt-BR" sz="2400" i="1" dirty="0" err="1"/>
              <a:t>underflow</a:t>
            </a:r>
            <a:r>
              <a:rPr lang="pt-BR" sz="2400" i="1" dirty="0"/>
              <a:t>, </a:t>
            </a:r>
            <a:r>
              <a:rPr lang="pt-BR" sz="2400" dirty="0"/>
              <a:t>mas com nó vizinho (esquerda ou direita) com o número mínimo de chaves.</a:t>
            </a:r>
            <a:endParaRPr lang="pt-BR" sz="2400" dirty="0"/>
          </a:p>
          <a:p>
            <a:pPr marL="365760" indent="-457200">
              <a:buFont typeface="Wingdings" panose="05000000000000000000" pitchFamily="2" charset="2"/>
              <a:buChar char="§"/>
            </a:pPr>
            <a:r>
              <a:rPr lang="pt-BR" sz="2800" i="1" dirty="0" err="1"/>
              <a:t>Underflow</a:t>
            </a:r>
            <a:r>
              <a:rPr lang="pt-BR" sz="2800" i="1" dirty="0"/>
              <a:t> </a:t>
            </a:r>
            <a:r>
              <a:rPr lang="pt-BR" sz="2800" dirty="0"/>
              <a:t>é quando um nó fica com quantidade de chaves menor que o valor mínimo permitido.</a:t>
            </a:r>
            <a:endParaRPr lang="pt-BR" sz="2800" i="1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2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Sem possibilidade de </a:t>
            </a:r>
            <a:r>
              <a:rPr lang="pt-BR" sz="2800" i="1" dirty="0" err="1"/>
              <a:t>underflow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Nesse caso, a chave é removida, e o algoritmo é encerrado.</a:t>
            </a:r>
            <a:endParaRPr lang="pt-BR" sz="24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5, 12 e 50:</a:t>
            </a:r>
            <a:endParaRPr lang="pt-BR"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5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, 12 e 50: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5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, 12 e 50: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5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, 12 e 50: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6231367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600" dirty="0"/>
              <a:t>Normalmente, este valor é configurado na formatação do disco;</a:t>
            </a:r>
            <a:endParaRPr lang="pt-BR" sz="2600" dirty="0"/>
          </a:p>
          <a:p>
            <a:pPr>
              <a:buFont typeface="Wingdings" panose="05000000000000000000" pitchFamily="2" charset="2"/>
              <a:buChar char="§"/>
            </a:pPr>
            <a:endParaRPr lang="pt-BR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600" dirty="0"/>
              <a:t>Padrão (EXT4): 4KB.</a:t>
            </a:r>
            <a:br>
              <a:rPr lang="pt-BR" sz="2200" dirty="0"/>
            </a:br>
            <a:endParaRPr lang="pt-BR" sz="22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2505" y="1788876"/>
            <a:ext cx="254317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5, </a:t>
            </a:r>
            <a:r>
              <a:rPr lang="pt-BR" sz="2400" dirty="0">
                <a:solidFill>
                  <a:schemeClr val="tx1"/>
                </a:solidFill>
              </a:rPr>
              <a:t>12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e 50: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5, </a:t>
            </a:r>
            <a:r>
              <a:rPr lang="pt-BR" sz="2400" dirty="0">
                <a:solidFill>
                  <a:schemeClr val="tx1"/>
                </a:solidFill>
              </a:rPr>
              <a:t>12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e 50: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5, </a:t>
            </a:r>
            <a:r>
              <a:rPr lang="pt-BR" sz="2400" dirty="0">
                <a:solidFill>
                  <a:schemeClr val="tx1"/>
                </a:solidFill>
              </a:rPr>
              <a:t>12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 e 50: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20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5, 12</a:t>
            </a:r>
            <a:r>
              <a:rPr lang="pt-BR" sz="2400" dirty="0"/>
              <a:t>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 </a:t>
            </a:r>
            <a:r>
              <a:rPr lang="pt-BR" sz="2400" dirty="0">
                <a:solidFill>
                  <a:schemeClr val="tx1"/>
                </a:solidFill>
              </a:rPr>
              <a:t>50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4988088" y="2890365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2573009" y="45403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985666" y="45403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7475209" y="45403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4" name="Conector de Seta Reta 73"/>
          <p:cNvCxnSpPr>
            <a:endCxn id="63" idx="0"/>
          </p:cNvCxnSpPr>
          <p:nvPr/>
        </p:nvCxnSpPr>
        <p:spPr>
          <a:xfrm flipH="1">
            <a:off x="3395058" y="3416300"/>
            <a:ext cx="1590608" cy="1124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67" idx="0"/>
          </p:cNvCxnSpPr>
          <p:nvPr/>
        </p:nvCxnSpPr>
        <p:spPr>
          <a:xfrm>
            <a:off x="5531080" y="3429968"/>
            <a:ext cx="276635" cy="11103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71" idx="0"/>
          </p:cNvCxnSpPr>
          <p:nvPr/>
        </p:nvCxnSpPr>
        <p:spPr>
          <a:xfrm>
            <a:off x="6071650" y="3436802"/>
            <a:ext cx="2225608" cy="110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5, 12 e </a:t>
            </a:r>
            <a:r>
              <a:rPr lang="pt-BR" sz="2400" dirty="0"/>
              <a:t>50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: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Com </a:t>
            </a:r>
            <a:r>
              <a:rPr lang="pt-BR" sz="2800" i="1" dirty="0" err="1"/>
              <a:t>underflow</a:t>
            </a:r>
            <a:r>
              <a:rPr lang="pt-BR" sz="2800" dirty="0"/>
              <a:t>, mas tendo vizinho acima do número mínimo de chaves;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Nesse caso, a chave é removida, e: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Sobe a chave do vizinho para o pai;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Desce a chave do pai para o nó que ficou com </a:t>
            </a:r>
            <a:r>
              <a:rPr lang="pt-BR" sz="2400" i="1" dirty="0" err="1"/>
              <a:t>underflow</a:t>
            </a:r>
            <a:r>
              <a:rPr lang="pt-BR" sz="2400" dirty="0"/>
              <a:t>.</a:t>
            </a:r>
            <a:endParaRPr lang="pt-BR" sz="2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6 e 30;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6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 30;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  <a:solidFill>
            <a:srgbClr val="FF0000"/>
          </a:solidFill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6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 30;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6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 30;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Se um bloco possui 4KB como tamanho, por exemplo, qualquer operação, seja de leitura ou de escrita, buscará ou armazenará sempre, no mínimo, 4KB no disco;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Exemplo</a:t>
            </a:r>
            <a:endParaRPr lang="pt-BR" sz="2800" dirty="0"/>
          </a:p>
          <a:p>
            <a:pPr marL="201295" lvl="1" indent="0">
              <a:buNone/>
            </a:pPr>
            <a:br>
              <a:rPr lang="pt-BR" sz="2200" dirty="0"/>
            </a:br>
            <a:endParaRPr lang="pt-BR" sz="22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010619" y="3752428"/>
          <a:ext cx="521121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1049"/>
                <a:gridCol w="2776664"/>
                <a:gridCol w="13735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Espaço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Espaço de armazenamento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Desperdício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4KB (4096B)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4095B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2048B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4KB (4096B)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2KB (2048B)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4095B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4KB (4096B)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4096B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4KB (4096B)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4097B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8KB (8192B)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4095B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6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e 30;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6 e </a:t>
            </a:r>
            <a:r>
              <a:rPr lang="pt-BR" sz="2400" dirty="0"/>
              <a:t>30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;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  <a:solidFill>
            <a:srgbClr val="FF0000"/>
          </a:solidFill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6 e </a:t>
            </a:r>
            <a:r>
              <a:rPr lang="pt-BR" sz="2400" dirty="0"/>
              <a:t>30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;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  <a:solidFill>
            <a:srgbClr val="FF0000"/>
          </a:solidFill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  <a:solidFill>
            <a:schemeClr val="bg1"/>
          </a:solidFill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6 e </a:t>
            </a:r>
            <a:r>
              <a:rPr lang="pt-BR" sz="2400" dirty="0"/>
              <a:t>30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;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  <a:solidFill>
            <a:schemeClr val="bg1"/>
          </a:solidFill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  <a:solidFill>
            <a:schemeClr val="bg1"/>
          </a:solidFill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dos elementos 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6 e </a:t>
            </a:r>
            <a:r>
              <a:rPr lang="pt-BR" sz="2400" dirty="0"/>
              <a:t>30</a:t>
            </a:r>
            <a:r>
              <a:rPr lang="pt-BR" sz="2400" dirty="0">
                <a:solidFill>
                  <a:schemeClr val="bg1">
                    <a:lumMod val="75000"/>
                  </a:schemeClr>
                </a:solidFill>
              </a:rPr>
              <a:t>;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Com </a:t>
            </a:r>
            <a:r>
              <a:rPr lang="pt-BR" sz="2800" i="1" dirty="0" err="1"/>
              <a:t>underflow</a:t>
            </a:r>
            <a:r>
              <a:rPr lang="pt-BR" sz="2800" dirty="0"/>
              <a:t>, mas com ambos vizinhos com número mínimo de chaves;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Nesse caso, a chave é removida, e: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Junta-se o nó com </a:t>
            </a:r>
            <a:r>
              <a:rPr lang="pt-BR" sz="2400" i="1" dirty="0" err="1"/>
              <a:t>underflow</a:t>
            </a:r>
            <a:r>
              <a:rPr lang="pt-BR" sz="2400" i="1" dirty="0"/>
              <a:t> </a:t>
            </a:r>
            <a:r>
              <a:rPr lang="pt-BR" sz="2400" dirty="0"/>
              <a:t>com um vizinho (merge);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Desce a chave do pai para o novo nó;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Atualiza as chaves do nó pai;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Atualiza os filhos do nó pai.</a:t>
            </a:r>
            <a:endParaRPr lang="pt-BR" sz="2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15.</a:t>
            </a:r>
            <a:endParaRPr lang="pt-BR" sz="22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4898500" y="2937330"/>
            <a:ext cx="1727336" cy="428792"/>
            <a:chOff x="4869711" y="2627916"/>
            <a:chExt cx="1727336" cy="428792"/>
          </a:xfrm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701065" y="4530940"/>
            <a:ext cx="1727336" cy="428792"/>
            <a:chOff x="4869711" y="2627916"/>
            <a:chExt cx="1727336" cy="428792"/>
          </a:xfrm>
        </p:grpSpPr>
        <p:sp>
          <p:nvSpPr>
            <p:cNvPr id="26" name="Retângulo 2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4894550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1" name="Retângulo 3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7928124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76" name="Retângulo 7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2560783" y="3366122"/>
            <a:ext cx="2333767" cy="1164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>
            <a:off x="5320459" y="3356849"/>
            <a:ext cx="450845" cy="1174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5773091" y="3366122"/>
            <a:ext cx="3113529" cy="1091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15.</a:t>
            </a:r>
            <a:endParaRPr lang="pt-BR" sz="22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4898500" y="2937330"/>
            <a:ext cx="1727336" cy="428792"/>
            <a:chOff x="4869711" y="2627916"/>
            <a:chExt cx="1727336" cy="428792"/>
          </a:xfrm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701065" y="4530940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26" name="Retângulo 2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4894550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1" name="Retângulo 3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7928124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76" name="Retângulo 7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2560783" y="3366122"/>
            <a:ext cx="2333767" cy="1164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>
            <a:off x="5320459" y="3356849"/>
            <a:ext cx="450845" cy="1174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5773091" y="3366122"/>
            <a:ext cx="3113529" cy="1091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996287" y="3930555"/>
            <a:ext cx="6482686" cy="15694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15.</a:t>
            </a:r>
            <a:endParaRPr lang="pt-BR" sz="22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4898500" y="2937330"/>
            <a:ext cx="1727336" cy="428792"/>
            <a:chOff x="4869711" y="2627916"/>
            <a:chExt cx="1727336" cy="428792"/>
          </a:xfrm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701065" y="4530940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26" name="Retângulo 2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upo 29"/>
          <p:cNvGrpSpPr/>
          <p:nvPr/>
        </p:nvGrpSpPr>
        <p:grpSpPr>
          <a:xfrm>
            <a:off x="4894550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1" name="Retângulo 3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7928124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76" name="Retângulo 7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2560783" y="3366122"/>
            <a:ext cx="2333767" cy="1164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/>
          <p:nvPr/>
        </p:nvCxnSpPr>
        <p:spPr>
          <a:xfrm>
            <a:off x="5320459" y="3356849"/>
            <a:ext cx="450845" cy="11740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5773091" y="3366122"/>
            <a:ext cx="3113529" cy="1091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/>
          <p:cNvSpPr txBox="1"/>
          <p:nvPr/>
        </p:nvSpPr>
        <p:spPr>
          <a:xfrm>
            <a:off x="3727666" y="5144777"/>
            <a:ext cx="88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MERGE</a:t>
            </a:r>
            <a:endParaRPr lang="pt-BR" b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15.</a:t>
            </a:r>
            <a:endParaRPr lang="pt-BR" sz="22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4898500" y="2937330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20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50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701065" y="4530940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6" name="Retângulo 2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7928124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76" name="Retângulo 7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2560783" y="3366122"/>
            <a:ext cx="2333767" cy="1164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5773091" y="3366122"/>
            <a:ext cx="3113529" cy="1091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Por que isso acontece?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600" dirty="0"/>
              <a:t> Disco (armazenamento secundário) é lento.</a:t>
            </a:r>
            <a:endParaRPr lang="pt-BR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Padrão atual de interface de disco: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600" dirty="0"/>
              <a:t> SATA ou </a:t>
            </a:r>
            <a:r>
              <a:rPr lang="pt-BR" sz="2600" dirty="0" err="1"/>
              <a:t>PCIExpress</a:t>
            </a:r>
            <a:r>
              <a:rPr lang="pt-BR" sz="2600" dirty="0"/>
              <a:t> (</a:t>
            </a:r>
            <a:r>
              <a:rPr lang="pt-BR" sz="2600" dirty="0" err="1"/>
              <a:t>NVMe</a:t>
            </a:r>
            <a:r>
              <a:rPr lang="pt-BR" sz="2600" dirty="0"/>
              <a:t>);</a:t>
            </a:r>
            <a:endParaRPr lang="pt-BR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Padrão atual de memória RAM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600" dirty="0"/>
              <a:t>DDR-4</a:t>
            </a:r>
            <a:endParaRPr lang="pt-BR" sz="26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Considerando que ambos disco e memória atinjam o limite da interface:</a:t>
            </a:r>
            <a:endParaRPr lang="pt-BR" sz="2800" dirty="0"/>
          </a:p>
          <a:p>
            <a:pPr marL="201295" lvl="1" indent="0">
              <a:buNone/>
            </a:pPr>
            <a:br>
              <a:rPr lang="pt-BR" sz="2200" dirty="0"/>
            </a:br>
            <a:endParaRPr lang="pt-BR" sz="22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lipse 20"/>
          <p:cNvSpPr/>
          <p:nvPr/>
        </p:nvSpPr>
        <p:spPr>
          <a:xfrm>
            <a:off x="996286" y="2240925"/>
            <a:ext cx="6291335" cy="32591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/>
          <p:cNvSpPr txBox="1"/>
          <p:nvPr/>
        </p:nvSpPr>
        <p:spPr>
          <a:xfrm>
            <a:off x="2734472" y="2597728"/>
            <a:ext cx="116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MERGE</a:t>
            </a:r>
            <a:endParaRPr lang="pt-BR" b="1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767748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15.</a:t>
            </a:r>
            <a:endParaRPr lang="pt-BR" sz="22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4898500" y="2937330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20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50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701065" y="4530940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6" name="Retângulo 2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7928124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76" name="Retângulo 7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2560783" y="3366122"/>
            <a:ext cx="2333767" cy="1164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/>
          <p:nvPr/>
        </p:nvCxnSpPr>
        <p:spPr>
          <a:xfrm>
            <a:off x="5773091" y="3366122"/>
            <a:ext cx="3113529" cy="1091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15.</a:t>
            </a:r>
            <a:endParaRPr lang="pt-BR" sz="2200" dirty="0"/>
          </a:p>
        </p:txBody>
      </p:sp>
      <p:grpSp>
        <p:nvGrpSpPr>
          <p:cNvPr id="18" name="Grupo 17"/>
          <p:cNvGrpSpPr/>
          <p:nvPr/>
        </p:nvGrpSpPr>
        <p:grpSpPr>
          <a:xfrm>
            <a:off x="4898500" y="2937330"/>
            <a:ext cx="1727336" cy="428792"/>
            <a:chOff x="4869711" y="2627916"/>
            <a:chExt cx="1727336" cy="428792"/>
          </a:xfrm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701065" y="4530940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6" name="Retângulo 2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upo 74"/>
          <p:cNvGrpSpPr/>
          <p:nvPr/>
        </p:nvGrpSpPr>
        <p:grpSpPr>
          <a:xfrm>
            <a:off x="7928124" y="45123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76" name="Retângulo 7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2560783" y="3366122"/>
            <a:ext cx="2333767" cy="11648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5332309" y="3366122"/>
            <a:ext cx="3463433" cy="1146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12.</a:t>
            </a:r>
            <a:endParaRPr lang="pt-BR" sz="2200" dirty="0"/>
          </a:p>
        </p:txBody>
      </p:sp>
      <p:grpSp>
        <p:nvGrpSpPr>
          <p:cNvPr id="88" name="Grupo 87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89" name="Retângulo 8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upo 9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94" name="Retângulo 9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</p:grpSpPr>
        <p:sp>
          <p:nvSpPr>
            <p:cNvPr id="99" name="Retângulo 9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rupo 10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104" name="Retângulo 10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6" name="Retângulo 10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109" name="Retângulo 10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114" name="Retângulo 11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119" name="Retângulo 11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124" name="Retângulo 12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129" name="Retângulo 12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0" name="Retângulo 12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Conector de Seta Reta 132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upo 137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139" name="Retângulo 1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0" name="Retângulo 1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1" name="Retângulo 1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2" name="Retângulo 1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Conector de Seta Reta 142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de Seta Reta 14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12.</a:t>
            </a:r>
            <a:endParaRPr lang="pt-BR" sz="2200" dirty="0"/>
          </a:p>
        </p:txBody>
      </p:sp>
      <p:grpSp>
        <p:nvGrpSpPr>
          <p:cNvPr id="88" name="Grupo 87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89" name="Retângulo 8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upo 9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94" name="Retângulo 9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</p:grpSpPr>
        <p:sp>
          <p:nvSpPr>
            <p:cNvPr id="99" name="Retângulo 9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rupo 10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104" name="Retângulo 10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6" name="Retângulo 10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109" name="Retângulo 10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114" name="Retângulo 11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119" name="Retângulo 11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124" name="Retângulo 12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129" name="Retângulo 12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0" name="Retângulo 12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Conector de Seta Reta 132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upo 137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139" name="Retângulo 1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0" name="Retângulo 1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1" name="Retângulo 1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2" name="Retângulo 1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Conector de Seta Reta 142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de Seta Reta 14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300251" y="5164201"/>
            <a:ext cx="4846308" cy="14003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12.</a:t>
            </a:r>
            <a:endParaRPr lang="pt-BR" sz="2200" dirty="0"/>
          </a:p>
        </p:txBody>
      </p:sp>
      <p:grpSp>
        <p:nvGrpSpPr>
          <p:cNvPr id="88" name="Grupo 87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89" name="Retângulo 8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upo 9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94" name="Retângulo 9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</p:grpSpPr>
        <p:sp>
          <p:nvSpPr>
            <p:cNvPr id="99" name="Retângulo 9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rupo 10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104" name="Retângulo 10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6" name="Retângulo 10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109" name="Retângulo 10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114" name="Retângulo 11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119" name="Retângulo 11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124" name="Retângulo 12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129" name="Retângulo 12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0" name="Retângulo 12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Conector de Seta Reta 132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upo 137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139" name="Retângulo 1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0" name="Retângulo 1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1" name="Retângulo 1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2" name="Retângulo 1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3" name="Conector de Seta Reta 142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ector de Seta Reta 14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2178888" y="6141156"/>
            <a:ext cx="88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MERGE</a:t>
            </a:r>
            <a:endParaRPr lang="pt-BR" b="1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Remover a chave 12.</a:t>
            </a:r>
            <a:endParaRPr lang="pt-BR" sz="2200" dirty="0"/>
          </a:p>
        </p:txBody>
      </p:sp>
      <p:grpSp>
        <p:nvGrpSpPr>
          <p:cNvPr id="88" name="Grupo 87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89" name="Retângulo 8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Grupo 9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94" name="Retângulo 9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8" name="Grupo 9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</p:grpSpPr>
        <p:sp>
          <p:nvSpPr>
            <p:cNvPr id="99" name="Retângulo 9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1" name="Retângulo 10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2" name="Retângulo 10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Grupo 10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104" name="Retângulo 10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6" name="Retângulo 10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upo 10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109" name="Retângulo 10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0" name="Retângulo 10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1" name="Retângulo 11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2" name="Retângulo 11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3" name="Grupo 112"/>
          <p:cNvGrpSpPr/>
          <p:nvPr/>
        </p:nvGrpSpPr>
        <p:grpSpPr>
          <a:xfrm>
            <a:off x="3412726" y="4642638"/>
            <a:ext cx="1727336" cy="428792"/>
            <a:chOff x="4869711" y="2627916"/>
            <a:chExt cx="1727336" cy="428792"/>
          </a:xfrm>
        </p:grpSpPr>
        <p:sp>
          <p:nvSpPr>
            <p:cNvPr id="114" name="Retângulo 11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5" name="Retângulo 11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6" name="Retângulo 11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7" name="Retângulo 11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8" name="Grupo 117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119" name="Retângulo 11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0" name="Retângulo 11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1" name="Retângulo 12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2" name="Retângulo 12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Grupo 122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124" name="Retângulo 12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5" name="Retângulo 12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6" name="Retângulo 12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8" name="Grupo 127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129" name="Retângulo 12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0" name="Retângulo 12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1" name="Retângulo 13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2" name="Retângulo 13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3" name="Conector de Seta Reta 132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de Seta Reta 133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de Seta Reta 134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de Seta Reta 135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de Seta Reta 136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ector de Seta Reta 142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de Seta Reta 143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ector de Seta Reta 145"/>
          <p:cNvCxnSpPr/>
          <p:nvPr/>
        </p:nvCxnSpPr>
        <p:spPr>
          <a:xfrm>
            <a:off x="2915649" y="4146386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Há situações em que não há como manter o número mínimo de chaves em cada nó.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/>
              <a:t>Exemplo: remover a chave 70.</a:t>
            </a:r>
            <a:endParaRPr lang="pt-BR" sz="2200" dirty="0"/>
          </a:p>
        </p:txBody>
      </p:sp>
      <p:grpSp>
        <p:nvGrpSpPr>
          <p:cNvPr id="4" name="Grupo 3"/>
          <p:cNvGrpSpPr/>
          <p:nvPr/>
        </p:nvGrpSpPr>
        <p:grpSpPr>
          <a:xfrm>
            <a:off x="5428881" y="3406309"/>
            <a:ext cx="1639254" cy="553270"/>
            <a:chOff x="4579609" y="2025711"/>
            <a:chExt cx="1639254" cy="553270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606204" y="5039019"/>
            <a:ext cx="1639254" cy="553270"/>
            <a:chOff x="4579609" y="2025711"/>
            <a:chExt cx="1639254" cy="553270"/>
          </a:xfrm>
        </p:grpSpPr>
        <p:sp>
          <p:nvSpPr>
            <p:cNvPr id="9" name="Retângulo 8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6449652" y="5037539"/>
            <a:ext cx="1639254" cy="553270"/>
            <a:chOff x="4579609" y="2025711"/>
            <a:chExt cx="1639254" cy="553270"/>
          </a:xfrm>
          <a:solidFill>
            <a:schemeClr val="bg1"/>
          </a:solidFill>
        </p:grpSpPr>
        <p:sp>
          <p:nvSpPr>
            <p:cNvPr id="13" name="Retângulo 12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ector de Seta Reta 18"/>
          <p:cNvCxnSpPr>
            <a:endCxn id="10" idx="0"/>
          </p:cNvCxnSpPr>
          <p:nvPr/>
        </p:nvCxnSpPr>
        <p:spPr>
          <a:xfrm flipH="1">
            <a:off x="4428253" y="3959579"/>
            <a:ext cx="1000628" cy="1079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endCxn id="14" idx="0"/>
          </p:cNvCxnSpPr>
          <p:nvPr/>
        </p:nvCxnSpPr>
        <p:spPr>
          <a:xfrm>
            <a:off x="5982151" y="3959579"/>
            <a:ext cx="1289550" cy="1077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folha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Há situações em que não há como manter o número mínimo de chaves em cada nó.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200" dirty="0"/>
              <a:t>Exemplo: remover a chave 70.</a:t>
            </a:r>
            <a:endParaRPr lang="pt-BR" sz="2200" dirty="0"/>
          </a:p>
        </p:txBody>
      </p:sp>
      <p:grpSp>
        <p:nvGrpSpPr>
          <p:cNvPr id="4" name="Grupo 3"/>
          <p:cNvGrpSpPr/>
          <p:nvPr/>
        </p:nvGrpSpPr>
        <p:grpSpPr>
          <a:xfrm>
            <a:off x="5428881" y="3406309"/>
            <a:ext cx="1639254" cy="553270"/>
            <a:chOff x="4579609" y="2025711"/>
            <a:chExt cx="1639254" cy="553270"/>
          </a:xfrm>
          <a:solidFill>
            <a:schemeClr val="bg1"/>
          </a:solidFill>
        </p:grpSpPr>
        <p:sp>
          <p:nvSpPr>
            <p:cNvPr id="5" name="Retângulo 4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upo 7"/>
          <p:cNvGrpSpPr/>
          <p:nvPr/>
        </p:nvGrpSpPr>
        <p:grpSpPr>
          <a:xfrm>
            <a:off x="3606204" y="5039019"/>
            <a:ext cx="1639254" cy="553270"/>
            <a:chOff x="4579609" y="2025711"/>
            <a:chExt cx="1639254" cy="553270"/>
          </a:xfrm>
        </p:grpSpPr>
        <p:sp>
          <p:nvSpPr>
            <p:cNvPr id="9" name="Retângulo 8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6449652" y="5037539"/>
            <a:ext cx="1639254" cy="553270"/>
            <a:chOff x="4579609" y="2025711"/>
            <a:chExt cx="1639254" cy="553270"/>
          </a:xfrm>
          <a:solidFill>
            <a:srgbClr val="FF0000"/>
          </a:solidFill>
        </p:grpSpPr>
        <p:sp>
          <p:nvSpPr>
            <p:cNvPr id="13" name="Retângulo 12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ector de Seta Reta 18"/>
          <p:cNvCxnSpPr>
            <a:endCxn id="10" idx="0"/>
          </p:cNvCxnSpPr>
          <p:nvPr/>
        </p:nvCxnSpPr>
        <p:spPr>
          <a:xfrm flipH="1">
            <a:off x="4428253" y="3959579"/>
            <a:ext cx="1000628" cy="1079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endCxn id="14" idx="0"/>
          </p:cNvCxnSpPr>
          <p:nvPr/>
        </p:nvCxnSpPr>
        <p:spPr>
          <a:xfrm>
            <a:off x="5982151" y="3959579"/>
            <a:ext cx="1289550" cy="1077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Três possiblidades:</a:t>
            </a:r>
            <a:endParaRPr lang="pt-BR" sz="2800" dirty="0"/>
          </a:p>
          <a:p>
            <a:pPr marL="658495" lvl="1" indent="-457200">
              <a:buFont typeface="+mj-lt"/>
              <a:buAutoNum type="arabicPeriod"/>
            </a:pPr>
            <a:endParaRPr lang="pt-BR" sz="22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Nó folha antecessor ou sucessor acima do número mínimo de chaves;</a:t>
            </a:r>
            <a:endParaRPr lang="pt-BR" sz="24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Nó folha antecessor e sucessor com número mínimo de chaves mas irmão (esquerda ou direita) acima do número mínimo de chaves;</a:t>
            </a:r>
            <a:endParaRPr lang="pt-BR" sz="24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Nó folha antecessor, folha sucessor, irmão esquerdo e irmão direito com número mínimo de chaves.  </a:t>
            </a:r>
            <a:endParaRPr lang="pt-BR" sz="2400" dirty="0"/>
          </a:p>
          <a:p>
            <a:pPr marL="365760" indent="-457200">
              <a:buFont typeface="+mj-lt"/>
              <a:buAutoNum type="arabicPeriod"/>
            </a:pP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2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Nó folha antecessor ou sucessor acima do número mínimo de chaves</a:t>
            </a:r>
            <a:endParaRPr lang="pt-BR" sz="28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Remove a chave;</a:t>
            </a:r>
            <a:endParaRPr lang="pt-BR" sz="24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Insere uma chave do folha antecessor ou sucessor.</a:t>
            </a:r>
            <a:endParaRPr lang="pt-BR" sz="2400" dirty="0"/>
          </a:p>
          <a:p>
            <a:pPr marL="365760" indent="-457200">
              <a:buFont typeface="+mj-lt"/>
              <a:buAutoNum type="arabicPeriod"/>
            </a:pP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Considerando que ambos disco e memória atinjam o limite da interface:</a:t>
            </a:r>
            <a:endParaRPr lang="pt-BR" sz="2800" dirty="0"/>
          </a:p>
          <a:p>
            <a:pPr marL="201295" lvl="1" indent="0">
              <a:buNone/>
            </a:pPr>
            <a:br>
              <a:rPr lang="pt-BR" sz="2200" dirty="0"/>
            </a:br>
            <a:endParaRPr lang="pt-BR" sz="22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173480" y="3132666"/>
          <a:ext cx="435446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182"/>
                <a:gridCol w="327528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Interface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Velocidade máxima de pico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SATA-1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150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SATA-2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300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SATA-3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600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SATA-3.2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1.969 MB/s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6289089" y="3136979"/>
          <a:ext cx="457875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181"/>
                <a:gridCol w="27665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Interface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Velocidade máxima de pico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DDR4-1600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12.800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DDR4-1866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14.933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DDR4-2400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19.200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DDR4-3200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25.600 MB/s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5527949" y="4441036"/>
            <a:ext cx="761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667908" y="4110318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32x</a:t>
            </a:r>
            <a:endParaRPr lang="pt-BR" sz="16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17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66257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15.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  <a:solidFill>
            <a:srgbClr val="7030A0"/>
          </a:solidFill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bg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20</a:t>
              </a:r>
              <a:endParaRPr lang="pt-BR" sz="2800" dirty="0">
                <a:solidFill>
                  <a:schemeClr val="bg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50</a:t>
              </a:r>
              <a:endParaRPr lang="pt-BR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15.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15.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50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17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50.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  <a:solidFill>
            <a:srgbClr val="7030A0"/>
          </a:solidFill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15</a:t>
              </a:r>
              <a:endParaRPr lang="pt-BR" sz="2800" dirty="0">
                <a:solidFill>
                  <a:schemeClr val="bg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bg1"/>
                  </a:solidFill>
                </a:rPr>
                <a:t>20</a:t>
              </a:r>
              <a:endParaRPr lang="pt-BR" sz="2800" dirty="0">
                <a:solidFill>
                  <a:schemeClr val="bg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17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50.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grpSp>
        <p:nvGrpSpPr>
          <p:cNvPr id="60" name="Grupo 59"/>
          <p:cNvGrpSpPr/>
          <p:nvPr/>
        </p:nvGrpSpPr>
        <p:grpSpPr>
          <a:xfrm>
            <a:off x="5385850" y="2954488"/>
            <a:ext cx="1639254" cy="553270"/>
            <a:chOff x="4579609" y="2025711"/>
            <a:chExt cx="1639254" cy="553270"/>
          </a:xfrm>
          <a:solidFill>
            <a:schemeClr val="bg1"/>
          </a:solidFill>
        </p:grpSpPr>
        <p:sp>
          <p:nvSpPr>
            <p:cNvPr id="56" name="Retângulo 5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20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45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o 60"/>
          <p:cNvGrpSpPr/>
          <p:nvPr/>
        </p:nvGrpSpPr>
        <p:grpSpPr>
          <a:xfrm>
            <a:off x="1874509" y="4616511"/>
            <a:ext cx="1639254" cy="553270"/>
            <a:chOff x="4579609" y="2025711"/>
            <a:chExt cx="1639254" cy="553270"/>
          </a:xfrm>
        </p:grpSpPr>
        <p:sp>
          <p:nvSpPr>
            <p:cNvPr id="62" name="Retângulo 61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3" name="Retângulo 62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12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4287166" y="4616511"/>
            <a:ext cx="1639254" cy="553270"/>
            <a:chOff x="4579609" y="2025711"/>
            <a:chExt cx="1639254" cy="553270"/>
          </a:xfrm>
        </p:grpSpPr>
        <p:sp>
          <p:nvSpPr>
            <p:cNvPr id="66" name="Retângulo 65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17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18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19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upo 68"/>
          <p:cNvGrpSpPr/>
          <p:nvPr/>
        </p:nvGrpSpPr>
        <p:grpSpPr>
          <a:xfrm>
            <a:off x="6776709" y="4616511"/>
            <a:ext cx="1639254" cy="553270"/>
            <a:chOff x="4579609" y="2025711"/>
            <a:chExt cx="1639254" cy="553270"/>
          </a:xfrm>
        </p:grpSpPr>
        <p:sp>
          <p:nvSpPr>
            <p:cNvPr id="70" name="Retângulo 69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30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40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50.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3" name="Grupo 22"/>
          <p:cNvGrpSpPr/>
          <p:nvPr/>
        </p:nvGrpSpPr>
        <p:grpSpPr>
          <a:xfrm>
            <a:off x="9335518" y="4616511"/>
            <a:ext cx="1639254" cy="553270"/>
            <a:chOff x="4579609" y="2025711"/>
            <a:chExt cx="1639254" cy="553270"/>
          </a:xfrm>
        </p:grpSpPr>
        <p:sp>
          <p:nvSpPr>
            <p:cNvPr id="24" name="Retângulo 23"/>
            <p:cNvSpPr/>
            <p:nvPr/>
          </p:nvSpPr>
          <p:spPr>
            <a:xfrm>
              <a:off x="4579609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60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512502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70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665593" y="2025711"/>
              <a:ext cx="553270" cy="5532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dirty="0">
                  <a:solidFill>
                    <a:schemeClr val="tx1"/>
                  </a:solidFill>
                </a:rPr>
                <a:t>80</a:t>
              </a:r>
              <a:endParaRPr lang="pt-BR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" name="Conector de Seta Reta 3"/>
          <p:cNvCxnSpPr/>
          <p:nvPr/>
        </p:nvCxnSpPr>
        <p:spPr>
          <a:xfrm flipH="1">
            <a:off x="2696558" y="3507758"/>
            <a:ext cx="2689292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>
            <a:endCxn id="67" idx="0"/>
          </p:cNvCxnSpPr>
          <p:nvPr/>
        </p:nvCxnSpPr>
        <p:spPr>
          <a:xfrm flipH="1">
            <a:off x="5109215" y="3507758"/>
            <a:ext cx="817205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/>
          <p:cNvCxnSpPr>
            <a:endCxn id="71" idx="0"/>
          </p:cNvCxnSpPr>
          <p:nvPr/>
        </p:nvCxnSpPr>
        <p:spPr>
          <a:xfrm>
            <a:off x="6471834" y="3507758"/>
            <a:ext cx="1126924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25" idx="0"/>
          </p:cNvCxnSpPr>
          <p:nvPr/>
        </p:nvCxnSpPr>
        <p:spPr>
          <a:xfrm>
            <a:off x="6985128" y="3507758"/>
            <a:ext cx="3172439" cy="11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r>
              <a:rPr lang="pt-BR" sz="2400" dirty="0"/>
              <a:t> </a:t>
            </a:r>
            <a:r>
              <a:rPr lang="pt-BR" sz="2800" dirty="0"/>
              <a:t>Nó folha antecessor e sucessor com número mínimo de chaves mas irmão (esquerda ou direita) acima do número mínimo de chaves;</a:t>
            </a:r>
            <a:endParaRPr lang="pt-BR" sz="22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Remove a chave;</a:t>
            </a:r>
            <a:endParaRPr lang="pt-BR" sz="24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Merge com os filhos afetados;</a:t>
            </a:r>
            <a:endParaRPr lang="pt-BR" sz="24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Empréstimo da chave do pai para o nó com </a:t>
            </a:r>
            <a:r>
              <a:rPr lang="pt-BR" sz="2400" i="1" dirty="0" err="1"/>
              <a:t>underflow</a:t>
            </a:r>
            <a:r>
              <a:rPr lang="pt-BR" sz="2400" dirty="0"/>
              <a:t>;</a:t>
            </a:r>
            <a:endParaRPr lang="pt-BR" sz="24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Empréstimo da chave do irmão com sobra para o pai;</a:t>
            </a:r>
            <a:endParaRPr lang="pt-BR" sz="2400" dirty="0"/>
          </a:p>
          <a:p>
            <a:pPr marL="658495" lvl="1" indent="-457200">
              <a:buFont typeface="+mj-lt"/>
              <a:buAutoNum type="arabicPeriod"/>
            </a:pPr>
            <a:r>
              <a:rPr lang="pt-BR" sz="2400" dirty="0"/>
              <a:t>Adequação dos filhos do irmão.</a:t>
            </a:r>
            <a:endParaRPr lang="pt-BR" sz="2400" dirty="0"/>
          </a:p>
          <a:p>
            <a:pPr marL="365760" indent="-457200">
              <a:buFont typeface="+mj-lt"/>
              <a:buAutoNum type="arabicPeriod"/>
            </a:pP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2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30.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30.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5691116" y="4636830"/>
            <a:ext cx="4544705" cy="15729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30.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7362952" y="5751032"/>
            <a:ext cx="88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MERGE</a:t>
            </a:r>
            <a:endParaRPr lang="pt-BR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em disco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969436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Considerando que ambos disco e memória atinjam o limite da interface:</a:t>
            </a:r>
            <a:endParaRPr lang="pt-BR" sz="2800" dirty="0"/>
          </a:p>
          <a:p>
            <a:pPr marL="201295" lvl="1" indent="0">
              <a:buNone/>
            </a:pPr>
            <a:br>
              <a:rPr lang="pt-BR" sz="2200" dirty="0"/>
            </a:br>
            <a:endParaRPr lang="pt-BR" sz="22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101600" y="3132666"/>
          <a:ext cx="535014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496"/>
                <a:gridCol w="36446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Interface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Velocidade máxima de pico (4 </a:t>
                      </a:r>
                      <a:r>
                        <a:rPr lang="pt-BR" dirty="0" err="1"/>
                        <a:t>lanes</a:t>
                      </a:r>
                      <a:r>
                        <a:rPr lang="pt-BR" dirty="0"/>
                        <a:t>)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PCI-Express 1.0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1.024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PCI-Express 2.0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2.048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PCI-Express 3.0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4.096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PCI-Express 4.0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8.192 MB/s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6289089" y="3136979"/>
          <a:ext cx="517477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244"/>
                <a:gridCol w="32935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Interface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Velocidade máxima de pico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GDDR-6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131.072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GDDR-6X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172.032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HBM2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262.144 MB/s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HBM3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524.288 MB/s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Conector de Seta Reta 6"/>
          <p:cNvCxnSpPr/>
          <p:nvPr/>
        </p:nvCxnSpPr>
        <p:spPr>
          <a:xfrm>
            <a:off x="5527949" y="4441036"/>
            <a:ext cx="761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5667908" y="4110318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64x</a:t>
            </a:r>
            <a:endParaRPr lang="pt-BR" sz="16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30.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30.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20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40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30.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5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10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20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40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30.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5890756" y="5181969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6772761" y="4058676"/>
            <a:ext cx="1334198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40.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7916902" y="4392621"/>
            <a:ext cx="4241116" cy="20304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40.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30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upo 84"/>
          <p:cNvGrpSpPr/>
          <p:nvPr/>
        </p:nvGrpSpPr>
        <p:grpSpPr>
          <a:xfrm>
            <a:off x="10354544" y="5179666"/>
            <a:ext cx="1727336" cy="428792"/>
            <a:chOff x="4869711" y="2627916"/>
            <a:chExt cx="1727336" cy="428792"/>
          </a:xfrm>
        </p:grpSpPr>
        <p:sp>
          <p:nvSpPr>
            <p:cNvPr id="86" name="Retângulo 85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/>
          <p:nvPr/>
        </p:nvCxnSpPr>
        <p:spPr>
          <a:xfrm>
            <a:off x="8923850" y="4071810"/>
            <a:ext cx="2268840" cy="1107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9588738" y="5776726"/>
            <a:ext cx="88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MERGE</a:t>
            </a:r>
            <a:endParaRPr lang="pt-BR" b="1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40.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5975102" y="5164201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8157685" y="517966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/>
          <p:nvPr/>
        </p:nvCxnSpPr>
        <p:spPr>
          <a:xfrm flipH="1">
            <a:off x="6922272" y="4058676"/>
            <a:ext cx="1157473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>
            <a:off x="8459884" y="4058676"/>
            <a:ext cx="509736" cy="1120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40.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rgbClr val="FF0000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20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30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40.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5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10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rgbClr val="7030A0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20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30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3853032" y="4636830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355955" y="4140578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 B – Nó interno</a:t>
            </a:r>
            <a:endParaRPr lang="pt-BR" dirty="0"/>
          </a:p>
        </p:txBody>
      </p:sp>
      <p:sp>
        <p:nvSpPr>
          <p:cNvPr id="79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Remoção do elemento 40.</a:t>
            </a:r>
            <a:endParaRPr lang="pt-BR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" name="Grupo 2"/>
          <p:cNvGrpSpPr/>
          <p:nvPr/>
        </p:nvGrpSpPr>
        <p:grpSpPr>
          <a:xfrm>
            <a:off x="4929655" y="2523413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28" name="Retângulo 27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		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upo 32"/>
          <p:cNvGrpSpPr/>
          <p:nvPr/>
        </p:nvGrpSpPr>
        <p:grpSpPr>
          <a:xfrm>
            <a:off x="2066378" y="3717594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4" name="Retângulo 3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8079745" y="3643018"/>
            <a:ext cx="1727336" cy="428792"/>
            <a:chOff x="4869711" y="2627916"/>
            <a:chExt cx="1727336" cy="428792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101082" y="4411342"/>
            <a:ext cx="1727336" cy="428792"/>
            <a:chOff x="4869711" y="2627916"/>
            <a:chExt cx="1727336" cy="428792"/>
          </a:xfrm>
        </p:grpSpPr>
        <p:sp>
          <p:nvSpPr>
            <p:cNvPr id="44" name="Retângulo 4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5" name="Retângulo 4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92768" y="5592993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o 52"/>
          <p:cNvGrpSpPr/>
          <p:nvPr/>
        </p:nvGrpSpPr>
        <p:grpSpPr>
          <a:xfrm>
            <a:off x="6166487" y="4988024"/>
            <a:ext cx="1727336" cy="428792"/>
            <a:chOff x="4869711" y="2627916"/>
            <a:chExt cx="1727336" cy="428792"/>
          </a:xfrm>
        </p:grpSpPr>
        <p:sp>
          <p:nvSpPr>
            <p:cNvPr id="54" name="Retângulo 53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upo 73"/>
          <p:cNvGrpSpPr/>
          <p:nvPr/>
        </p:nvGrpSpPr>
        <p:grpSpPr>
          <a:xfrm>
            <a:off x="8292699" y="4998376"/>
            <a:ext cx="1727336" cy="428792"/>
            <a:chOff x="4869711" y="2627916"/>
            <a:chExt cx="1727336" cy="428792"/>
          </a:xfrm>
        </p:grpSpPr>
        <p:sp>
          <p:nvSpPr>
            <p:cNvPr id="75" name="Retângulo 7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6" name="Retângulo 7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25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upo 79"/>
          <p:cNvGrpSpPr/>
          <p:nvPr/>
        </p:nvGrpSpPr>
        <p:grpSpPr>
          <a:xfrm>
            <a:off x="10322995" y="4998376"/>
            <a:ext cx="1727336" cy="428792"/>
            <a:chOff x="4869711" y="2627916"/>
            <a:chExt cx="1727336" cy="428792"/>
          </a:xfrm>
        </p:grpSpPr>
        <p:sp>
          <p:nvSpPr>
            <p:cNvPr id="81" name="Retângulo 80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37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50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1" name="Conector de Seta Reta 10"/>
          <p:cNvCxnSpPr/>
          <p:nvPr/>
        </p:nvCxnSpPr>
        <p:spPr>
          <a:xfrm flipH="1">
            <a:off x="2926096" y="2952205"/>
            <a:ext cx="2011459" cy="765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5381046" y="2952205"/>
            <a:ext cx="3558417" cy="67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upo 90"/>
          <p:cNvGrpSpPr/>
          <p:nvPr/>
        </p:nvGrpSpPr>
        <p:grpSpPr>
          <a:xfrm>
            <a:off x="2798413" y="5569758"/>
            <a:ext cx="1727336" cy="428792"/>
            <a:chOff x="4869711" y="2627916"/>
            <a:chExt cx="1727336" cy="428792"/>
          </a:xfrm>
        </p:grpSpPr>
        <p:sp>
          <p:nvSpPr>
            <p:cNvPr id="92" name="Retângulo 91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/>
          <p:nvPr/>
        </p:nvCxnSpPr>
        <p:spPr>
          <a:xfrm flipH="1">
            <a:off x="960800" y="4146386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ector de Seta Reta 102"/>
          <p:cNvCxnSpPr/>
          <p:nvPr/>
        </p:nvCxnSpPr>
        <p:spPr>
          <a:xfrm flipH="1">
            <a:off x="1570660" y="4146386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de Seta Reta 104"/>
          <p:cNvCxnSpPr/>
          <p:nvPr/>
        </p:nvCxnSpPr>
        <p:spPr>
          <a:xfrm>
            <a:off x="2907789" y="4134769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8947363" y="4071810"/>
            <a:ext cx="2218591" cy="895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>
            <a:off x="8505654" y="4071810"/>
            <a:ext cx="501027" cy="926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/>
          <p:cNvCxnSpPr/>
          <p:nvPr/>
        </p:nvCxnSpPr>
        <p:spPr>
          <a:xfrm flipH="1">
            <a:off x="6976385" y="4058676"/>
            <a:ext cx="1116876" cy="93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19400</Words>
  <Application>WPS Presentation</Application>
  <PresentationFormat>Widescreen</PresentationFormat>
  <Paragraphs>3664</Paragraphs>
  <Slides>128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128</vt:i4>
      </vt:variant>
    </vt:vector>
  </HeadingPairs>
  <TitlesOfParts>
    <vt:vector size="138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Consolas</vt:lpstr>
      <vt:lpstr>Cambria Math</vt:lpstr>
      <vt:lpstr>Retrospectiva</vt:lpstr>
      <vt:lpstr>Árvores B (B-trees)</vt:lpstr>
      <vt:lpstr>Estruturas vistas até o momento</vt:lpstr>
      <vt:lpstr>Armazenamento em disco</vt:lpstr>
      <vt:lpstr>PowerPoint 演示文稿</vt:lpstr>
      <vt:lpstr>Armazenamento em disco</vt:lpstr>
      <vt:lpstr>Armazenamento em disco</vt:lpstr>
      <vt:lpstr>Armazenamento em disco</vt:lpstr>
      <vt:lpstr>Armazenamento em disco</vt:lpstr>
      <vt:lpstr>Armazenamento em disco</vt:lpstr>
      <vt:lpstr>Armazenamento em disco</vt:lpstr>
      <vt:lpstr>Árvore binária de busca em disco</vt:lpstr>
      <vt:lpstr>Árvore binária de busca em disco</vt:lpstr>
      <vt:lpstr>Árvore binária de busca em disco</vt:lpstr>
      <vt:lpstr>Árvore binária de busca em disco</vt:lpstr>
      <vt:lpstr>Árvore binária de busca em disco</vt:lpstr>
      <vt:lpstr>Árvores B</vt:lpstr>
      <vt:lpstr>Definições</vt:lpstr>
      <vt:lpstr>Exemplo</vt:lpstr>
      <vt:lpstr>Regras</vt:lpstr>
      <vt:lpstr>Exemplo</vt:lpstr>
      <vt:lpstr>Exemplo</vt:lpstr>
      <vt:lpstr>Inserção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Exemplo</vt:lpstr>
      <vt:lpstr>Exercício 1</vt:lpstr>
      <vt:lpstr>Exercício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Remoção em árvores B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folha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Remoção em árvore B – Nó interno</vt:lpstr>
      <vt:lpstr>Análise da árvore B</vt:lpstr>
      <vt:lpstr>Análise da árvore B</vt:lpstr>
      <vt:lpstr>Análise da árvore B</vt:lpstr>
      <vt:lpstr>Análise da árvore B</vt:lpstr>
      <vt:lpstr>Análise da árvore B</vt:lpstr>
      <vt:lpstr>Análise da árvore B</vt:lpstr>
      <vt:lpstr>Análise da árvore B</vt:lpstr>
      <vt:lpstr>Análise da árvore B</vt:lpstr>
      <vt:lpstr>Análise da árvore B</vt:lpstr>
      <vt:lpstr>Análise da árvore B</vt:lpstr>
      <vt:lpstr>Análise da árvore B</vt:lpstr>
      <vt:lpstr>Análise da árvore B</vt:lpstr>
      <vt:lpstr>Implementação</vt:lpstr>
      <vt:lpstr>Implementação</vt:lpstr>
      <vt:lpstr>Implementação</vt:lpstr>
      <vt:lpstr>Exercício 3</vt:lpstr>
      <vt:lpstr>Exercício 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CMI</dc:creator>
  <cp:lastModifiedBy>ALUNO</cp:lastModifiedBy>
  <cp:revision>300</cp:revision>
  <dcterms:created xsi:type="dcterms:W3CDTF">2017-05-11T21:27:00Z</dcterms:created>
  <dcterms:modified xsi:type="dcterms:W3CDTF">2025-05-14T03:58:18Z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35DA31FF958F4C61A97097E8E2857496_12</vt:lpwstr>
  </property>
  <property fmtid="{D5CDD505-2E9C-101B-9397-08002B2CF9AE}" pid="3" name="KSOProductBuildVer">
    <vt:lpwstr>1046-12.2.0.20795</vt:lpwstr>
  </property>
</Properties>
</file>