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50"/>
  </p:notesMasterIdLst>
  <p:sldIdLst>
    <p:sldId id="342" r:id="rId2"/>
    <p:sldId id="257" r:id="rId3"/>
    <p:sldId id="258" r:id="rId4"/>
    <p:sldId id="343" r:id="rId5"/>
    <p:sldId id="344" r:id="rId6"/>
    <p:sldId id="263" r:id="rId7"/>
    <p:sldId id="302" r:id="rId8"/>
    <p:sldId id="265" r:id="rId9"/>
    <p:sldId id="341" r:id="rId10"/>
    <p:sldId id="345" r:id="rId11"/>
    <p:sldId id="304" r:id="rId12"/>
    <p:sldId id="305" r:id="rId13"/>
    <p:sldId id="269" r:id="rId14"/>
    <p:sldId id="346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6" r:id="rId23"/>
    <p:sldId id="350" r:id="rId24"/>
    <p:sldId id="318" r:id="rId25"/>
    <p:sldId id="319" r:id="rId26"/>
    <p:sldId id="320" r:id="rId27"/>
    <p:sldId id="321" r:id="rId28"/>
    <p:sldId id="351" r:id="rId29"/>
    <p:sldId id="322" r:id="rId30"/>
    <p:sldId id="348" r:id="rId31"/>
    <p:sldId id="323" r:id="rId32"/>
    <p:sldId id="271" r:id="rId33"/>
    <p:sldId id="325" r:id="rId34"/>
    <p:sldId id="326" r:id="rId35"/>
    <p:sldId id="327" r:id="rId36"/>
    <p:sldId id="328" r:id="rId37"/>
    <p:sldId id="329" r:id="rId38"/>
    <p:sldId id="330" r:id="rId39"/>
    <p:sldId id="339" r:id="rId40"/>
    <p:sldId id="331" r:id="rId41"/>
    <p:sldId id="332" r:id="rId42"/>
    <p:sldId id="333" r:id="rId43"/>
    <p:sldId id="340" r:id="rId44"/>
    <p:sldId id="334" r:id="rId45"/>
    <p:sldId id="335" r:id="rId46"/>
    <p:sldId id="336" r:id="rId47"/>
    <p:sldId id="337" r:id="rId48"/>
    <p:sldId id="349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04" autoAdjust="0"/>
    <p:restoredTop sz="81671" autoAdjust="0"/>
  </p:normalViewPr>
  <p:slideViewPr>
    <p:cSldViewPr>
      <p:cViewPr varScale="1">
        <p:scale>
          <a:sx n="42" d="100"/>
          <a:sy n="42" d="100"/>
        </p:scale>
        <p:origin x="93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3ACC11F-4F00-487E-9618-5D804A06B8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3930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46E654D-C271-47A9-94C2-72B457B8FC9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83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88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92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371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04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66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22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792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76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DE5CA66-26FF-4669-98A0-2E149B9F461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94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9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17C32C3-35E5-4A92-A7C3-C911A3F3C51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13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105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200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95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73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016B1F7-C392-40F9-81C7-1E86CC9384C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439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572CDDB-F642-460F-B765-96EB1661164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55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907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18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EF00C1F-CF1E-4CE6-8A6A-94EB5236A2B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12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421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1187"/>
            <a:ext cx="78867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3619986"/>
            <a:ext cx="1843088" cy="597477"/>
          </a:xfrm>
        </p:spPr>
        <p:txBody>
          <a:bodyPr>
            <a:normAutofit/>
          </a:bodyPr>
          <a:lstStyle>
            <a:lvl1pPr marL="0" indent="0" algn="ctr">
              <a:buNone/>
              <a:defRPr sz="15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6C36E-1332-4DD1-A60F-96BA2D16DF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8645" y="208500"/>
            <a:ext cx="1816743" cy="11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7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193424"/>
            <a:ext cx="7232139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375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96123"/>
            <a:ext cx="78867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04854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57683" y="1289684"/>
            <a:ext cx="8033657" cy="3732692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2255900" y="6269438"/>
            <a:ext cx="6717007" cy="530915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492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9057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724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8290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45032-3F41-4D57-9C49-A6C77CCE32C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953000" y="1270683"/>
            <a:ext cx="3829050" cy="299651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FDD483-1381-4992-8084-127E9288A6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2999" y="4362453"/>
            <a:ext cx="4038601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47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7905750" cy="3048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6F739B-4560-4EA4-9B42-90A3756DE7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1" y="4362453"/>
            <a:ext cx="7886700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17827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08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br>
              <a:rPr lang="en-US" altLang="en-US" dirty="0"/>
            </a:br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32" y="6356351"/>
            <a:ext cx="118467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701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pPr defTabSz="685800"/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7299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4" r:id="rId3"/>
    <p:sldLayoutId id="2147483687" r:id="rId4"/>
    <p:sldLayoutId id="2147483689" r:id="rId5"/>
    <p:sldLayoutId id="2147483688" r:id="rId6"/>
  </p:sldLayoutIdLst>
  <p:hf sldNum="0"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 b="1" i="0" kern="1200" baseline="0">
          <a:solidFill>
            <a:schemeClr val="bg2">
              <a:lumMod val="10000"/>
            </a:schemeClr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None/>
        <a:defRPr sz="21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83ADC9-372E-4B1A-BF17-5461891C5E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05200" y="2558241"/>
            <a:ext cx="2286000" cy="870759"/>
          </a:xfrm>
        </p:spPr>
        <p:txBody>
          <a:bodyPr>
            <a:normAutofit fontScale="92500"/>
          </a:bodyPr>
          <a:lstStyle/>
          <a:p>
            <a:r>
              <a:rPr lang="en-US" sz="4000" b="1" dirty="0"/>
              <a:t>Chapter 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5F4E33-94A3-4113-986C-7EA08B8E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86987"/>
            <a:ext cx="7886700" cy="684026"/>
          </a:xfrm>
        </p:spPr>
        <p:txBody>
          <a:bodyPr/>
          <a:lstStyle/>
          <a:p>
            <a:br>
              <a:rPr lang="en-US" dirty="0"/>
            </a:br>
            <a:r>
              <a:rPr lang="en-US" sz="3600" dirty="0"/>
              <a:t>Introduction to the Internet and Web Design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CE01BA-E422-42F3-8D43-3EA8D7900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433574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BB3AFE-36F8-48A8-99B9-975CD6BF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World Wide Web (continued 2)</a:t>
            </a:r>
          </a:p>
        </p:txBody>
      </p:sp>
      <p:pic>
        <p:nvPicPr>
          <p:cNvPr id="6" name="Content Placeholder 5" descr="Figure 1–3 displays a screenshot of the  U.S. Department of Education homepage. Links indicating the purpose of the site and content are called out. ">
            <a:extLst>
              <a:ext uri="{FF2B5EF4-FFF2-40B4-BE49-F238E27FC236}">
                <a16:creationId xmlns:a16="http://schemas.microsoft.com/office/drawing/2014/main" id="{CCD35D9A-5594-4D8D-8826-AE1F5D568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471" y="1875946"/>
            <a:ext cx="6163058" cy="3064352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4505D8-847D-46FB-A9F9-2A2C8ACF34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55255" y="5137147"/>
            <a:ext cx="1233489" cy="365125"/>
          </a:xfrm>
        </p:spPr>
        <p:txBody>
          <a:bodyPr/>
          <a:lstStyle/>
          <a:p>
            <a:r>
              <a:rPr lang="en-US" dirty="0"/>
              <a:t>Figure 1–3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A6FE3-7791-4ACC-AD2A-8851AC29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92351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Protocols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Set of rules that define how a client workstation can communicate with a server</a:t>
            </a:r>
          </a:p>
          <a:p>
            <a:pPr lvl="1"/>
            <a:r>
              <a:rPr lang="en-IN" dirty="0"/>
              <a:t>A server is the host computer that stores resources and files for websites</a:t>
            </a:r>
          </a:p>
          <a:p>
            <a:pPr lvl="1"/>
            <a:r>
              <a:rPr lang="en-IN" dirty="0"/>
              <a:t>Hypertext Transfer Protocol (HTTP) is a set of rules for exchanging text, graphics, audio, video, and other multimedia files on the web</a:t>
            </a:r>
          </a:p>
          <a:p>
            <a:pPr lvl="1"/>
            <a:r>
              <a:rPr lang="en-IN" dirty="0"/>
              <a:t>File Transfer Protocol (FTP) is used to exchange files from one computer to another over the Internet</a:t>
            </a:r>
          </a:p>
          <a:p>
            <a:pPr lvl="2"/>
            <a:r>
              <a:rPr lang="en-IN" dirty="0"/>
              <a:t>Does not provide a way to view a webpage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D95E2FF-146E-4681-8D26-EF1C3F4C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89506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Protocols</a:t>
            </a:r>
            <a:r>
              <a:rPr lang="en-US" dirty="0"/>
              <a:t> (continued)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Transmission Control Protocol/Internet Protocol (TCP/IP) is a pair of protocols </a:t>
            </a:r>
          </a:p>
          <a:p>
            <a:pPr lvl="1"/>
            <a:r>
              <a:rPr lang="en-IN" dirty="0"/>
              <a:t>Used to transfer data efficiently over the Internet by properly routing it to its destination</a:t>
            </a:r>
          </a:p>
          <a:p>
            <a:r>
              <a:rPr lang="en-IN" dirty="0"/>
              <a:t>Internet Protocol (IP) ensures data is sent to the correct location</a:t>
            </a:r>
          </a:p>
          <a:p>
            <a:pPr lvl="1"/>
            <a:r>
              <a:rPr lang="en-IN" dirty="0"/>
              <a:t>The Domain Name System (DNS) associates an IP address with a domain name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FFB35CB-1F2C-4973-8C42-491C7A050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573388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Web Browsers 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 and display webpages and enable you to view and interact with a webpage</a:t>
            </a:r>
          </a:p>
          <a:p>
            <a:pPr lvl="1"/>
            <a:r>
              <a:rPr lang="en-US" dirty="0"/>
              <a:t>Microsoft Edge, Mozilla Firefox, Google Chrome, Apple Safari, and Opera</a:t>
            </a:r>
          </a:p>
          <a:p>
            <a:r>
              <a:rPr lang="en-US" dirty="0"/>
              <a:t>A Uniform Resource Locator (URL) is the address of a document or other file accessible on the Internet</a:t>
            </a:r>
          </a:p>
          <a:p>
            <a:pPr lvl="1"/>
            <a:r>
              <a:rPr lang="en-US" dirty="0"/>
              <a:t>Such as www.w3.org.com</a:t>
            </a:r>
          </a:p>
          <a:p>
            <a:r>
              <a:rPr lang="en-US" dirty="0"/>
              <a:t>A domain is an area of the Internet a particular organization or person manages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3F719C4-2AB1-4FF0-9221-C05C07934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16A4E1-D977-440D-AED1-0CFD3D45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Web Browsers (continued)</a:t>
            </a:r>
          </a:p>
        </p:txBody>
      </p:sp>
      <p:pic>
        <p:nvPicPr>
          <p:cNvPr id="6" name="Content Placeholder 5" descr="Figure 1–8 explains the URL in a browser’s address bar on the W3C website. Important elements are highlighted, including the protocol, server or domain name, webpage location, and webpage file name. ">
            <a:extLst>
              <a:ext uri="{FF2B5EF4-FFF2-40B4-BE49-F238E27FC236}">
                <a16:creationId xmlns:a16="http://schemas.microsoft.com/office/drawing/2014/main" id="{11C78E6F-7566-449F-A063-3CBE29B64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88" y="1945891"/>
            <a:ext cx="7313223" cy="2733669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8A88E3-5410-4B2D-B818-D4489FD26F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71924" y="4962330"/>
            <a:ext cx="1200150" cy="365125"/>
          </a:xfrm>
        </p:spPr>
        <p:txBody>
          <a:bodyPr/>
          <a:lstStyle/>
          <a:p>
            <a:r>
              <a:rPr lang="en-US" dirty="0"/>
              <a:t>Figure 1–8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901312-8B9C-4B13-A4E9-247BC3343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69323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Types of Websites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Internet site is another term for a website that is generally available to anyone with an Internet connection</a:t>
            </a:r>
          </a:p>
          <a:p>
            <a:r>
              <a:rPr lang="en-IN" dirty="0"/>
              <a:t>An intranet is a private network that uses Internet technologies to share company information among employees</a:t>
            </a:r>
          </a:p>
          <a:p>
            <a:r>
              <a:rPr lang="en-IN" dirty="0"/>
              <a:t>An extranet is a private network that uses Internet technologies to share business information with select corporate partners or key customers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47CF41B-55EC-4612-8C64-E0796E33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87698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Types of Websites </a:t>
            </a:r>
            <a:r>
              <a:rPr lang="en-US" dirty="0"/>
              <a:t>(continued)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Many company websites also support electronic commerce (e-commerce)</a:t>
            </a:r>
          </a:p>
          <a:p>
            <a:pPr lvl="1"/>
            <a:r>
              <a:rPr lang="en-IN" dirty="0"/>
              <a:t>The buying and selling of goods and services on the Internet</a:t>
            </a:r>
          </a:p>
          <a:p>
            <a:r>
              <a:rPr lang="en-IN" dirty="0"/>
              <a:t>Educational institutions use a Learning Management System (LMS) to simplify course management</a:t>
            </a:r>
          </a:p>
          <a:p>
            <a:pPr lvl="1"/>
            <a:r>
              <a:rPr lang="en-IN" dirty="0"/>
              <a:t>An LMS is a web-based software application designed to facilitate online learning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8C573F2-25D2-4879-BF19-C8F19DCE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874174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Planning a Website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Purpose of the website </a:t>
            </a:r>
          </a:p>
          <a:p>
            <a:pPr lvl="1"/>
            <a:r>
              <a:rPr lang="en-IN" dirty="0"/>
              <a:t>The purpose of a commercial business website is related to the goal of selling products or services</a:t>
            </a:r>
          </a:p>
          <a:p>
            <a:r>
              <a:rPr lang="en-IN" dirty="0"/>
              <a:t>Target audience </a:t>
            </a:r>
          </a:p>
          <a:p>
            <a:pPr lvl="1"/>
            <a:r>
              <a:rPr lang="en-IN" dirty="0"/>
              <a:t>The people who use the website </a:t>
            </a:r>
          </a:p>
          <a:p>
            <a:pPr lvl="1"/>
            <a:r>
              <a:rPr lang="en-IN" dirty="0"/>
              <a:t>Knowing their general demographic background will help to design a website appropriate for them</a:t>
            </a:r>
          </a:p>
          <a:p>
            <a:r>
              <a:rPr lang="en-IN" dirty="0"/>
              <a:t>Multiplatform display </a:t>
            </a:r>
          </a:p>
          <a:p>
            <a:pPr lvl="1"/>
            <a:r>
              <a:rPr lang="en-IN" dirty="0"/>
              <a:t>A responsive design of a website must be created that provides an optimal viewing experience across a range of devices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5B59CA7-F7E9-42CD-A2A9-52C9982F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729206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Wireframe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simple, visual guide that clearly identifies the location of main webpage elements</a:t>
            </a:r>
          </a:p>
          <a:p>
            <a:pPr lvl="1"/>
            <a:r>
              <a:rPr lang="en-IN" dirty="0"/>
              <a:t>Active white space is an area on the page that is intentionally left blank</a:t>
            </a:r>
          </a:p>
          <a:p>
            <a:pPr lvl="1"/>
            <a:r>
              <a:rPr lang="en-IN" dirty="0"/>
              <a:t>Passive white space is the space between content areas</a:t>
            </a:r>
          </a:p>
          <a:p>
            <a:pPr lvl="2"/>
            <a:r>
              <a:rPr lang="en-IN" dirty="0"/>
              <a:t>Helps a user focus on one part of the page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4634E3C-A0C2-445A-BA02-EC6EC3E7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745504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Wireframe </a:t>
            </a:r>
            <a:r>
              <a:rPr lang="en-US" dirty="0"/>
              <a:t>(continued)</a:t>
            </a:r>
            <a:endParaRPr lang="en-IN" dirty="0"/>
          </a:p>
        </p:txBody>
      </p:sp>
      <p:pic>
        <p:nvPicPr>
          <p:cNvPr id="6" name="Content Placeholder 5" descr="Figure 1-12 describes a wireframe sketch for webpages, using lines and boxes. Important elements, such as active and passive white space, are called out. &#10;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80" y="1152525"/>
            <a:ext cx="5928840" cy="4381500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C8DB887-2067-4D78-9DBC-91464E5C2B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76700" y="5619750"/>
            <a:ext cx="1219200" cy="365125"/>
          </a:xfrm>
        </p:spPr>
        <p:txBody>
          <a:bodyPr/>
          <a:lstStyle/>
          <a:p>
            <a:r>
              <a:rPr lang="en-US" dirty="0"/>
              <a:t>Figure 1-12</a:t>
            </a:r>
          </a:p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5E66ED3-0744-40B7-92FC-8C785408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31429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Objectives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have mastered the material in this chapter when you can:</a:t>
            </a:r>
          </a:p>
          <a:p>
            <a:pPr lvl="1"/>
            <a:r>
              <a:rPr lang="en-US" dirty="0"/>
              <a:t>Define the Internet and associated key terms</a:t>
            </a:r>
          </a:p>
          <a:p>
            <a:pPr lvl="1"/>
            <a:r>
              <a:rPr lang="en-IN" dirty="0"/>
              <a:t>Recognize Internet protocols</a:t>
            </a:r>
            <a:endParaRPr lang="en-US" dirty="0"/>
          </a:p>
          <a:p>
            <a:pPr lvl="1"/>
            <a:r>
              <a:rPr lang="en-IN" dirty="0"/>
              <a:t>Discuss web browsers and identify their main features</a:t>
            </a:r>
            <a:endParaRPr lang="en-US" dirty="0"/>
          </a:p>
          <a:p>
            <a:pPr lvl="1"/>
            <a:r>
              <a:rPr lang="en-US" dirty="0"/>
              <a:t>Describe the types and purposes of websites</a:t>
            </a:r>
          </a:p>
          <a:p>
            <a:pPr lvl="1"/>
            <a:r>
              <a:rPr lang="en-IN" dirty="0"/>
              <a:t>Plan a website for a target audience</a:t>
            </a:r>
          </a:p>
          <a:p>
            <a:pPr lvl="1"/>
            <a:r>
              <a:rPr lang="en-IN" dirty="0"/>
              <a:t>Define a wireframe and a site map</a:t>
            </a:r>
          </a:p>
          <a:p>
            <a:pPr lvl="1"/>
            <a:r>
              <a:rPr lang="en-IN" dirty="0"/>
              <a:t>Explain how websites use graphics, navigation tools, typography, and color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B21BDF3-D42B-4146-8D27-85A83779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Site Map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planning tool that lists or displays all the pages on a website </a:t>
            </a:r>
          </a:p>
          <a:p>
            <a:pPr lvl="1"/>
            <a:r>
              <a:rPr lang="en-IN" dirty="0"/>
              <a:t>Indicates how they are related to each other</a:t>
            </a:r>
          </a:p>
          <a:p>
            <a:r>
              <a:rPr lang="en-IN" dirty="0"/>
              <a:t>Shows the structure of a website</a:t>
            </a:r>
          </a:p>
          <a:p>
            <a:pPr lvl="1"/>
            <a:r>
              <a:rPr lang="en-IN" dirty="0"/>
              <a:t>A linear website structure connects webpages in a straight line</a:t>
            </a:r>
          </a:p>
          <a:p>
            <a:pPr lvl="2"/>
            <a:r>
              <a:rPr lang="en-IN" dirty="0"/>
              <a:t>In a variation of a linear website structure, each page can include a link to the home page of the website</a:t>
            </a:r>
          </a:p>
          <a:p>
            <a:pPr lvl="1"/>
            <a:r>
              <a:rPr lang="en-IN" dirty="0"/>
              <a:t>A hierarchical website connects webpages in a treelike structure</a:t>
            </a:r>
          </a:p>
          <a:p>
            <a:pPr lvl="1"/>
            <a:r>
              <a:rPr lang="en-IN" dirty="0"/>
              <a:t>A webbed website structure has no set organization</a:t>
            </a:r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B7B622A-5F55-44AF-8E92-940081B75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812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Site Map </a:t>
            </a:r>
            <a:r>
              <a:rPr lang="en-US" dirty="0"/>
              <a:t>(continued 1)</a:t>
            </a:r>
            <a:endParaRPr lang="en-IN" dirty="0"/>
          </a:p>
        </p:txBody>
      </p:sp>
      <p:pic>
        <p:nvPicPr>
          <p:cNvPr id="18" name="Content Placeholder 17" descr="Figure 1–13 illustrates a linear structured webpage using training modules. &#10;">
            <a:extLst>
              <a:ext uri="{FF2B5EF4-FFF2-40B4-BE49-F238E27FC236}">
                <a16:creationId xmlns:a16="http://schemas.microsoft.com/office/drawing/2014/main" id="{D7881B82-4D5D-47B8-BB8D-257445489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25" y="2144274"/>
            <a:ext cx="7238950" cy="2307336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D37C-EE24-48DD-824A-737D20112F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43350" y="4848355"/>
            <a:ext cx="1352550" cy="365125"/>
          </a:xfrm>
        </p:spPr>
        <p:txBody>
          <a:bodyPr/>
          <a:lstStyle/>
          <a:p>
            <a:r>
              <a:rPr lang="en-US" dirty="0"/>
              <a:t>Figure 1–13</a:t>
            </a:r>
          </a:p>
          <a:p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B18E4-6F84-493A-8162-EB1E6A47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66102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Site Map </a:t>
            </a:r>
            <a:r>
              <a:rPr lang="en-US" dirty="0"/>
              <a:t>(continued 2)</a:t>
            </a:r>
            <a:endParaRPr lang="en-IN" dirty="0"/>
          </a:p>
        </p:txBody>
      </p:sp>
      <p:pic>
        <p:nvPicPr>
          <p:cNvPr id="14" name="Content Placeholder 13" descr="Figure 1-15 illustrates a hierarchical structure of a webpage using training modules.  ">
            <a:extLst>
              <a:ext uri="{FF2B5EF4-FFF2-40B4-BE49-F238E27FC236}">
                <a16:creationId xmlns:a16="http://schemas.microsoft.com/office/drawing/2014/main" id="{72382FBD-7059-442A-B62F-0F5455409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197209"/>
            <a:ext cx="3717031" cy="4463581"/>
          </a:xfr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9ED5DC-CF60-43A8-953D-C3118DE124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3825" y="5792435"/>
            <a:ext cx="1276350" cy="365125"/>
          </a:xfrm>
        </p:spPr>
        <p:txBody>
          <a:bodyPr/>
          <a:lstStyle/>
          <a:p>
            <a:r>
              <a:rPr lang="en-US" dirty="0"/>
              <a:t>Figure 1-15 </a:t>
            </a:r>
          </a:p>
          <a:p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A93E080-3BB1-4C5C-B6F5-6D7A3064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584475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60BA88-A3F1-4494-B5F8-41BF1FA25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Site Map (continued 3)</a:t>
            </a:r>
          </a:p>
        </p:txBody>
      </p:sp>
      <p:pic>
        <p:nvPicPr>
          <p:cNvPr id="6" name="Content Placeholder 5" descr="Figure 1-16 illustrates a webbed structure of a webpage using training modules.  ">
            <a:extLst>
              <a:ext uri="{FF2B5EF4-FFF2-40B4-BE49-F238E27FC236}">
                <a16:creationId xmlns:a16="http://schemas.microsoft.com/office/drawing/2014/main" id="{A200B514-C308-4EE1-B9A9-B9DC7E4D4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410" y="1386089"/>
            <a:ext cx="4270629" cy="4253478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C8F387-1B86-4A27-9A06-AF5B790801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19550" y="5776293"/>
            <a:ext cx="1276350" cy="365125"/>
          </a:xfrm>
        </p:spPr>
        <p:txBody>
          <a:bodyPr/>
          <a:lstStyle/>
          <a:p>
            <a:r>
              <a:rPr lang="en-US" dirty="0"/>
              <a:t>Figure 1-16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F22368-A841-48AD-9F1A-DE0455DC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202579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Graphics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19200"/>
            <a:ext cx="8382000" cy="5018311"/>
          </a:xfrm>
        </p:spPr>
        <p:txBody>
          <a:bodyPr/>
          <a:lstStyle/>
          <a:p>
            <a:r>
              <a:rPr lang="en-IN" dirty="0"/>
              <a:t>Graphics add visual appeal to a webpage and enhance the visitor’s perception of the products and services</a:t>
            </a:r>
          </a:p>
          <a:p>
            <a:endParaRPr lang="en-IN" dirty="0"/>
          </a:p>
        </p:txBody>
      </p:sp>
      <p:pic>
        <p:nvPicPr>
          <p:cNvPr id="17" name="Content Placeholder 16" descr="Figure 1–17 shows the website for Panda Express; the left displays a primary graphic that serves as the focal point on the website, while graphics on the right offer additional visual stimulation and provide an aesthetically pleasing balance to the page. ">
            <a:extLst>
              <a:ext uri="{FF2B5EF4-FFF2-40B4-BE49-F238E27FC236}">
                <a16:creationId xmlns:a16="http://schemas.microsoft.com/office/drawing/2014/main" id="{208CDC30-592B-4945-9A37-AC5C8999E1B3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543680"/>
            <a:ext cx="5943600" cy="2942720"/>
          </a:xfr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D35B726-9587-4806-8B65-ED6293BF63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24299" y="5698219"/>
            <a:ext cx="1295401" cy="381000"/>
          </a:xfrm>
        </p:spPr>
        <p:txBody>
          <a:bodyPr/>
          <a:lstStyle/>
          <a:p>
            <a:r>
              <a:rPr lang="en-US" dirty="0"/>
              <a:t>Figure 1–17 </a:t>
            </a:r>
          </a:p>
          <a:p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9476914-0BDD-433D-8B13-913D6D9E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511653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Navigation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navigation of a website should be clear and concise</a:t>
            </a:r>
          </a:p>
          <a:p>
            <a:pPr lvl="1"/>
            <a:r>
              <a:rPr lang="en-IN" dirty="0"/>
              <a:t>Each webpage should have a designated navigation area with links to other pages in the site</a:t>
            </a:r>
          </a:p>
          <a:p>
            <a:pPr lvl="1"/>
            <a:r>
              <a:rPr lang="en-IN" dirty="0"/>
              <a:t>Navigation area should be prominent and easy to use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1BA14BE-EBE0-4B11-B88F-45F5E2660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128444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Typography </a:t>
            </a:r>
            <a:br>
              <a:rPr lang="en-US" dirty="0"/>
            </a:b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use of effective typography, or fonts and font styles, enhances the visual appeal of a website</a:t>
            </a:r>
          </a:p>
          <a:p>
            <a:pPr lvl="1"/>
            <a:r>
              <a:rPr lang="en-IN" dirty="0"/>
              <a:t>Typography also should promote the purpose and goal of the website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0BED33A-CB22-4CD4-8F7E-7186A899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173344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US" dirty="0"/>
              <a:t>Color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combination of colors contributes to the appeal and legibility of the website</a:t>
            </a:r>
          </a:p>
          <a:p>
            <a:pPr lvl="1"/>
            <a:r>
              <a:rPr lang="en-IN" dirty="0"/>
              <a:t>Aim to strike a balance among the background color, text color, and the color that represents a brand</a:t>
            </a:r>
          </a:p>
          <a:p>
            <a:pPr lvl="1"/>
            <a:r>
              <a:rPr lang="en-IN" dirty="0"/>
              <a:t>Colors convey meanings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B85198B-5777-4E81-A6E3-A1A209EB0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224014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DA08-8568-44F3-AF05-E936DE70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Color</a:t>
            </a:r>
            <a:r>
              <a:rPr lang="en-IN" dirty="0"/>
              <a:t> </a:t>
            </a:r>
            <a:r>
              <a:rPr lang="en-US" dirty="0"/>
              <a:t>(continued)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ACF5B35-B0C3-4BAD-9C6F-194F8A11E9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4906702"/>
              </p:ext>
            </p:extLst>
          </p:nvPr>
        </p:nvGraphicFramePr>
        <p:xfrm>
          <a:off x="914399" y="1377687"/>
          <a:ext cx="7391400" cy="3867344"/>
        </p:xfrm>
        <a:graphic>
          <a:graphicData uri="http://schemas.openxmlformats.org/drawingml/2006/table">
            <a:tbl>
              <a:tblPr firstRow="1"/>
              <a:tblGrid>
                <a:gridCol w="2121961">
                  <a:extLst>
                    <a:ext uri="{9D8B030D-6E8A-4147-A177-3AD203B41FA5}">
                      <a16:colId xmlns:a16="http://schemas.microsoft.com/office/drawing/2014/main" val="1913331800"/>
                    </a:ext>
                  </a:extLst>
                </a:gridCol>
                <a:gridCol w="5269439">
                  <a:extLst>
                    <a:ext uri="{9D8B030D-6E8A-4147-A177-3AD203B41FA5}">
                      <a16:colId xmlns:a16="http://schemas.microsoft.com/office/drawing/2014/main" val="1839167696"/>
                    </a:ext>
                  </a:extLst>
                </a:gridCol>
              </a:tblGrid>
              <a:tr h="514544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Color</a:t>
                      </a:r>
                    </a:p>
                  </a:txBody>
                  <a:tcPr marL="5080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Common Meaning</a:t>
                      </a:r>
                    </a:p>
                  </a:txBody>
                  <a:tcPr marL="6858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454266"/>
                  </a:ext>
                </a:extLst>
              </a:tr>
              <a:tr h="33273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Red</a:t>
                      </a:r>
                    </a:p>
                  </a:txBody>
                  <a:tcPr marL="5080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Love, romance, anger, energy </a:t>
                      </a:r>
                    </a:p>
                  </a:txBody>
                  <a:tcPr marL="6858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382188"/>
                  </a:ext>
                </a:extLst>
              </a:tr>
              <a:tr h="33273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Blue</a:t>
                      </a:r>
                    </a:p>
                  </a:txBody>
                  <a:tcPr marL="5080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Trust, loyalty, integrity, honesty, dependability</a:t>
                      </a:r>
                    </a:p>
                  </a:txBody>
                  <a:tcPr marL="6858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294793"/>
                  </a:ext>
                </a:extLst>
              </a:tr>
              <a:tr h="33273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Green</a:t>
                      </a:r>
                    </a:p>
                  </a:txBody>
                  <a:tcPr marL="5080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Freshness, friendliness, health, safety, strength</a:t>
                      </a:r>
                    </a:p>
                  </a:txBody>
                  <a:tcPr marL="6858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55709"/>
                  </a:ext>
                </a:extLst>
              </a:tr>
              <a:tr h="33273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Yellow</a:t>
                      </a:r>
                    </a:p>
                  </a:txBody>
                  <a:tcPr marL="5080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Warmth, cheer, joy, excitement, humor</a:t>
                      </a:r>
                    </a:p>
                  </a:txBody>
                  <a:tcPr marL="6858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483321"/>
                  </a:ext>
                </a:extLst>
              </a:tr>
              <a:tr h="33273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Orange</a:t>
                      </a:r>
                    </a:p>
                  </a:txBody>
                  <a:tcPr marL="5080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Energy, warmth, health</a:t>
                      </a:r>
                    </a:p>
                  </a:txBody>
                  <a:tcPr marL="6858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5027"/>
                  </a:ext>
                </a:extLst>
              </a:tr>
              <a:tr h="33273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Brown</a:t>
                      </a:r>
                    </a:p>
                  </a:txBody>
                  <a:tcPr marL="5080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Nature, wholesomeness, simplicity, friendliness</a:t>
                      </a:r>
                    </a:p>
                  </a:txBody>
                  <a:tcPr marL="6858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326421"/>
                  </a:ext>
                </a:extLst>
              </a:tr>
              <a:tr h="33273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Black</a:t>
                      </a:r>
                    </a:p>
                  </a:txBody>
                  <a:tcPr marL="5080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Elegance, tradition, sophistication, formality</a:t>
                      </a:r>
                    </a:p>
                  </a:txBody>
                  <a:tcPr marL="6858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776192"/>
                  </a:ext>
                </a:extLst>
              </a:tr>
              <a:tr h="33273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White</a:t>
                      </a:r>
                    </a:p>
                  </a:txBody>
                  <a:tcPr marL="5080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Purity, honesty, sincerity, cleanliness</a:t>
                      </a:r>
                    </a:p>
                  </a:txBody>
                  <a:tcPr marL="6858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629903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FF9D7-BCB4-4CD4-8A42-AA779F9E8D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38425" y="5555918"/>
            <a:ext cx="3943349" cy="365125"/>
          </a:xfrm>
        </p:spPr>
        <p:txBody>
          <a:bodyPr/>
          <a:lstStyle/>
          <a:p>
            <a:r>
              <a:rPr lang="en-US" dirty="0"/>
              <a:t>Table 1-2: Common Color Meanings 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EDA82-87D4-4B15-8870-D4928B0A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360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Accessibility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web designer should create pages for viewing by a diverse audience, including people with physical impairments and global users</a:t>
            </a:r>
          </a:p>
          <a:p>
            <a:pPr lvl="1"/>
            <a:r>
              <a:rPr lang="en-IN" dirty="0"/>
              <a:t>The World Wide Web Consortium (W3C) develops and maintains web standards, language specifications, and accessibility recommendations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F9D8F37-155A-4712-B2D1-738BB48FE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22399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Objectives (continued)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IN" dirty="0"/>
              <a:t>Design for accessibility </a:t>
            </a:r>
          </a:p>
          <a:p>
            <a:pPr lvl="1"/>
            <a:r>
              <a:rPr lang="en-IN" dirty="0"/>
              <a:t>Design for multiplatform display</a:t>
            </a:r>
            <a:endParaRPr lang="en-US" dirty="0"/>
          </a:p>
          <a:p>
            <a:pPr lvl="1"/>
            <a:r>
              <a:rPr lang="en-US" dirty="0"/>
              <a:t>Define Hypertext Markup Language (HTML) and HTML elements</a:t>
            </a:r>
          </a:p>
          <a:p>
            <a:pPr lvl="1"/>
            <a:r>
              <a:rPr lang="en-IN" dirty="0"/>
              <a:t>Recognize HTML versions and web programming languages </a:t>
            </a:r>
          </a:p>
          <a:p>
            <a:pPr lvl="1"/>
            <a:r>
              <a:rPr lang="en-IN" dirty="0"/>
              <a:t>Identify web authoring tools</a:t>
            </a:r>
          </a:p>
          <a:p>
            <a:pPr lvl="1"/>
            <a:r>
              <a:rPr lang="en-IN" dirty="0"/>
              <a:t>Download and use a web authoring tool</a:t>
            </a:r>
          </a:p>
          <a:p>
            <a:pPr lvl="1"/>
            <a:r>
              <a:rPr lang="en-IN" dirty="0"/>
              <a:t>Create and view a basic HTML webpage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884F7A0-5027-4F51-8252-A0A97A24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75C823-0042-4C4E-9D17-FEE0C6C04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914400"/>
          </a:xfrm>
        </p:spPr>
        <p:txBody>
          <a:bodyPr/>
          <a:lstStyle/>
          <a:p>
            <a:r>
              <a:rPr lang="en-US" dirty="0"/>
              <a:t>Accessibility Standards for Webpage Developers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D158E8-22C3-4218-8B23-94903EBA1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W3C, the goal of the web is to be accessible to all people, including those with a disability that limits their ability to perform computer tasks</a:t>
            </a:r>
          </a:p>
          <a:p>
            <a:pPr lvl="1"/>
            <a:r>
              <a:rPr lang="en-US" dirty="0"/>
              <a:t>The Rehabilitation Act of 1973 prohibits discrimination against those with disabilities</a:t>
            </a:r>
          </a:p>
          <a:p>
            <a:r>
              <a:rPr lang="en-US" dirty="0"/>
              <a:t>WCAG 2.0 and 2.1 guidelines are organized under four principles</a:t>
            </a:r>
          </a:p>
          <a:p>
            <a:pPr lvl="1"/>
            <a:r>
              <a:rPr lang="en-US" dirty="0"/>
              <a:t>Perceivable, operable, understandable, and robust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90AF2-2047-451B-A310-7EFA81A0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416202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Planning Checklist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Navigation, typography, color, and accessibility  are the basic webpage design criteria to consider when developing a website</a:t>
            </a:r>
          </a:p>
          <a:p>
            <a:pPr lvl="1"/>
            <a:r>
              <a:rPr lang="en-IN" dirty="0"/>
              <a:t>A sophisticated website requires additional design considerations and research of the business, its competition, and a complete business analysis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E47F67D-23F4-4E95-B7D1-73DF4E6E3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71408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Understanding the Basics of HTML</a:t>
            </a:r>
            <a:endParaRPr lang="en-US" dirty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Webpages are created using Hypertext Markup Language (HTML)</a:t>
            </a:r>
          </a:p>
          <a:p>
            <a:pPr lvl="1"/>
            <a:r>
              <a:rPr lang="en-US" dirty="0"/>
              <a:t>Authoring language used to create documents for the web</a:t>
            </a:r>
          </a:p>
          <a:p>
            <a:pPr lvl="1"/>
            <a:r>
              <a:rPr lang="en-US" dirty="0"/>
              <a:t>Consists of a set of special instructions called tags to define the structure and layout of content in a webpage</a:t>
            </a:r>
          </a:p>
          <a:p>
            <a:pPr lvl="1"/>
            <a:r>
              <a:rPr lang="en-IN" dirty="0"/>
              <a:t>HTML tags define or “mark up” the content on the webpage, due to which it is considered a markup language rather than a traditional programming language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81A1ACE-390B-4C9A-984D-8D557224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HTML Elements and Attributes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webpage is a text file that contains both content and HTML tags and is saved as an HTML document</a:t>
            </a:r>
          </a:p>
          <a:p>
            <a:pPr lvl="1"/>
            <a:r>
              <a:rPr lang="en-IN" dirty="0"/>
              <a:t>An HTML element consists of everything from the start tag to the end tag</a:t>
            </a:r>
          </a:p>
          <a:p>
            <a:pPr lvl="1"/>
            <a:r>
              <a:rPr lang="en-IN" dirty="0"/>
              <a:t>HTML elements can be enhanced by using attributes, which define additional characteristics, or properties, of an element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AE2EB8E-5D33-41DE-A001-64C4C943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06656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/>
          <a:lstStyle/>
          <a:p>
            <a:br>
              <a:rPr lang="en-IN" dirty="0"/>
            </a:br>
            <a:r>
              <a:rPr lang="en-IN" dirty="0"/>
              <a:t>HTML Elements and Attributes</a:t>
            </a:r>
            <a:r>
              <a:rPr lang="en-US" dirty="0"/>
              <a:t> (continued 1)</a:t>
            </a:r>
            <a:endParaRPr lang="en-IN" dirty="0"/>
          </a:p>
        </p:txBody>
      </p:sp>
      <p:pic>
        <p:nvPicPr>
          <p:cNvPr id="6" name="Content Placeholder 5" descr="Figure 1–21 explains the anatomy of HTML elements in the text editor, Notepad++. Important elements and tags are called out.  &#10;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29" y="1763710"/>
            <a:ext cx="7279340" cy="3048000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B5F8AEB-3F9B-487A-ADC7-289F13702C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90962" y="5094290"/>
            <a:ext cx="1362075" cy="365125"/>
          </a:xfrm>
        </p:spPr>
        <p:txBody>
          <a:bodyPr/>
          <a:lstStyle/>
          <a:p>
            <a:r>
              <a:rPr lang="en-US" dirty="0"/>
              <a:t>Figure 1–21</a:t>
            </a:r>
          </a:p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13E6C1A-CC43-42AB-A485-8FEA605D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264150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/>
          <a:lstStyle/>
          <a:p>
            <a:br>
              <a:rPr lang="en-IN" dirty="0"/>
            </a:br>
            <a:r>
              <a:rPr lang="en-IN" dirty="0"/>
              <a:t>HTML Elements and Attributes </a:t>
            </a:r>
            <a:r>
              <a:rPr lang="en-US" dirty="0"/>
              <a:t>(continued 2)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HTML combines tags and descriptive attributes that define how a document should appear in a web browser</a:t>
            </a:r>
          </a:p>
          <a:p>
            <a:pPr lvl="1"/>
            <a:r>
              <a:rPr lang="en-IN" dirty="0"/>
              <a:t>HTML elements include headings, paragraphs, hyperlinks, lists, and images, have a start tag and an end tag, and follow the same rules, or syntax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6AAB2AA-D826-400C-9062-7D2A4A2A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602071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/>
          <a:lstStyle/>
          <a:p>
            <a:br>
              <a:rPr lang="en-IN" dirty="0"/>
            </a:br>
            <a:r>
              <a:rPr lang="en-IN" dirty="0"/>
              <a:t>HTML Elements and Attributes</a:t>
            </a:r>
            <a:r>
              <a:rPr lang="en-US" dirty="0"/>
              <a:t> (continued 3)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HTML elements are called paired tags and use the syntax </a:t>
            </a:r>
            <a:r>
              <a:rPr lang="en-IN" i="1" dirty="0"/>
              <a:t>&lt;start tag&gt; content &lt;/end tag&gt;, </a:t>
            </a:r>
            <a:r>
              <a:rPr lang="en-IN" dirty="0"/>
              <a:t>which has the following meaning:</a:t>
            </a:r>
          </a:p>
          <a:p>
            <a:pPr lvl="1"/>
            <a:r>
              <a:rPr lang="en-IN" dirty="0"/>
              <a:t>HTML elements begin with a start tag, or opening tag, such as &lt;title&gt;</a:t>
            </a:r>
          </a:p>
          <a:p>
            <a:pPr lvl="1"/>
            <a:r>
              <a:rPr lang="en-IN" dirty="0"/>
              <a:t>HTML elements finish with an end tag, or closing tag, such as &lt;/title&gt;</a:t>
            </a:r>
          </a:p>
          <a:p>
            <a:pPr lvl="1"/>
            <a:r>
              <a:rPr lang="en-IN" dirty="0"/>
              <a:t>Content is inserted between the start and end tags 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ABA64B3-19C0-440A-8A69-6F3B2BD8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902322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/>
          <a:lstStyle/>
          <a:p>
            <a:br>
              <a:rPr lang="en-IN" dirty="0"/>
            </a:br>
            <a:r>
              <a:rPr lang="en-IN" dirty="0"/>
              <a:t>HTML Elements and Attributes </a:t>
            </a:r>
            <a:r>
              <a:rPr lang="en-US" dirty="0"/>
              <a:t>(continued 4)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Some HTML elements are void of content</a:t>
            </a:r>
          </a:p>
          <a:p>
            <a:pPr lvl="1"/>
            <a:r>
              <a:rPr lang="en-IN" dirty="0"/>
              <a:t>They are called empty, or void, tags</a:t>
            </a:r>
          </a:p>
          <a:p>
            <a:pPr lvl="2"/>
            <a:r>
              <a:rPr lang="en-IN" dirty="0"/>
              <a:t>Examples of empty tags are &lt;br&gt; for a line break and &lt;hr&gt; for a horizontal line, or rule</a:t>
            </a:r>
          </a:p>
          <a:p>
            <a:pPr lvl="2"/>
            <a:r>
              <a:rPr lang="en-IN" dirty="0"/>
              <a:t>The syntax for empty tags is &lt;</a:t>
            </a:r>
            <a:r>
              <a:rPr lang="en-IN" i="1" dirty="0"/>
              <a:t>tag</a:t>
            </a:r>
            <a:r>
              <a:rPr lang="en-IN" dirty="0"/>
              <a:t>&gt;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BD9BA8A-54A3-4DD0-9C87-00B8EA59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8684338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54930" y="152400"/>
            <a:ext cx="9198930" cy="914400"/>
          </a:xfrm>
        </p:spPr>
        <p:txBody>
          <a:bodyPr/>
          <a:lstStyle/>
          <a:p>
            <a:br>
              <a:rPr lang="en-IN" dirty="0"/>
            </a:br>
            <a:r>
              <a:rPr lang="en-IN" dirty="0"/>
              <a:t>HTML Elements and Attributes </a:t>
            </a:r>
            <a:r>
              <a:rPr lang="en-US" dirty="0"/>
              <a:t>(continued 5)</a:t>
            </a:r>
            <a:endParaRPr lang="en-IN" dirty="0"/>
          </a:p>
        </p:txBody>
      </p:sp>
      <p:pic>
        <p:nvPicPr>
          <p:cNvPr id="8" name="Content Placeholder 7" descr="Figure 1–22 explains HTML code and the content needed to create a webpage. Important elements and tags are called out.  &#10;&#10;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34" y="1524000"/>
            <a:ext cx="8570280" cy="3810000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19C854E-A58E-429A-AE90-511CDF6526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33800" y="5276856"/>
            <a:ext cx="1428749" cy="365125"/>
          </a:xfrm>
        </p:spPr>
        <p:txBody>
          <a:bodyPr/>
          <a:lstStyle/>
          <a:p>
            <a:r>
              <a:rPr lang="en-US" dirty="0"/>
              <a:t>Figure 1–22</a:t>
            </a:r>
          </a:p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C4D0FC1-1FF1-4E5E-B63A-FE9C6B0A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177082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/>
          <a:lstStyle/>
          <a:p>
            <a:br>
              <a:rPr lang="en-IN" dirty="0"/>
            </a:br>
            <a:r>
              <a:rPr lang="en-IN" dirty="0"/>
              <a:t>HTML Elements and Attributes </a:t>
            </a:r>
            <a:r>
              <a:rPr lang="en-US" dirty="0"/>
              <a:t>(continued 6)</a:t>
            </a:r>
            <a:endParaRPr lang="en-IN" dirty="0"/>
          </a:p>
        </p:txBody>
      </p:sp>
      <p:pic>
        <p:nvPicPr>
          <p:cNvPr id="19" name="Content Placeholder 18" descr="Figure 1–23 explains the output of the HTML code in the previous image. &#10;">
            <a:extLst>
              <a:ext uri="{FF2B5EF4-FFF2-40B4-BE49-F238E27FC236}">
                <a16:creationId xmlns:a16="http://schemas.microsoft.com/office/drawing/2014/main" id="{AA1C5C98-253C-4631-B6CE-CF12D6BA6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71" y="1863217"/>
            <a:ext cx="7645257" cy="3170180"/>
          </a:xfr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82D0159-34CF-4C5F-81C5-A6F9EEFE15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9525" y="5340861"/>
            <a:ext cx="1504949" cy="365125"/>
          </a:xfrm>
        </p:spPr>
        <p:txBody>
          <a:bodyPr/>
          <a:lstStyle/>
          <a:p>
            <a:r>
              <a:rPr lang="en-US" dirty="0"/>
              <a:t>Figure 1–23</a:t>
            </a:r>
          </a:p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5A8AE91-DFC8-4002-BF56-206E1919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43244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668C82-A3BA-42F5-BD2F-B709CB9E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915C54-5DC3-4585-8C7D-C0BD642BC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Millions of people worldwide have access to the Internet</a:t>
            </a:r>
          </a:p>
          <a:p>
            <a:pPr lvl="1"/>
            <a:r>
              <a:rPr lang="en-US" dirty="0"/>
              <a:t>World’s largest network; billions of webpages </a:t>
            </a:r>
          </a:p>
          <a:p>
            <a:pPr lvl="1"/>
            <a:r>
              <a:rPr lang="en-US" dirty="0"/>
              <a:t>Used to search for information, communicate with others around the world, and seek entertainment</a:t>
            </a:r>
          </a:p>
          <a:p>
            <a:pPr lvl="1"/>
            <a:r>
              <a:rPr lang="en-US" dirty="0"/>
              <a:t>HTML 5.2 is the most recent version of HTML and is called HTML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E6C389-2A0E-44EE-89BB-1A92FABA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8600703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Technologies Related to HTML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XML: W3C introduced XML (Extensible Markup Language) in 1998 to exchange and transport data </a:t>
            </a:r>
          </a:p>
          <a:p>
            <a:r>
              <a:rPr lang="en-IN" dirty="0"/>
              <a:t>XHTML (Extensible Hypertext </a:t>
            </a:r>
            <a:r>
              <a:rPr lang="en-IN" dirty="0" err="1"/>
              <a:t>Markup</a:t>
            </a:r>
            <a:r>
              <a:rPr lang="en-IN" dirty="0"/>
              <a:t> Language): rewritten version of HTML using XML that was developed in 2000 and is accepted on mobile device platforms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3F72C70-AEC6-4EE9-9291-ACC33C11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00336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HTML 5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most recent version of HTML</a:t>
            </a:r>
          </a:p>
          <a:p>
            <a:pPr lvl="1"/>
            <a:r>
              <a:rPr lang="en-IN" dirty="0"/>
              <a:t>Introduces several new elements such as header, nav, main, and footer to better define the areas of a webpage</a:t>
            </a:r>
          </a:p>
          <a:p>
            <a:pPr lvl="2"/>
            <a:r>
              <a:rPr lang="en-US" dirty="0"/>
              <a:t>Classified as structural elements because they define the structure of a webpage</a:t>
            </a:r>
          </a:p>
          <a:p>
            <a:pPr lvl="2"/>
            <a:r>
              <a:rPr lang="en-IN" dirty="0"/>
              <a:t>Also known as semantic HTML elements because they provide meaning about the content of the tags</a:t>
            </a:r>
            <a:r>
              <a:rPr lang="en-US" dirty="0"/>
              <a:t> </a:t>
            </a:r>
          </a:p>
          <a:p>
            <a:pPr lvl="1"/>
            <a:r>
              <a:rPr lang="en-IN" dirty="0"/>
              <a:t>Provides a more flexible approach to web development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309059A-0D5A-4634-AC73-F10C58DBF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709913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914400"/>
          </a:xfrm>
        </p:spPr>
        <p:txBody>
          <a:bodyPr/>
          <a:lstStyle/>
          <a:p>
            <a:r>
              <a:rPr lang="en-IN" dirty="0"/>
              <a:t>Understanding the Role of Other Web</a:t>
            </a:r>
            <a:br>
              <a:rPr lang="en-IN" dirty="0"/>
            </a:br>
            <a:r>
              <a:rPr lang="en-IN" dirty="0"/>
              <a:t>Programming Languages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JavaScript: popular client-side scripting language used to create interactivity within a web browser</a:t>
            </a:r>
          </a:p>
          <a:p>
            <a:pPr lvl="1"/>
            <a:r>
              <a:rPr lang="en-IN" dirty="0"/>
              <a:t>The webpages that contain JavaScript are named with an .htm or .html extension	</a:t>
            </a:r>
          </a:p>
          <a:p>
            <a:r>
              <a:rPr lang="en-IN" dirty="0"/>
              <a:t>jQuery: library of JavaScript programs designed for easy integration onto a webpage</a:t>
            </a:r>
          </a:p>
          <a:p>
            <a:pPr lvl="1"/>
            <a:r>
              <a:rPr lang="en-IN" dirty="0"/>
              <a:t>Makes it easy for web developers to add JavaScript to a webpage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07D5862-C7AD-447E-AF83-487125C1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1510076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914400"/>
          </a:xfrm>
        </p:spPr>
        <p:txBody>
          <a:bodyPr/>
          <a:lstStyle/>
          <a:p>
            <a:r>
              <a:rPr lang="en-IN" dirty="0"/>
              <a:t>Understanding the Role of Other Web</a:t>
            </a:r>
            <a:br>
              <a:rPr lang="en-IN" dirty="0"/>
            </a:br>
            <a:r>
              <a:rPr lang="en-IN" dirty="0"/>
              <a:t>Programming Languages </a:t>
            </a:r>
            <a:r>
              <a:rPr lang="en-US" dirty="0"/>
              <a:t>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PHP (Hypertext Preprocessor): open-source server-side scripting language used for common tasks such as writing to or querying a database located on a central server</a:t>
            </a:r>
          </a:p>
          <a:p>
            <a:pPr lvl="1"/>
            <a:r>
              <a:rPr lang="en-IN" dirty="0"/>
              <a:t>Pages that contain PHP scripts must have file names that end with the file extension .php</a:t>
            </a:r>
          </a:p>
          <a:p>
            <a:r>
              <a:rPr lang="en-IN" dirty="0"/>
              <a:t>ASP (Active Server Pages): server-side scripting technology</a:t>
            </a:r>
          </a:p>
          <a:p>
            <a:pPr lvl="1"/>
            <a:r>
              <a:rPr lang="en-IN" dirty="0"/>
              <a:t>Pages that contain ASP scripts must have file names that end with the file extension .asp</a:t>
            </a:r>
          </a:p>
          <a:p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D6F3304-8AD1-488A-93C8-EC37FB11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1677956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Using Web Authoring Tools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Webpages can be created using HTML with a simple text editor, such as Notepad++ or Sublime</a:t>
            </a:r>
          </a:p>
          <a:p>
            <a:pPr lvl="1"/>
            <a:r>
              <a:rPr lang="en-IN" dirty="0"/>
              <a:t>A text editor program allows one to enter, change, save, and print text, which includes HTML tags</a:t>
            </a:r>
          </a:p>
          <a:p>
            <a:pPr lvl="1"/>
            <a:r>
              <a:rPr lang="en-IN" dirty="0"/>
              <a:t>An HTML editor is a program that provides basic text-editing functions, and advanced features such as color-coding for various HTML tags, menus to insert HTML tags, and a spelling checker</a:t>
            </a:r>
          </a:p>
          <a:p>
            <a:pPr lvl="2"/>
            <a:r>
              <a:rPr lang="en-IN" dirty="0"/>
              <a:t>HTML is platform independent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17102E9-0298-4F8C-8603-7724ACE84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461215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Text Editors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Notepad++ is a free, open-source text editor</a:t>
            </a:r>
          </a:p>
          <a:p>
            <a:pPr lvl="1"/>
            <a:r>
              <a:rPr lang="en-IN" dirty="0"/>
              <a:t>Used to create files in several markup, scripting, and programming languages, including HTML, CSS, JavaScript, PHP, Java, C#, and Visual Basic</a:t>
            </a:r>
          </a:p>
          <a:p>
            <a:r>
              <a:rPr lang="en-US" dirty="0"/>
              <a:t>Atom is another free, open-source text editor you can use to create webpages</a:t>
            </a:r>
          </a:p>
          <a:p>
            <a:pPr lvl="1"/>
            <a:r>
              <a:rPr lang="en-US" dirty="0"/>
              <a:t>Available for Windows, macOS, or Linux</a:t>
            </a:r>
          </a:p>
          <a:p>
            <a:pPr lvl="1"/>
            <a:r>
              <a:rPr lang="en-US" dirty="0"/>
              <a:t>Brackets is another cross-platform text editor</a:t>
            </a:r>
          </a:p>
          <a:p>
            <a:r>
              <a:rPr lang="en-US" dirty="0"/>
              <a:t>TextMate is a free, open-source text editor available for macOS 10.9 or a later version</a:t>
            </a:r>
            <a:endParaRPr lang="en-IN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3415FE6-33E9-4B14-A8B8-EE97CD06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5369353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WYSIWYG and Online Code Editors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WYSIWYG editors </a:t>
            </a:r>
          </a:p>
          <a:p>
            <a:pPr lvl="1"/>
            <a:r>
              <a:rPr lang="en-IN" dirty="0"/>
              <a:t>What You See Is What You Get</a:t>
            </a:r>
          </a:p>
          <a:p>
            <a:pPr lvl="2"/>
            <a:r>
              <a:rPr lang="en-IN" dirty="0"/>
              <a:t>These editors provide a graphical user interface to design a webpage</a:t>
            </a:r>
          </a:p>
          <a:p>
            <a:pPr lvl="2"/>
            <a:r>
              <a:rPr lang="en-IN" dirty="0"/>
              <a:t>They allow users to drag HTML elements onto the page while the editor writes the code </a:t>
            </a:r>
          </a:p>
          <a:p>
            <a:pPr lvl="1"/>
            <a:r>
              <a:rPr lang="en-IN" dirty="0"/>
              <a:t>Adobe Dreamweaver is a popular WYSIWYG editor</a:t>
            </a:r>
          </a:p>
          <a:p>
            <a:r>
              <a:rPr lang="en-IN" dirty="0"/>
              <a:t>Online code editors</a:t>
            </a:r>
          </a:p>
          <a:p>
            <a:pPr lvl="1"/>
            <a:r>
              <a:rPr lang="en-US" dirty="0"/>
              <a:t> No software installation required</a:t>
            </a:r>
            <a:endParaRPr lang="en-IN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1209888-433F-44B9-A10A-D053ED70A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7650946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Creating a Basic Webpage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Every HTML webpage includes basic HTML tags</a:t>
            </a:r>
          </a:p>
          <a:p>
            <a:pPr lvl="1"/>
            <a:r>
              <a:rPr lang="en-IN" dirty="0"/>
              <a:t>Refer to the text to review the steps provided </a:t>
            </a:r>
          </a:p>
          <a:p>
            <a:pPr lvl="2"/>
            <a:r>
              <a:rPr lang="en-US" dirty="0"/>
              <a:t>Start Notepad++ and create a blank document </a:t>
            </a:r>
          </a:p>
          <a:p>
            <a:pPr lvl="2"/>
            <a:r>
              <a:rPr lang="en-US" dirty="0"/>
              <a:t>Add basic HTML tags to a document </a:t>
            </a:r>
          </a:p>
          <a:p>
            <a:pPr lvl="2"/>
            <a:r>
              <a:rPr lang="en-US" dirty="0"/>
              <a:t>Add a title and text to a webpage </a:t>
            </a:r>
          </a:p>
          <a:p>
            <a:pPr lvl="2"/>
            <a:r>
              <a:rPr lang="en-IN" dirty="0"/>
              <a:t>Save a webpage </a:t>
            </a:r>
          </a:p>
          <a:p>
            <a:pPr lvl="2"/>
            <a:r>
              <a:rPr lang="en-US" dirty="0"/>
              <a:t>View a webpage in a browser </a:t>
            </a:r>
          </a:p>
          <a:p>
            <a:pPr lvl="2"/>
            <a:r>
              <a:rPr lang="en-US" dirty="0"/>
              <a:t>Information on using a different text editor </a:t>
            </a:r>
            <a:endParaRPr lang="en-IN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A2CDC53-961C-4971-8F4E-74CD7C55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2872905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5F0587-1AE8-47F1-964B-C153FED3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Chapter Summary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78DAC5-DDC0-4EE5-BBDA-3C41EC020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chapter, you learned about:</a:t>
            </a:r>
          </a:p>
          <a:p>
            <a:pPr lvl="1"/>
            <a:r>
              <a:rPr lang="en-US" dirty="0"/>
              <a:t>Internet, the web, and associated technologies, including web servers and web browsers</a:t>
            </a:r>
          </a:p>
          <a:p>
            <a:pPr lvl="1"/>
            <a:r>
              <a:rPr lang="en-US" dirty="0"/>
              <a:t>Essential roles of HTML in creating webpages and reviewed tools used to create HTML documents</a:t>
            </a:r>
          </a:p>
          <a:p>
            <a:pPr lvl="1"/>
            <a:r>
              <a:rPr lang="en-US" dirty="0"/>
              <a:t>How to create a basic HTML webpage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0A902B-3C9C-4705-99DF-B0C8CEAD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15777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807CC0-33DD-4181-B1C4-B27E91664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Project — Create a Basic Webpage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A2FB41-291E-4DB6-9D0D-89ADE2D3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chapter reviews how to create a webpage</a:t>
            </a:r>
          </a:p>
          <a:p>
            <a:pPr lvl="1"/>
            <a:r>
              <a:rPr lang="en-US" dirty="0"/>
              <a:t>The roadmap identifies general activities  </a:t>
            </a:r>
          </a:p>
          <a:p>
            <a:pPr lvl="2"/>
            <a:r>
              <a:rPr lang="en-US" dirty="0"/>
              <a:t>RUN a TEXT EDITOR and CREATE a BLANK DOCUMENT</a:t>
            </a:r>
          </a:p>
          <a:p>
            <a:pPr lvl="2"/>
            <a:r>
              <a:rPr lang="en-US" dirty="0"/>
              <a:t>ENTER HTML TAGS in the document</a:t>
            </a:r>
          </a:p>
          <a:p>
            <a:pPr lvl="2"/>
            <a:r>
              <a:rPr lang="en-US" dirty="0"/>
              <a:t>ADD TEXT to the webpage</a:t>
            </a:r>
          </a:p>
          <a:p>
            <a:pPr lvl="2"/>
            <a:r>
              <a:rPr lang="en-US" dirty="0"/>
              <a:t>SAVE the WEBPAGE as an HTML document</a:t>
            </a:r>
          </a:p>
          <a:p>
            <a:pPr lvl="2"/>
            <a:r>
              <a:rPr lang="en-US" dirty="0"/>
              <a:t>VIEW the WEBPAGE in a browser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FBC867-C52A-4991-9FDB-74C723A1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75313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Exploring the Internet </a:t>
            </a:r>
            <a:endParaRPr lang="en-US" dirty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Internet is a worldwide collection of computers </a:t>
            </a:r>
          </a:p>
          <a:p>
            <a:pPr lvl="1"/>
            <a:r>
              <a:rPr lang="en-IN" dirty="0"/>
              <a:t>Linked together for use by organizations, and individuals using communications devices and media</a:t>
            </a:r>
            <a:endParaRPr lang="en-US" dirty="0"/>
          </a:p>
          <a:p>
            <a:pPr lvl="1"/>
            <a:r>
              <a:rPr lang="en-IN" dirty="0"/>
              <a:t>A node is any device, such as a computer, tablet, or smartphone, connected to a network</a:t>
            </a:r>
          </a:p>
          <a:p>
            <a:pPr lvl="1"/>
            <a:r>
              <a:rPr lang="en-IN" dirty="0"/>
              <a:t>A network is a collection of two or more computers linked together to share resources and information</a:t>
            </a:r>
          </a:p>
          <a:p>
            <a:pPr lvl="1"/>
            <a:r>
              <a:rPr lang="en-IN" dirty="0"/>
              <a:t>The Internet of Things describes the ever-growing number of devices connecting to a network, including televisions and appliances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DE8A5BB-E33F-4E95-8050-EC1CCEFC9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Exploring the Internet </a:t>
            </a:r>
            <a:r>
              <a:rPr lang="en-US" dirty="0"/>
              <a:t>(continued)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lines that connect networks allow data to move from one computer to another</a:t>
            </a:r>
            <a:endParaRPr lang="en-US" dirty="0"/>
          </a:p>
          <a:p>
            <a:pPr lvl="1"/>
            <a:r>
              <a:rPr lang="en-US" dirty="0"/>
              <a:t>The Internet backbone is a collection of high-speed data lines that connect major computer systems located around the world</a:t>
            </a:r>
          </a:p>
          <a:p>
            <a:pPr lvl="1"/>
            <a:r>
              <a:rPr lang="en-US" dirty="0"/>
              <a:t>An Internet Service Provider (ISP) is a company that has a permanent connection to the Internet backbone</a:t>
            </a:r>
          </a:p>
          <a:p>
            <a:endParaRPr lang="en-IN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CB47A57-CA84-474F-86AE-F829FA1A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59499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World Wide Web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World Wide Web, also called the web, </a:t>
            </a:r>
            <a:r>
              <a:rPr lang="en-IN" dirty="0"/>
              <a:t>is the service that provides access to information stored on web servers</a:t>
            </a:r>
          </a:p>
          <a:p>
            <a:pPr lvl="1"/>
            <a:r>
              <a:rPr lang="en-IN" dirty="0"/>
              <a:t>The web consists of a collection of linked files known as webpages</a:t>
            </a:r>
          </a:p>
          <a:p>
            <a:pPr lvl="1"/>
            <a:r>
              <a:rPr lang="en-IN" dirty="0"/>
              <a:t>A website is a related collection of webpages created and maintained by a person, company, educational institution, or other organization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D00B926-7111-42D2-8C4F-F897A748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World Wide Web (continued 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home page is the first document users see when they access a website</a:t>
            </a:r>
          </a:p>
          <a:p>
            <a:r>
              <a:rPr lang="en-IN" dirty="0"/>
              <a:t>A hyperlink, commonly called a link, is an element that connects one webpage to another webpage on the same server or to any other web server in the world</a:t>
            </a:r>
            <a:endParaRPr lang="en-US" dirty="0"/>
          </a:p>
          <a:p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EBCD163-7C4C-48E7-812E-FB82008D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803560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4870</TotalTime>
  <Words>4511</Words>
  <Application>Microsoft Office PowerPoint</Application>
  <PresentationFormat>On-screen Show (4:3)</PresentationFormat>
  <Paragraphs>307</Paragraphs>
  <Slides>48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Arial</vt:lpstr>
      <vt:lpstr>Calibri</vt:lpstr>
      <vt:lpstr>Open Sans</vt:lpstr>
      <vt:lpstr>Summer Font</vt:lpstr>
      <vt:lpstr>Office Theme</vt:lpstr>
      <vt:lpstr> Introduction to the Internet and Web Design </vt:lpstr>
      <vt:lpstr> Objectives</vt:lpstr>
      <vt:lpstr> Objectives (continued)</vt:lpstr>
      <vt:lpstr> Introduction</vt:lpstr>
      <vt:lpstr> Project — Create a Basic Webpage </vt:lpstr>
      <vt:lpstr> Exploring the Internet </vt:lpstr>
      <vt:lpstr> Exploring the Internet (continued)</vt:lpstr>
      <vt:lpstr> World Wide Web</vt:lpstr>
      <vt:lpstr> World Wide Web (continued 1)</vt:lpstr>
      <vt:lpstr> World Wide Web (continued 2)</vt:lpstr>
      <vt:lpstr> Protocols</vt:lpstr>
      <vt:lpstr> Protocols (continued)</vt:lpstr>
      <vt:lpstr> Web Browsers </vt:lpstr>
      <vt:lpstr> Web Browsers (continued)</vt:lpstr>
      <vt:lpstr> Types of Websites</vt:lpstr>
      <vt:lpstr> Types of Websites (continued)</vt:lpstr>
      <vt:lpstr> Planning a Website</vt:lpstr>
      <vt:lpstr> Wireframe</vt:lpstr>
      <vt:lpstr> Wireframe (continued)</vt:lpstr>
      <vt:lpstr> Site Map</vt:lpstr>
      <vt:lpstr> Site Map (continued 1)</vt:lpstr>
      <vt:lpstr> Site Map (continued 2)</vt:lpstr>
      <vt:lpstr> Site Map (continued 3)</vt:lpstr>
      <vt:lpstr> Graphics</vt:lpstr>
      <vt:lpstr> Navigation</vt:lpstr>
      <vt:lpstr> Typography  </vt:lpstr>
      <vt:lpstr> Color</vt:lpstr>
      <vt:lpstr> Color (continued)</vt:lpstr>
      <vt:lpstr> Accessibility</vt:lpstr>
      <vt:lpstr>Accessibility Standards for Webpage Developers </vt:lpstr>
      <vt:lpstr> Planning Checklist</vt:lpstr>
      <vt:lpstr> Understanding the Basics of HTML</vt:lpstr>
      <vt:lpstr> HTML Elements and Attributes</vt:lpstr>
      <vt:lpstr> HTML Elements and Attributes (continued 1)</vt:lpstr>
      <vt:lpstr> HTML Elements and Attributes (continued 2)</vt:lpstr>
      <vt:lpstr> HTML Elements and Attributes (continued 3)</vt:lpstr>
      <vt:lpstr> HTML Elements and Attributes (continued 4)</vt:lpstr>
      <vt:lpstr> HTML Elements and Attributes (continued 5)</vt:lpstr>
      <vt:lpstr> HTML Elements and Attributes (continued 6)</vt:lpstr>
      <vt:lpstr> Technologies Related to HTML</vt:lpstr>
      <vt:lpstr> HTML 5</vt:lpstr>
      <vt:lpstr>Understanding the Role of Other Web Programming Languages</vt:lpstr>
      <vt:lpstr>Understanding the Role of Other Web Programming Languages (continued)</vt:lpstr>
      <vt:lpstr> Using Web Authoring Tools</vt:lpstr>
      <vt:lpstr> Text Editors</vt:lpstr>
      <vt:lpstr> WYSIWYG and Online Code Editors</vt:lpstr>
      <vt:lpstr> Creating a Basic Webpage</vt:lpstr>
      <vt:lpstr> Chapter Summary </vt:lpstr>
    </vt:vector>
  </TitlesOfParts>
  <Company>University of Central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Steven Freund</dc:creator>
  <cp:lastModifiedBy> </cp:lastModifiedBy>
  <cp:revision>202</cp:revision>
  <dcterms:created xsi:type="dcterms:W3CDTF">2004-06-24T11:14:57Z</dcterms:created>
  <dcterms:modified xsi:type="dcterms:W3CDTF">2019-11-18T17:17:35Z</dcterms:modified>
</cp:coreProperties>
</file>