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p:cViewPr varScale="1">
        <p:scale>
          <a:sx n="114" d="100"/>
          <a:sy n="114" d="100"/>
        </p:scale>
        <p:origin x="41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chapraveen/KeyloggerAndSecuritySystem.g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chapraveen/KeyloggerAndSecuritySystem.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chapraveen/KeyloggerAndSecuritySystem.gi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chapraveen/KeyloggerAndSecuritySystem.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477201" y="2045851"/>
            <a:ext cx="5554980" cy="694373"/>
          </a:xfrm>
          <a:prstGeom prst="rect">
            <a:avLst/>
          </a:prstGeom>
          <a:noFill/>
          <a:ln/>
        </p:spPr>
        <p:txBody>
          <a:bodyPr wrap="none" rtlCol="0" anchor="t"/>
          <a:lstStyle/>
          <a:p>
            <a:pPr marL="0" indent="0">
              <a:lnSpc>
                <a:spcPts val="5468"/>
              </a:lnSpc>
              <a:buNone/>
            </a:pPr>
            <a:r>
              <a:rPr lang="en-US" sz="4374" dirty="0">
                <a:solidFill>
                  <a:srgbClr val="101014"/>
                </a:solidFill>
                <a:latin typeface="Playfair Display" pitchFamily="34" charset="0"/>
                <a:ea typeface="Playfair Display" pitchFamily="34" charset="-122"/>
                <a:cs typeface="Playfair Display" pitchFamily="34" charset="-120"/>
              </a:rPr>
              <a:t>MACHA </a:t>
            </a:r>
            <a:r>
              <a:rPr lang="en-US" sz="4374" dirty="0" smtClean="0">
                <a:solidFill>
                  <a:srgbClr val="101014"/>
                </a:solidFill>
                <a:latin typeface="Playfair Display" pitchFamily="34" charset="0"/>
                <a:ea typeface="Playfair Display" pitchFamily="34" charset="-122"/>
                <a:cs typeface="Playfair Display" pitchFamily="34" charset="-120"/>
              </a:rPr>
              <a:t>PRAVEEN</a:t>
            </a:r>
            <a:endParaRPr lang="en-US" sz="4374" dirty="0"/>
          </a:p>
        </p:txBody>
      </p:sp>
      <p:sp>
        <p:nvSpPr>
          <p:cNvPr id="7" name="Text 3"/>
          <p:cNvSpPr/>
          <p:nvPr/>
        </p:nvSpPr>
        <p:spPr>
          <a:xfrm>
            <a:off x="477201" y="3184565"/>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Final Project</a:t>
            </a:r>
            <a:endParaRPr lang="en-US" sz="1750" dirty="0"/>
          </a:p>
        </p:txBody>
      </p:sp>
      <p:sp>
        <p:nvSpPr>
          <p:cNvPr id="8" name="Text 4"/>
          <p:cNvSpPr/>
          <p:nvPr/>
        </p:nvSpPr>
        <p:spPr>
          <a:xfrm>
            <a:off x="477201" y="3767733"/>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Project Presentation Presenter’s Name</a:t>
            </a:r>
            <a:r>
              <a:rPr lang="en-US" sz="1750" dirty="0">
                <a:solidFill>
                  <a:srgbClr val="39393C"/>
                </a:solidFill>
                <a:latin typeface="Open Sans" pitchFamily="34" charset="0"/>
                <a:ea typeface="Open Sans" pitchFamily="34" charset="-122"/>
                <a:cs typeface="Open Sans" pitchFamily="34" charset="-120"/>
              </a:rPr>
              <a:t>: Macha Praveen </a:t>
            </a:r>
            <a:endParaRPr lang="en-US" sz="1750" dirty="0"/>
          </a:p>
        </p:txBody>
      </p:sp>
      <p:sp>
        <p:nvSpPr>
          <p:cNvPr id="9" name="Text 5"/>
          <p:cNvSpPr/>
          <p:nvPr/>
        </p:nvSpPr>
        <p:spPr>
          <a:xfrm>
            <a:off x="477201" y="4350901"/>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Date</a:t>
            </a:r>
            <a:r>
              <a:rPr lang="en-US" sz="1750" dirty="0">
                <a:solidFill>
                  <a:srgbClr val="39393C"/>
                </a:solidFill>
                <a:latin typeface="Open Sans" pitchFamily="34" charset="0"/>
                <a:ea typeface="Open Sans" pitchFamily="34" charset="-122"/>
                <a:cs typeface="Open Sans" pitchFamily="34" charset="-120"/>
              </a:rPr>
              <a:t>: </a:t>
            </a:r>
            <a:r>
              <a:rPr lang="en-US" sz="1750" dirty="0" smtClean="0">
                <a:solidFill>
                  <a:srgbClr val="39393C"/>
                </a:solidFill>
                <a:latin typeface="Open Sans" pitchFamily="34" charset="0"/>
                <a:ea typeface="Open Sans" pitchFamily="34" charset="-122"/>
                <a:cs typeface="Open Sans" pitchFamily="34" charset="-120"/>
              </a:rPr>
              <a:t>20</a:t>
            </a:r>
            <a:r>
              <a:rPr lang="en-US" sz="1750" dirty="0" smtClean="0">
                <a:solidFill>
                  <a:srgbClr val="39393C"/>
                </a:solidFill>
                <a:latin typeface="Open Sans" pitchFamily="34" charset="0"/>
                <a:ea typeface="Open Sans" pitchFamily="34" charset="-122"/>
                <a:cs typeface="Open Sans" pitchFamily="34" charset="-120"/>
              </a:rPr>
              <a:t>/06/2024</a:t>
            </a:r>
            <a:endParaRPr lang="en-US" sz="1750" dirty="0"/>
          </a:p>
        </p:txBody>
      </p:sp>
      <p:sp>
        <p:nvSpPr>
          <p:cNvPr id="10" name="Text 6"/>
          <p:cNvSpPr/>
          <p:nvPr/>
        </p:nvSpPr>
        <p:spPr>
          <a:xfrm>
            <a:off x="477201" y="4934069"/>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a:t>
            </a:r>
            <a:r>
              <a:rPr lang="en-US" sz="1750" b="1" dirty="0">
                <a:solidFill>
                  <a:srgbClr val="39393C"/>
                </a:solidFill>
                <a:latin typeface="Open Sans" pitchFamily="34" charset="0"/>
                <a:ea typeface="Open Sans" pitchFamily="34" charset="-122"/>
                <a:cs typeface="Open Sans" pitchFamily="34" charset="-120"/>
              </a:rPr>
              <a:t>Repository</a:t>
            </a:r>
            <a:r>
              <a:rPr lang="en-US" sz="1750" dirty="0">
                <a:solidFill>
                  <a:srgbClr val="39393C"/>
                </a:solidFill>
                <a:latin typeface="Open Sans" pitchFamily="34" charset="0"/>
                <a:ea typeface="Open Sans" pitchFamily="34" charset="-122"/>
                <a:cs typeface="Open Sans" pitchFamily="34" charset="-120"/>
              </a:rPr>
              <a:t>: You can access the project repository for source code, documentation, and installation instructions at </a:t>
            </a:r>
            <a:r>
              <a:rPr lang="en-US" sz="1750" u="sng" dirty="0">
                <a:solidFill>
                  <a:srgbClr val="101014"/>
                </a:solidFill>
                <a:latin typeface="Open Sans" pitchFamily="34" charset="0"/>
                <a:ea typeface="Open Sans" pitchFamily="34" charset="-122"/>
                <a:cs typeface="Open Sans" pitchFamily="34" charset="-120"/>
                <a:hlinkClick r:id="rId2">
                  <a:extLst>
                    <a:ext uri="{A12FA001-AC4F-418D-AE19-62706E023703}">
                      <ahyp:hlinkClr xmlns:ahyp="http://schemas.microsoft.com/office/drawing/2018/hyperlinkcolor" xmlns="" val="tx"/>
                    </a:ext>
                  </a:extLst>
                </a:hlinkClick>
              </a:rPr>
              <a:t>GitHub Repository Link</a:t>
            </a:r>
            <a:endParaRPr lang="en-US" sz="17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866060" y="479227"/>
            <a:ext cx="4356735" cy="544473"/>
          </a:xfrm>
          <a:prstGeom prst="rect">
            <a:avLst/>
          </a:prstGeom>
          <a:noFill/>
          <a:ln/>
        </p:spPr>
        <p:txBody>
          <a:bodyPr wrap="none" rtlCol="0" anchor="t"/>
          <a:lstStyle/>
          <a:p>
            <a:pPr marL="0" indent="0">
              <a:lnSpc>
                <a:spcPts val="4288"/>
              </a:lnSpc>
              <a:buNone/>
            </a:pPr>
            <a:r>
              <a:rPr lang="en-US" sz="4370" dirty="0">
                <a:solidFill>
                  <a:srgbClr val="101014"/>
                </a:solidFill>
                <a:latin typeface="Playfair Display" pitchFamily="34" charset="0"/>
                <a:ea typeface="Playfair Display" pitchFamily="34" charset="-122"/>
                <a:cs typeface="Playfair Display" pitchFamily="34" charset="-120"/>
              </a:rPr>
              <a:t>RESULTS</a:t>
            </a:r>
            <a:endParaRPr lang="en-US" sz="4370" dirty="0"/>
          </a:p>
        </p:txBody>
      </p:sp>
      <p:sp>
        <p:nvSpPr>
          <p:cNvPr id="3" name="Text 3"/>
          <p:cNvSpPr/>
          <p:nvPr/>
        </p:nvSpPr>
        <p:spPr>
          <a:xfrm>
            <a:off x="866060" y="1372195"/>
            <a:ext cx="8277939" cy="784384"/>
          </a:xfrm>
          <a:prstGeom prst="rect">
            <a:avLst/>
          </a:prstGeom>
          <a:noFill/>
          <a:ln/>
        </p:spPr>
        <p:txBody>
          <a:bodyPr wrap="square" rtlCol="0" anchor="t"/>
          <a:lstStyle/>
          <a:p>
            <a:pPr marL="0" indent="0">
              <a:lnSpc>
                <a:spcPts val="2058"/>
              </a:lnSpc>
              <a:buNone/>
            </a:pPr>
            <a:r>
              <a:rPr lang="en-US" sz="1750" b="1" dirty="0">
                <a:solidFill>
                  <a:srgbClr val="39393C"/>
                </a:solidFill>
                <a:latin typeface="Open Sans" pitchFamily="34" charset="0"/>
                <a:ea typeface="Open Sans" pitchFamily="34" charset="-122"/>
                <a:cs typeface="Open Sans" pitchFamily="34" charset="-120"/>
              </a:rPr>
              <a:t>Demonstration</a:t>
            </a:r>
            <a:r>
              <a:rPr lang="en-US" sz="1750" dirty="0">
                <a:solidFill>
                  <a:srgbClr val="39393C"/>
                </a:solidFill>
                <a:latin typeface="Open Sans" pitchFamily="34" charset="0"/>
                <a:ea typeface="Open Sans" pitchFamily="34" charset="-122"/>
                <a:cs typeface="Open Sans" pitchFamily="34" charset="-120"/>
              </a:rPr>
              <a:t>:
A demonstration of starting the keylogger, logging keystrokes, and decrypting the logs to view the captured data.</a:t>
            </a:r>
            <a:endParaRPr lang="en-US" sz="1750" dirty="0"/>
          </a:p>
        </p:txBody>
      </p:sp>
      <p:sp>
        <p:nvSpPr>
          <p:cNvPr id="4" name="Text 4"/>
          <p:cNvSpPr/>
          <p:nvPr/>
        </p:nvSpPr>
        <p:spPr>
          <a:xfrm>
            <a:off x="866060" y="2352556"/>
            <a:ext cx="8277939" cy="522922"/>
          </a:xfrm>
          <a:prstGeom prst="rect">
            <a:avLst/>
          </a:prstGeom>
          <a:noFill/>
          <a:ln/>
        </p:spPr>
        <p:txBody>
          <a:bodyPr wrap="square" rtlCol="0" anchor="t"/>
          <a:lstStyle/>
          <a:p>
            <a:pPr marL="0" indent="0">
              <a:lnSpc>
                <a:spcPts val="2058"/>
              </a:lnSpc>
              <a:buNone/>
            </a:pPr>
            <a:r>
              <a:rPr lang="en-US" sz="1750" b="1" dirty="0">
                <a:solidFill>
                  <a:srgbClr val="39393C"/>
                </a:solidFill>
                <a:latin typeface="Open Sans" pitchFamily="34" charset="0"/>
                <a:ea typeface="Open Sans" pitchFamily="34" charset="-122"/>
                <a:cs typeface="Open Sans" pitchFamily="34" charset="-120"/>
              </a:rPr>
              <a:t>Achievements</a:t>
            </a:r>
            <a:r>
              <a:rPr lang="en-US" sz="1750" dirty="0">
                <a:solidFill>
                  <a:srgbClr val="39393C"/>
                </a:solidFill>
                <a:latin typeface="Open Sans" pitchFamily="34" charset="0"/>
                <a:ea typeface="Open Sans" pitchFamily="34" charset="-122"/>
                <a:cs typeface="Open Sans" pitchFamily="34" charset="-120"/>
              </a:rPr>
              <a:t>:
Successfully implemented a secure, ethical keylogger with encryption and user consent features.</a:t>
            </a:r>
            <a:endParaRPr lang="en-US" sz="1750" dirty="0"/>
          </a:p>
        </p:txBody>
      </p:sp>
      <p:sp>
        <p:nvSpPr>
          <p:cNvPr id="6" name="Text 5"/>
          <p:cNvSpPr/>
          <p:nvPr/>
        </p:nvSpPr>
        <p:spPr>
          <a:xfrm>
            <a:off x="866060" y="3311485"/>
            <a:ext cx="8277939" cy="261461"/>
          </a:xfrm>
          <a:prstGeom prst="rect">
            <a:avLst/>
          </a:prstGeom>
          <a:noFill/>
          <a:ln/>
        </p:spPr>
        <p:txBody>
          <a:bodyPr wrap="none" rtlCol="0" anchor="t"/>
          <a:lstStyle/>
          <a:p>
            <a:pPr marL="0" indent="0">
              <a:lnSpc>
                <a:spcPts val="2058"/>
              </a:lnSpc>
              <a:buNone/>
            </a:pPr>
            <a:r>
              <a:rPr lang="en-US" sz="1750" b="1" dirty="0">
                <a:solidFill>
                  <a:srgbClr val="39393C"/>
                </a:solidFill>
                <a:latin typeface="Open Sans" pitchFamily="34" charset="0"/>
                <a:ea typeface="Open Sans" pitchFamily="34" charset="-122"/>
                <a:cs typeface="Open Sans" pitchFamily="34" charset="-120"/>
              </a:rPr>
              <a:t>Future Work</a:t>
            </a:r>
            <a:r>
              <a:rPr lang="en-US" sz="1750" dirty="0">
                <a:solidFill>
                  <a:srgbClr val="39393C"/>
                </a:solidFill>
                <a:latin typeface="Open Sans" pitchFamily="34" charset="0"/>
                <a:ea typeface="Open Sans" pitchFamily="34" charset="-122"/>
                <a:cs typeface="Open Sans" pitchFamily="34" charset="-120"/>
              </a:rPr>
              <a:t>:</a:t>
            </a:r>
            <a:endParaRPr lang="en-US" sz="1750" dirty="0"/>
          </a:p>
        </p:txBody>
      </p:sp>
      <p:sp>
        <p:nvSpPr>
          <p:cNvPr id="7" name="Text 6"/>
          <p:cNvSpPr/>
          <p:nvPr/>
        </p:nvSpPr>
        <p:spPr>
          <a:xfrm>
            <a:off x="1144786" y="3768923"/>
            <a:ext cx="7999214" cy="261461"/>
          </a:xfrm>
          <a:prstGeom prst="rect">
            <a:avLst/>
          </a:prstGeom>
          <a:noFill/>
          <a:ln/>
        </p:spPr>
        <p:txBody>
          <a:bodyPr wrap="none" rtlCol="0" anchor="t"/>
          <a:lstStyle/>
          <a:p>
            <a:pPr marL="342900" indent="-342900" algn="l">
              <a:lnSpc>
                <a:spcPts val="2058"/>
              </a:lnSpc>
              <a:buSzPct val="100000"/>
              <a:buChar char="•"/>
            </a:pPr>
            <a:r>
              <a:rPr lang="en-US" sz="1750" dirty="0">
                <a:solidFill>
                  <a:srgbClr val="39393C"/>
                </a:solidFill>
                <a:latin typeface="Open Sans" pitchFamily="34" charset="0"/>
                <a:ea typeface="Open Sans" pitchFamily="34" charset="-122"/>
                <a:cs typeface="Open Sans" pitchFamily="34" charset="-120"/>
              </a:rPr>
              <a:t>Adding remote monitoring capabilities</a:t>
            </a:r>
            <a:endParaRPr lang="en-US" sz="1750" dirty="0"/>
          </a:p>
        </p:txBody>
      </p:sp>
      <p:sp>
        <p:nvSpPr>
          <p:cNvPr id="8" name="Text 7"/>
          <p:cNvSpPr/>
          <p:nvPr/>
        </p:nvSpPr>
        <p:spPr>
          <a:xfrm>
            <a:off x="1144786" y="4091345"/>
            <a:ext cx="7999214" cy="261461"/>
          </a:xfrm>
          <a:prstGeom prst="rect">
            <a:avLst/>
          </a:prstGeom>
          <a:noFill/>
          <a:ln/>
        </p:spPr>
        <p:txBody>
          <a:bodyPr wrap="none" rtlCol="0" anchor="t"/>
          <a:lstStyle/>
          <a:p>
            <a:pPr marL="342900" indent="-342900" algn="l">
              <a:lnSpc>
                <a:spcPts val="2058"/>
              </a:lnSpc>
              <a:buSzPct val="100000"/>
              <a:buChar char="•"/>
            </a:pPr>
            <a:r>
              <a:rPr lang="en-US" sz="1750" dirty="0">
                <a:solidFill>
                  <a:srgbClr val="39393C"/>
                </a:solidFill>
                <a:latin typeface="Open Sans" pitchFamily="34" charset="0"/>
                <a:ea typeface="Open Sans" pitchFamily="34" charset="-122"/>
                <a:cs typeface="Open Sans" pitchFamily="34" charset="-120"/>
              </a:rPr>
              <a:t>Improving the user interface</a:t>
            </a:r>
            <a:endParaRPr lang="en-US" sz="1750" dirty="0"/>
          </a:p>
        </p:txBody>
      </p:sp>
      <p:sp>
        <p:nvSpPr>
          <p:cNvPr id="9" name="Text 8"/>
          <p:cNvSpPr/>
          <p:nvPr/>
        </p:nvSpPr>
        <p:spPr>
          <a:xfrm>
            <a:off x="1144786" y="4413766"/>
            <a:ext cx="7999214" cy="261461"/>
          </a:xfrm>
          <a:prstGeom prst="rect">
            <a:avLst/>
          </a:prstGeom>
          <a:noFill/>
          <a:ln/>
        </p:spPr>
        <p:txBody>
          <a:bodyPr wrap="none" rtlCol="0" anchor="t"/>
          <a:lstStyle/>
          <a:p>
            <a:pPr marL="342900" indent="-342900" algn="l">
              <a:lnSpc>
                <a:spcPts val="2058"/>
              </a:lnSpc>
              <a:buSzPct val="100000"/>
              <a:buChar char="•"/>
            </a:pPr>
            <a:r>
              <a:rPr lang="en-US" sz="1750" dirty="0">
                <a:solidFill>
                  <a:srgbClr val="39393C"/>
                </a:solidFill>
                <a:latin typeface="Open Sans" pitchFamily="34" charset="0"/>
                <a:ea typeface="Open Sans" pitchFamily="34" charset="-122"/>
                <a:cs typeface="Open Sans" pitchFamily="34" charset="-120"/>
              </a:rPr>
              <a:t>Enhancing the encryption methods</a:t>
            </a:r>
            <a:endParaRPr lang="en-US" sz="1750" dirty="0"/>
          </a:p>
        </p:txBody>
      </p:sp>
      <p:sp>
        <p:nvSpPr>
          <p:cNvPr id="10" name="Text 9"/>
          <p:cNvSpPr/>
          <p:nvPr/>
        </p:nvSpPr>
        <p:spPr>
          <a:xfrm>
            <a:off x="866060" y="4871204"/>
            <a:ext cx="8277939" cy="522922"/>
          </a:xfrm>
          <a:prstGeom prst="rect">
            <a:avLst/>
          </a:prstGeom>
          <a:noFill/>
          <a:ln/>
        </p:spPr>
        <p:txBody>
          <a:bodyPr wrap="square" rtlCol="0" anchor="t"/>
          <a:lstStyle/>
          <a:p>
            <a:pPr>
              <a:lnSpc>
                <a:spcPts val="2058"/>
              </a:lnSpc>
            </a:pPr>
            <a:r>
              <a:rPr lang="en-US" sz="1750" b="1" dirty="0">
                <a:solidFill>
                  <a:srgbClr val="39393C"/>
                </a:solidFill>
                <a:latin typeface="Open Sans" pitchFamily="34" charset="0"/>
                <a:ea typeface="Open Sans" pitchFamily="34" charset="-122"/>
                <a:cs typeface="Open Sans" pitchFamily="34" charset="-120"/>
              </a:rPr>
              <a:t>Repository </a:t>
            </a:r>
            <a:r>
              <a:rPr lang="en-US" sz="1750" dirty="0">
                <a:solidFill>
                  <a:srgbClr val="39393C"/>
                </a:solidFill>
                <a:latin typeface="Open Sans" pitchFamily="34" charset="0"/>
                <a:ea typeface="Open Sans" pitchFamily="34" charset="-122"/>
                <a:cs typeface="Open Sans" pitchFamily="34" charset="-120"/>
              </a:rPr>
              <a:t>: You can access the project repository for source code, documentation, and installation instructions at </a:t>
            </a:r>
            <a:r>
              <a:rPr lang="en-US" sz="1750" u="sng" dirty="0">
                <a:solidFill>
                  <a:srgbClr val="101014"/>
                </a:solidFill>
                <a:latin typeface="Open Sans" pitchFamily="34" charset="0"/>
                <a:ea typeface="Open Sans" pitchFamily="34" charset="-122"/>
                <a:cs typeface="Open Sans" pitchFamily="34" charset="-120"/>
                <a:hlinkClick r:id="rId2"/>
              </a:rPr>
              <a:t>https://github.com/machapraveen/KeyloggerAndSecuritySystem.git</a:t>
            </a:r>
            <a:endParaRPr lang="en-US" sz="1750" dirty="0"/>
          </a:p>
        </p:txBody>
      </p:sp>
    </p:spTree>
    <p:extLst>
      <p:ext uri="{BB962C8B-B14F-4D97-AF65-F5344CB8AC3E}">
        <p14:creationId xmlns:p14="http://schemas.microsoft.com/office/powerpoint/2010/main" val="215100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866060" y="479227"/>
            <a:ext cx="4356735" cy="544473"/>
          </a:xfrm>
          <a:prstGeom prst="rect">
            <a:avLst/>
          </a:prstGeom>
          <a:noFill/>
          <a:ln/>
        </p:spPr>
        <p:txBody>
          <a:bodyPr wrap="none" rtlCol="0" anchor="t"/>
          <a:lstStyle/>
          <a:p>
            <a:pPr marL="0" indent="0">
              <a:lnSpc>
                <a:spcPts val="4288"/>
              </a:lnSpc>
              <a:buNone/>
            </a:pPr>
            <a:r>
              <a:rPr lang="en-US" sz="4370" dirty="0" smtClean="0">
                <a:solidFill>
                  <a:srgbClr val="101014"/>
                </a:solidFill>
                <a:latin typeface="Playfair Display" pitchFamily="34" charset="0"/>
                <a:ea typeface="Playfair Display" pitchFamily="34" charset="-122"/>
                <a:cs typeface="Playfair Display" pitchFamily="34" charset="-120"/>
              </a:rPr>
              <a:t>Output</a:t>
            </a:r>
            <a:endParaRPr lang="en-US" sz="437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60" y="1295400"/>
            <a:ext cx="8735140" cy="3246814"/>
          </a:xfrm>
          <a:prstGeom prst="rect">
            <a:avLst/>
          </a:prstGeom>
        </p:spPr>
      </p:pic>
      <p:sp>
        <p:nvSpPr>
          <p:cNvPr id="4" name="Rectangle 3"/>
          <p:cNvSpPr/>
          <p:nvPr/>
        </p:nvSpPr>
        <p:spPr>
          <a:xfrm>
            <a:off x="866060" y="4876800"/>
            <a:ext cx="8354140" cy="900246"/>
          </a:xfrm>
          <a:prstGeom prst="rect">
            <a:avLst/>
          </a:prstGeom>
        </p:spPr>
        <p:txBody>
          <a:bodyPr wrap="square">
            <a:spAutoFit/>
          </a:bodyPr>
          <a:lstStyle/>
          <a:p>
            <a:pPr>
              <a:lnSpc>
                <a:spcPts val="2058"/>
              </a:lnSpc>
            </a:pPr>
            <a:r>
              <a:rPr lang="en-US" b="1" dirty="0">
                <a:solidFill>
                  <a:srgbClr val="39393C"/>
                </a:solidFill>
                <a:latin typeface="Open Sans" pitchFamily="34" charset="0"/>
                <a:ea typeface="Open Sans" pitchFamily="34" charset="-122"/>
                <a:cs typeface="Open Sans" pitchFamily="34" charset="-120"/>
              </a:rPr>
              <a:t>Repository </a:t>
            </a:r>
            <a:r>
              <a:rPr lang="en-US" dirty="0">
                <a:solidFill>
                  <a:srgbClr val="39393C"/>
                </a:solidFill>
                <a:latin typeface="Open Sans" pitchFamily="34" charset="0"/>
                <a:ea typeface="Open Sans" pitchFamily="34" charset="-122"/>
                <a:cs typeface="Open Sans" pitchFamily="34" charset="-120"/>
              </a:rPr>
              <a:t>: You can access the project repository for source code, documentation, and installation instructions </a:t>
            </a:r>
            <a:r>
              <a:rPr lang="en-US" dirty="0" smtClean="0">
                <a:solidFill>
                  <a:srgbClr val="39393C"/>
                </a:solidFill>
                <a:latin typeface="Open Sans" pitchFamily="34" charset="0"/>
                <a:ea typeface="Open Sans" pitchFamily="34" charset="-122"/>
                <a:cs typeface="Open Sans" pitchFamily="34" charset="-120"/>
              </a:rPr>
              <a:t>at </a:t>
            </a:r>
            <a:r>
              <a:rPr lang="en-US" u="sng" dirty="0">
                <a:solidFill>
                  <a:srgbClr val="101014"/>
                </a:solidFill>
                <a:latin typeface="Open Sans" pitchFamily="34" charset="0"/>
                <a:ea typeface="Open Sans" pitchFamily="34" charset="-122"/>
                <a:cs typeface="Open Sans" pitchFamily="34" charset="-120"/>
                <a:hlinkClick r:id="rId3">
                  <a:extLst>
                    <a:ext uri="{A12FA001-AC4F-418D-AE19-62706E023703}">
                      <ahyp:hlinkClr xmlns="" xmlns:ahyp="http://schemas.microsoft.com/office/drawing/2018/hyperlinkcolor" xmlns:lc="http://schemas.openxmlformats.org/drawingml/2006/lockedCanvas" val="tx"/>
                    </a:ext>
                  </a:extLst>
                </a:hlinkClick>
              </a:rPr>
              <a:t>GitHub Repository Link</a:t>
            </a:r>
            <a:endParaRPr lang="en-US" dirty="0"/>
          </a:p>
          <a:p>
            <a:pPr>
              <a:lnSpc>
                <a:spcPts val="2058"/>
              </a:lnSpc>
            </a:pPr>
            <a:r>
              <a:rPr lang="en-US" dirty="0" smtClean="0">
                <a:solidFill>
                  <a:srgbClr val="39393C"/>
                </a:solidFill>
                <a:latin typeface="Open Sans" pitchFamily="34" charset="0"/>
                <a:ea typeface="Open Sans" pitchFamily="34" charset="-122"/>
                <a:cs typeface="Open Sans" pitchFamily="34" charset="-120"/>
              </a:rPr>
              <a:t> </a:t>
            </a:r>
            <a:r>
              <a:rPr lang="en-US" u="sng" dirty="0">
                <a:solidFill>
                  <a:srgbClr val="101014"/>
                </a:solidFill>
                <a:latin typeface="Open Sans" pitchFamily="34" charset="0"/>
                <a:ea typeface="Open Sans" pitchFamily="34" charset="-122"/>
                <a:cs typeface="Open Sans" pitchFamily="34" charset="-120"/>
                <a:hlinkClick r:id="rId3"/>
              </a:rPr>
              <a:t>https://github.com/machapraveen/KeyloggerAndSecuritySystem.git</a:t>
            </a:r>
            <a:endParaRPr lang="en-US" dirty="0"/>
          </a:p>
        </p:txBody>
      </p:sp>
    </p:spTree>
    <p:extLst>
      <p:ext uri="{BB962C8B-B14F-4D97-AF65-F5344CB8AC3E}">
        <p14:creationId xmlns:p14="http://schemas.microsoft.com/office/powerpoint/2010/main" val="675520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43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685800" y="1212652"/>
            <a:ext cx="8719185" cy="694373"/>
          </a:xfrm>
          <a:prstGeom prst="rect">
            <a:avLst/>
          </a:prstGeom>
          <a:noFill/>
          <a:ln/>
        </p:spPr>
        <p:txBody>
          <a:bodyPr wrap="none" rtlCol="0" anchor="t"/>
          <a:lstStyle/>
          <a:p>
            <a:pPr marL="0" indent="0">
              <a:lnSpc>
                <a:spcPts val="5468"/>
              </a:lnSpc>
              <a:buNone/>
            </a:pPr>
            <a:r>
              <a:rPr lang="en-US" sz="4374" dirty="0">
                <a:solidFill>
                  <a:srgbClr val="101014"/>
                </a:solidFill>
                <a:latin typeface="Playfair Display" pitchFamily="34" charset="0"/>
                <a:ea typeface="Playfair Display" pitchFamily="34" charset="-122"/>
                <a:cs typeface="Playfair Display" pitchFamily="34" charset="-120"/>
              </a:rPr>
              <a:t>Keylogger and Security SystemCT </a:t>
            </a:r>
            <a:endParaRPr lang="en-US" sz="4374" dirty="0"/>
          </a:p>
        </p:txBody>
      </p:sp>
      <p:sp>
        <p:nvSpPr>
          <p:cNvPr id="3" name="Text 3"/>
          <p:cNvSpPr/>
          <p:nvPr/>
        </p:nvSpPr>
        <p:spPr>
          <a:xfrm>
            <a:off x="685800" y="2351365"/>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Project Description:</a:t>
            </a:r>
            <a:endParaRPr lang="en-US" sz="1750" dirty="0"/>
          </a:p>
        </p:txBody>
      </p:sp>
      <p:sp>
        <p:nvSpPr>
          <p:cNvPr id="4" name="Text 4"/>
          <p:cNvSpPr/>
          <p:nvPr/>
        </p:nvSpPr>
        <p:spPr>
          <a:xfrm>
            <a:off x="685800" y="2934533"/>
            <a:ext cx="10554414" cy="1666280"/>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The "Keylogger and Security System" is an innovative project designed to monitor and record keystrokes securely and ethically. This system aims to address the growing need for secure monitoring tools that ensure user consent and data privacy. The key features of this project include real-time keystroke logging, robust data encryption, and a user-friendly interface that prioritizes transparency and ease of use.</a:t>
            </a:r>
            <a:endParaRPr lang="en-US" sz="1750" dirty="0"/>
          </a:p>
        </p:txBody>
      </p:sp>
      <p:sp>
        <p:nvSpPr>
          <p:cNvPr id="5" name="Text 5"/>
          <p:cNvSpPr/>
          <p:nvPr/>
        </p:nvSpPr>
        <p:spPr>
          <a:xfrm>
            <a:off x="685800" y="4850725"/>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Purpose</a:t>
            </a:r>
            <a:r>
              <a:rPr lang="en-US" sz="1750" dirty="0">
                <a:solidFill>
                  <a:srgbClr val="39393C"/>
                </a:solidFill>
                <a:latin typeface="Open Sans" pitchFamily="34" charset="0"/>
                <a:ea typeface="Open Sans" pitchFamily="34" charset="-122"/>
                <a:cs typeface="Open Sans" pitchFamily="34" charset="-120"/>
              </a:rPr>
              <a:t>: To develop a secure and ethical keylogging system that can be used for legitimate purposes such as IT security and monitoring employee activity, while ensuring user consent and data protection.</a:t>
            </a:r>
            <a:endParaRPr lang="en-US" sz="1750" dirty="0"/>
          </a:p>
        </p:txBody>
      </p:sp>
    </p:spTree>
    <p:extLst>
      <p:ext uri="{BB962C8B-B14F-4D97-AF65-F5344CB8AC3E}">
        <p14:creationId xmlns:p14="http://schemas.microsoft.com/office/powerpoint/2010/main" val="3242486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1295400" y="1295400"/>
            <a:ext cx="5554980" cy="694373"/>
          </a:xfrm>
          <a:prstGeom prst="rect">
            <a:avLst/>
          </a:prstGeom>
          <a:noFill/>
          <a:ln/>
        </p:spPr>
        <p:txBody>
          <a:bodyPr wrap="none" rtlCol="0" anchor="t"/>
          <a:lstStyle/>
          <a:p>
            <a:pPr marL="0" indent="0">
              <a:lnSpc>
                <a:spcPts val="5468"/>
              </a:lnSpc>
              <a:buNone/>
            </a:pPr>
            <a:r>
              <a:rPr lang="en-US" sz="4374" dirty="0">
                <a:solidFill>
                  <a:srgbClr val="101014"/>
                </a:solidFill>
                <a:latin typeface="Playfair Display" pitchFamily="34" charset="0"/>
                <a:ea typeface="Playfair Display" pitchFamily="34" charset="-122"/>
                <a:cs typeface="Playfair Display" pitchFamily="34" charset="-120"/>
              </a:rPr>
              <a:t>AGENDA</a:t>
            </a:r>
            <a:endParaRPr lang="en-US" sz="4374" dirty="0"/>
          </a:p>
        </p:txBody>
      </p:sp>
      <p:sp>
        <p:nvSpPr>
          <p:cNvPr id="3" name="Text 3"/>
          <p:cNvSpPr/>
          <p:nvPr/>
        </p:nvSpPr>
        <p:spPr>
          <a:xfrm>
            <a:off x="1650801" y="2434114"/>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Introduction to Keylogger</a:t>
            </a:r>
            <a:endParaRPr lang="en-US" sz="1750" dirty="0"/>
          </a:p>
        </p:txBody>
      </p:sp>
      <p:sp>
        <p:nvSpPr>
          <p:cNvPr id="4" name="Text 4"/>
          <p:cNvSpPr/>
          <p:nvPr/>
        </p:nvSpPr>
        <p:spPr>
          <a:xfrm>
            <a:off x="1650801" y="2845118"/>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Problem Statement</a:t>
            </a:r>
            <a:endParaRPr lang="en-US" sz="1750" dirty="0"/>
          </a:p>
        </p:txBody>
      </p:sp>
      <p:sp>
        <p:nvSpPr>
          <p:cNvPr id="5" name="Text 5"/>
          <p:cNvSpPr/>
          <p:nvPr/>
        </p:nvSpPr>
        <p:spPr>
          <a:xfrm>
            <a:off x="1650801" y="3256122"/>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Project Overview</a:t>
            </a:r>
            <a:endParaRPr lang="en-US" sz="1750" dirty="0"/>
          </a:p>
        </p:txBody>
      </p:sp>
      <p:sp>
        <p:nvSpPr>
          <p:cNvPr id="6" name="Text 6"/>
          <p:cNvSpPr/>
          <p:nvPr/>
        </p:nvSpPr>
        <p:spPr>
          <a:xfrm>
            <a:off x="1650801" y="3667125"/>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End Users of the System</a:t>
            </a:r>
            <a:endParaRPr lang="en-US" sz="1750" dirty="0"/>
          </a:p>
        </p:txBody>
      </p:sp>
      <p:sp>
        <p:nvSpPr>
          <p:cNvPr id="7" name="Text 7"/>
          <p:cNvSpPr/>
          <p:nvPr/>
        </p:nvSpPr>
        <p:spPr>
          <a:xfrm>
            <a:off x="1650801" y="407812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Solution and Its Value Proposition</a:t>
            </a:r>
            <a:endParaRPr lang="en-US" sz="1750" dirty="0"/>
          </a:p>
        </p:txBody>
      </p:sp>
      <p:sp>
        <p:nvSpPr>
          <p:cNvPr id="8" name="Text 8"/>
          <p:cNvSpPr/>
          <p:nvPr/>
        </p:nvSpPr>
        <p:spPr>
          <a:xfrm>
            <a:off x="1650801" y="4489133"/>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Modelling</a:t>
            </a:r>
            <a:endParaRPr lang="en-US" sz="1750" dirty="0"/>
          </a:p>
        </p:txBody>
      </p:sp>
      <p:sp>
        <p:nvSpPr>
          <p:cNvPr id="9" name="Text 9"/>
          <p:cNvSpPr/>
          <p:nvPr/>
        </p:nvSpPr>
        <p:spPr>
          <a:xfrm>
            <a:off x="1650801" y="4900137"/>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Result</a:t>
            </a:r>
            <a:endParaRPr lang="en-US" sz="1750" dirty="0"/>
          </a:p>
        </p:txBody>
      </p:sp>
      <p:sp>
        <p:nvSpPr>
          <p:cNvPr id="10" name="Text 7"/>
          <p:cNvSpPr/>
          <p:nvPr/>
        </p:nvSpPr>
        <p:spPr>
          <a:xfrm>
            <a:off x="1650800" y="5311141"/>
            <a:ext cx="10199013" cy="333256"/>
          </a:xfrm>
          <a:prstGeom prst="rect">
            <a:avLst/>
          </a:prstGeom>
          <a:noFill/>
          <a:ln/>
        </p:spPr>
        <p:txBody>
          <a:bodyPr wrap="none" rtlCol="0" anchor="t"/>
          <a:lstStyle/>
          <a:p>
            <a:pPr marL="342900" indent="-342900" algn="l">
              <a:lnSpc>
                <a:spcPts val="2624"/>
              </a:lnSpc>
              <a:buSzPct val="100000"/>
              <a:buChar char="•"/>
            </a:pPr>
            <a:r>
              <a:rPr lang="en-US" sz="1750" dirty="0" smtClean="0">
                <a:solidFill>
                  <a:srgbClr val="39393C"/>
                </a:solidFill>
                <a:latin typeface="Open Sans" pitchFamily="34" charset="0"/>
                <a:ea typeface="Open Sans" pitchFamily="34" charset="-122"/>
                <a:cs typeface="Open Sans" pitchFamily="34" charset="-120"/>
              </a:rPr>
              <a:t>Output</a:t>
            </a:r>
            <a:endParaRPr lang="en-US" sz="1750" dirty="0"/>
          </a:p>
        </p:txBody>
      </p:sp>
    </p:spTree>
    <p:extLst>
      <p:ext uri="{BB962C8B-B14F-4D97-AF65-F5344CB8AC3E}">
        <p14:creationId xmlns:p14="http://schemas.microsoft.com/office/powerpoint/2010/main" val="4174119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1104186" y="1447800"/>
            <a:ext cx="6595229"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Introduction to Keylogger</a:t>
            </a:r>
            <a:endParaRPr lang="en-US" sz="4374" dirty="0"/>
          </a:p>
        </p:txBody>
      </p:sp>
      <p:sp>
        <p:nvSpPr>
          <p:cNvPr id="3" name="Text 3"/>
          <p:cNvSpPr/>
          <p:nvPr/>
        </p:nvSpPr>
        <p:spPr>
          <a:xfrm>
            <a:off x="1104186" y="2586514"/>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A keylogger is a type of surveillance technology used to monitor and record each keystroke typed on a specific computer’s keyboard.</a:t>
            </a:r>
            <a:endParaRPr lang="en-US" sz="1750" dirty="0"/>
          </a:p>
        </p:txBody>
      </p:sp>
      <p:sp>
        <p:nvSpPr>
          <p:cNvPr id="4" name="Text 4"/>
          <p:cNvSpPr/>
          <p:nvPr/>
        </p:nvSpPr>
        <p:spPr>
          <a:xfrm>
            <a:off x="1104186" y="3502938"/>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Types</a:t>
            </a:r>
            <a:r>
              <a:rPr lang="en-US" sz="1750" dirty="0">
                <a:solidFill>
                  <a:srgbClr val="39393C"/>
                </a:solidFill>
                <a:latin typeface="Open Sans" pitchFamily="34" charset="0"/>
                <a:ea typeface="Open Sans" pitchFamily="34" charset="-122"/>
                <a:cs typeface="Open Sans" pitchFamily="34" charset="-120"/>
              </a:rPr>
              <a:t>:</a:t>
            </a:r>
            <a:endParaRPr lang="en-US" sz="1750" dirty="0"/>
          </a:p>
        </p:txBody>
      </p:sp>
      <p:sp>
        <p:nvSpPr>
          <p:cNvPr id="5" name="Text 5"/>
          <p:cNvSpPr/>
          <p:nvPr/>
        </p:nvSpPr>
        <p:spPr>
          <a:xfrm>
            <a:off x="1459587" y="4086106"/>
            <a:ext cx="10199013" cy="333256"/>
          </a:xfrm>
          <a:prstGeom prst="rect">
            <a:avLst/>
          </a:prstGeom>
          <a:noFill/>
          <a:ln/>
        </p:spPr>
        <p:txBody>
          <a:bodyPr wrap="none" rtlCol="0" anchor="t"/>
          <a:lstStyle/>
          <a:p>
            <a:pPr marL="342900" indent="-342900" algn="l">
              <a:lnSpc>
                <a:spcPts val="2624"/>
              </a:lnSpc>
              <a:buSzPct val="100000"/>
              <a:buChar char="•"/>
            </a:pPr>
            <a:r>
              <a:rPr lang="en-US" sz="1750" b="1" dirty="0">
                <a:solidFill>
                  <a:srgbClr val="39393C"/>
                </a:solidFill>
                <a:latin typeface="Open Sans" pitchFamily="34" charset="0"/>
                <a:ea typeface="Open Sans" pitchFamily="34" charset="-122"/>
                <a:cs typeface="Open Sans" pitchFamily="34" charset="-120"/>
              </a:rPr>
              <a:t>Hardware Keyloggers</a:t>
            </a:r>
            <a:r>
              <a:rPr lang="en-US" sz="1750" dirty="0">
                <a:solidFill>
                  <a:srgbClr val="39393C"/>
                </a:solidFill>
                <a:latin typeface="Open Sans" pitchFamily="34" charset="0"/>
                <a:ea typeface="Open Sans" pitchFamily="34" charset="-122"/>
                <a:cs typeface="Open Sans" pitchFamily="34" charset="-120"/>
              </a:rPr>
              <a:t>: Physical devices that plug into a computer.</a:t>
            </a:r>
            <a:endParaRPr lang="en-US" sz="1750" dirty="0"/>
          </a:p>
        </p:txBody>
      </p:sp>
      <p:sp>
        <p:nvSpPr>
          <p:cNvPr id="6" name="Text 6"/>
          <p:cNvSpPr/>
          <p:nvPr/>
        </p:nvSpPr>
        <p:spPr>
          <a:xfrm>
            <a:off x="1459587" y="4497110"/>
            <a:ext cx="10199013" cy="333256"/>
          </a:xfrm>
          <a:prstGeom prst="rect">
            <a:avLst/>
          </a:prstGeom>
          <a:noFill/>
          <a:ln/>
        </p:spPr>
        <p:txBody>
          <a:bodyPr wrap="none" rtlCol="0" anchor="t"/>
          <a:lstStyle/>
          <a:p>
            <a:pPr marL="342900" indent="-342900" algn="l">
              <a:lnSpc>
                <a:spcPts val="2624"/>
              </a:lnSpc>
              <a:buSzPct val="100000"/>
              <a:buChar char="•"/>
            </a:pPr>
            <a:r>
              <a:rPr lang="en-US" sz="1750" b="1" dirty="0">
                <a:solidFill>
                  <a:srgbClr val="39393C"/>
                </a:solidFill>
                <a:latin typeface="Open Sans" pitchFamily="34" charset="0"/>
                <a:ea typeface="Open Sans" pitchFamily="34" charset="-122"/>
                <a:cs typeface="Open Sans" pitchFamily="34" charset="-120"/>
              </a:rPr>
              <a:t>Software Keyloggers</a:t>
            </a:r>
            <a:r>
              <a:rPr lang="en-US" sz="1750" dirty="0">
                <a:solidFill>
                  <a:srgbClr val="39393C"/>
                </a:solidFill>
                <a:latin typeface="Open Sans" pitchFamily="34" charset="0"/>
                <a:ea typeface="Open Sans" pitchFamily="34" charset="-122"/>
                <a:cs typeface="Open Sans" pitchFamily="34" charset="-120"/>
              </a:rPr>
              <a:t>: Programs that run on the computer to capture keystrokes.</a:t>
            </a:r>
            <a:endParaRPr lang="en-US" sz="1750" dirty="0"/>
          </a:p>
        </p:txBody>
      </p:sp>
    </p:spTree>
    <p:extLst>
      <p:ext uri="{BB962C8B-B14F-4D97-AF65-F5344CB8AC3E}">
        <p14:creationId xmlns:p14="http://schemas.microsoft.com/office/powerpoint/2010/main" val="88335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1066800" y="1447800"/>
            <a:ext cx="555498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Problem Statement</a:t>
            </a:r>
            <a:endParaRPr lang="en-US" sz="4374" dirty="0"/>
          </a:p>
        </p:txBody>
      </p:sp>
      <p:sp>
        <p:nvSpPr>
          <p:cNvPr id="3" name="Text 3"/>
          <p:cNvSpPr/>
          <p:nvPr/>
        </p:nvSpPr>
        <p:spPr>
          <a:xfrm>
            <a:off x="1066800" y="2586513"/>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Security Concerns</a:t>
            </a:r>
            <a:r>
              <a:rPr lang="en-US" sz="1750" dirty="0">
                <a:solidFill>
                  <a:srgbClr val="39393C"/>
                </a:solidFill>
                <a:latin typeface="Open Sans" pitchFamily="34" charset="0"/>
                <a:ea typeface="Open Sans" pitchFamily="34" charset="-122"/>
                <a:cs typeface="Open Sans" pitchFamily="34" charset="-120"/>
              </a:rPr>
              <a:t>:
Keyloggers can be used maliciously to steal sensitive information like passwords and credit card details.</a:t>
            </a:r>
            <a:endParaRPr lang="en-US" sz="1750" dirty="0"/>
          </a:p>
        </p:txBody>
      </p:sp>
      <p:sp>
        <p:nvSpPr>
          <p:cNvPr id="4" name="Text 4"/>
          <p:cNvSpPr/>
          <p:nvPr/>
        </p:nvSpPr>
        <p:spPr>
          <a:xfrm>
            <a:off x="1066800" y="3836193"/>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Need for </a:t>
            </a:r>
            <a:r>
              <a:rPr lang="en-US" sz="1750" b="1" dirty="0" smtClean="0">
                <a:solidFill>
                  <a:srgbClr val="39393C"/>
                </a:solidFill>
                <a:latin typeface="Open Sans" pitchFamily="34" charset="0"/>
                <a:ea typeface="Open Sans" pitchFamily="34" charset="-122"/>
                <a:cs typeface="Open Sans" pitchFamily="34" charset="-120"/>
              </a:rPr>
              <a:t>Ethical </a:t>
            </a:r>
            <a:r>
              <a:rPr lang="en-US" sz="1750" b="1" dirty="0">
                <a:solidFill>
                  <a:srgbClr val="39393C"/>
                </a:solidFill>
                <a:latin typeface="Open Sans" pitchFamily="34" charset="0"/>
                <a:ea typeface="Open Sans" pitchFamily="34" charset="-122"/>
                <a:cs typeface="Open Sans" pitchFamily="34" charset="-120"/>
              </a:rPr>
              <a:t>Keylogging</a:t>
            </a:r>
            <a:r>
              <a:rPr lang="en-US" sz="1750" dirty="0">
                <a:solidFill>
                  <a:srgbClr val="39393C"/>
                </a:solidFill>
                <a:latin typeface="Open Sans" pitchFamily="34" charset="0"/>
                <a:ea typeface="Open Sans" pitchFamily="34" charset="-122"/>
                <a:cs typeface="Open Sans" pitchFamily="34" charset="-120"/>
              </a:rPr>
              <a:t>:
Our project aims to develop a keylogger that includes user consent and encrypts logged data to protect privacy.</a:t>
            </a:r>
            <a:endParaRPr lang="en-US" sz="1750" dirty="0"/>
          </a:p>
        </p:txBody>
      </p:sp>
    </p:spTree>
    <p:extLst>
      <p:ext uri="{BB962C8B-B14F-4D97-AF65-F5344CB8AC3E}">
        <p14:creationId xmlns:p14="http://schemas.microsoft.com/office/powerpoint/2010/main" val="4104311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1027986" y="762000"/>
            <a:ext cx="555498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Project Overview</a:t>
            </a:r>
            <a:endParaRPr lang="en-US" sz="4374" dirty="0"/>
          </a:p>
        </p:txBody>
      </p:sp>
      <p:sp>
        <p:nvSpPr>
          <p:cNvPr id="3" name="Text 3"/>
          <p:cNvSpPr/>
          <p:nvPr/>
        </p:nvSpPr>
        <p:spPr>
          <a:xfrm>
            <a:off x="1027986" y="1900714"/>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Objective</a:t>
            </a:r>
            <a:r>
              <a:rPr lang="en-US" sz="1750" dirty="0">
                <a:solidFill>
                  <a:srgbClr val="39393C"/>
                </a:solidFill>
                <a:latin typeface="Open Sans" pitchFamily="34" charset="0"/>
                <a:ea typeface="Open Sans" pitchFamily="34" charset="-122"/>
                <a:cs typeface="Open Sans" pitchFamily="34" charset="-120"/>
              </a:rPr>
              <a:t>:
To create a secure and ethical keylogging system that logs keystrokes with user consent and encrypts the data.</a:t>
            </a:r>
            <a:endParaRPr lang="en-US" sz="1750" dirty="0"/>
          </a:p>
        </p:txBody>
      </p:sp>
      <p:sp>
        <p:nvSpPr>
          <p:cNvPr id="4" name="Text 4"/>
          <p:cNvSpPr/>
          <p:nvPr/>
        </p:nvSpPr>
        <p:spPr>
          <a:xfrm>
            <a:off x="1027986" y="3150394"/>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Features</a:t>
            </a:r>
            <a:r>
              <a:rPr lang="en-US" sz="1750" dirty="0">
                <a:solidFill>
                  <a:srgbClr val="39393C"/>
                </a:solidFill>
                <a:latin typeface="Open Sans" pitchFamily="34" charset="0"/>
                <a:ea typeface="Open Sans" pitchFamily="34" charset="-122"/>
                <a:cs typeface="Open Sans" pitchFamily="34" charset="-120"/>
              </a:rPr>
              <a:t>:</a:t>
            </a:r>
            <a:endParaRPr lang="en-US" sz="1750" dirty="0"/>
          </a:p>
        </p:txBody>
      </p:sp>
      <p:sp>
        <p:nvSpPr>
          <p:cNvPr id="5" name="Text 5"/>
          <p:cNvSpPr/>
          <p:nvPr/>
        </p:nvSpPr>
        <p:spPr>
          <a:xfrm>
            <a:off x="1383387" y="3733562"/>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User consent prompt</a:t>
            </a:r>
            <a:endParaRPr lang="en-US" sz="1750" dirty="0"/>
          </a:p>
        </p:txBody>
      </p:sp>
      <p:sp>
        <p:nvSpPr>
          <p:cNvPr id="6" name="Text 6"/>
          <p:cNvSpPr/>
          <p:nvPr/>
        </p:nvSpPr>
        <p:spPr>
          <a:xfrm>
            <a:off x="1383387" y="4144566"/>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Real-time keystroke logging</a:t>
            </a:r>
            <a:endParaRPr lang="en-US" sz="1750" dirty="0"/>
          </a:p>
        </p:txBody>
      </p:sp>
      <p:sp>
        <p:nvSpPr>
          <p:cNvPr id="7" name="Text 7"/>
          <p:cNvSpPr/>
          <p:nvPr/>
        </p:nvSpPr>
        <p:spPr>
          <a:xfrm>
            <a:off x="1383387" y="4555570"/>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Data encryption</a:t>
            </a:r>
            <a:endParaRPr lang="en-US" sz="1750" dirty="0"/>
          </a:p>
        </p:txBody>
      </p:sp>
      <p:sp>
        <p:nvSpPr>
          <p:cNvPr id="8" name="Text 8"/>
          <p:cNvSpPr/>
          <p:nvPr/>
        </p:nvSpPr>
        <p:spPr>
          <a:xfrm>
            <a:off x="1383387" y="4966574"/>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User-friendly interface</a:t>
            </a:r>
            <a:endParaRPr lang="en-US" sz="1750" dirty="0"/>
          </a:p>
        </p:txBody>
      </p:sp>
      <p:sp>
        <p:nvSpPr>
          <p:cNvPr id="9" name="Text 9"/>
          <p:cNvSpPr/>
          <p:nvPr/>
        </p:nvSpPr>
        <p:spPr>
          <a:xfrm>
            <a:off x="1027986" y="5549742"/>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Repository: You can access the project repository for source code, documentation, and installation instructions at </a:t>
            </a:r>
            <a:r>
              <a:rPr lang="en-US" sz="1750" u="sng" dirty="0">
                <a:solidFill>
                  <a:srgbClr val="101014"/>
                </a:solidFill>
                <a:latin typeface="Open Sans" pitchFamily="34" charset="0"/>
                <a:ea typeface="Open Sans" pitchFamily="34" charset="-122"/>
                <a:cs typeface="Open Sans" pitchFamily="34" charset="-120"/>
                <a:hlinkClick r:id="rId2">
                  <a:extLst>
                    <a:ext uri="{A12FA001-AC4F-418D-AE19-62706E023703}">
                      <ahyp:hlinkClr xmlns:ahyp="http://schemas.microsoft.com/office/drawing/2018/hyperlinkcolor" xmlns="" val="tx"/>
                    </a:ext>
                  </a:extLst>
                </a:hlinkClick>
              </a:rPr>
              <a:t>GitHub Repository Link</a:t>
            </a:r>
            <a:endParaRPr lang="en-US" sz="1750" dirty="0"/>
          </a:p>
        </p:txBody>
      </p:sp>
    </p:spTree>
    <p:extLst>
      <p:ext uri="{BB962C8B-B14F-4D97-AF65-F5344CB8AC3E}">
        <p14:creationId xmlns:p14="http://schemas.microsoft.com/office/powerpoint/2010/main" val="205108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914400" y="1524000"/>
            <a:ext cx="7315200" cy="694373"/>
          </a:xfrm>
          <a:prstGeom prst="rect">
            <a:avLst/>
          </a:prstGeom>
          <a:noFill/>
          <a:ln/>
        </p:spPr>
        <p:txBody>
          <a:bodyPr wrap="none" rtlCol="0" anchor="t"/>
          <a:lstStyle/>
          <a:p>
            <a:pPr marL="0" indent="0">
              <a:lnSpc>
                <a:spcPts val="5468"/>
              </a:lnSpc>
              <a:buNone/>
            </a:pPr>
            <a:r>
              <a:rPr lang="en-US" sz="4374" dirty="0">
                <a:solidFill>
                  <a:srgbClr val="101014"/>
                </a:solidFill>
                <a:latin typeface="Playfair Display" pitchFamily="34" charset="0"/>
                <a:ea typeface="Playfair Display" pitchFamily="34" charset="-122"/>
                <a:cs typeface="Playfair Display" pitchFamily="34" charset="-120"/>
              </a:rPr>
              <a:t>End Users of the </a:t>
            </a:r>
            <a:r>
              <a:rPr lang="en-US" sz="4374" dirty="0" smtClean="0">
                <a:solidFill>
                  <a:srgbClr val="101014"/>
                </a:solidFill>
                <a:latin typeface="Playfair Display" pitchFamily="34" charset="0"/>
                <a:ea typeface="Playfair Display" pitchFamily="34" charset="-122"/>
                <a:cs typeface="Playfair Display" pitchFamily="34" charset="-120"/>
              </a:rPr>
              <a:t>Syste</a:t>
            </a:r>
            <a:r>
              <a:rPr lang="en-US" sz="4374" dirty="0">
                <a:solidFill>
                  <a:srgbClr val="101014"/>
                </a:solidFill>
                <a:latin typeface="Playfair Display" pitchFamily="34" charset="0"/>
                <a:ea typeface="Playfair Display" pitchFamily="34" charset="-122"/>
                <a:cs typeface="Playfair Display" pitchFamily="34" charset="-120"/>
              </a:rPr>
              <a:t>m</a:t>
            </a:r>
            <a:endParaRPr lang="en-US" sz="4374" dirty="0"/>
          </a:p>
        </p:txBody>
      </p:sp>
      <p:sp>
        <p:nvSpPr>
          <p:cNvPr id="3" name="Text 3"/>
          <p:cNvSpPr/>
          <p:nvPr/>
        </p:nvSpPr>
        <p:spPr>
          <a:xfrm>
            <a:off x="914400" y="2662714"/>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Target Audience</a:t>
            </a:r>
            <a:r>
              <a:rPr lang="en-US" sz="1750" dirty="0">
                <a:solidFill>
                  <a:srgbClr val="39393C"/>
                </a:solidFill>
                <a:latin typeface="Open Sans" pitchFamily="34" charset="0"/>
                <a:ea typeface="Open Sans" pitchFamily="34" charset="-122"/>
                <a:cs typeface="Open Sans" pitchFamily="34" charset="-120"/>
              </a:rPr>
              <a:t>:</a:t>
            </a:r>
            <a:endParaRPr lang="en-US" sz="1750" dirty="0"/>
          </a:p>
        </p:txBody>
      </p:sp>
      <p:sp>
        <p:nvSpPr>
          <p:cNvPr id="4" name="Text 4"/>
          <p:cNvSpPr/>
          <p:nvPr/>
        </p:nvSpPr>
        <p:spPr>
          <a:xfrm>
            <a:off x="1269801" y="3245882"/>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IT administrators</a:t>
            </a:r>
            <a:endParaRPr lang="en-US" sz="1750" dirty="0"/>
          </a:p>
        </p:txBody>
      </p:sp>
      <p:sp>
        <p:nvSpPr>
          <p:cNvPr id="5" name="Text 5"/>
          <p:cNvSpPr/>
          <p:nvPr/>
        </p:nvSpPr>
        <p:spPr>
          <a:xfrm>
            <a:off x="1269801" y="3656885"/>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Security professionals</a:t>
            </a:r>
            <a:endParaRPr lang="en-US" sz="1750" dirty="0"/>
          </a:p>
        </p:txBody>
      </p:sp>
      <p:sp>
        <p:nvSpPr>
          <p:cNvPr id="6" name="Text 6"/>
          <p:cNvSpPr/>
          <p:nvPr/>
        </p:nvSpPr>
        <p:spPr>
          <a:xfrm>
            <a:off x="1269801" y="406788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Ethical hackers</a:t>
            </a:r>
            <a:endParaRPr lang="en-US" sz="1750" dirty="0"/>
          </a:p>
        </p:txBody>
      </p:sp>
      <p:sp>
        <p:nvSpPr>
          <p:cNvPr id="7" name="Text 7"/>
          <p:cNvSpPr/>
          <p:nvPr/>
        </p:nvSpPr>
        <p:spPr>
          <a:xfrm>
            <a:off x="914400" y="4651057"/>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Use Cases</a:t>
            </a:r>
            <a:r>
              <a:rPr lang="en-US" sz="1750" dirty="0">
                <a:solidFill>
                  <a:srgbClr val="39393C"/>
                </a:solidFill>
                <a:latin typeface="Open Sans" pitchFamily="34" charset="0"/>
                <a:ea typeface="Open Sans" pitchFamily="34" charset="-122"/>
                <a:cs typeface="Open Sans" pitchFamily="34" charset="-120"/>
              </a:rPr>
              <a:t>:</a:t>
            </a:r>
            <a:endParaRPr lang="en-US" sz="1750" dirty="0"/>
          </a:p>
        </p:txBody>
      </p:sp>
      <p:sp>
        <p:nvSpPr>
          <p:cNvPr id="8" name="Text 8"/>
          <p:cNvSpPr/>
          <p:nvPr/>
        </p:nvSpPr>
        <p:spPr>
          <a:xfrm>
            <a:off x="1269801" y="5234225"/>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Monitoring employee activity on company computers</a:t>
            </a:r>
            <a:endParaRPr lang="en-US" sz="1750" dirty="0"/>
          </a:p>
        </p:txBody>
      </p:sp>
      <p:sp>
        <p:nvSpPr>
          <p:cNvPr id="9" name="Text 9"/>
          <p:cNvSpPr/>
          <p:nvPr/>
        </p:nvSpPr>
        <p:spPr>
          <a:xfrm>
            <a:off x="1269801" y="564522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latin typeface="Open Sans" pitchFamily="34" charset="0"/>
                <a:ea typeface="Open Sans" pitchFamily="34" charset="-122"/>
                <a:cs typeface="Open Sans" pitchFamily="34" charset="-120"/>
              </a:rPr>
              <a:t>Securing personal devices from unauthorized access</a:t>
            </a:r>
            <a:endParaRPr lang="en-US" sz="1750" dirty="0"/>
          </a:p>
        </p:txBody>
      </p:sp>
    </p:spTree>
    <p:extLst>
      <p:ext uri="{BB962C8B-B14F-4D97-AF65-F5344CB8AC3E}">
        <p14:creationId xmlns:p14="http://schemas.microsoft.com/office/powerpoint/2010/main" val="357752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875586" y="1639014"/>
            <a:ext cx="8844082" cy="694373"/>
          </a:xfrm>
          <a:prstGeom prst="rect">
            <a:avLst/>
          </a:prstGeom>
          <a:noFill/>
          <a:ln/>
        </p:spPr>
        <p:txBody>
          <a:bodyPr wrap="none" rtlCol="0" anchor="t"/>
          <a:lstStyle/>
          <a:p>
            <a:pPr marL="0" indent="0">
              <a:lnSpc>
                <a:spcPts val="5468"/>
              </a:lnSpc>
              <a:buNone/>
            </a:pPr>
            <a:r>
              <a:rPr lang="en-US" sz="4374" dirty="0">
                <a:solidFill>
                  <a:srgbClr val="101014"/>
                </a:solidFill>
                <a:latin typeface="Playfair Display" pitchFamily="34" charset="0"/>
                <a:ea typeface="Playfair Display" pitchFamily="34" charset="-122"/>
                <a:cs typeface="Playfair Display" pitchFamily="34" charset="-120"/>
              </a:rPr>
              <a:t>Solution and Its Value Proposition </a:t>
            </a:r>
            <a:endParaRPr lang="en-US" sz="4374" dirty="0"/>
          </a:p>
        </p:txBody>
      </p:sp>
      <p:sp>
        <p:nvSpPr>
          <p:cNvPr id="3" name="Text 3"/>
          <p:cNvSpPr/>
          <p:nvPr/>
        </p:nvSpPr>
        <p:spPr>
          <a:xfrm>
            <a:off x="875586" y="2777728"/>
            <a:ext cx="10554414" cy="666512"/>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Secure Logging</a:t>
            </a:r>
            <a:r>
              <a:rPr lang="en-US" sz="1750" dirty="0">
                <a:solidFill>
                  <a:srgbClr val="39393C"/>
                </a:solidFill>
                <a:latin typeface="Open Sans" pitchFamily="34" charset="0"/>
                <a:ea typeface="Open Sans" pitchFamily="34" charset="-122"/>
                <a:cs typeface="Open Sans" pitchFamily="34" charset="-120"/>
              </a:rPr>
              <a:t>:
Our keylogger encrypts all logged data to ensure it cannot be easily accessed by unauthorized users.</a:t>
            </a:r>
            <a:endParaRPr lang="en-US" sz="1750" dirty="0"/>
          </a:p>
        </p:txBody>
      </p:sp>
      <p:sp>
        <p:nvSpPr>
          <p:cNvPr id="4" name="Text 4"/>
          <p:cNvSpPr/>
          <p:nvPr/>
        </p:nvSpPr>
        <p:spPr>
          <a:xfrm>
            <a:off x="875586" y="3694152"/>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User Consent</a:t>
            </a:r>
            <a:r>
              <a:rPr lang="en-US" sz="1750" dirty="0">
                <a:solidFill>
                  <a:srgbClr val="39393C"/>
                </a:solidFill>
                <a:latin typeface="Open Sans" pitchFamily="34" charset="0"/>
                <a:ea typeface="Open Sans" pitchFamily="34" charset="-122"/>
                <a:cs typeface="Open Sans" pitchFamily="34" charset="-120"/>
              </a:rPr>
              <a:t>:
The system prompts the user for consent before starting the keylogging process, ensuring transparency and ethical use.</a:t>
            </a:r>
            <a:endParaRPr lang="en-US" sz="1750" dirty="0"/>
          </a:p>
        </p:txBody>
      </p:sp>
      <p:sp>
        <p:nvSpPr>
          <p:cNvPr id="5" name="Text 5"/>
          <p:cNvSpPr/>
          <p:nvPr/>
        </p:nvSpPr>
        <p:spPr>
          <a:xfrm>
            <a:off x="875586" y="4943832"/>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Ease of Use</a:t>
            </a:r>
            <a:r>
              <a:rPr lang="en-US" sz="1750" dirty="0">
                <a:solidFill>
                  <a:srgbClr val="39393C"/>
                </a:solidFill>
                <a:latin typeface="Open Sans" pitchFamily="34" charset="0"/>
                <a:ea typeface="Open Sans" pitchFamily="34" charset="-122"/>
                <a:cs typeface="Open Sans" pitchFamily="34" charset="-120"/>
              </a:rPr>
              <a:t>:
The graphical user interface allows easy start and stop functionality, making it accessible for non-technical users.</a:t>
            </a:r>
            <a:endParaRPr lang="en-US" sz="1750" dirty="0"/>
          </a:p>
        </p:txBody>
      </p:sp>
    </p:spTree>
    <p:extLst>
      <p:ext uri="{BB962C8B-B14F-4D97-AF65-F5344CB8AC3E}">
        <p14:creationId xmlns:p14="http://schemas.microsoft.com/office/powerpoint/2010/main" val="3841162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914400" y="1143000"/>
            <a:ext cx="5554980" cy="694373"/>
          </a:xfrm>
          <a:prstGeom prst="rect">
            <a:avLst/>
          </a:prstGeom>
          <a:noFill/>
          <a:ln/>
        </p:spPr>
        <p:txBody>
          <a:bodyPr wrap="none" rtlCol="0" anchor="t"/>
          <a:lstStyle/>
          <a:p>
            <a:pPr marL="0" indent="0">
              <a:lnSpc>
                <a:spcPts val="5468"/>
              </a:lnSpc>
              <a:buNone/>
            </a:pPr>
            <a:r>
              <a:rPr lang="en-US" sz="4374" dirty="0">
                <a:solidFill>
                  <a:srgbClr val="101014"/>
                </a:solidFill>
                <a:latin typeface="Playfair Display" pitchFamily="34" charset="0"/>
                <a:ea typeface="Playfair Display" pitchFamily="34" charset="-122"/>
                <a:cs typeface="Playfair Display" pitchFamily="34" charset="-120"/>
              </a:rPr>
              <a:t>Modelling</a:t>
            </a:r>
            <a:endParaRPr lang="en-US" sz="4374" dirty="0"/>
          </a:p>
        </p:txBody>
      </p:sp>
      <p:sp>
        <p:nvSpPr>
          <p:cNvPr id="3" name="Text 3"/>
          <p:cNvSpPr/>
          <p:nvPr/>
        </p:nvSpPr>
        <p:spPr>
          <a:xfrm>
            <a:off x="914400" y="2281714"/>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System Architecture</a:t>
            </a:r>
            <a:r>
              <a:rPr lang="en-US" sz="1750" dirty="0">
                <a:solidFill>
                  <a:srgbClr val="39393C"/>
                </a:solidFill>
                <a:latin typeface="Open Sans" pitchFamily="34" charset="0"/>
                <a:ea typeface="Open Sans" pitchFamily="34" charset="-122"/>
                <a:cs typeface="Open Sans" pitchFamily="34" charset="-120"/>
              </a:rPr>
              <a:t>:
The system consists of a keylogger module, encryption module, user interface, and log file management.</a:t>
            </a:r>
            <a:endParaRPr lang="en-US" sz="1750" dirty="0"/>
          </a:p>
        </p:txBody>
      </p:sp>
      <p:sp>
        <p:nvSpPr>
          <p:cNvPr id="4" name="Text 4"/>
          <p:cNvSpPr/>
          <p:nvPr/>
        </p:nvSpPr>
        <p:spPr>
          <a:xfrm>
            <a:off x="914400" y="3531394"/>
            <a:ext cx="10554414" cy="999768"/>
          </a:xfrm>
          <a:prstGeom prst="rect">
            <a:avLst/>
          </a:prstGeom>
          <a:noFill/>
          <a:ln/>
        </p:spPr>
        <p:txBody>
          <a:bodyPr wrap="squar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Data Flow</a:t>
            </a:r>
            <a:r>
              <a:rPr lang="en-US" sz="1750" dirty="0">
                <a:solidFill>
                  <a:srgbClr val="39393C"/>
                </a:solidFill>
                <a:latin typeface="Open Sans" pitchFamily="34" charset="0"/>
                <a:ea typeface="Open Sans" pitchFamily="34" charset="-122"/>
                <a:cs typeface="Open Sans" pitchFamily="34" charset="-120"/>
              </a:rPr>
              <a:t>:
Keystrokes are captured by the keylogger, encrypted by the encryption module, and then saved to log files.</a:t>
            </a:r>
            <a:endParaRPr lang="en-US" sz="1750" dirty="0"/>
          </a:p>
        </p:txBody>
      </p:sp>
      <p:sp>
        <p:nvSpPr>
          <p:cNvPr id="5" name="Text 5"/>
          <p:cNvSpPr/>
          <p:nvPr/>
        </p:nvSpPr>
        <p:spPr>
          <a:xfrm>
            <a:off x="914400" y="4781074"/>
            <a:ext cx="10554414" cy="333256"/>
          </a:xfrm>
          <a:prstGeom prst="rect">
            <a:avLst/>
          </a:prstGeom>
          <a:noFill/>
          <a:ln/>
        </p:spPr>
        <p:txBody>
          <a:bodyPr wrap="none" rtlCol="0" anchor="t"/>
          <a:lstStyle/>
          <a:p>
            <a:pPr marL="0" indent="0">
              <a:lnSpc>
                <a:spcPts val="2624"/>
              </a:lnSpc>
              <a:buNone/>
            </a:pPr>
            <a:r>
              <a:rPr lang="en-US" sz="1750" b="1" dirty="0">
                <a:solidFill>
                  <a:srgbClr val="39393C"/>
                </a:solidFill>
                <a:latin typeface="Open Sans" pitchFamily="34" charset="0"/>
                <a:ea typeface="Open Sans" pitchFamily="34" charset="-122"/>
                <a:cs typeface="Open Sans" pitchFamily="34" charset="-120"/>
              </a:rPr>
              <a:t>Components</a:t>
            </a:r>
            <a:r>
              <a:rPr lang="en-US" sz="1750" dirty="0">
                <a:solidFill>
                  <a:srgbClr val="39393C"/>
                </a:solidFill>
                <a:latin typeface="Open Sans" pitchFamily="34" charset="0"/>
                <a:ea typeface="Open Sans" pitchFamily="34" charset="-122"/>
                <a:cs typeface="Open Sans" pitchFamily="34" charset="-120"/>
              </a:rPr>
              <a:t>:</a:t>
            </a:r>
            <a:endParaRPr lang="en-US" sz="1750" dirty="0"/>
          </a:p>
        </p:txBody>
      </p:sp>
      <p:sp>
        <p:nvSpPr>
          <p:cNvPr id="6" name="Text 6"/>
          <p:cNvSpPr/>
          <p:nvPr/>
        </p:nvSpPr>
        <p:spPr>
          <a:xfrm>
            <a:off x="1269801" y="5364242"/>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highlight>
                  <a:srgbClr val="F1F1F4"/>
                </a:highlight>
                <a:latin typeface="Consolas" pitchFamily="34" charset="0"/>
                <a:ea typeface="Consolas" pitchFamily="34" charset="-122"/>
                <a:cs typeface="Consolas" pitchFamily="34" charset="-120"/>
              </a:rPr>
              <a:t>keylogger.py</a:t>
            </a:r>
            <a:r>
              <a:rPr lang="en-US" sz="1750" dirty="0">
                <a:solidFill>
                  <a:srgbClr val="39393C"/>
                </a:solidFill>
                <a:latin typeface="Open Sans" pitchFamily="34" charset="0"/>
                <a:ea typeface="Open Sans" pitchFamily="34" charset="-122"/>
                <a:cs typeface="Open Sans" pitchFamily="34" charset="-120"/>
              </a:rPr>
              <a:t> for logging keystrokes</a:t>
            </a:r>
            <a:endParaRPr lang="en-US" sz="1750" dirty="0"/>
          </a:p>
        </p:txBody>
      </p:sp>
      <p:sp>
        <p:nvSpPr>
          <p:cNvPr id="7" name="Text 7"/>
          <p:cNvSpPr/>
          <p:nvPr/>
        </p:nvSpPr>
        <p:spPr>
          <a:xfrm>
            <a:off x="1269801" y="5775245"/>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highlight>
                  <a:srgbClr val="F1F1F4"/>
                </a:highlight>
                <a:latin typeface="Consolas" pitchFamily="34" charset="0"/>
                <a:ea typeface="Consolas" pitchFamily="34" charset="-122"/>
                <a:cs typeface="Consolas" pitchFamily="34" charset="-120"/>
              </a:rPr>
              <a:t>generate_key.py</a:t>
            </a:r>
            <a:r>
              <a:rPr lang="en-US" sz="1750" dirty="0">
                <a:solidFill>
                  <a:srgbClr val="39393C"/>
                </a:solidFill>
                <a:latin typeface="Open Sans" pitchFamily="34" charset="0"/>
                <a:ea typeface="Open Sans" pitchFamily="34" charset="-122"/>
                <a:cs typeface="Open Sans" pitchFamily="34" charset="-120"/>
              </a:rPr>
              <a:t> for generating encryption keys</a:t>
            </a:r>
            <a:endParaRPr lang="en-US" sz="1750" dirty="0"/>
          </a:p>
        </p:txBody>
      </p:sp>
      <p:sp>
        <p:nvSpPr>
          <p:cNvPr id="8" name="Text 8"/>
          <p:cNvSpPr/>
          <p:nvPr/>
        </p:nvSpPr>
        <p:spPr>
          <a:xfrm>
            <a:off x="1269801" y="618624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9393C"/>
                </a:solidFill>
                <a:highlight>
                  <a:srgbClr val="F1F1F4"/>
                </a:highlight>
                <a:latin typeface="Consolas" pitchFamily="34" charset="0"/>
                <a:ea typeface="Consolas" pitchFamily="34" charset="-122"/>
                <a:cs typeface="Consolas" pitchFamily="34" charset="-120"/>
              </a:rPr>
              <a:t>decrypt_logs.py</a:t>
            </a:r>
            <a:r>
              <a:rPr lang="en-US" sz="1750" dirty="0">
                <a:solidFill>
                  <a:srgbClr val="39393C"/>
                </a:solidFill>
                <a:latin typeface="Open Sans" pitchFamily="34" charset="0"/>
                <a:ea typeface="Open Sans" pitchFamily="34" charset="-122"/>
                <a:cs typeface="Open Sans" pitchFamily="34" charset="-120"/>
              </a:rPr>
              <a:t> for decrypting log data</a:t>
            </a:r>
            <a:endParaRPr lang="en-US" sz="1750" dirty="0"/>
          </a:p>
        </p:txBody>
      </p:sp>
    </p:spTree>
    <p:extLst>
      <p:ext uri="{BB962C8B-B14F-4D97-AF65-F5344CB8AC3E}">
        <p14:creationId xmlns:p14="http://schemas.microsoft.com/office/powerpoint/2010/main" val="208951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398</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Consolas</vt:lpstr>
      <vt:lpstr>Open Sans</vt:lpstr>
      <vt:lpstr>Playfair Display</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Macha praveen</dc:creator>
  <cp:lastModifiedBy>Macha praveen</cp:lastModifiedBy>
  <cp:revision>4</cp:revision>
  <dcterms:created xsi:type="dcterms:W3CDTF">2024-06-03T05:48:59Z</dcterms:created>
  <dcterms:modified xsi:type="dcterms:W3CDTF">2024-06-20T10:04:32Z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