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0" r:id="rId18"/>
    <p:sldId id="271" r:id="rId19"/>
    <p:sldId id="281" r:id="rId20"/>
    <p:sldId id="276" r:id="rId21"/>
    <p:sldId id="280" r:id="rId22"/>
    <p:sldId id="277" r:id="rId23"/>
    <p:sldId id="278" r:id="rId24"/>
    <p:sldId id="282" r:id="rId25"/>
    <p:sldId id="283" r:id="rId26"/>
    <p:sldId id="284" r:id="rId27"/>
    <p:sldId id="285" r:id="rId28"/>
    <p:sldId id="286"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44BD5B6-17F7-46A3-978F-ABB33B3B48FF}"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F2B-128B-428D-8168-648D776D2A6D}" type="slidenum">
              <a:rPr lang="en-IN" smtClean="0"/>
              <a:t>‹#›</a:t>
            </a:fld>
            <a:endParaRPr lang="en-IN"/>
          </a:p>
        </p:txBody>
      </p:sp>
    </p:spTree>
    <p:extLst>
      <p:ext uri="{BB962C8B-B14F-4D97-AF65-F5344CB8AC3E}">
        <p14:creationId xmlns:p14="http://schemas.microsoft.com/office/powerpoint/2010/main" val="360164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BD5B6-17F7-46A3-978F-ABB33B3B48FF}"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F2B-128B-428D-8168-648D776D2A6D}" type="slidenum">
              <a:rPr lang="en-IN" smtClean="0"/>
              <a:t>‹#›</a:t>
            </a:fld>
            <a:endParaRPr lang="en-IN"/>
          </a:p>
        </p:txBody>
      </p:sp>
    </p:spTree>
    <p:extLst>
      <p:ext uri="{BB962C8B-B14F-4D97-AF65-F5344CB8AC3E}">
        <p14:creationId xmlns:p14="http://schemas.microsoft.com/office/powerpoint/2010/main" val="21758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BD5B6-17F7-46A3-978F-ABB33B3B48FF}"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F2B-128B-428D-8168-648D776D2A6D}" type="slidenum">
              <a:rPr lang="en-IN" smtClean="0"/>
              <a:t>‹#›</a:t>
            </a:fld>
            <a:endParaRPr lang="en-IN"/>
          </a:p>
        </p:txBody>
      </p:sp>
    </p:spTree>
    <p:extLst>
      <p:ext uri="{BB962C8B-B14F-4D97-AF65-F5344CB8AC3E}">
        <p14:creationId xmlns:p14="http://schemas.microsoft.com/office/powerpoint/2010/main" val="344851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BD5B6-17F7-46A3-978F-ABB33B3B48FF}"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F2B-128B-428D-8168-648D776D2A6D}" type="slidenum">
              <a:rPr lang="en-IN" smtClean="0"/>
              <a:t>‹#›</a:t>
            </a:fld>
            <a:endParaRPr lang="en-IN"/>
          </a:p>
        </p:txBody>
      </p:sp>
    </p:spTree>
    <p:extLst>
      <p:ext uri="{BB962C8B-B14F-4D97-AF65-F5344CB8AC3E}">
        <p14:creationId xmlns:p14="http://schemas.microsoft.com/office/powerpoint/2010/main" val="136582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BD5B6-17F7-46A3-978F-ABB33B3B48FF}"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F2B-128B-428D-8168-648D776D2A6D}" type="slidenum">
              <a:rPr lang="en-IN" smtClean="0"/>
              <a:t>‹#›</a:t>
            </a:fld>
            <a:endParaRPr lang="en-IN"/>
          </a:p>
        </p:txBody>
      </p:sp>
    </p:spTree>
    <p:extLst>
      <p:ext uri="{BB962C8B-B14F-4D97-AF65-F5344CB8AC3E}">
        <p14:creationId xmlns:p14="http://schemas.microsoft.com/office/powerpoint/2010/main" val="3399827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44BD5B6-17F7-46A3-978F-ABB33B3B48FF}"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4CF2B-128B-428D-8168-648D776D2A6D}" type="slidenum">
              <a:rPr lang="en-IN" smtClean="0"/>
              <a:t>‹#›</a:t>
            </a:fld>
            <a:endParaRPr lang="en-IN"/>
          </a:p>
        </p:txBody>
      </p:sp>
    </p:spTree>
    <p:extLst>
      <p:ext uri="{BB962C8B-B14F-4D97-AF65-F5344CB8AC3E}">
        <p14:creationId xmlns:p14="http://schemas.microsoft.com/office/powerpoint/2010/main" val="240718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4BD5B6-17F7-46A3-978F-ABB33B3B48FF}" type="datetimeFigureOut">
              <a:rPr lang="en-IN" smtClean="0"/>
              <a:t>18-05-2022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24CF2B-128B-428D-8168-648D776D2A6D}" type="slidenum">
              <a:rPr lang="en-IN" smtClean="0"/>
              <a:t>‹#›</a:t>
            </a:fld>
            <a:endParaRPr lang="en-IN"/>
          </a:p>
        </p:txBody>
      </p:sp>
    </p:spTree>
    <p:extLst>
      <p:ext uri="{BB962C8B-B14F-4D97-AF65-F5344CB8AC3E}">
        <p14:creationId xmlns:p14="http://schemas.microsoft.com/office/powerpoint/2010/main" val="202801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44BD5B6-17F7-46A3-978F-ABB33B3B48FF}" type="datetimeFigureOut">
              <a:rPr lang="en-IN" smtClean="0"/>
              <a:t>18-05-2022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24CF2B-128B-428D-8168-648D776D2A6D}" type="slidenum">
              <a:rPr lang="en-IN" smtClean="0"/>
              <a:t>‹#›</a:t>
            </a:fld>
            <a:endParaRPr lang="en-IN"/>
          </a:p>
        </p:txBody>
      </p:sp>
    </p:spTree>
    <p:extLst>
      <p:ext uri="{BB962C8B-B14F-4D97-AF65-F5344CB8AC3E}">
        <p14:creationId xmlns:p14="http://schemas.microsoft.com/office/powerpoint/2010/main" val="123858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BD5B6-17F7-46A3-978F-ABB33B3B48FF}" type="datetimeFigureOut">
              <a:rPr lang="en-IN" smtClean="0"/>
              <a:t>18-05-2022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24CF2B-128B-428D-8168-648D776D2A6D}" type="slidenum">
              <a:rPr lang="en-IN" smtClean="0"/>
              <a:t>‹#›</a:t>
            </a:fld>
            <a:endParaRPr lang="en-IN"/>
          </a:p>
        </p:txBody>
      </p:sp>
    </p:spTree>
    <p:extLst>
      <p:ext uri="{BB962C8B-B14F-4D97-AF65-F5344CB8AC3E}">
        <p14:creationId xmlns:p14="http://schemas.microsoft.com/office/powerpoint/2010/main" val="76827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4BD5B6-17F7-46A3-978F-ABB33B3B48FF}"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4CF2B-128B-428D-8168-648D776D2A6D}" type="slidenum">
              <a:rPr lang="en-IN" smtClean="0"/>
              <a:t>‹#›</a:t>
            </a:fld>
            <a:endParaRPr lang="en-IN"/>
          </a:p>
        </p:txBody>
      </p:sp>
    </p:spTree>
    <p:extLst>
      <p:ext uri="{BB962C8B-B14F-4D97-AF65-F5344CB8AC3E}">
        <p14:creationId xmlns:p14="http://schemas.microsoft.com/office/powerpoint/2010/main" val="416179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4BD5B6-17F7-46A3-978F-ABB33B3B48FF}"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4CF2B-128B-428D-8168-648D776D2A6D}" type="slidenum">
              <a:rPr lang="en-IN" smtClean="0"/>
              <a:t>‹#›</a:t>
            </a:fld>
            <a:endParaRPr lang="en-IN"/>
          </a:p>
        </p:txBody>
      </p:sp>
    </p:spTree>
    <p:extLst>
      <p:ext uri="{BB962C8B-B14F-4D97-AF65-F5344CB8AC3E}">
        <p14:creationId xmlns:p14="http://schemas.microsoft.com/office/powerpoint/2010/main" val="363724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BD5B6-17F7-46A3-978F-ABB33B3B48FF}" type="datetimeFigureOut">
              <a:rPr lang="en-IN" smtClean="0"/>
              <a:t>18-05-2022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4CF2B-128B-428D-8168-648D776D2A6D}" type="slidenum">
              <a:rPr lang="en-IN" smtClean="0"/>
              <a:t>‹#›</a:t>
            </a:fld>
            <a:endParaRPr lang="en-IN"/>
          </a:p>
        </p:txBody>
      </p:sp>
    </p:spTree>
    <p:extLst>
      <p:ext uri="{BB962C8B-B14F-4D97-AF65-F5344CB8AC3E}">
        <p14:creationId xmlns:p14="http://schemas.microsoft.com/office/powerpoint/2010/main" val="3589343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CAPSTONE PROJECT</a:t>
            </a:r>
            <a:br>
              <a:rPr lang="en-US" dirty="0"/>
            </a:br>
            <a:r>
              <a:rPr lang="en-US" sz="4000" b="1" dirty="0"/>
              <a:t>Bike Sharing Demand Prediction</a:t>
            </a:r>
            <a:endParaRPr lang="en-IN" b="1" dirty="0"/>
          </a:p>
        </p:txBody>
      </p:sp>
      <p:sp>
        <p:nvSpPr>
          <p:cNvPr id="3" name="Subtitle 2"/>
          <p:cNvSpPr>
            <a:spLocks noGrp="1"/>
          </p:cNvSpPr>
          <p:nvPr>
            <p:ph type="subTitle" idx="1"/>
          </p:nvPr>
        </p:nvSpPr>
        <p:spPr/>
        <p:txBody>
          <a:bodyPr>
            <a:normAutofit fontScale="25000" lnSpcReduction="20000"/>
          </a:bodyPr>
          <a:lstStyle/>
          <a:p>
            <a:pPr algn="l"/>
            <a:endParaRPr lang="en-US" sz="9800" b="1" u="sng" dirty="0"/>
          </a:p>
          <a:p>
            <a:pPr algn="l"/>
            <a:r>
              <a:rPr lang="en-US" sz="9800" b="1" u="sng" dirty="0"/>
              <a:t>TEAM MEMBERS</a:t>
            </a:r>
          </a:p>
          <a:p>
            <a:pPr algn="l"/>
            <a:r>
              <a:rPr lang="en-US" sz="9800" b="1" u="sng" dirty="0">
                <a:solidFill>
                  <a:srgbClr val="7030A0"/>
                </a:solidFill>
              </a:rPr>
              <a:t>Aditya Tadas</a:t>
            </a:r>
          </a:p>
          <a:p>
            <a:pPr algn="l"/>
            <a:r>
              <a:rPr lang="en-US" sz="9800" b="1" u="sng" dirty="0">
                <a:solidFill>
                  <a:srgbClr val="7030A0"/>
                </a:solidFill>
              </a:rPr>
              <a:t>Nikhil </a:t>
            </a:r>
            <a:r>
              <a:rPr lang="en-US" sz="9800" b="1" u="sng" dirty="0" err="1">
                <a:solidFill>
                  <a:srgbClr val="7030A0"/>
                </a:solidFill>
              </a:rPr>
              <a:t>Machave</a:t>
            </a:r>
            <a:endParaRPr lang="en-US" sz="9800" b="1" u="sng" dirty="0">
              <a:solidFill>
                <a:srgbClr val="7030A0"/>
              </a:solidFill>
            </a:endParaRPr>
          </a:p>
          <a:p>
            <a:pPr algn="l"/>
            <a:r>
              <a:rPr lang="en-US" sz="9800" b="1" u="sng" dirty="0" err="1">
                <a:solidFill>
                  <a:srgbClr val="7030A0"/>
                </a:solidFill>
              </a:rPr>
              <a:t>Aishwarya</a:t>
            </a:r>
            <a:r>
              <a:rPr lang="en-US" sz="9800" b="1" u="sng" dirty="0">
                <a:solidFill>
                  <a:srgbClr val="7030A0"/>
                </a:solidFill>
              </a:rPr>
              <a:t> </a:t>
            </a:r>
            <a:r>
              <a:rPr lang="en-US" sz="9800" b="1" u="sng" dirty="0" err="1">
                <a:solidFill>
                  <a:srgbClr val="7030A0"/>
                </a:solidFill>
              </a:rPr>
              <a:t>Methe</a:t>
            </a:r>
            <a:endParaRPr lang="en-US" sz="9800" b="1" u="sng" dirty="0">
              <a:solidFill>
                <a:srgbClr val="7030A0"/>
              </a:solidFill>
            </a:endParaRPr>
          </a:p>
          <a:p>
            <a:endParaRPr lang="en-IN" dirty="0"/>
          </a:p>
        </p:txBody>
      </p:sp>
      <p:pic>
        <p:nvPicPr>
          <p:cNvPr id="1026" name="Picture 2" descr="Bike rental services offer long-term plans, home delivery of sanitised bikes  | Auto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3057" y="4313748"/>
            <a:ext cx="4926355" cy="2294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75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rgbClr val="FF0000"/>
                </a:solidFill>
              </a:rPr>
              <a:t>ANALYSIS OF MONTH VARIABLE</a:t>
            </a:r>
            <a:endParaRPr lang="en-IN" sz="4800"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327804" y="1431985"/>
            <a:ext cx="11025996" cy="3416060"/>
          </a:xfrm>
          <a:prstGeom prst="rect">
            <a:avLst/>
          </a:prstGeom>
        </p:spPr>
      </p:pic>
      <p:sp>
        <p:nvSpPr>
          <p:cNvPr id="6" name="TextBox 5"/>
          <p:cNvSpPr txBox="1"/>
          <p:nvPr/>
        </p:nvSpPr>
        <p:spPr>
          <a:xfrm>
            <a:off x="465826" y="4779034"/>
            <a:ext cx="11602529"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In the above Bar plot as we can see that maximum bikes are rented in May , June , July months.</a:t>
            </a:r>
          </a:p>
          <a:p>
            <a:pPr marL="285750" indent="-285750">
              <a:buFont typeface="Wingdings" panose="05000000000000000000" pitchFamily="2" charset="2"/>
              <a:buChar char="Ø"/>
            </a:pPr>
            <a:r>
              <a:rPr lang="en-US" dirty="0"/>
              <a:t>Intermediate bikes are rented in  August , September and </a:t>
            </a:r>
            <a:r>
              <a:rPr lang="en-US" dirty="0" err="1"/>
              <a:t>Octomber</a:t>
            </a:r>
            <a:r>
              <a:rPr lang="en-US" dirty="0"/>
              <a:t>  months.</a:t>
            </a:r>
          </a:p>
          <a:p>
            <a:pPr marL="285750" indent="-285750">
              <a:buFont typeface="Wingdings" panose="05000000000000000000" pitchFamily="2" charset="2"/>
              <a:buChar char="Ø"/>
            </a:pPr>
            <a:r>
              <a:rPr lang="en-US" dirty="0"/>
              <a:t>And there are comparatively minimum bikes are rented in December , January , February and November Months.</a:t>
            </a:r>
            <a:endParaRPr lang="en-IN" dirty="0"/>
          </a:p>
        </p:txBody>
      </p:sp>
    </p:spTree>
    <p:extLst>
      <p:ext uri="{BB962C8B-B14F-4D97-AF65-F5344CB8AC3E}">
        <p14:creationId xmlns:p14="http://schemas.microsoft.com/office/powerpoint/2010/main" val="1903627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ANALYSIS OF HOUR  VARIABLE</a:t>
            </a:r>
            <a:endParaRPr lang="en-IN" dirty="0"/>
          </a:p>
        </p:txBody>
      </p:sp>
      <p:pic>
        <p:nvPicPr>
          <p:cNvPr id="4" name="Content Placeholder 3"/>
          <p:cNvPicPr>
            <a:picLocks noGrp="1" noChangeAspect="1"/>
          </p:cNvPicPr>
          <p:nvPr>
            <p:ph idx="1"/>
          </p:nvPr>
        </p:nvPicPr>
        <p:blipFill>
          <a:blip r:embed="rId2"/>
          <a:stretch>
            <a:fillRect/>
          </a:stretch>
        </p:blipFill>
        <p:spPr>
          <a:xfrm>
            <a:off x="838200" y="1480567"/>
            <a:ext cx="10143225" cy="3634897"/>
          </a:xfrm>
          <a:prstGeom prst="rect">
            <a:avLst/>
          </a:prstGeom>
        </p:spPr>
      </p:pic>
      <p:sp>
        <p:nvSpPr>
          <p:cNvPr id="5" name="TextBox 4"/>
          <p:cNvSpPr txBox="1"/>
          <p:nvPr/>
        </p:nvSpPr>
        <p:spPr>
          <a:xfrm>
            <a:off x="638355" y="5055079"/>
            <a:ext cx="11455879"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As we can see in the following bar plot more bikes are rented in the time interval of  7 am to 9 am  and  5 pm to  8 pm probably the people rented more bike to reach at office and to come to the residual place from the office</a:t>
            </a:r>
          </a:p>
          <a:p>
            <a:pPr marL="285750" indent="-285750">
              <a:buFont typeface="Wingdings" panose="05000000000000000000" pitchFamily="2" charset="2"/>
              <a:buChar char="Ø"/>
            </a:pPr>
            <a:r>
              <a:rPr lang="en-US" dirty="0"/>
              <a:t>Also we have minimum bikes are rented in between 1 am to 5 am .</a:t>
            </a:r>
            <a:endParaRPr lang="en-IN" dirty="0"/>
          </a:p>
        </p:txBody>
      </p:sp>
    </p:spTree>
    <p:extLst>
      <p:ext uri="{BB962C8B-B14F-4D97-AF65-F5344CB8AC3E}">
        <p14:creationId xmlns:p14="http://schemas.microsoft.com/office/powerpoint/2010/main" val="669580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FF0000"/>
                </a:solidFill>
              </a:rPr>
              <a:t>ANALYSIS OF FUNCTION DAY VARIABLE WITH RESPECT TO HOUR</a:t>
            </a:r>
            <a:endParaRPr lang="en-IN" sz="3200"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586597" y="1377053"/>
            <a:ext cx="10929668" cy="3988578"/>
          </a:xfrm>
          <a:prstGeom prst="rect">
            <a:avLst/>
          </a:prstGeom>
        </p:spPr>
      </p:pic>
      <p:sp>
        <p:nvSpPr>
          <p:cNvPr id="5" name="TextBox 4"/>
          <p:cNvSpPr txBox="1"/>
          <p:nvPr/>
        </p:nvSpPr>
        <p:spPr>
          <a:xfrm>
            <a:off x="370936" y="5641675"/>
            <a:ext cx="1152489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As we can see in the above line plot when there is no function day peoples are not prefer to rent bikes.</a:t>
            </a:r>
          </a:p>
          <a:p>
            <a:pPr marL="285750" indent="-285750">
              <a:buFont typeface="Wingdings" panose="05000000000000000000" pitchFamily="2" charset="2"/>
              <a:buChar char="Ø"/>
            </a:pPr>
            <a:r>
              <a:rPr lang="en-US" dirty="0"/>
              <a:t>Though when there is a function day we can see the high pick in between 6 am to 9 am as well as in between 5 pm to 8 pm. </a:t>
            </a:r>
            <a:endParaRPr lang="en-IN" dirty="0"/>
          </a:p>
        </p:txBody>
      </p:sp>
    </p:spTree>
    <p:extLst>
      <p:ext uri="{BB962C8B-B14F-4D97-AF65-F5344CB8AC3E}">
        <p14:creationId xmlns:p14="http://schemas.microsoft.com/office/powerpoint/2010/main" val="277739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ANALYSIS OF DAY OF WEEK VARIABLE</a:t>
            </a:r>
            <a:endParaRPr lang="en-IN"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974785" y="1454689"/>
            <a:ext cx="10472467" cy="3712534"/>
          </a:xfrm>
          <a:prstGeom prst="rect">
            <a:avLst/>
          </a:prstGeom>
        </p:spPr>
      </p:pic>
      <p:sp>
        <p:nvSpPr>
          <p:cNvPr id="5" name="TextBox 4"/>
          <p:cNvSpPr txBox="1"/>
          <p:nvPr/>
        </p:nvSpPr>
        <p:spPr>
          <a:xfrm>
            <a:off x="534838" y="5426015"/>
            <a:ext cx="11490385"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As we can see in the following bar plot of day wise distribution of rented bike counts we can conclude that  on the weekend day we have minimum bike rented as compared to weekday,</a:t>
            </a:r>
            <a:endParaRPr lang="en-IN" dirty="0"/>
          </a:p>
        </p:txBody>
      </p:sp>
    </p:spTree>
    <p:extLst>
      <p:ext uri="{BB962C8B-B14F-4D97-AF65-F5344CB8AC3E}">
        <p14:creationId xmlns:p14="http://schemas.microsoft.com/office/powerpoint/2010/main" val="175747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FF0000"/>
                </a:solidFill>
              </a:rPr>
              <a:t>ANALYSIS OF HOLIDAY VARIABLE WITH RESPECT TO HOUR</a:t>
            </a:r>
            <a:endParaRPr lang="en-IN" sz="3200"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595222" y="1241963"/>
            <a:ext cx="10629182" cy="4345471"/>
          </a:xfrm>
          <a:prstGeom prst="rect">
            <a:avLst/>
          </a:prstGeom>
        </p:spPr>
      </p:pic>
      <p:sp>
        <p:nvSpPr>
          <p:cNvPr id="6" name="TextBox 5"/>
          <p:cNvSpPr txBox="1"/>
          <p:nvPr/>
        </p:nvSpPr>
        <p:spPr>
          <a:xfrm>
            <a:off x="465826" y="5512279"/>
            <a:ext cx="11662914"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In the following line plot we can see that when there is No Holiday peoples rented more bikes from 6 am to 9 am and 4 pm to 7  pm.</a:t>
            </a:r>
          </a:p>
          <a:p>
            <a:pPr marL="285750" indent="-285750">
              <a:buFont typeface="Wingdings" panose="05000000000000000000" pitchFamily="2" charset="2"/>
              <a:buChar char="Ø"/>
            </a:pPr>
            <a:r>
              <a:rPr lang="en-US" dirty="0"/>
              <a:t>But when there is Holiday most number of peoples have rented bikes in between 11 am to 4 pm.</a:t>
            </a:r>
            <a:endParaRPr lang="en-IN" dirty="0"/>
          </a:p>
        </p:txBody>
      </p:sp>
    </p:spTree>
    <p:extLst>
      <p:ext uri="{BB962C8B-B14F-4D97-AF65-F5344CB8AC3E}">
        <p14:creationId xmlns:p14="http://schemas.microsoft.com/office/powerpoint/2010/main" val="1155094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pic>
        <p:nvPicPr>
          <p:cNvPr id="4" name="Content Placeholder 3"/>
          <p:cNvPicPr>
            <a:picLocks noGrp="1" noChangeAspect="1"/>
          </p:cNvPicPr>
          <p:nvPr>
            <p:ph idx="1"/>
          </p:nvPr>
        </p:nvPicPr>
        <p:blipFill>
          <a:blip r:embed="rId2"/>
          <a:stretch>
            <a:fillRect/>
          </a:stretch>
        </p:blipFill>
        <p:spPr>
          <a:xfrm>
            <a:off x="297092" y="1027906"/>
            <a:ext cx="3696020" cy="2560542"/>
          </a:xfrm>
          <a:prstGeom prst="rect">
            <a:avLst/>
          </a:prstGeom>
        </p:spPr>
      </p:pic>
      <p:pic>
        <p:nvPicPr>
          <p:cNvPr id="5" name="Picture 4"/>
          <p:cNvPicPr>
            <a:picLocks noChangeAspect="1"/>
          </p:cNvPicPr>
          <p:nvPr/>
        </p:nvPicPr>
        <p:blipFill>
          <a:blip r:embed="rId3"/>
          <a:stretch>
            <a:fillRect/>
          </a:stretch>
        </p:blipFill>
        <p:spPr>
          <a:xfrm>
            <a:off x="4613316" y="1050768"/>
            <a:ext cx="3741744" cy="2514818"/>
          </a:xfrm>
          <a:prstGeom prst="rect">
            <a:avLst/>
          </a:prstGeom>
        </p:spPr>
      </p:pic>
      <p:pic>
        <p:nvPicPr>
          <p:cNvPr id="6" name="Picture 5"/>
          <p:cNvPicPr>
            <a:picLocks noChangeAspect="1"/>
          </p:cNvPicPr>
          <p:nvPr/>
        </p:nvPicPr>
        <p:blipFill>
          <a:blip r:embed="rId4"/>
          <a:stretch>
            <a:fillRect/>
          </a:stretch>
        </p:blipFill>
        <p:spPr>
          <a:xfrm>
            <a:off x="8581255" y="1118374"/>
            <a:ext cx="3673158" cy="2568163"/>
          </a:xfrm>
          <a:prstGeom prst="rect">
            <a:avLst/>
          </a:prstGeom>
        </p:spPr>
      </p:pic>
      <p:sp>
        <p:nvSpPr>
          <p:cNvPr id="7" name="TextBox 6"/>
          <p:cNvSpPr txBox="1"/>
          <p:nvPr/>
        </p:nvSpPr>
        <p:spPr>
          <a:xfrm>
            <a:off x="297092" y="3686537"/>
            <a:ext cx="11823021"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As we can see that in the following graph No. of rented bike counts are gradually increase as the </a:t>
            </a:r>
            <a:r>
              <a:rPr lang="en-US" dirty="0" err="1"/>
              <a:t>tempreture</a:t>
            </a:r>
            <a:r>
              <a:rPr lang="en-US" dirty="0"/>
              <a:t> increase</a:t>
            </a:r>
          </a:p>
          <a:p>
            <a:r>
              <a:rPr lang="en-US" dirty="0"/>
              <a:t>     when the temperature  lies in between 25 to 35 peoples have rented more bikes so we can say that people prefer to rent       a bikes when the temperature is normal.</a:t>
            </a:r>
          </a:p>
          <a:p>
            <a:pPr marL="285750" indent="-285750">
              <a:buFont typeface="Wingdings" panose="05000000000000000000" pitchFamily="2" charset="2"/>
              <a:buChar char="Ø"/>
            </a:pPr>
            <a:r>
              <a:rPr lang="en-US" dirty="0"/>
              <a:t>From a graph of dew point temperature also number of rented bikes increases  when the Dew point temperature increases</a:t>
            </a:r>
          </a:p>
          <a:p>
            <a:r>
              <a:rPr lang="en-US" dirty="0"/>
              <a:t>      and the rented bike counts re high se we have a 10 to 20 </a:t>
            </a:r>
            <a:r>
              <a:rPr lang="en-US" dirty="0" err="1"/>
              <a:t>celsius</a:t>
            </a:r>
            <a:r>
              <a:rPr lang="en-US" dirty="0"/>
              <a:t> temperature so we can say that people prefers to rent </a:t>
            </a:r>
          </a:p>
          <a:p>
            <a:r>
              <a:rPr lang="en-US" dirty="0"/>
              <a:t>      bikes when Dew point temperature is normal.</a:t>
            </a:r>
          </a:p>
          <a:p>
            <a:pPr marL="285750" indent="-285750">
              <a:buFont typeface="Wingdings" panose="05000000000000000000" pitchFamily="2" charset="2"/>
              <a:buChar char="Ø"/>
            </a:pPr>
            <a:r>
              <a:rPr lang="en-US" dirty="0"/>
              <a:t>Also from the graph of solar radiation we can say that the amount of rented bikes is huge when there is solar radiation</a:t>
            </a:r>
          </a:p>
          <a:p>
            <a:r>
              <a:rPr lang="en-US" dirty="0"/>
              <a:t>      the counter of rent is around 1000</a:t>
            </a:r>
          </a:p>
          <a:p>
            <a:pPr marL="285750" indent="-285750">
              <a:buFont typeface="Wingdings" panose="05000000000000000000" pitchFamily="2" charset="2"/>
              <a:buChar char="Ø"/>
            </a:pPr>
            <a:endParaRPr lang="en-IN" dirty="0"/>
          </a:p>
        </p:txBody>
      </p:sp>
      <p:sp>
        <p:nvSpPr>
          <p:cNvPr id="8" name="TextBox 7"/>
          <p:cNvSpPr txBox="1"/>
          <p:nvPr/>
        </p:nvSpPr>
        <p:spPr>
          <a:xfrm>
            <a:off x="-224288" y="180459"/>
            <a:ext cx="12051102" cy="646331"/>
          </a:xfrm>
          <a:prstGeom prst="rect">
            <a:avLst/>
          </a:prstGeom>
          <a:noFill/>
        </p:spPr>
        <p:txBody>
          <a:bodyPr wrap="square" rtlCol="0">
            <a:spAutoFit/>
          </a:bodyPr>
          <a:lstStyle/>
          <a:p>
            <a:pPr algn="ctr"/>
            <a:r>
              <a:rPr lang="en-US" sz="3600" b="1" dirty="0">
                <a:solidFill>
                  <a:srgbClr val="FF0000"/>
                </a:solidFill>
              </a:rPr>
              <a:t>NUMERICAL VARIABLE VS RENTED BIKE COUNTS</a:t>
            </a:r>
            <a:endParaRPr lang="en-IN" sz="3600" b="1" dirty="0">
              <a:solidFill>
                <a:srgbClr val="FF0000"/>
              </a:solidFill>
            </a:endParaRPr>
          </a:p>
        </p:txBody>
      </p:sp>
    </p:spTree>
    <p:extLst>
      <p:ext uri="{BB962C8B-B14F-4D97-AF65-F5344CB8AC3E}">
        <p14:creationId xmlns:p14="http://schemas.microsoft.com/office/powerpoint/2010/main" val="23095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05204" cy="790815"/>
          </a:xfrm>
        </p:spPr>
        <p:txBody>
          <a:bodyPr>
            <a:normAutofit/>
          </a:bodyPr>
          <a:lstStyle/>
          <a:p>
            <a:pPr algn="ctr"/>
            <a:r>
              <a:rPr lang="en-US" sz="3600" b="1" dirty="0">
                <a:solidFill>
                  <a:srgbClr val="FF0000"/>
                </a:solidFill>
              </a:rPr>
              <a:t>NUMERICAL VARIABLE VS RENTED BIKE COUNTS</a:t>
            </a:r>
            <a:endParaRPr lang="en-IN" sz="3600" b="1" dirty="0">
              <a:solidFill>
                <a:srgbClr val="FF0000"/>
              </a:solidFill>
            </a:endParaRPr>
          </a:p>
        </p:txBody>
      </p:sp>
      <p:pic>
        <p:nvPicPr>
          <p:cNvPr id="4" name="Content Placeholder 3"/>
          <p:cNvPicPr>
            <a:picLocks noGrp="1" noChangeAspect="1"/>
          </p:cNvPicPr>
          <p:nvPr>
            <p:ph idx="1"/>
          </p:nvPr>
        </p:nvPicPr>
        <p:blipFill>
          <a:blip r:embed="rId3"/>
          <a:stretch>
            <a:fillRect/>
          </a:stretch>
        </p:blipFill>
        <p:spPr>
          <a:xfrm>
            <a:off x="163672" y="1773915"/>
            <a:ext cx="3635055" cy="2522439"/>
          </a:xfrm>
          <a:prstGeom prst="rect">
            <a:avLst/>
          </a:prstGeom>
        </p:spPr>
      </p:pic>
      <p:pic>
        <p:nvPicPr>
          <p:cNvPr id="5" name="Picture 4"/>
          <p:cNvPicPr>
            <a:picLocks noChangeAspect="1"/>
          </p:cNvPicPr>
          <p:nvPr/>
        </p:nvPicPr>
        <p:blipFill>
          <a:blip r:embed="rId4"/>
          <a:stretch>
            <a:fillRect/>
          </a:stretch>
        </p:blipFill>
        <p:spPr>
          <a:xfrm>
            <a:off x="4259421" y="1781536"/>
            <a:ext cx="3673158" cy="2514818"/>
          </a:xfrm>
          <a:prstGeom prst="rect">
            <a:avLst/>
          </a:prstGeom>
        </p:spPr>
      </p:pic>
      <p:pic>
        <p:nvPicPr>
          <p:cNvPr id="7" name="Picture 6"/>
          <p:cNvPicPr>
            <a:picLocks noChangeAspect="1"/>
          </p:cNvPicPr>
          <p:nvPr/>
        </p:nvPicPr>
        <p:blipFill>
          <a:blip r:embed="rId5"/>
          <a:stretch>
            <a:fillRect/>
          </a:stretch>
        </p:blipFill>
        <p:spPr>
          <a:xfrm>
            <a:off x="8208307" y="1773915"/>
            <a:ext cx="3642676" cy="2491956"/>
          </a:xfrm>
          <a:prstGeom prst="rect">
            <a:avLst/>
          </a:prstGeom>
        </p:spPr>
      </p:pic>
      <p:sp>
        <p:nvSpPr>
          <p:cNvPr id="8" name="TextBox 7"/>
          <p:cNvSpPr txBox="1"/>
          <p:nvPr/>
        </p:nvSpPr>
        <p:spPr>
          <a:xfrm>
            <a:off x="163672" y="4296354"/>
            <a:ext cx="11904683"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Following graph of Humidity shows that when average humidity percentage is less 5 to 15 then most of the people rented bikes then as the average humidity percentage become increase number of rented bike count decrease therefore we can say that most of the people rented bikes when the humidity percentage is less.</a:t>
            </a:r>
          </a:p>
          <a:p>
            <a:pPr marL="285750" indent="-285750">
              <a:buFont typeface="Wingdings" panose="05000000000000000000" pitchFamily="2" charset="2"/>
              <a:buChar char="Ø"/>
            </a:pPr>
            <a:r>
              <a:rPr lang="en-US" dirty="0"/>
              <a:t>Then we have Wind Speed graph it shows that when wind speed is about 5 to 6 then the number of rented bikes increase </a:t>
            </a:r>
          </a:p>
          <a:p>
            <a:pPr marL="285750" indent="-285750">
              <a:buFont typeface="Wingdings" panose="05000000000000000000" pitchFamily="2" charset="2"/>
              <a:buChar char="Ø"/>
            </a:pPr>
            <a:r>
              <a:rPr lang="en-US" dirty="0"/>
              <a:t>Also when it becomes high </a:t>
            </a:r>
            <a:r>
              <a:rPr lang="en-US" dirty="0" err="1"/>
              <a:t>upto</a:t>
            </a:r>
            <a:r>
              <a:rPr lang="en-US" dirty="0"/>
              <a:t> 8 then we can see huge increase in number of rented bike counts therefore we can say that people prefer to rent a bike when the atmosphere is little windy.</a:t>
            </a:r>
          </a:p>
          <a:p>
            <a:r>
              <a:rPr lang="en-US" dirty="0"/>
              <a:t> </a:t>
            </a:r>
            <a:endParaRPr lang="en-IN" dirty="0"/>
          </a:p>
        </p:txBody>
      </p:sp>
    </p:spTree>
    <p:extLst>
      <p:ext uri="{BB962C8B-B14F-4D97-AF65-F5344CB8AC3E}">
        <p14:creationId xmlns:p14="http://schemas.microsoft.com/office/powerpoint/2010/main" val="101955346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74748" y="157352"/>
            <a:ext cx="5387269" cy="3258708"/>
          </a:xfrm>
          <a:prstGeom prst="rect">
            <a:avLst/>
          </a:prstGeom>
        </p:spPr>
      </p:pic>
      <p:pic>
        <p:nvPicPr>
          <p:cNvPr id="5" name="Picture 4"/>
          <p:cNvPicPr>
            <a:picLocks noChangeAspect="1"/>
          </p:cNvPicPr>
          <p:nvPr/>
        </p:nvPicPr>
        <p:blipFill>
          <a:blip r:embed="rId3"/>
          <a:stretch>
            <a:fillRect/>
          </a:stretch>
        </p:blipFill>
        <p:spPr>
          <a:xfrm>
            <a:off x="6095999" y="50627"/>
            <a:ext cx="5584167" cy="3420931"/>
          </a:xfrm>
          <a:prstGeom prst="rect">
            <a:avLst/>
          </a:prstGeom>
        </p:spPr>
      </p:pic>
      <p:pic>
        <p:nvPicPr>
          <p:cNvPr id="6" name="Picture 5"/>
          <p:cNvPicPr>
            <a:picLocks noChangeAspect="1"/>
          </p:cNvPicPr>
          <p:nvPr/>
        </p:nvPicPr>
        <p:blipFill>
          <a:blip r:embed="rId4"/>
          <a:stretch>
            <a:fillRect/>
          </a:stretch>
        </p:blipFill>
        <p:spPr>
          <a:xfrm>
            <a:off x="174749" y="3571336"/>
            <a:ext cx="5320278" cy="3266117"/>
          </a:xfrm>
          <a:prstGeom prst="rect">
            <a:avLst/>
          </a:prstGeom>
        </p:spPr>
      </p:pic>
      <p:pic>
        <p:nvPicPr>
          <p:cNvPr id="7" name="Picture 6"/>
          <p:cNvPicPr>
            <a:picLocks noChangeAspect="1"/>
          </p:cNvPicPr>
          <p:nvPr/>
        </p:nvPicPr>
        <p:blipFill>
          <a:blip r:embed="rId5"/>
          <a:stretch>
            <a:fillRect/>
          </a:stretch>
        </p:blipFill>
        <p:spPr>
          <a:xfrm>
            <a:off x="6270747" y="3628509"/>
            <a:ext cx="5280023" cy="3234608"/>
          </a:xfrm>
          <a:prstGeom prst="rect">
            <a:avLst/>
          </a:prstGeom>
        </p:spPr>
      </p:pic>
    </p:spTree>
    <p:extLst>
      <p:ext uri="{BB962C8B-B14F-4D97-AF65-F5344CB8AC3E}">
        <p14:creationId xmlns:p14="http://schemas.microsoft.com/office/powerpoint/2010/main" val="4141745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YIAAAENCAYAAAACHGKEAAAABHNCSVQICAgIfAhkiAAAAAlwSFlzAAALEgAACxIB0t1+/AAAADh0RVh0U29mdHdhcmUAbWF0cGxvdGxpYiB2ZXJzaW9uMy4yLjIsIGh0dHA6Ly9tYXRwbG90bGliLm9yZy+WH4yJAAAgAElEQVR4nOydeXwU9d3HPzN75r4IkASQS0IEkSOC1cYjYImtoNX6SPFovVq1Wi9oabWgKFWQ2j5YeKgWtU/lkdpaQDwAKyriwaGCRBBEbhJC7mSz2XPm+WN2ZufcnU02x2a/79dL2Z3z95vJ/r6/7/H7fhme53kQBEEQSQvb0w0gCIIgehYSBARBEEkOCQKCIIgkhwQBQRBEkkOCgCAIIskhQUAQBJHkWM0ctHjxYmzatAmnTp3Chg0bMGrUKJw8eRK/+MUvpGNaW1vhcrmwY8cOAEB5eTnsdjscDgcAYM6cOSgrKwMA7N69G/Pnz4fX60VRURGefvpp5OXlxbtvBEEQhAlMCYKpU6fi5ptvxg033CBtGzRoENavXy99X7RoEYLBoOK8ZcuWYdSoUYptHMdh7ty5ePLJJ1FaWooVK1Zg6dKlePLJJzvTD4IgCKKDmBIEpaWlEff7fD5s2LABq1atinqtyspKOBwO6ZqzZs3C1KlTYxYEjY1t4DgeeXnpqK93xXRub6cv9gnom/2iPiUG1CeAZRnk5KTp7jMlCKKxZcsWDBgwAGPGjFFsnzNnDniex6RJk/Dggw8iMzMT1dXVKCwslI7Jzc0Fx3FoampCdna26XtyHA+O46XPfY2+2Cegb/aL+pQYUJ+MiYsgeO2113Dttdcqtq1evRoFBQXw+XxYtGgRFi5ciKVLl8bjdgAEaSiSn58Rt+v2Fvpin4C+2S/qU2JAfTKm04KgpqYGO3fuxJIlSxTbCwoKAAB2ux2zZ8/GXXfdJW2vqqqSjmtoaADLsjFpAwBQX+8Cx/HIz89AbW1rJ3vRu+iLfQL6Zr+oT4kB9UkwDckn0Ip9nW3M2rVrcckllyAnJ0fa5na70doqNJDnebz11lsoKSkBAIwdOxYejwe7du0CAKxZswYVFRWdbQZBEATRQUxpBE888QQ2b96Muro63HLLLcjOzsabb74JQBAEDz/8sOL4+vp63HvvvQgGg+A4DiNGjMCCBQsAACzLYsmSJViwYIEifJQgCILoGZhETUNNpqHEoy/2i/qUGFCfutg0RBAEQSQ2JAgIgiBkPPG/u/DMq7t7uhndSlzCRwmCIPoKh6taeroJ3Q5pBARBEEkOCQKCIIgkhwQBQRBEkkOCgCAIIskhQUAQBKHDti+r4Q9wPd2MboEEAUEQhA4vvLUfa7ce7ulmdAskCAiCIAxodHl7ugndAgkCgiAIA4JBMg0RBEEkNcE+WMxGDxIEBEEQBvTFqmZ6kCAgCIIwIJiYyZljhgQBQRBJwY79NTh2OrZU1MEgCQKCIIg+w8r1X+Gxl3bGdA6ZhgiCIJIcMg0RBEH0IC1tPhyv6dmqYh3RCO7901Y8tfrzLmhN10GCgCCIXsn8Vdvx6IuxmXLiTUd8BG2eAA6eaOqC1nQdJAgIguiVtLj9Pd0EWkdAEASR7HDkIwizePFilJeXo7i4GAcPHpS2l5eXo6KiAldddRWuuuoqfPjhh9K+3bt3Y+bMmZg+fTpuvfVW1NfXm9pHEASh5mdPv4fVmw9GPzDOkEYgY+rUqVi9ejWKioo0+5YtW4b169dj/fr1KCsrAwBwHIe5c+di/vz52LRpE0pLS7F06dKo+wiCIPQIBHm8+/nJbr+v2VxDGz4+ipO1ri5uTddhShCUlpaioKDA9EUrKyvhcDhQWloKAJg1axY2btwYdR9BEERvwoxpKBDksHbrYSz638+6oUVdg7WzF5gzZw54nsekSZPw4IMPIjMzE9XV1SgsLJSOyc3NBcdxaGpqirgvOzu7s80hCIKIG2ZMQ6KsCCRwptJOCYLVq1ejoKAAPp8PixYtwsKFC7vNzJOXly59zs/P6JZ7did9sU9A3+wX9alr6dcvvr/1/PwMfPjFKbjafbjiwmGmjo+E1x8EADCM8tjueIbxukenBIFoLrLb7Zg9ezbuuusuaXtVVZV0XENDA1iWRXZ2dsR9sVBf7wLH8cjPz0Btbc8uOok3fbFPQN/sF/Wp6zld0yJ97mi75ANmTU0Llry8CwBQenY/xXFqU5Dfz+ne84uDtQhyPEpH94fHFwAgaAbyY7v6Gcb6nliWUUygFfs62gi3243WVqERPM/jrbfeQklJCQBg7Nix8Hg82LVLeNhr1qxBRUVF1H0EQRBq4l03ONL1eJUgMEox8ey/92LFusrQOcI2holP+3oCUxrBE088gc2bN6Ourg633HILsrOzsXLlStx7770IBoPgOA4jRozAggULAAAsy2LJkiVYsGABvF4vioqK8PTTT0fdRxAEocYfZ9u7LxA03Kce982kmOgLaw1MCYJHHnkEjzzyiGb7unXrDM+ZOHEiNmzYEPM+giAIOYE4aATymX67z1gQqAd+U4KgD6w1oJXFBEHEjbe3H8OGj4/G9Zrx0AjkY3Vji8fwOPXkPpaooUSm0+GjBEEQIv9871sAwIwLh8btmvHwEcg1giaXz/C4jph5wuckrpOANAKCIHo18RYE7aEon2jHmb+28G8iO4tJEBAE0WvYvOM4Pth9SrGtM4Kg3RtATYNbYRqKlFrayBLU6vYZLhgTfQT+AIdbn9rS4bb2JCQICILoNazZcgh/23hAsa0zPoLFqz/Hb577FLxshI8lfFTkvmXb8PyGfbr7+kLUEAkCgiB6NZ2JGjp+RkgEJx+sg1wkQaDdJp678+szBueQICAIguhSXt58IPpBUZCP1YGIpiHtvmgDfR+IHiVBQBBE13Gq1oX1246YOtZowK1v8UqfO2qGkZ8XKTmcrkYQRSEhjYAgCMKAmkY3frdqB9ZvO4J2rzJSh+d5vLPrBJrbfGhx++APcPBEWOglYrY+gBr54C/3EagHcb1BPZrw6QsLymgdAUEQXcL8VTsU3w+dbMbvX/4MT9w+BQwDvPKfb/DZgVocPNGEc4fn4ScVxVGv6Q/wsMlGrU++Oo0xw3KRmWqPeF4gIPMRBOX+Ah5WSzjuU29QjzbQ9wGFgDQCgiC6BvnMm+N5bN9fAwD46kiDZFdvdQuLu/YerldoDUeqwxlH5chn9g0tHjy/YR9W/Htv1LaseG1P+BoyW48mpYTOudEGeooaIgiCMEGQ46UFVxzPw8oKX+Szc7dMEDz+t12615ELAl9I0DS1Ga8UFtkVEkLqa6hTSHTINESCgCAIIjocx4MNSQKeB8ShU75GQO1H0EM+cIufLWxsS3rlUUPqQVzXNBRloO8DcoAEAUEQ8UeT1z/Ig2UZaV9QthpXxO2JLgjkA7X4Wbzup/tO49tTzVGvEVkj0B7PR/ER9AVnMQkCgiDijnoWHeSVpiFx8PT5w5FCsWoE4jUsoQs/9/o+LPp79ALycnOUehDXMw1Fy0BKGgFBEIQO6nw+wSCnMA1JgkCuEcQqCHilRmAWuUagcRbrDOqBaBpBH5AEJAgIgog76lk0J3MWy01DcswIAnmCN/H42H0EsTmLo61d6AumIVpHQBBE3FEPsEGZs5jj9fP9tHtNLCgLXXf+CztQ0+AGADCdcRab8BFESkkhnJP4goA0AoIg4o6eIGCYsLNYbxbdEKFymIh4nigEAMFHIB+Mvf4gXnr7a7ja/brX8EfQCPTMPJFSUgjnRG12r4c0AoIg4o7anCI3DQkagXb0/PLb+ujX1dEkWJZRXO/DPVXYuqcKTrtF9xrygf3Y6VYcqW7BRecWhNqmZxoijQAAsHjxYpSXl6O4uBgHDx4EADQ2NuKOO+7A9OnTMWPGDNxzzz1oaGiQzikuLsaMGTNw1VVX4aqrrsKBA+EMglu2bEFFRQUuv/xy3H///Whvb49ztwiC6EnUM34zGkEkbrlitHQdNSzLKAbraKYc+f7n39iHVW/ul77rm4aiaQRJIgimTp2K1atXo6ioSNrGMAxuv/12bNq0CRs2bMDgwYOxdOlSxXlr1qzB+vXrsX79ehQXC3lE2tra8Lvf/Q4rV67EO++8g7S0NKxatSqOXSIIorv4dN9p1DVpJ3K6pqHQZ15HI4hm5S/slwZA3zFrYRmVuYeTtusRyfmrN7sPREk/Gi07aSJgShCUlpaioKBAsS07OxtTpkyRvo8fPx5VVVVRr7V161aMHTsWQ4cOBQDMmjULb7/9dgxNJgiiN8DzvBC7/7I2dl8dchnkOGmQ1YsaykiLnDRODBENcFptgmUY3ZBQi0VfEBjN8FvdPnh1MqDKNYhX3zuk2d8XTENx8RFwHIdXXnkF5eXliu033XQTgsEgLr74Ytx7772w2+2orq5GYWGhdExhYSGqq6vj0QyCILoRcTBvdmlz/ej5CMTjOR3TkLiYLD3FpuvkFWf3HMdrwkxZllFUMRPvwxpUk9czHT3w5226/RD6Ej5+4/bj+K/LRir7RoJA4PHHH0dqaipuvPFGadv777+PgoICuFwuzJ07F8uXL8cDDzwQj9sBAPLy0qXP+fkZcbtub6Ev9gnom/1K1j55fMKAzLIM8vMzFDPjrKxUxbHp6U44U4SoIJvdirR0h2L/Dy8diX+9exATR/fH1i+UxetZBugX+r2npzvhUKWcTk2xITM7fD+bXRjWMjOcuu3W8zMYCQEASEtTtlX+bPLzM5BR1ap7Xnf8XcTrHp0WBIsXL8axY8ewcuVKsGzY0iSaktLT03HdddfhxRdflLZv375dOq6qqkpjdjJDfb0LHMcjPz8DtbX6LyJR6Yt9Avpmv5K5T26PMHNnGaC2tlUR0fPAnz5QHNvQ6EarSxAELpcXTSq/wvAB6fjrr8ux5t1vNPdhGAbNzUK4aGOTGzZGOZCfqGnFiaqm8L2ahWu3t+sP7pGK1+vR0NSm+C5/NrW1rWhqdqtP0RwnUlXXhvRUW9T6CWaI9W+PZRnFBFqxrzMNeeaZZ1BZWYnly5fDbg93rLm5GR6P8NIDgQA2bdqEkpISAEBZWRn27t2Lo0ePAhAcyldccUVnmkEQRA8QUJlgIjlN5eagQFDrIxBNP0bpIsT9QY5T5CcChBDQP/4jXG/A4w1rKrrtjrHKWbQopFgioB7563Y88vz26Ad2M6Y0gieeeAKbN29GXV0dbrnlFmRnZ+NPf/oT/vKXv2Do0KGYNWsWAGDQoEFYvnw5Dh8+jPnz54NhGAQCAUyYMAH33XcfAEFDWLhwIX7+85+D4ziUlJTg4Ycf7roeEgTRJYi2c3FlbyRbeVA2+Ac4TrMeQHTs6tn1GYaRBvUgxyvyE4nI/QbiCuVo8f9mkQstq44DOlYXgdFCt57ElCB45JFH8Mgjj2i2y9cGyJkwYQI2bNhgeL1p06Zh2rRpJptIEERvRHQIW5iwI9eI93afkmbygaB+5A8A6Pl3WRawhMzOHMfrRvbIEYVCrDN/I+TXsVu1i9TIWUwQRNIimYakOgPGxx46Ga4TEAhwWtOQRRjodTUCMDLTEA9fILIgaHZ5pWPjgVyzsNlYTbhoXxAElGuIIAgFx6pbTA1uokbASqkjzA2IAY7TaATWCD4ChoHSNOSPPNNvaA0JgjiZhuRrB2wWFgdPNCn29wE5QIKAIIgwh6tacM/S97Bpx3HDY/YcqkOQ4yQnKmvCRyAnEOAQ5PWdxXqmIYZRriNQO4vViFFB8TINybFaWCz+vy+k7x1JlxGJjduP48DxxrhdzywkCAiCkDjTJIRCHjutH5a493A9/vtfX+KNj4+FF26JpiGTA6I/oNUIxGsYmYbE/e/vroI3iiAQiZdpSI46kR2P+K4sfuvTY/jkq9Nxu55ZyEdAEISElJ6BZeD1B9Hc5oPTboHDZkEwyOGPrwphmmca26UZtzh4H65uMXUPjz+oMdtIPgID05CoEdQ0uPHpvhpT9+kSjcCqnDvzPB/XNNQ8z8MbxfTVFZAgIIge4kh1C1774Fvcf915sFp6h3IuT8+wfO1eVB4WMgoPGZCOCWfnGx4LAM++ttfUPby+oOE6AlEhyEy1ocXtD21jFALiTKO5bMWR4v9vuWI0Xnz7a1PXEclKs2sEGM+bM4lVHqnHB19Ez8XG8YgaFdUV9I6/PoJIQl58az/2HW1Edb3+ytSeQBzTGJaRhAAAHK9xaTKESs7iGCuEef1BzeApCYLQXYYVZEr7WEZpMgpyPOxW/aErM9UmO44zzGo6bkSe4T67Tf/aVgurW9HMjEnsmX/swWcHa6MeJ2gEJAgIImlgTMTfdzdy05AG2SaG0YaPmiWSRiAyIDcVj98uZDceN7Kf5hrZ6Q68MK9cM2g7HWEjRzDIw+jJsiyjMfNI17DrG0psVlazEC7+piH0iCAg0xBB9BDiLNd4uOp+ImXuNNQIDLJ8GuELcIpsoYB+yuiifml4+q4LkZWuzctjNGuXawqBIAerhdE1EVlYBlYLA39AswtOuwUtbdrtVoueIIivs5g0AoJIMqTSjb2osAlncpYvLy7DdmAUafcFkOKwoH9OCoYVZBoKk7wsp67/xGELRe+oxmCbbOVvkOPBccAPvnOW5nxBG9O/p9OmX+LSZmU0mgzH83FbUFZV1wZfgOsRHwFpBATRQ8hLN/YWxEHNwgrWekXLVIO1GJVjYZmoffjlj8Zh2b++lL67PQFYLSye+vl3FMeJ2lE0JSMrlMZafVe5RiD6IvSEjNg/PYxqHdssrO4itXiYhniexyN/FZLRkUZAEEmEOOnuRXJAqRGoRkqtaShsRooUoWNhGYwozFRsa/cGDEtJCveKLAlyM0OCQK0RyExG34TSWrAso9FwWJYxFDYOAx+B1cpqZv88z5tePxEJ+eBPgoAgkggzWTu7G7mPINpgLDqLGZaJmv8n1akcXN2eQMxOZjkZKWJ0kDpVhXZIU0cdAYIgMHrsjogagarymsnw0WiIGVMBwOfnuv1vggQBQfQQ4o+vI6ahLZ+fxP3LPoxvg6DUCNQzZvV3cVA8dLIZ9/4pclssqgHa5fHDprd2wuSjEA9TPzo9p7MvwEEtc1iGMZx566WaBgSNQO0jiBQ1tHj159Ix0VCX34yWRiPekCAgiB5CCh/twOTv5c0H0eL2d9i/0Ozy4tCpZs12hY8giqE+WsGWyPf3wWYQvgnAyI8rMam4v+52Pceyq92vq30YpaCwGPTbZtERBDAe6A+EktOZeU4elSDo7tXF5CwmiB6CkXwEHR9QOZ43HLgi8dhLO9Hk8uGFeeUAhLKT67cdlSKAGGg1ALVgUIdSRmP8yH5IdVrxceVpBDleEeFjhmX3lcFmYRWmG41GoDPgu9r9UYWaHCOTlb5GEN00ZOY5tasFgS8ApHW+nKVZSBAQRA8R1gg6LgiCQR7RslMcr2lFeooNuZnhYu5NqmLt67cdxTu7TiDFYZHaFG3ojDWp2y9/NA48z2PPoTq0eQK6q4MjXTE9xabZpl6DIQoC+foBl1tfIzBCLkxmXjQUr390FICgEWhXFvPgo4zzZuSl2jTU3RoBmYYIooeQ0jd3IurEzGD86Is7MWfFxxGPEdvgEcs8cnzUqKGOmIYYhkFBXhoA6JqGRO3I9LCt8REI18xKc0jb8rKcMS16k/szri4bLn226pmGeER1lJsR9B7V2oHujhwiQUAQPYQ4NnWkgIo4rMkHGX8giP/ddACtbh/WfXgYZxqj5zDieB7+AAcmNBLwsu2aqCG1s7iDK+GyM4RBOqKPwCTqJyc+U1GzSXNaceP3RsW06M3YNKRXr5jXDOJqzAh6t0dtGupeQUCmIYLoIcRZaofy5odWe8mFyCdf1eD9L06hvtmDvYfrsWP/Gfz+ZxdEvMwbHx3Fum1HNNt5DlGm5byuAMvLdKK+xRPxnuKCLbvBCl4g2r2jk5fpxMnaNlx0bgGcdquuRnDj90bhlf98EzXvkYhelBPPa2fzasy8X42PgDQCgkgOOiMI9M4VV/qKdnN/IPqMfeuX+qmRhRW5ym1qC4daEHz/grOw5K7wSuGld1+oe21REOiGj4aItoYhGqPPysE915yLay8RTDt6zuLyiYNwx4xzNNuNNAI9Ew/P84Jj14DapnZTwQCRBMFnB2oV5TK7gqiCYPHixSgvL0dxcTEOHjwobT9y5Aiuv/56TJ8+Hddffz2OHj3a6X0EkUyEcw11xNauPVcUCuFFVdGva3RvYbs6Skh5bEBmGvrBd87Cjy4doRhwM1K1zl1AJgjiYBpSI96dZRlMHJUvRSYZDe5yTWFYQUbEY5tVDnYA4BBZI/j1yk/MaQQ+Y9PQnm/rsO3L6qjX6AxR38TUqVOxevVqFBUVKbYvWLAAs2fPxqZNmzB79mzMnz+/0/sIIpkQB81AB2ztjKQRhM9Vp5A2I14MBYFO1JA6lYJcI9DNVmrgoBXTPOvdubMLakVNQn1no8Fd3sTCkBPbyDTU3KYVBDDjIzClERg7i4NBrkuqrcmJKghKS0tRUFCg2FZfX499+/bhyiuvBABceeWV2LdvHxoaGjq8jyCSDTYOGkFQRyMIr0+Ifh2jW3O8zkpi2cE8rxRg8sHz7qvH4sfTzoaFZTAwNxW3/aBEcR1RI+AiCMAOLI1QoO6WUfSoXFiJ3TMSGucOz9Pex4SPwMz7jWQa8gf5LhcEHXIWV1dXY8CAAbBYhBdqsVjQv39/VFdXg+f5Du3Lzc2NU5cIIjFgOuEj0CtqE+06W/dU4bvjChSz98imIdU2mWQJcEqNgZENnqWjw6t+9ZzVom+gK4rLS41SXTo304nTOpXglAJHNK0xmmN4HiifWIR3PzuJ0w3h63A8D08EHwHQQUHgU2sEPHiej2lhXCwkbNRQXl669Dk/P6MHW9I19MU+AX2zXx3tU4pTsKGnpNpjvoY4A8/MSpXOFa/nCP3LMIziui+9/TXGnp2P4rPCky6jIcrhsIJVxVw6nWGbv81mUThBMzOcpvuQlZUiXMNu1ZyTGlpNm9qBZwIAKaFFZ+npDsX5v/nJZGz/qhp//uceAOF3ll0brkDjcAjnZsoW3uXnZ+DZOZfhq8P16N8/E+mpNkBmwMjJSYsa4ZOVnarZpu6bT+XYZ60W6Rg2JDhzctM0q7Hj9XvqkCAoKChATU0NgsEgLBYLgsEgzpw5g4KCAvA836F9sVJf7wLH8cjPz0BtbWtHutFr6Yt9AvpmvzrTJ19oJtnS4on9GqExuK7ehQy7MFC0uLwAAG9odhnkOM11a+tcyFXV9VXjsFvgdvs00S6toesDQHu7X6EhtLt9pvvQ1iZcx61zzuRR+fhifw0uPGdAh56rp90vtVV+fn5+BiaOCJt2xH2tLe3hPnj8Urvkx6VaGJx/dj/U1rZqKqvVnGlFIMijYvIQnDcyD4v/7wtNm+rrteXO1H1zuZX+h6aWdukYd6hP1adbkCIrxRnr3x7LMooJtGKf6avIyMvLQ0lJCd544w0AwBtvvIGSkhLk5uZ2eB9BJBt6dv7OnCsO6pGMB2ozhU8nlYHTbkFQJ3xUPvAHOV6RkjmWjNKWCCuq01NseGjWBGR1NM9OjJYTualFFHwWlsF/XTYSMy4cqnO88rtoFsrJcKB4SI7uPcxFDamcxSrTEIAu9RNE1QieeOIJbN68GXV1dbjllluQnZ2NN998E48++ijmzZuHFStWIDMzE4sXL5bO6eg+gkgmOrOOQM9HIH6WBmydywZNeJAddqtwLdWo959dJ8PX4TjFvWPJ5dM/RzANDSvIjHJkJzAZfqRncmdZBhVThhidofgmmnQihcJGixoKBDnNmg95riGx7kNnsr1GI6ogeOSRR/DII49oto8YMQL//Oc/dc/p6D6CSCYkZ3EHZnqRooZE84VeimQzjku7lYVOqiHNdeQDUyyCYOjATDx+22QU9EszfY5ZxPBRs0OmXtRQpGyu6l3iAK6X/lq6bpRnrqeVyRepie/T34UaAa0sJohuQlPmMDRcvf7RUfz+75+hxe1DfXPk9AwieusIREEgDRg8r10NbEIQsCwjrBmIMLYHOV5x71irjRXlp8eUCM4ssV5SPgCKQjNSX9R7woLA+JxogkBPY9DVCEysFO8oJAgIohs4ccaF2xe/hz2H6qRtcj/toVPNuH/ZNjy1+jNT19NbWewPDR4+mUagHmQ4jsc/tnwT8doswwjnRRi/Tta24Uh1q+KcREQRjilqBBEGdbUkMKMR6JnjXpfld9ITFPJIpEA3+AhIEBBEN3DopFCtSi4I1Ln0AaC+JRyZc6quDX/ffEB3xqjnXxA1AXFw4nkd0xAPbNpxImJbWZYBx/ERbdvquPfeIgjGDBMCT0YUZZk6Xj77D1dnM58DyR9KQR1JEOgVt5cn+lM/Z5uV1awsBsg0RBAJj/RTV0SpRD7nT6/uwXufn9I1F8lTWLva/fD4AlKdW/nMUR0daiZ1NMsyQlH2GJzYRmkZuptzh+fhfx66BCNNCgJdZ7GJrgzKF/wbkkagk6JaJJo5Tv2cnXaLImpI9MV0pWkoYReUEUQiIQ76jGJblGgSztjsIM5MOZ7HL//7Q+RkOFAUGpzaQnHn4n45ZgZ3S8g0FEvlNKYXTSkdkdJbq2B0BHOk1bvirn5ZKThZ2ybN0q0RtIhoz1FPEDTINEPJNNQVK7FD9KLXRxB9F6nylmyMifa7jlSwRh011NjqlY4Xy1DyPK8RNurkZnqIpqFYwlojmVN6MwoXgc470hwf+lfUgMIaQcejhtSCIsVuRZDjZb4BchYTRJ9A/KnLbcx6tmM5Un0BnRmlXnUz/fxAyu8NUYrGAKGoIZ6PyTTUSyxDMSP6NkJ1fkKfo3dGdCj7zEQNRRP4OhoBEHYYk7OYIPoK4VFGIprJQBwg9Gbm4gCmWO2rDk/VsfO7ZGYjI1iGCYWH6rfvnmvO1Z6TIJLg3mvPxW9vnCR9l2b/jMxnE6kroRPE5y9pBBE0ItEvU2SwbkL9mJ2hNBJeXxA8z2vDgrsAEgQE0Q3ojTHRTPDiDFBXYIQGosNVLeHrqQurQ6tNqGvjqrHbWFhCpiGj9p03Mg9nDVAmO+stUUPRmHB2PkYOCjuSw/ULmPA6AhOmITYG07iu244AACAASURBVJCotd0x4xyp+I0cPR8BIGgEigp0AfIREERio+MtjuYsFneLA8VXRxvw+cFaAOHBauuecKlJ7Qye18w22zyRNYJlvywDyzIRZ58WlsWPp52t2NZTGsFPKoqlCJ6OoLOMwJSzWOMjCH3XO1V8LykOK0YWZWv2awVBSCPwBxXmIDINEUSCI/7U5TNns/M7cZz4w5rd+PO/9wLQH6yMaurKaYuqEVjAskxERzUQnrWK9JQguGR8ERbeNgWjh2Tj5orimM+XfAQMJMlrpidhQRBaRxDSCPTCaOtC4b8sw+gKCvV7kzQCX1CRxqMrTUMUPkoQ3YDe5N+sM1bvON0BRW0a0vERRNMIAGHA8gUiRxepQ1p72jT0q9kTO3SeXhRXZI0gJDjUGkHoebAsA6iE6BsfH5X2mXlvYqpp0ggIoo8hriLWC1eMhq4g0Jm3qg/TSzERTSMAAJbVFkpRo8622VsWlMUKw+iYdEx0RUxMJ60jCEUNRXoOQjSWdruhRuDnVIKAfAQEkdjozDbNRmfqp5jQHqfxEfBaTcQbpb4uIAxYejHreZlO3HnVGOnzRWMHytqTqIJA+hReR2DiPDF8VKMRRHgOFpbRfZeGzmJfUGGio3UEBJHgcDqDjGmNQM/2r3ecKn0Ej9hWB4sIpiHtoHPJ+EJMLhkgHMMyuO3Kc6TaAokSPqpG4bMxYRoSuyn2V3xOoiYQUSNgAF5nLCfTEEEkCdLMTmEaMneunmlIT4ho0gjxgNsb3RSkhmUZTaEUwCCxGi+eE/NtegXimM8wQMlZQoWx3ExH1BPEdQM+fxBWC6PxHejBsgw4HRGuXv8hDx/tLmdxgr4+gug9tHsDePGt/ZqMnHLEvEHy37zebF1vGOFUuf+Fc3WO09Q7ABb9r3Fa6xSHfk4e+YA/MDdVtl3bOtH3kbimofDK4isvGoold34HA3K0xebViLN2V7tf8bwiawSM7mpytQB32CxgIEYNkY+AIBKCd3adwIdfVmPTjuOGx4gagXx2r6cR6C0C43jA61OZfUzYmvVm9UB45nulTk1eAEh1hoMJf3TpCHxnjGAO0tMIeEkjSFRBIH4QBup+2SmRjw/9Kz4jl1spCCIJRDGrqxr1e2MYBna7RWsaIh8BQfRixIVfESZseukijHwE6s0cz0tF0qVtOjczmyRuaEEGXphXjrJxhbr705w26bPVwkiDW0RBkKAaQTjXkMn2hw4TNQIeSk0petSQXj4otSAQtAKvP6jIONqjxesJgoiC9Ns3HoildBHyYvMGh3M8rzAhcByvKFQCdG5dwsCQ6cNo0EpLCQsCi4XVhEgq4SNeq7cTyTGse3zoZdusLJhQfiJRKACRNSOp8psKPY3AabOEoobCgz/5CAgiwYlFI+A4XlHQfOP24/DIwj6P17TiTFO79jyT3ueckDPUKGNmqlwjYBnJNq2nEUiLsBJUEMTabLncSAmlgkiVCYJoAlH+isT3r6cR2EWNIBiONou22rszdEojOHnyJH7xi19I31tbW+FyubBjxw6Ul5fDbrfD4RD+6ObMmYOysjIAwO7duzF//nx4vV4UFRXh6aefRl5eXmeaQhDdCsfz8IRy+4s//UjjsFkfAQB4/EE0h2oKAMD+Y43Y8NFR6fujL+7UbxPH43vnD8bmnZFLUYq5bIxqCKSnyE1DrKTNREqslqByIKwRdKD9TocFbm/AtEYAqLLFcjysFkajEbAMA4edVfgInA5L700xMWjQIKxfv176vmjRIgSD4ZnLsmXLMGrUKMU5HMdh7ty5ePLJJ1FaWooVK1Zg6dKlePLJJzvTFILoVtZuPYw3PzmGNU98P3IlkxBi1FBQYRrSlwR/WLMbJ864FNt2y2odG8HxvGLWfseV5+D5N/ZpjhPDE40GLbmzWCEIdDQIsQ+J6iPosBzgRY3AqxAEsWgET778Oe655lzs2H9G0yanzQKPLGrIabcmhrPY5/Nhw4YNuPbaayMeV1lZCYfDgdLSUgDArFmzsHHjxng1gyDiwju7TuDWp7YYpm3+5KvTAISykDFpBHx005BaCJglEOQVg/t3ZCt/5agTxqlR+ggYDC8U0jbnZToNz4nV1t5b0E0xEQFR4PHgpecYi0Ygf+dHqlvwwpv7NEKeAaMxDTntlsRwFm/ZsgUDBgzAmDFjpG1z5swBz/OYNGkSHnzwQWRmZqK6uhqFheFohdzcXHAch6amJmRna1O0GpGXly59zs/X5vhOdPpin4DE6dfWPdUAANZu1W1zeEAA0tMF82dKis2wf9ZQHV2r1SIdw+ot0OokmenhxVBGbRlUmI2MVDsA4OLxRbjovEI8+bed0jm+2rAgyu+XjtuvHoDvf3c4Bg8wfg79+qUjN4Kg6A3oPY8Ut2CCYxnG1N+mIzToZ2amSM86LydVOtdhNx5S8/MzYFPtb9WZaOTlpSErw4nqBjdSQu8pPdWOIMdr2hiv31PcBMFrr72m0AZWr16NgoIC+Hw+LFq0CAsXLsTSpUvjdTvU17vAhR5MbW1r3K7bG+iLfQISq19iuob6hjY4dcZr0cQTCHJoaxMKjbvdPql/tU3tyEyzS4XU20IDjrs9fIzfHz3vT6y0t/ukaJba2lbpsxxXSzs8oTb/VJW6uba2VeEsbmluh4MBnCx0350Y1dJQ70LQGz2zaU9h9LcnVmwTn1c0vKFFg83N7WG/CMdJ53IRZu21ta3wqLK/trm1z6yp0Q1wHNztfjSFggIsDNDmDSjaGOvviWUZxQRasc/0VSJQU1ODnTt3YsaMGdK2goICAIDdbsfs2bPx+eefS9urqsLFNBoaGsCybEzaAEF0NaLJ4MDxRpzUMdWIKr7PH9Q4+ziex69XfoIVaytR29SOgyeaJMFhxlncGViWwZI7L8RvbxLKMerZ7nVTRchQriOIfKzYhUQ1DcWK2E2eBwrzhII47bJZvZFpSHyO6r8V9foQ8R6CaYiTfEsJ4SNYu3YtLrnkEuTkCCsW3W43WlsFScXzPN566y2UlJQAAMaOHQuPx4Ndu3YBANasWYOKiop4NIMg4ob4c35580HMf2GH4XH+ACfZcUX7v5hqYu/hevx65Sd4avXnOFotlJQM8jzavQGcPOPqUEK4aLAsg7wsJ0YWZUnfY8VuC/sQLBGKsgPh1clyO3kiIZm2smI3a40bIUQ65shyExk977SQA179yuVpwcNFchg4bBb4/EFpdXhKb44aElm7di0efvhh6Xt9fT3uvfdeBINBcByHESNGYMGCBQAAlmWxZMkSLFiwQBE+ShC9iWgTXPH3LAgC4Qcq1pTVy/kv/qA5jsfG7cexIVSsZNKofAzITcVbnx6LS7stqoZ3NvVDpKLsAHB56WBcXjq4U/foSVKdVtx51RgUD8kxdXxY8+ExoigLT9w+RZGP6bwR/VB5uEFznpilNZLwZ1kGXJAXoobsFvAQakwzEFYaB3u7INi0aZPi++DBg7Fu3TrD4ydOnIgNGzbE49YE0UWYkwQ+WWSHOGP7UFZHWERMV3zoVDP2HW2UtjvsFlx7yfC4CQL1wC8KhuGFmYpC92YxWnTWlxBTa5tBHSFW2E9ZL7l8YhGOVrfgo8rTiu13//BcxXl6WFgGgaCgGYhamdsTgMXCwmph4aekcwTRPXxzsglefzDqAilJIwiG7bj+AAdXux9vfmI8qMtXDAOC5sEwDB695XxcccGQzjQdgFYQiN9/UjG6Q9eLZhpKOkQfgdFuhlGE3wJA8eBsZKUJ0T/RNALhGggHGXj8sFoYWK1sYoSPEkSi09DiwZMvf44LxgwwvcLI7+ckJ14gyOk6/yIhmhqGDMjA6QZ3TOfqYSQIWAb47Y2TDAeiu68ei4xUm2Z7oi4U6yrGDsvFZwdqUZBrnKpa/YjNlicVXx3DMNIahTZPANaQRhAIcOB5vksc8yQICCKEWMTleI1LU5NXQ+gH7Q+ETUOCIIgtJFQ+bkcbdPVCQbXXU5mGpFkmg5GDsgzPKx3d3+CeJAjkXHxeISaMykdmKL5fD/VgL3+GZw3IUJgG5cg1grBpyA+LhYHNwoBHOC1FvCHTEEGIyIqImTUN+QKcVDTG3yFBEL6RfMAo6peGUYOVIdU2EwvQ1CkO1KUVic7BMExEIQBozUbyR3/NJcNx0/dGQQ9GOl6lEbCslOepq8xDJAgIIoRqHqf4tvzfe5XHhg72y0L8AgEOnhhLQ8oHf3mAzuxpZ+Oh689THBstpl8P+SwzFu6+eiwunVAU8/0IoCBPaTaSZ2a1sGzUCCUxfBQQUphYrawUvdVVVcpIEBBECGmxD6PVCD47WIvGVi9O1ioXl/mDnGyVMa/RCKKNv4yBachmtWjMMlHNVdA6I8Vrmq1VIFI6uj9unl4c/UBCw2UTihSmNrW5zmEzyPXEyE1DoZrIAU5yFgPGVec6CwkCggghhn8y0v+UPLT8I8xfpVxc5vNz8IYGf3+AQ3vIWSz+9qMttPLJfthy843NymrMOWY0Ak1K49A1YpQDRCdgGEZa0AfoCIIoSf8YhFOFA8JaDtEv0FVrCUgQEEnLq1sOSVlEAWVN2GhOUnHArfy2DgdONAnny3wEYpoGvQLxwwoy8GDI7PP1sbDjUKkRsJoBRF0PID3FpnEcGgoCkgQ9hvpPyWGLPuzKj7FaGMk/1FWri0kQEEnLxh3H8fyGcL7+sCOOifrDEI89dLJZ2uYPhn0EYtUqp45GkJvhxOiQnVgsJA8ozVF6ZiBbaNAXhcvQgRkY3F+ZREw93k8OmSgydUJDiS5EZqK79pIRil1m8jcp03yw0jnkIyCILkYx24qgEXj9QcmkI64bGDUoS9IIrBZWGshTdNISWywMrBYWz95fhptkdni1aUiNOBhkptox98cTcOdVY6G2YakL2P/gwqH48/1lyJKlpya6j8tLB2tWH+tpm0/fdaHiTQprB5jQZ4aihgiiuxCLxwjx+sYzr7v+8IH0WXTe5WU5haghXxApDos0qDtlpiFxcBcHgjSnTTE7lA8Qdj1BENpmsbAoOStHUUlMRK/soTytNNE9iII3N9OcAE5L0b5L0alstbBh01AXOYtpQRlBhJA7i9Uz62ikOW3wB3m0+wJw2i2SfV+uEaTYLfCHVofqEU0jEAeDSOUQxTUNRM8yuaQ/bFYW40f2M3W8hWVR2C8NzW0+aXJgt1lkK4uFd95VGgEJAiIp0Rsw5c7ioAlbrN3Kwhfg4LBbYLOy8Ac4eLxBOO1WaU2AvCyk02FFi9tvGMEjdw7r2ZFF4SAXBGorQzaZgHoFDMNg4qh808dbLAx+8cOxOFLdivRQriLxb8caMiUCZBoiiLgipoxWbBN/ZIy5mXVBqDCJ026Rirx7VBqBPFRQ1A6MNYLwZz07sjgYGCWCKzkrBxca1CkmehdF+WmKlB+iCW/MsFxpm+gwtrBhZ7Ff5+82HpAgIJKGQJDD0698gYMnmhSO4UCQw+vbjuD93eH00WZMQwNDK0idNotkv3e1B5DisEpmHnlaCDHax8j9EC3XkHhNoxoB40f2o9xACcLjt03Bb2+cFPGYsI8g7CzuKtMfCQKiz1Nd34Zbn9qCbXursf9YI/76xj6F0+1YTSvWbTuCE6GSlAyYqKah268skbJ1Ou1WacB3tfsUGoFFJgjEH7ahRqAziP/ih+diiBgiGjpPrhEoziAZ0KcIm4ZYKXSYVhYTRAfZG6oY9dnXZwAINna5RuBWVxQzYRoaUZQlLRqz2cLhoq52P5x2i2S7t+o4gI00AkbHCTypOB9F+emK8ywGGgHJgb6FZBqS+QhWvbk/YkRbRyFnMdHnEWsIiz8slmUUjuF2VaK4tnZ/1GpQKQ6rVIfWH8oHAwgLfpx2q+QQls/erZIg0L/2gJwUXDaxCNMmDdLdL56liBqSfySzUJ9CXF1ss7CaVeXxhgQB0ecRB3qLLPxSrmKrE8XVNXuiXjPFbsWQARkAhDKQ8igfp90iDfby2bt4jJH7wWphcdP3tInexPFddGYbOYtJDvQtnDZheLbI1hEAXSPwyTRE9HnEgjNSbn4mimnIBDYri1GDs/GPRd/Hj6eerYj7d9qtYTOORc80FJtqL15BTCdxviyzpdxxTHKgb2G3C+9WHj7aVXRaIygvL4fdbofDIcQvz5kzB2VlZdi9ezfmz58Pr9eLoqIiPP3008jLywOAiPsIIt6IGoFYL1htGoq1vKScVKcNbbJcMICwmlgc7OU+gpxQjP/APOMyh5EYkJOK5+ZeqrjXHTPOwZwVHwMg01AiMnfWeEMN1ClbWSyaHsvGFXRJO+IiZpYtW4b169dj/fr1KCsrA8dxmDt3LubPn49NmzahtLQUS5cuBYCI+wiiKxAFgaQZsAyWvPKFbL+5qmJ6aR9ElBqBReYjCG8fUZSFh64fj+suHWm67XJ48JqZYW6mExefFxocSA4kHCVDc1F2XqHuPil8lGXAMAz+58FL8JOK0V3Sji7RNyorK+FwOFBaWgoAmDVrFjZu3Bh1H0F0Ba52P4CwQFDn+W83qRGk6OT2EZEP0Cl2q8xHEL6Xw2bBmGG5pgrMKIhWNpM3dRiRYNjtYtSQ8PfisFu6rORoXATBnDlzMGPGDDz66KNoaWlBdXU1CgvDUi43Nxccx6GpqSniPoLoKBzHY/U7B1Hb1K7ZVx9SvUVfgNpG//He05pzAG2+HzG1dGaatmatTeMsFj7LfQRnDUxXnxYbBq4FcTOZhvoWomko5olDB+i0j2D16tUoKCiAz+fDokWLsHDhQlx++eXxaFtE8vLCP6r8/Iwuv1930xf7BHRdv74+2oB3PzuJ6gY3Ft9TJm1v9wbQFhIAoi+A51XFXGSCYcjADJyud8PnD6JkaC6+PFQn7UtLtQP1bowZnqfoR35+Bpo9YfNSwYBMaRaXm52G+2dNgNNuxcAB4ZQCsZDiFARPeoZT9/k5HcJ6hkyD/R2hL/79JVqf8vsJCxxzslMM2x6vPnVaEBQUCPZJu92O2bNn46677sLNN9+Mqqrwcv2GhgawLIvs7GwUFBQY7ouF+noXOI5Hfn4GamtbO9uNXkVf7BMQ/355/UFs+fwkpp8/BPUNbcI2X0Bxj+M14c+iQHB7/JprnT+6P3Z+fQY2lsED143DB3uqcOPlo3Dvnz6UZtz5mU5ccc25KBmaI91D7JPH7ZWu5XF74fMLgqHN5cGEUPKxjvbd4xXa29rq0b1Ge7tP2O/S3x8rffHvLxH75Am9V3ebT7ftsfaJZRnFBFqxr2NNFHC73WhtFRrC8zzeeustlJSUYOzYsfB4PNi1axcAYM2aNaioqACAiPsIIhZe/+gI/vnet4pykwzDYMf+GslEpBeRoV5AxgC4/PzBAIAhAzJQPCQHP5sxBqlOG8pli7tsVhYTRuUr6smKZKSGzUVOuxU8xHQQXa/WS6Yh8hL0KZyyXENdTac0gvr6etx7770IBoPgOA4jRozAggULwLIslixZggULFihCRAFE3EcQsSCGg7o9AamodzDIYeX6r5CX6cTTd1+IJpdXc15bSCMoyEtFdb0bmWl2jCzKwr3XnIuxw1VhzDK7fKSoIXltYiMfQVch+jzIRdC3KMpPQ+no/hhR1DGTYix0ShAMHjwY69at0903ceJEbNiwIeZ9BGEWeUFvb0goNLkEdbq+xYODJ5rQ2OoFyzBw2FkpTFSs+yrmChJz+E/QyR/PyyTBlHMGGLaFURWe11tH0FHEKxgtRAs7izt9K6IX4bRbcffVY7vlXrSymEhYrNZQfp8AB19AGOSbWsMawFOrP0eTy4usdLvuykyx1GNWujYKSEQcZG+4fJTpmRnDMFLJSKMEcbEwOlTgflB/ffuuWBchJ8PZ6XsRyQnlGuoi2r0B/OEfu3Hr90s0xauJjsHxPBa8sAMzLxqG80f3V2oEoXxB6jlzU6sXORkONLRofQWiIEhxRPgZdDDRYzxNQ98ZMxDnDM1Flk7YKgD84IKzMGpQFoqH5HT6XkRyQhpBF1Hb1I7DVS1Sjnui83h9QZyqbcP/rKvEv7cexsGTzQCANz85hlN1bbrnuNoDSE+xaRLLAUBaKOwyku1fXBAWqU6wyE+vGI0rLhgCIGxSMnOeGYyEACBEg5AQIDoDaQRdhGiH5mIsgk7oE+Q4/M/6Sun7Gx8fVezfuqcKegSCHGxWVl8QpAh//narRbNP5OqyYeABXHRu9BKQF8tSBfA6KSYIordCgqCLEFMGc11QRCIZOXmmDZWhAjN6GA32rna/7srM6y4doTjXiFSnDTdcPirG1obfezycxQTR1dB0pYsQ0xybqX1LRIePYqxvdWsXiQFAc5tPkf5BZHLJAOkddUXRj+4MHyWIzkKCoIsQ0xyTaSg+BAIdf456A31Wul0qTtMVuVz0CtMQRG+F/kq7CDINxZdYagbM/fEERaSWXCO499pzccPlo2C1sGFB0AV2fCkjKCkERAJAgqCLEJ3FZBqKnZpGtyYNRLuO/R/Qj8o5e1AWbvpe2K4vn/GfPSgbU0NpI0TTkN0W/58BJ632JUlA9H5IEHQRokbAJ5Eg2LzjOG57akunruFq9+M3f/kUf9v4NQDgTKMbAODx6msEeoLWamHhsIcjgdQpokW6UiOYOlEQNqkO44gkgugtUNRQFyE5i5PINLRmyyEAQqhnR23jO/bXAABqmzz4aG81Vr25H7+ePUE3IkjNY7dOxqk6Yd2GWN0JUGoE8hXGXekjmPndYZhx0VDSCIiEgDSCLiKZncWxOnbbPH4pOVxzKFdQvywn9h6uBwB8drAWu2V1AYwY3D8dF5wjxPvLBYFR4e8RhZkA0GUrv0kIEIkCaQRdRDIvKPMHOThg3iQyZ8XH8PqCeGFeuZQzyOMLIsgJwvQ/u07G3AaFachgxj910iCcN7If8rNTYr4+QfQlSBB0Ecm8jkA0uZjFKzP7iKmlPb6AYnskhhVkor5ZWaJSbRp69JbzNWsNGIYhIUAQIEHQZQSl8NEebkg3Ic7egbCjvCN4/WGNoE2nkpgev/tJqWab3BxktbAYMiCxyhQSRHeSVD6CL7+tw+Gqlm65l6gRJINpqMXtwx1L3pe+d0YQ+CRBEICr3ZwgiEZ3FP8miEQmqX4haz88oklW1lWIDtNkEAT1qnKQsZqGRHiehy90bmOrTzITiZw1MAPP3l+G80f3xz3XnGv6ukbOYoIgBJLqF5LqsMZtlhmNvrKymOf5qH1Q7953tBGfH6xVbNt9qE5aHfzFN7W49aktaFaVkaxr9uDLb4VIIT2twmGzIM1pw11Xj8VEnWpiRpBGQBCRSSofQUaqDcdruqc+QF9xFv/+5c9w4owLKx+61PAYdQnFV98T1hM88F/n4dOvanDJ+EIs+9eXePfzU7hozADsOiAIiS8P16NsXDh184IXdkRsi94q4uwI1cWy0uxC0jkSBAQRkaQSBGkptm7TCIJ9RCP49lR0n4qRKWjNu9+gut4tOX2/OlyPrw7XY1ooxcPR060oGxc+Xr1ozMIyCkGqFgTL7iuLWPhlUH4amtt8pqOPCCJZSaqpUkaKDW3t/m6x2/v72DqCB/+8DV8d0a8HIMb+q6kPlYdUm3kaQyaho9UtuiUk7TYWo4dk48bvKesAsKpBPz3FFrHM5K0/OAcXnTsQZw8yV2uYIJKVTmkEjY2N+NWvfoXjx4/DbrfjrLPOwsKFC5Gbm4vi4mKMGjUKbCjVwJIlS1BcXAwA2LJlC5YsWYJgMIgxY8bgySefREpK18dzp6XYwANwe4XyhfFm/7FG5GY4MCA3tc+tLG5y+fCfXScwZliuZp/aqavert5f2yTE/B+pbsWcFR9rzstJd+BXsycCEAb/+mYPXv/oKL57bkFMbc7JcOC2H5wT0zkEkYx0SiNgGAa33347Nm3ahA0bNmDw4MFYunSptH/NmjVYv3491q9fLwmBtrY2/O53v8PKlSvxzjvvIC0tDatWrepcL0ySERr8W92+Lrn+cxu+wlufHgMgcxb3EUEACIJUxOML4PVtRxAIcoYagUhDq3LWH81PIzcRlY0rxNVlw/HCvHKUju7fgVYTBBGNTgmC7OxsTJkyRfo+fvx4VFXp144V2bp1K8aOHYuhQ4cCAGbNmoW33367M80wjagFtLWbz21vFp7n4XL7pUEs0I1J53YfqsPqzQfjfl21f0Nuxlm/7QjWbTuCHftrDDWC8HneiPvVmEkwRxBE/Iibj4DjOLzyyisoLy+Xtt1000246qqr8Ic//AE+nzALr66uRmFhOFKksLAQ1dXV8WpGRNJTQxpBe/w1Aq8/iCDHS47T7sw1JETkCPl42r0BbN1ThZO1Ltz61BYcqe74Arotnylz/DS0eLH/aAOaXF40hZLDcVx4EVi8+MkVxXG9HkEQkYlb1NDjjz+O1NRU3HjjjQCA999/HwUFBXC5XJg7dy6WL1+OBx54IF63Q15euvQ5P99c+gDOIuSfYa0W3XMaWz14ZfMB3HHVWNisseWRF/Pm80yoPSG/ps1mNd0+OdHOaXZ5Mf8vn+BwVbO0LS8vHX/4v8+w9YtT+O55grDdc6QBk8cVxXx/nufxf//5RrHtTFM7nl6zG/1zU6WUDc4UG3wGWs+NV4zGy29/LX0fOyIPlaF1ApdNGoT3PtMmk1vxq3IMTrB0EB15v70d6lNiEK8+xUUQLF68GMeOHcPKlSsl53BBgeDYS09Px3XXXYcXX3xR2r59+3bp3KqqKunYWKivd4HjeOTnZ6C2ttXUOb7QgqaqM6265yz715fYfagOJYOyMHZ4XkztOVEjXK/N7UdtbatUYavd49fcyx/gwDDGK17N9OmtT48phAAAVFU343hIAwiG7PbNLR5Un27GA89uw6ypZ+MilcM1EOTwt41fY8aFQ5GX5YTL7UdWugPV9W2K46wWRtJyzjS4wYVMX1VnWg3DR8vPK1QIgnuuG487n3oXAOALPZ8fXToChf3STE2L+wAAGFJJREFUsOxfXyIzzQ4Hw5t+n72BWP7+EgXqU2IQa59YllFMoBX7OtuYZ555BpWVlVi+fDnsdmFxT3NzMzyeUOhgIIBNmzahpKQEAFBWVoa9e/fi6NGjAASH8hVXXNHZZpjCYbPAamEM1xKIRU2cEUISjWgLXbPV7cPr245Iset6pqFf/HErHn7+U+z6+owmtHLrnip8eahWc47I7kN1OHHGpRsbf9czH0hJ20SVxOfn0O4NoM0TwKo392vOOXSyGR/tPY2/bTyA1ZsP4oE/f4Rjp1vx8POCsB4eytl/34/Ow+SS/rjigiEAhFXAAFB5pAGVh/XDSgHg0glFsFtZ3HLFaEWop/hYHDYLxo/sh2fvL8PC2yZTDn+C6AE6pRF88803+Mtf/oKhQ4di1qxZAIBBgwbh9ttvx/z588EwDAKBACZMmID77rsPgKAhLFy4ED//+c/BcRxKSkrw8MMPd74nJmAYBukpNrjc+oKgtkkY3IIdSJrW5hFmuDWN7Vi37Yi0XW9lcSDIobbJgxXrKvGD75yFay8ZgfpmD748XI+/bzoAAHhhXrnmPEDQWgBg+uTBuvtb2gTbvRgZ5QsEDZ25ZxrdWPLKFwCEldDbQ9XB1n54GABQWpyPu38YzukzZlguTje48fanx6Vth04qtRKR+T8VMoLePL0YN08XbP6pCgErPBexXnCaM/7hvARBmKNTguDss8/GgQMHdPdt2LDB8Lxp06Zh2rRpnbl1h0k3WF0sT5Pg75Ag0Bcu6sgbtYYgxtT/6V97cKpWaY6JhNHgLgok0Znr83MyLUHJ0dNhtVKorSzMxr/8th4TR+Xj51eN0ZyTk+GI2K5+WU78bOYYDB2YqdknFouZNCpfyk8UaWUwQRDdQ1KlmACMBUFzWziSSLSFx4I4AKvx+AJodnmRlS4MoC2qNQyiYGhtM45kavcGcPR0K+qawsVX2n2RQ2Cb27zS/eVx/oEgB5Zh8M3JJthlDnG14pKf7dStOywkfrMa9vehWeMxICdVdx/DMPjjPRchLcUmmakYkCAgiJ4mKQXBqTrtzFs+Gw90II1ym4Hf4dtTLXjgzx9Jpp7GVmVMvTgAy23jajP5H/6xW1NH4dOvaiK2R6zG5Wr3K/wJdc0efH6wFv96/1tcNHagtD0Y5BRDckaqcTI3p92CNk8A00oHacpI9o9S8UsUiKIGRi4Bguh5kirXEACkp9p1NYJaWalDtQOX43kpCsgIoxmySE2DEF7apBYEnHZAzEyzg+d5abDsTDGdljYfPvnqtKIdYs6gT/eFhcnxMy64ZX2MlILDGtIkCvPScFPI/j9maA6em3upaWev6C+w22IL0yUIIv4knyBIEWoSqG33Hm941qz2Eby65RB+8cet8EdIpRCtrOJvnvsUXx1twIp1lYrtYjvkCdUcNgv+tvFrLHhhR6cXa7V5Ati6J7xg79uqFhw80QQg7MjWC2PNSDUWBDaL0FanQzATCe1nYyoAc91lI/GjS0dg/Nn9TJ9DEETXkISCwA6eh2aG75HZ3NU+go/2CgNpuzeCIDCR3voPa3ZroogkjUBmmOEBbN1TjZO1bbjzDx9EvW4svPnJUQQ5XnL6MgzwlzmXaAb+jBRj05A44KfYrdLnWJ2+KQ4rvn/BWWDJNkQQPU4SCgJhBqsOIZXnt1GbhkRzhyfC7NwdxTRkRJPLB57nIffLdlYL6Jfl1N3usFnA80LJRzE1c4rdCoZhpBKRImkpxu4ja6jQi9ysI4aBEgSReCTdrzc9NNNV+wk8viCcofBGrSAQ/o1U4KTN4+/Q7PZkrQt/2/i1wrbe7IqeC+nnM7WhnSIPzRqPscNzMW6EcnV0bqagBZw7PFey0ac4hD6LfbvtByWYXNIf+RGcvraQFsBxPMaNyMNlE4owa+rZUdtMEETvJOkEgTjTVdv0vf6g5CBVRw1JGoEvgCCn3PfZgTN4fsM+uNoD0kAbK1v3VJtyslpYBld/dxgAoF92eNZfPDgbIwrDcfsDclLx4H+Nx0+vGK04X/RD5GenSKt8xX9FLaJ0dH/cedXYiPb+ay4ejtxMB4YVZMBqYXHT9GJkp3es7wRB9DxJFz6aYhe6rE517PEGkOq0gmkJVxcTEcfof2w5hGOnW/H03RdKA9/ytWHnb0l+jpR6IVbEqCI5E87uhy++qZO+8zzwgwvPwphhuRhRGK669esbhCIuv/vrdpSNC+cSyk534KdXjMZLoXw/ooDrn50iaR1icr1f/XgCjtW44DARxTOiKAtL774o1i4SBNFLSTqNQJwBa53FQThtFlgtrMY0JJp8Dle1IMjx0qCtLto+ZIB+QqeOkJfpxL3XjsPPZigrbFlYFiOK9EsvPn77FHxv8hDFtovPK5QGd7HveZlO6bOoBfXLTsGk4vy4tZ8giMQh6TQC0Q+gjgDy+IPISrPDamHR6vZh2b++xA2Xj0JellOz6Emsufv1sUbF9iEdSJ88ekg2vj7eJH3Pz3aitsmDYSFTj9MefkU8OlbbYNEdU1DX7EFOhgOfHahFXpYTtpDDtytKdhIEkVgknUbgsFvAQF8jcNgssFkYfLT3NHYfqsOGj48C0KZBOHHGhbqmdvxt4wHkZYZt9UP6KzWCQfnC98kl/ZGdrh+OKS7IAoCsdDsmlwwAAAzMFdI0iM5cALi+XOmQfeTmUjx0/fhoXUZuphOjBmcjPzsFFVOGgGEYKdw10noBgiCSg6TTCFiGgdNh0eTq8XgDcNotUmgkAFhCC6fkGoHVwuLtT49LGTjnzBqPVKcVXx1pQJ4sbPOnV4xGYV4afv/yZ7BbLYbO4NwMpdNXdNqOGZoDIKwRFPVLw/fOV2YcHV6oTexmlvFn98M/3/9W4VMgCCI5STpBAAiDq3wlcV1zO5rbfCjIS8MBmZlGtMTIF4HJ/QcjCjNxztBcANBk27w4VCHs5zPH4Nzhufjdqh3SvgG5qZKfwWG3YPkDF6Ot3Y/MNDusVhZTxhXBGZJHomDSS2fdGQry0gxTXRMEkVwkpSBIcVgVGsGeQ0L5xPNG5mHb3nA6hqaQL0Bc4HXZhCLkZTlxptGNNk8A1102Muq9ppwzQPF94a2T0T8nRbFiOMVhVRRtGdw/XHkoJeTTKOyXFlMfCYIgzJKcgsBugUfmI9jzbR0G5KSgIC8NVkvYhNPQ6gXP83B7AqiYMgT/ZWLg/+kVo5GZpvUHXDqhCGu3HkZelhN2mwWP3z7FVJbT3EwnHrp+fKfMQARBEJFISkGQ6rShur4N/kAQQY7H18caUT5xEABl+uXjp1vx6nuHwCPsvI2GaBJSc+V3zsIVU4ZIC7WKYpjhjxmWa/pYgiCIWEm6qCEAuHRCIeqaPfjfTQfw1ZFGBII8zhspZMEUk7F97/zB4AFs3nEC6Sm2TjtVGYaJKTsnQRBEd5GUGsGEs/Mx86KheP2jo9h/rBEpDquUhK1fKBw0PzsFg/LTcbLWhQG5KVRUnSCIPktSCgIAmPndYThe48LuQ3WYXNJfmq1PnzwEHM+jbFwBahrcOFnrUoR4EgRB9DWS1lbBMgxuv/IcTCrOl/wDgBDOeXXZcNhtFhQPEWL5O5pMjiAIIhHoMY3gyJEjmDdvHpqampCdnY3Fixdj6NCh3dqGVKcVv/jhuYb7i4dkw2m3SCuECYIg+iI9phEsWLAAs2fPxqZNmzB79mzMnz+/p5piSHqKDUvvvgjfkRV5JwiC6Gv0iCCor6/Hvn37cOWVVwIArrzySuzbtw8NDQ090ZyIpDqtVE6RIIg+TY+YhqqrqzFgwABYLMKqWYvFgv79+6O6uhq5ueZi5vPywuaa/PzYs372dvpin4C+2S/qU2JAfTImYaOG6utd4Dge+fnhdAx9hb7YJ6Bv9ov6lBhQn4QKhfIJtGJfvBoVCwUFBaipqUEwKOTwCQaDOHPmDAoKKBMmQRBEd9MjgiAvLw8lJSV44403AABvvPEGSkpKTJuFCIIgiPjRY6ahRx99FPPmzcOKFSuQmZmJxYsX91RTCIIgkpoeEwQjRozAP//5z566PUEQBBEiYZ3FLMvofu4r9MU+AX2zX9SnxCDZ+xTpWIbn+fiWviIIgiASiqTNNUQQBEEIkCAgCIJIckgQEARBJDkkCAiCIJIcEgQEQRBJDgkCgiCIJIcEAUEQRJJDgoAgCCLJIUFAEASR5CSsIHjsscdQUVGBmTNnYtasWdi7d6+0r66uDrfeeiumT5+OmTNnYs+ePT3YUvOsX78eM2bMwDnnnIOXX35Zsa+9vR33338/Lr/8clRUVOC9997roVbGzpEjR3D99ddj+vTpuP7663H06NGeblLMLF68GOXl5SguLsbBgwel7Ynct8bGRtxxxx2YPn06ZsyYgXvuuUeqErh7927MnDkT06dPx6233or6+voebq157r77bsycORNXX301Zs+ejf379wNI7Hcl8uc//1nxNxi398QnKFu2bOF9Pp/0eerUqdK+efPm8cuXL+d5nud37tzJX3755TzHcT3Szlg4cOAA/8033/Bz587l//73vyv2Pfvss/zDDz/M8zzPHzlyhL/wwgt5l8vVE82MmZtuuolft24dz/M8v27dOv6mm27q4RbFzs6dO/mqqir+sssu4w8cOCBtT+S+NTY28p9++qn0/amnnuJ/85vf8MFgkJ82bRq/c+dOnud5fvny5fy8efN6qpkx09LSIn1+5513+Kuvvprn+cR+VzzP85WVlfxtt90m/Q3G8z0lrEZw2WWXwWazAQDGjx+P06dPg+M4AMDGjRsxa9YsAEBpaSnsdrtCY+itjBo1CiNHjgTLal/L22+/jeuvvx4AMHToUIwdOxZbt27t7ibGTCLVp45EaWmppnBSovctOzsbU6ZMkb6PHz8eVVVVqKyshMPhQGlpKQBg1qxZ2LhxY081M2YyMsLlG10uFxiGSfh35fP5sHDhQjz66KPStni+p4TNPipn9erVuPTSS8GyLBobG8HzvKLITUFBAU6fPo1x48b1YCs7R1VVFYqKiqTvYp96O/GoT91b6Ut94zgOr7zyCsrLy1FdXY3CwkJpX25uLjiOQ1NTE7Kzs3uwleZ5+OGH8dFHH4Hnefz1r39N+Hf13//935g5cyYGDRokbYvne+q1guCHP/whqqqqdPd9/PHH0gt98803sWHDBqxevbo7m9chzPaJILqbxx9/HKmpqbjxxhvxzjvv9HRzOs2iRYsAAOvWrcOSJUtw33339XCLOs4XX3yByspKzJkzp8vu0WsFwdq1a6Me88477+CPf/wjXnrpJfTr1w8AkJOTAwBoaGiQJH11dTUGDhzYdY01iZk+GVFYWIhTp04p+iRX63sr8vrUFoulT9Wn7it9W7x4MY4dO4aVK1eCZVkUFBQoJiwNDQ1gWTZhtAE5V199NebPn4+BAwcm7LvauXMnvv32W0ydOhUAcPr0adx222246aab4vaeEtZH8N577+HJJ5/EqlWrFOoSAFRUVGDNmjUAgF27dsHj8WDs2LE90cy4UVFRgX/84x8AgKNHj2Lv3r0oKyvr4VZFpy/Xp+4LfXvmmWdQWVmJ5cuXw263AwDGjh0Lj8eDXbt2AQDWrFmDioqKnmymadra2lBdXS1937JlC7KyshL6Xf3sZz/Dtm3bsGXLFmzZsgUDBw7EqlWrcPvtt8ftPSVsYZoLLrgANptN8SJfeukl5OTkoLa2FnPnzkVVVRUcDgcee+wxTJw4sQdba4433ngDS5YsQUtLC2w2G1JSUvDCCy9g5MiRcLvdmDdvHvbv3w+WZTF37lxMmzatp5tsim+//Rbz5s1DS0uLVJ96+PDhPd2smHjiiSewefNm1NXVIScnB9nZ2XjzzTcTum/ffPMNrrzySgwdOhROpxMAMGjQICxfvhyff/45FixYAK/Xi6KiIjz99NOS1t2bqaurw91334329nawLIusrCz8+te/xpgxYxL6XckpLy/HypUrMWrUqLi9p4QVBARBEER8SFjTEEEQBBEfSBAQBEEkOSQICIIgkhwSBARBEEkOCQKCIIgkhwQBQSQwDQ0NqKiogMfj6dR1tmzZgvvvvz9OrSISDRIERK9gwoQJ0n+jR4/GuHHjpO+vv/56TzevQ5SXl+Pjjz/u0ns899xzuOaaa6R1AMeOHcM111yD8vJyfPDBB4pjP/zwQ9xwww2YMGECLrjgAtx444149913pbYeOnQIX3/9dZe2l+ilxCdBKkHEj8suu4z/6KOPeroZEfH7/VGP6Ww/ot3D6/XykydP5qurq6VtDz74IL9r1y6+rq6Ov+6666Ttb7/9Nj9hwgT+1Vdf5VtaWvhgMMhv375dSm3O8zy/YsUK/rHHHutwe4nEhTQColfDcRyee+45TJs2DVOmTMF9992HpqYmAMDJkydRXFyM1157DZdccgnOP/98vPLKK/jyyy8xY8YMlJaWYuHChdK1/v3vf2PWrFlYuHAhJk2ahIqKCnzyySfS/tbWVvz2t7/Fd7/7XZSVleGPf/wjgsGg4tzf//73mDJlCp599lkcP34cN998M6ZMmYIpU6bgoYceQktLCwBIK9vvvPNOTJgwAc8//zy2b9+Oiy++WNE/udbw7LPP4pe//CXmzJmDiRMnYu3atRHbtGfPHmRmZiryaHEch2AwiP9v7/5CmnrDAI5/N+bU5TS2mH9CYyp4J0VLIi1hhInkRReJBpoZGekQupNIvDERu1AL0guDUsFADC1kNaYsRBAdBF54ERj0x2wqXsgW1NT9LsSDy5+unwo/bc/naofzvs95XsbOs3PO9r6rq6usrKwAEAgEaGpqoqqqiqtXr6LX61Gr1WRlZdHQ0KD0zcrKwuVy7ddbJw4RKQTiQOvu7sbpdNLT08Po6ChxcXFBJ3dYPyE6HA5aWlpobGyko6ODZ8+eMTQ0hN1uZ2JiQmk7NTVFSkoK4+Pj1NTUYLPZlMJSW1uLRqPB4XAwMDDA2NgYfX19QX2Tk5MZGxvjzp07BAIBbt++zejoKHa7ne/fv/P48WMAHj58SFJSEh0dHbx//55bt2790XiHh4fJz8/H7XZTWFi4Y04fPnzAbDYH9a+urqahoYGioiKqqqoA+PjxI3Nzc1y6dGnHY6elpTE7O4vX6/2jXMXfQwqBONBevHjB3bt3SUhIQKvVYrPZePv2rfJtF9ZPfpGRkeTk5KDT6bh8+TJGo5H4+HgsFgvT09NKW4PBwPXr14mIiKCgoACz2YzL5WJxcZF3795x7949dDodRqOR8vJyhoaGlL4mk4nS0lI0Gg1RUVGcOHGC7OxstFotBoOBGzduMDk5uafxnjx5kosXL6JWq/F6vTvmtLy8zJEjR4L6p6en8+rVK1wulzIX1UahM5lMOx57I9bGVY0IHwd2GmohYH1Bnurq6qBV29RqddDarEajUXkdGRm5ZfvHjx/Kdnx8PCqVStlOSkpifn6eb9++sbKyQk5OjrJvbW0taJri36cyX1xc5MGDB7jdbnw+H4FAgNjY2D2Nd/MxQuUUGxuLz+cLGXNjWuL5+XmSk5O3bbcRa69jEIePFAJxoCUkJNDY2Mjp06e37Pv69et/jufxeAgEAkoxmJubw2q1Klcc4+PjaDT//rHYXEBgfQpnlUrF69evOXr0KE6nc8ttq82io6ODfua5urq6ZanEzccIlVNGRgbPnz8POebU1FQSExNxOBzcvHlz23YzMzMcP36cmJiYkDHF30VuDYkDraSkhNbWVmZnZ4H13807nc5dx1taWqKrqwu/34/dbmdmZobc3FxMJhPZ2dk0NTXh9XpZW1vj8+fPQc8Xfufz+dDpdOj1ejweD52dnUH7jx07xpcvX5Rts9nMz58/cblc+P1+2tvb+fXr17bxQ+WUmZnJ8vIyHo9nxzGrVCpqa2t58uQJ/f39Siy3201dXZ3SbnJycsvDbBEepBCIA62srAyr1UpFRQWnTp2iqKiIqampXcfLzMzk06dPnD17ltbWVh49eqSsatfc3Izf76egoIAzZ85QU1PDwsLCtrFsNhvT09NYLBYqKyvJy8sL2l9ZWUl7ezsWi4WnT5+i1+upr6/n/v37XLhwgejo6JAr5+2Uk1ar5cqVKwwODoYcd35+Pi0tLfT393P+/HnOnTtHW1ubsuoVrC/7WlxcHDKW+PvIegQibLx8+ZK+vj56e3v/71T2zdLSEteuXWNgYED5U9lujIyMMDg4SFtb2z5mJw4LeUYgxCFmMBh48+bNnuNYrVasVus+ZCQOI7k1JIQQYU5uDQkhRJiTKwIhhAhzUgiEECLMSSEQQogwJ4VACCHCnBQCIYQIc1IIhBAizP0D3k85wWWBF+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155575" y="160338"/>
            <a:ext cx="5650803" cy="3428251"/>
          </a:xfrm>
          <a:prstGeom prst="rect">
            <a:avLst/>
          </a:prstGeom>
        </p:spPr>
      </p:pic>
      <p:pic>
        <p:nvPicPr>
          <p:cNvPr id="6" name="Picture 5"/>
          <p:cNvPicPr>
            <a:picLocks noChangeAspect="1"/>
          </p:cNvPicPr>
          <p:nvPr/>
        </p:nvPicPr>
        <p:blipFill>
          <a:blip r:embed="rId3"/>
          <a:stretch>
            <a:fillRect/>
          </a:stretch>
        </p:blipFill>
        <p:spPr>
          <a:xfrm>
            <a:off x="5886194" y="253895"/>
            <a:ext cx="5906012" cy="3520745"/>
          </a:xfrm>
          <a:prstGeom prst="rect">
            <a:avLst/>
          </a:prstGeom>
        </p:spPr>
      </p:pic>
      <p:pic>
        <p:nvPicPr>
          <p:cNvPr id="7" name="Picture 6"/>
          <p:cNvPicPr>
            <a:picLocks noChangeAspect="1"/>
          </p:cNvPicPr>
          <p:nvPr/>
        </p:nvPicPr>
        <p:blipFill>
          <a:blip r:embed="rId4"/>
          <a:stretch>
            <a:fillRect/>
          </a:stretch>
        </p:blipFill>
        <p:spPr>
          <a:xfrm>
            <a:off x="66435" y="3599145"/>
            <a:ext cx="5739943" cy="3258855"/>
          </a:xfrm>
          <a:prstGeom prst="rect">
            <a:avLst/>
          </a:prstGeom>
        </p:spPr>
      </p:pic>
      <p:pic>
        <p:nvPicPr>
          <p:cNvPr id="8" name="Picture 7"/>
          <p:cNvPicPr>
            <a:picLocks noChangeAspect="1"/>
          </p:cNvPicPr>
          <p:nvPr/>
        </p:nvPicPr>
        <p:blipFill>
          <a:blip r:embed="rId5"/>
          <a:stretch>
            <a:fillRect/>
          </a:stretch>
        </p:blipFill>
        <p:spPr>
          <a:xfrm>
            <a:off x="5848091" y="3599145"/>
            <a:ext cx="5982218" cy="3589331"/>
          </a:xfrm>
          <a:prstGeom prst="rect">
            <a:avLst/>
          </a:prstGeom>
        </p:spPr>
      </p:pic>
    </p:spTree>
    <p:extLst>
      <p:ext uri="{BB962C8B-B14F-4D97-AF65-F5344CB8AC3E}">
        <p14:creationId xmlns:p14="http://schemas.microsoft.com/office/powerpoint/2010/main" val="1629544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FF0000"/>
                </a:solidFill>
              </a:rPr>
              <a:t>REGRESSION PLOT FOR NUMERICAL VARIABLES</a:t>
            </a:r>
            <a:endParaRPr lang="en-IN" sz="4000" b="1"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From the above regression plots we can observe that numerical features </a:t>
            </a:r>
            <a:r>
              <a:rPr lang="en-US" dirty="0" err="1"/>
              <a:t>i.e</a:t>
            </a:r>
            <a:r>
              <a:rPr lang="en-US" dirty="0"/>
              <a:t> ‘Temperature’, ‘Wind Speed’, ‘Visibility’ , ‘Dew Point Temperature’ , ‘Solar Radiation’ having positive relation to the target </a:t>
            </a:r>
          </a:p>
          <a:p>
            <a:pPr marL="0" indent="0">
              <a:buNone/>
            </a:pPr>
            <a:r>
              <a:rPr lang="en-US" dirty="0"/>
              <a:t>    Variable.</a:t>
            </a:r>
          </a:p>
          <a:p>
            <a:pPr>
              <a:buFont typeface="Wingdings" panose="05000000000000000000" pitchFamily="2" charset="2"/>
              <a:buChar char="Ø"/>
            </a:pPr>
            <a:r>
              <a:rPr lang="en-US" dirty="0"/>
              <a:t>Which means as these feature values are increase there will be a increase in Rented Bike counts.</a:t>
            </a:r>
          </a:p>
          <a:p>
            <a:pPr>
              <a:buFont typeface="Wingdings" panose="05000000000000000000" pitchFamily="2" charset="2"/>
              <a:buChar char="Ø"/>
            </a:pPr>
            <a:r>
              <a:rPr lang="en-US" dirty="0"/>
              <a:t>Also there are some features having  Negative relation to the target variables these features are ‘Rainfall’ , ‘Snow Fall’ , ‘Humidity’ as these features values are increase Rented Bikes count Decrease.</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20219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CONTENT</a:t>
            </a:r>
            <a:endParaRPr lang="en-IN" b="1" dirty="0">
              <a:solidFill>
                <a:srgbClr val="FF0000"/>
              </a:solidFill>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400" dirty="0"/>
              <a:t>BUSINESS UNDERSTANDING </a:t>
            </a:r>
          </a:p>
          <a:p>
            <a:pPr>
              <a:buFont typeface="Wingdings" panose="05000000000000000000" pitchFamily="2" charset="2"/>
              <a:buChar char="Ø"/>
            </a:pPr>
            <a:r>
              <a:rPr lang="en-US" sz="2400" dirty="0"/>
              <a:t>DATA SUMMARY</a:t>
            </a:r>
          </a:p>
          <a:p>
            <a:pPr>
              <a:buFont typeface="Wingdings" panose="05000000000000000000" pitchFamily="2" charset="2"/>
              <a:buChar char="Ø"/>
            </a:pPr>
            <a:r>
              <a:rPr lang="en-US" sz="2400" dirty="0"/>
              <a:t>FEATURE ANALYSIS</a:t>
            </a:r>
          </a:p>
          <a:p>
            <a:pPr>
              <a:buFont typeface="Wingdings" panose="05000000000000000000" pitchFamily="2" charset="2"/>
              <a:buChar char="Ø"/>
            </a:pPr>
            <a:r>
              <a:rPr lang="en-US" sz="2400" dirty="0"/>
              <a:t>FEATURE ENGINEERING</a:t>
            </a:r>
          </a:p>
          <a:p>
            <a:pPr>
              <a:buFont typeface="Wingdings" panose="05000000000000000000" pitchFamily="2" charset="2"/>
              <a:buChar char="Ø"/>
            </a:pPr>
            <a:r>
              <a:rPr lang="en-US" sz="2400" dirty="0"/>
              <a:t>EXPLORATORY DATA ANALYSIS</a:t>
            </a:r>
          </a:p>
          <a:p>
            <a:pPr>
              <a:buFont typeface="Wingdings" panose="05000000000000000000" pitchFamily="2" charset="2"/>
              <a:buChar char="Ø"/>
            </a:pPr>
            <a:r>
              <a:rPr lang="en-US" sz="2400" dirty="0"/>
              <a:t>DATA CLEANING</a:t>
            </a:r>
          </a:p>
          <a:p>
            <a:pPr>
              <a:buFont typeface="Wingdings" panose="05000000000000000000" pitchFamily="2" charset="2"/>
              <a:buChar char="Ø"/>
            </a:pPr>
            <a:r>
              <a:rPr lang="en-US" sz="2400" dirty="0"/>
              <a:t>DATA PREPROCESSING</a:t>
            </a:r>
          </a:p>
          <a:p>
            <a:pPr>
              <a:buFont typeface="Wingdings" panose="05000000000000000000" pitchFamily="2" charset="2"/>
              <a:buChar char="Ø"/>
            </a:pPr>
            <a:r>
              <a:rPr lang="en-US" sz="2400" dirty="0"/>
              <a:t>IMPLIMENTING ALGORITHEMS</a:t>
            </a:r>
          </a:p>
          <a:p>
            <a:pPr>
              <a:buFont typeface="Wingdings" panose="05000000000000000000" pitchFamily="2" charset="2"/>
              <a:buChar char="Ø"/>
            </a:pPr>
            <a:r>
              <a:rPr lang="en-US" sz="2400" dirty="0"/>
              <a:t>CHALLENGES</a:t>
            </a:r>
          </a:p>
          <a:p>
            <a:pPr>
              <a:buFont typeface="Wingdings" panose="05000000000000000000" pitchFamily="2" charset="2"/>
              <a:buChar char="Ø"/>
            </a:pPr>
            <a:r>
              <a:rPr lang="en-US" sz="2400" dirty="0"/>
              <a:t>CONCLUSIONS</a:t>
            </a:r>
            <a:endParaRPr lang="en-IN" sz="2400" dirty="0"/>
          </a:p>
        </p:txBody>
      </p:sp>
      <p:pic>
        <p:nvPicPr>
          <p:cNvPr id="2050" name="Picture 2" descr="Top 10 Tips to Dominate with Content Marketing - Business 2 Communi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9618" y="2411206"/>
            <a:ext cx="5653644" cy="318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935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9432" y="779698"/>
            <a:ext cx="9466003" cy="6145309"/>
          </a:xfrm>
          <a:prstGeom prst="rect">
            <a:avLst/>
          </a:prstGeom>
        </p:spPr>
      </p:pic>
      <p:sp>
        <p:nvSpPr>
          <p:cNvPr id="3" name="TextBox 2"/>
          <p:cNvSpPr txBox="1"/>
          <p:nvPr/>
        </p:nvSpPr>
        <p:spPr>
          <a:xfrm>
            <a:off x="1052423" y="0"/>
            <a:ext cx="9834113" cy="707886"/>
          </a:xfrm>
          <a:prstGeom prst="rect">
            <a:avLst/>
          </a:prstGeom>
          <a:noFill/>
        </p:spPr>
        <p:txBody>
          <a:bodyPr wrap="square" rtlCol="0">
            <a:spAutoFit/>
          </a:bodyPr>
          <a:lstStyle/>
          <a:p>
            <a:pPr algn="ctr"/>
            <a:r>
              <a:rPr lang="en-US" sz="4000" dirty="0">
                <a:solidFill>
                  <a:srgbClr val="FF0000"/>
                </a:solidFill>
              </a:rPr>
              <a:t>CORRELATION PLOT</a:t>
            </a:r>
            <a:endParaRPr lang="en-IN" sz="4000" dirty="0">
              <a:solidFill>
                <a:srgbClr val="FF0000"/>
              </a:solidFill>
            </a:endParaRPr>
          </a:p>
        </p:txBody>
      </p:sp>
    </p:spTree>
    <p:extLst>
      <p:ext uri="{BB962C8B-B14F-4D97-AF65-F5344CB8AC3E}">
        <p14:creationId xmlns:p14="http://schemas.microsoft.com/office/powerpoint/2010/main" val="3064519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Insights From Correlation Plot</a:t>
            </a:r>
            <a:endParaRPr lang="en-IN" b="1"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Some features having high correlation with our target variable </a:t>
            </a:r>
          </a:p>
          <a:p>
            <a:pPr marL="0" indent="0">
              <a:buNone/>
            </a:pPr>
            <a:r>
              <a:rPr lang="en-US" dirty="0"/>
              <a:t>     ‘Temperature’ , ‘Hour’ , ‘ Dew Point Temperature’  these features  </a:t>
            </a:r>
          </a:p>
          <a:p>
            <a:pPr marL="0" indent="0">
              <a:buNone/>
            </a:pPr>
            <a:r>
              <a:rPr lang="en-US" dirty="0"/>
              <a:t>    more important while predicting rented bike counts.</a:t>
            </a:r>
          </a:p>
          <a:p>
            <a:pPr>
              <a:buFont typeface="Wingdings" panose="05000000000000000000" pitchFamily="2" charset="2"/>
              <a:buChar char="Ø"/>
            </a:pPr>
            <a:r>
              <a:rPr lang="en-US" dirty="0"/>
              <a:t>Some features having very low correlation with rented bike counts </a:t>
            </a:r>
          </a:p>
          <a:p>
            <a:pPr marL="0" indent="0">
              <a:buNone/>
            </a:pPr>
            <a:r>
              <a:rPr lang="en-US" dirty="0"/>
              <a:t>     ‘Rainfall’ , ‘Snow Fall’ .</a:t>
            </a:r>
          </a:p>
          <a:p>
            <a:pPr>
              <a:buFont typeface="Wingdings" panose="05000000000000000000" pitchFamily="2" charset="2"/>
              <a:buChar char="Ø"/>
            </a:pPr>
            <a:r>
              <a:rPr lang="en-US" dirty="0"/>
              <a:t> ‘</a:t>
            </a:r>
            <a:r>
              <a:rPr lang="en-US" dirty="0" err="1"/>
              <a:t>Tempreture</a:t>
            </a:r>
            <a:r>
              <a:rPr lang="en-US" dirty="0"/>
              <a:t>’ and ‘Dew Point </a:t>
            </a:r>
            <a:r>
              <a:rPr lang="en-US" dirty="0" err="1"/>
              <a:t>Tempreture</a:t>
            </a:r>
            <a:r>
              <a:rPr lang="en-US" dirty="0"/>
              <a:t>’ are the high correlated variables with each it has a correlation of 0.91 hence we need to drop one of these variable because It leads to acts like a duplicate while we are training our machine learning model.</a:t>
            </a:r>
          </a:p>
        </p:txBody>
      </p:sp>
    </p:spTree>
    <p:extLst>
      <p:ext uri="{BB962C8B-B14F-4D97-AF65-F5344CB8AC3E}">
        <p14:creationId xmlns:p14="http://schemas.microsoft.com/office/powerpoint/2010/main" val="2201492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MODEL BUILDING</a:t>
            </a:r>
            <a:endParaRPr lang="en-IN" b="1" dirty="0">
              <a:solidFill>
                <a:srgbClr val="FF000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4800" dirty="0"/>
              <a:t>LINEAR REGRESSION</a:t>
            </a:r>
          </a:p>
          <a:p>
            <a:pPr>
              <a:buFont typeface="Wingdings" panose="05000000000000000000" pitchFamily="2" charset="2"/>
              <a:buChar char="Ø"/>
            </a:pPr>
            <a:r>
              <a:rPr lang="en-US" sz="4800" dirty="0"/>
              <a:t>LASSO REGRESSION</a:t>
            </a:r>
          </a:p>
          <a:p>
            <a:pPr>
              <a:buFont typeface="Wingdings" panose="05000000000000000000" pitchFamily="2" charset="2"/>
              <a:buChar char="Ø"/>
            </a:pPr>
            <a:r>
              <a:rPr lang="en-US" sz="4800" dirty="0"/>
              <a:t>RIGDE REGRESSION</a:t>
            </a:r>
          </a:p>
          <a:p>
            <a:pPr>
              <a:buFont typeface="Wingdings" panose="05000000000000000000" pitchFamily="2" charset="2"/>
              <a:buChar char="Ø"/>
            </a:pPr>
            <a:r>
              <a:rPr lang="en-US" sz="4800" dirty="0"/>
              <a:t>DECISION TREE REGRESSOR</a:t>
            </a:r>
          </a:p>
          <a:p>
            <a:pPr>
              <a:buFont typeface="Wingdings" panose="05000000000000000000" pitchFamily="2" charset="2"/>
              <a:buChar char="Ø"/>
            </a:pPr>
            <a:r>
              <a:rPr lang="en-US" sz="4800" dirty="0"/>
              <a:t>GRADIENT BOSSTING REGRESSOR</a:t>
            </a:r>
            <a:endParaRPr lang="en-IN" sz="4800" dirty="0"/>
          </a:p>
        </p:txBody>
      </p:sp>
    </p:spTree>
    <p:extLst>
      <p:ext uri="{BB962C8B-B14F-4D97-AF65-F5344CB8AC3E}">
        <p14:creationId xmlns:p14="http://schemas.microsoft.com/office/powerpoint/2010/main" val="3314922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LINEAR REGRESSOR</a:t>
            </a:r>
            <a:br>
              <a:rPr lang="en-US" dirty="0"/>
            </a:br>
            <a:endParaRPr lang="en-IN" dirty="0"/>
          </a:p>
        </p:txBody>
      </p:sp>
      <p:sp>
        <p:nvSpPr>
          <p:cNvPr id="3" name="Content Placeholder 2"/>
          <p:cNvSpPr>
            <a:spLocks noGrp="1"/>
          </p:cNvSpPr>
          <p:nvPr>
            <p:ph idx="1"/>
          </p:nvPr>
        </p:nvSpPr>
        <p:spPr>
          <a:xfrm flipH="1" flipV="1">
            <a:off x="11353799" y="6176962"/>
            <a:ext cx="45719" cy="45719"/>
          </a:xfrm>
        </p:spPr>
        <p:txBody>
          <a:bodyPr>
            <a:normAutofit fontScale="25000" lnSpcReduction="20000"/>
          </a:bodyPr>
          <a:lstStyle/>
          <a:p>
            <a:pPr marL="0" indent="0">
              <a:buNone/>
            </a:pPr>
            <a:endParaRPr lang="en-US" sz="1600" dirty="0"/>
          </a:p>
        </p:txBody>
      </p:sp>
      <p:pic>
        <p:nvPicPr>
          <p:cNvPr id="4" name="Picture 3"/>
          <p:cNvPicPr>
            <a:picLocks noChangeAspect="1"/>
          </p:cNvPicPr>
          <p:nvPr/>
        </p:nvPicPr>
        <p:blipFill>
          <a:blip r:embed="rId2"/>
          <a:stretch>
            <a:fillRect/>
          </a:stretch>
        </p:blipFill>
        <p:spPr>
          <a:xfrm>
            <a:off x="4725979" y="957824"/>
            <a:ext cx="6690940" cy="3642676"/>
          </a:xfrm>
          <a:prstGeom prst="rect">
            <a:avLst/>
          </a:prstGeom>
        </p:spPr>
      </p:pic>
      <p:pic>
        <p:nvPicPr>
          <p:cNvPr id="5" name="Picture 4"/>
          <p:cNvPicPr>
            <a:picLocks noChangeAspect="1"/>
          </p:cNvPicPr>
          <p:nvPr/>
        </p:nvPicPr>
        <p:blipFill>
          <a:blip r:embed="rId3"/>
          <a:stretch>
            <a:fillRect/>
          </a:stretch>
        </p:blipFill>
        <p:spPr>
          <a:xfrm>
            <a:off x="665474" y="4723888"/>
            <a:ext cx="3026632" cy="1942825"/>
          </a:xfrm>
          <a:prstGeom prst="rect">
            <a:avLst/>
          </a:prstGeom>
        </p:spPr>
      </p:pic>
      <p:sp>
        <p:nvSpPr>
          <p:cNvPr id="6" name="TextBox 5"/>
          <p:cNvSpPr txBox="1"/>
          <p:nvPr/>
        </p:nvSpPr>
        <p:spPr>
          <a:xfrm>
            <a:off x="665474" y="1138687"/>
            <a:ext cx="3173281" cy="954107"/>
          </a:xfrm>
          <a:prstGeom prst="rect">
            <a:avLst/>
          </a:prstGeom>
          <a:noFill/>
        </p:spPr>
        <p:txBody>
          <a:bodyPr wrap="square" rtlCol="0">
            <a:spAutoFit/>
          </a:bodyPr>
          <a:lstStyle/>
          <a:p>
            <a:endParaRPr lang="en-US" dirty="0"/>
          </a:p>
          <a:p>
            <a:endParaRPr lang="en-US" dirty="0"/>
          </a:p>
          <a:p>
            <a:r>
              <a:rPr lang="en-US" sz="2000" b="1" i="1" dirty="0"/>
              <a:t>R2  - 0.673931 </a:t>
            </a:r>
            <a:endParaRPr lang="en-IN" sz="2000" b="1" i="1" dirty="0"/>
          </a:p>
        </p:txBody>
      </p:sp>
    </p:spTree>
    <p:extLst>
      <p:ext uri="{BB962C8B-B14F-4D97-AF65-F5344CB8AC3E}">
        <p14:creationId xmlns:p14="http://schemas.microsoft.com/office/powerpoint/2010/main" val="634560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LASSO REGRESSOR</a:t>
            </a:r>
            <a:endParaRPr lang="en-IN" b="1" dirty="0">
              <a:solidFill>
                <a:srgbClr val="FF0000"/>
              </a:solidFill>
            </a:endParaRPr>
          </a:p>
        </p:txBody>
      </p:sp>
      <p:sp>
        <p:nvSpPr>
          <p:cNvPr id="3" name="Content Placeholder 2"/>
          <p:cNvSpPr>
            <a:spLocks noGrp="1"/>
          </p:cNvSpPr>
          <p:nvPr>
            <p:ph idx="1"/>
          </p:nvPr>
        </p:nvSpPr>
        <p:spPr>
          <a:xfrm flipH="1">
            <a:off x="11353800" y="6131243"/>
            <a:ext cx="76200" cy="45719"/>
          </a:xfrm>
        </p:spPr>
        <p:txBody>
          <a:bodyPr>
            <a:normAutofit fontScale="25000" lnSpcReduction="20000"/>
          </a:bodyPr>
          <a:lstStyle/>
          <a:p>
            <a:r>
              <a:rPr lang="en-US" sz="1600" b="1" i="1" dirty="0"/>
              <a:t>R2  - 0.673931 </a:t>
            </a:r>
            <a:endParaRPr lang="en-IN" sz="1600" b="1" i="1" dirty="0"/>
          </a:p>
        </p:txBody>
      </p:sp>
      <p:pic>
        <p:nvPicPr>
          <p:cNvPr id="4" name="Picture 3"/>
          <p:cNvPicPr>
            <a:picLocks noChangeAspect="1"/>
          </p:cNvPicPr>
          <p:nvPr/>
        </p:nvPicPr>
        <p:blipFill>
          <a:blip r:embed="rId2"/>
          <a:stretch>
            <a:fillRect/>
          </a:stretch>
        </p:blipFill>
        <p:spPr>
          <a:xfrm>
            <a:off x="5606202" y="1259638"/>
            <a:ext cx="5948002" cy="3440222"/>
          </a:xfrm>
          <a:prstGeom prst="rect">
            <a:avLst/>
          </a:prstGeom>
        </p:spPr>
      </p:pic>
      <p:pic>
        <p:nvPicPr>
          <p:cNvPr id="5" name="Picture 4"/>
          <p:cNvPicPr>
            <a:picLocks noChangeAspect="1"/>
          </p:cNvPicPr>
          <p:nvPr/>
        </p:nvPicPr>
        <p:blipFill>
          <a:blip r:embed="rId3"/>
          <a:stretch>
            <a:fillRect/>
          </a:stretch>
        </p:blipFill>
        <p:spPr>
          <a:xfrm>
            <a:off x="913841" y="4818779"/>
            <a:ext cx="3209585" cy="1844200"/>
          </a:xfrm>
          <a:prstGeom prst="rect">
            <a:avLst/>
          </a:prstGeom>
        </p:spPr>
      </p:pic>
      <p:sp>
        <p:nvSpPr>
          <p:cNvPr id="7" name="TextBox 6"/>
          <p:cNvSpPr txBox="1"/>
          <p:nvPr/>
        </p:nvSpPr>
        <p:spPr>
          <a:xfrm>
            <a:off x="629728" y="1690688"/>
            <a:ext cx="2984740" cy="646331"/>
          </a:xfrm>
          <a:prstGeom prst="rect">
            <a:avLst/>
          </a:prstGeom>
          <a:noFill/>
        </p:spPr>
        <p:txBody>
          <a:bodyPr wrap="square" rtlCol="0">
            <a:spAutoFit/>
          </a:bodyPr>
          <a:lstStyle/>
          <a:p>
            <a:r>
              <a:rPr lang="en-US" b="1" i="1" dirty="0"/>
              <a:t>R2  - 0.674457 </a:t>
            </a:r>
            <a:endParaRPr lang="en-IN" b="1" i="1" dirty="0"/>
          </a:p>
          <a:p>
            <a:endParaRPr lang="en-IN" dirty="0"/>
          </a:p>
        </p:txBody>
      </p:sp>
    </p:spTree>
    <p:extLst>
      <p:ext uri="{BB962C8B-B14F-4D97-AF65-F5344CB8AC3E}">
        <p14:creationId xmlns:p14="http://schemas.microsoft.com/office/powerpoint/2010/main" val="381471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RIDGE REGRESSOR</a:t>
            </a:r>
            <a:endParaRPr lang="en-IN"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6340415" y="1231631"/>
            <a:ext cx="5442855" cy="3301010"/>
          </a:xfrm>
          <a:prstGeom prst="rect">
            <a:avLst/>
          </a:prstGeom>
        </p:spPr>
      </p:pic>
      <p:pic>
        <p:nvPicPr>
          <p:cNvPr id="5" name="Picture 4"/>
          <p:cNvPicPr>
            <a:picLocks noChangeAspect="1"/>
          </p:cNvPicPr>
          <p:nvPr/>
        </p:nvPicPr>
        <p:blipFill>
          <a:blip r:embed="rId3"/>
          <a:stretch>
            <a:fillRect/>
          </a:stretch>
        </p:blipFill>
        <p:spPr>
          <a:xfrm>
            <a:off x="1373038" y="4983318"/>
            <a:ext cx="2895851" cy="1874682"/>
          </a:xfrm>
          <a:prstGeom prst="rect">
            <a:avLst/>
          </a:prstGeom>
        </p:spPr>
      </p:pic>
      <p:sp>
        <p:nvSpPr>
          <p:cNvPr id="8" name="TextBox 7"/>
          <p:cNvSpPr txBox="1"/>
          <p:nvPr/>
        </p:nvSpPr>
        <p:spPr>
          <a:xfrm>
            <a:off x="838200" y="1828800"/>
            <a:ext cx="3742426" cy="646331"/>
          </a:xfrm>
          <a:prstGeom prst="rect">
            <a:avLst/>
          </a:prstGeom>
          <a:noFill/>
        </p:spPr>
        <p:txBody>
          <a:bodyPr wrap="square" rtlCol="0">
            <a:spAutoFit/>
          </a:bodyPr>
          <a:lstStyle/>
          <a:p>
            <a:r>
              <a:rPr lang="en-US" b="1" i="1" dirty="0"/>
              <a:t>R2  - 0.874781 </a:t>
            </a:r>
            <a:endParaRPr lang="en-IN" b="1" i="1" dirty="0"/>
          </a:p>
          <a:p>
            <a:endParaRPr lang="en-IN" dirty="0"/>
          </a:p>
        </p:txBody>
      </p:sp>
    </p:spTree>
    <p:extLst>
      <p:ext uri="{BB962C8B-B14F-4D97-AF65-F5344CB8AC3E}">
        <p14:creationId xmlns:p14="http://schemas.microsoft.com/office/powerpoint/2010/main" val="3682650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DECISION TREE REGRESSOR</a:t>
            </a:r>
            <a:endParaRPr lang="en-IN"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6305909" y="1514291"/>
            <a:ext cx="5737159" cy="3141004"/>
          </a:xfrm>
          <a:prstGeom prst="rect">
            <a:avLst/>
          </a:prstGeom>
        </p:spPr>
      </p:pic>
      <p:pic>
        <p:nvPicPr>
          <p:cNvPr id="5" name="Picture 4"/>
          <p:cNvPicPr>
            <a:picLocks noChangeAspect="1"/>
          </p:cNvPicPr>
          <p:nvPr/>
        </p:nvPicPr>
        <p:blipFill>
          <a:blip r:embed="rId3"/>
          <a:stretch>
            <a:fillRect/>
          </a:stretch>
        </p:blipFill>
        <p:spPr>
          <a:xfrm>
            <a:off x="628758" y="4841854"/>
            <a:ext cx="2895851" cy="1867062"/>
          </a:xfrm>
          <a:prstGeom prst="rect">
            <a:avLst/>
          </a:prstGeom>
        </p:spPr>
      </p:pic>
      <p:sp>
        <p:nvSpPr>
          <p:cNvPr id="6" name="TextBox 5"/>
          <p:cNvSpPr txBox="1"/>
          <p:nvPr/>
        </p:nvSpPr>
        <p:spPr>
          <a:xfrm>
            <a:off x="838200" y="1837426"/>
            <a:ext cx="3164457" cy="369332"/>
          </a:xfrm>
          <a:prstGeom prst="rect">
            <a:avLst/>
          </a:prstGeom>
          <a:noFill/>
        </p:spPr>
        <p:txBody>
          <a:bodyPr wrap="square" rtlCol="0">
            <a:spAutoFit/>
          </a:bodyPr>
          <a:lstStyle/>
          <a:p>
            <a:r>
              <a:rPr lang="en-US" b="1" i="1" dirty="0"/>
              <a:t>R2  - 0.886139</a:t>
            </a:r>
            <a:endParaRPr lang="en-IN" dirty="0"/>
          </a:p>
        </p:txBody>
      </p:sp>
    </p:spTree>
    <p:extLst>
      <p:ext uri="{BB962C8B-B14F-4D97-AF65-F5344CB8AC3E}">
        <p14:creationId xmlns:p14="http://schemas.microsoft.com/office/powerpoint/2010/main" val="2143081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GRADIENT BOSTING REGRESSOR</a:t>
            </a:r>
            <a:endParaRPr lang="en-IN"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6677116" y="1463538"/>
            <a:ext cx="5342083" cy="3505504"/>
          </a:xfrm>
          <a:prstGeom prst="rect">
            <a:avLst/>
          </a:prstGeom>
        </p:spPr>
      </p:pic>
      <p:pic>
        <p:nvPicPr>
          <p:cNvPr id="5" name="Picture 4"/>
          <p:cNvPicPr>
            <a:picLocks noChangeAspect="1"/>
          </p:cNvPicPr>
          <p:nvPr/>
        </p:nvPicPr>
        <p:blipFill>
          <a:blip r:embed="rId3"/>
          <a:stretch>
            <a:fillRect/>
          </a:stretch>
        </p:blipFill>
        <p:spPr>
          <a:xfrm>
            <a:off x="838200" y="4732515"/>
            <a:ext cx="2857748" cy="1844200"/>
          </a:xfrm>
          <a:prstGeom prst="rect">
            <a:avLst/>
          </a:prstGeom>
        </p:spPr>
      </p:pic>
      <p:sp>
        <p:nvSpPr>
          <p:cNvPr id="6" name="TextBox 5"/>
          <p:cNvSpPr txBox="1"/>
          <p:nvPr/>
        </p:nvSpPr>
        <p:spPr>
          <a:xfrm>
            <a:off x="992038" y="1906438"/>
            <a:ext cx="1966822" cy="646331"/>
          </a:xfrm>
          <a:prstGeom prst="rect">
            <a:avLst/>
          </a:prstGeom>
          <a:noFill/>
        </p:spPr>
        <p:txBody>
          <a:bodyPr wrap="square" rtlCol="0">
            <a:spAutoFit/>
          </a:bodyPr>
          <a:lstStyle/>
          <a:p>
            <a:r>
              <a:rPr lang="en-US" b="1" i="1" dirty="0"/>
              <a:t>R2  - 0.903222</a:t>
            </a:r>
            <a:endParaRPr lang="en-IN" dirty="0"/>
          </a:p>
          <a:p>
            <a:endParaRPr lang="en-IN" dirty="0"/>
          </a:p>
        </p:txBody>
      </p:sp>
    </p:spTree>
    <p:extLst>
      <p:ext uri="{BB962C8B-B14F-4D97-AF65-F5344CB8AC3E}">
        <p14:creationId xmlns:p14="http://schemas.microsoft.com/office/powerpoint/2010/main" val="3809005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REGRESSION MODELS AND ACCURACY</a:t>
            </a:r>
            <a:endParaRPr lang="en-IN" b="1" dirty="0">
              <a:solidFill>
                <a:srgbClr val="FF0000"/>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76006514"/>
              </p:ext>
            </p:extLst>
          </p:nvPr>
        </p:nvGraphicFramePr>
        <p:xfrm>
          <a:off x="691551" y="2274200"/>
          <a:ext cx="10515600" cy="3436485"/>
        </p:xfrm>
        <a:graphic>
          <a:graphicData uri="http://schemas.openxmlformats.org/drawingml/2006/table">
            <a:tbl>
              <a:tblPr firstRow="1" bandRow="1">
                <a:tableStyleId>{073A0DAA-6AF3-43AB-8588-CEC1D06C72B9}</a:tableStyleId>
              </a:tblPr>
              <a:tblGrid>
                <a:gridCol w="576532">
                  <a:extLst>
                    <a:ext uri="{9D8B030D-6E8A-4147-A177-3AD203B41FA5}">
                      <a16:colId xmlns:a16="http://schemas.microsoft.com/office/drawing/2014/main" val="20000"/>
                    </a:ext>
                  </a:extLst>
                </a:gridCol>
                <a:gridCol w="4382219">
                  <a:extLst>
                    <a:ext uri="{9D8B030D-6E8A-4147-A177-3AD203B41FA5}">
                      <a16:colId xmlns:a16="http://schemas.microsoft.com/office/drawing/2014/main" val="20001"/>
                    </a:ext>
                  </a:extLst>
                </a:gridCol>
                <a:gridCol w="5556849">
                  <a:extLst>
                    <a:ext uri="{9D8B030D-6E8A-4147-A177-3AD203B41FA5}">
                      <a16:colId xmlns:a16="http://schemas.microsoft.com/office/drawing/2014/main" val="20002"/>
                    </a:ext>
                  </a:extLst>
                </a:gridCol>
              </a:tblGrid>
              <a:tr h="491889">
                <a:tc>
                  <a:txBody>
                    <a:bodyPr/>
                    <a:lstStyle/>
                    <a:p>
                      <a:endParaRPr lang="en-IN" dirty="0"/>
                    </a:p>
                  </a:txBody>
                  <a:tcPr/>
                </a:tc>
                <a:tc>
                  <a:txBody>
                    <a:bodyPr/>
                    <a:lstStyle/>
                    <a:p>
                      <a:r>
                        <a:rPr lang="en-US" dirty="0"/>
                        <a:t>REGRESSION MODELS NAME</a:t>
                      </a:r>
                      <a:endParaRPr lang="en-IN" dirty="0"/>
                    </a:p>
                  </a:txBody>
                  <a:tcPr/>
                </a:tc>
                <a:tc>
                  <a:txBody>
                    <a:bodyPr/>
                    <a:lstStyle/>
                    <a:p>
                      <a:r>
                        <a:rPr lang="en-US" dirty="0"/>
                        <a:t>R2 -SCORE</a:t>
                      </a:r>
                      <a:endParaRPr lang="en-IN" dirty="0"/>
                    </a:p>
                  </a:txBody>
                  <a:tcPr/>
                </a:tc>
                <a:extLst>
                  <a:ext uri="{0D108BD9-81ED-4DB2-BD59-A6C34878D82A}">
                    <a16:rowId xmlns:a16="http://schemas.microsoft.com/office/drawing/2014/main" val="10000"/>
                  </a:ext>
                </a:extLst>
              </a:tr>
              <a:tr h="491889">
                <a:tc>
                  <a:txBody>
                    <a:bodyPr/>
                    <a:lstStyle/>
                    <a:p>
                      <a:r>
                        <a:rPr lang="en-US" dirty="0"/>
                        <a:t>0</a:t>
                      </a:r>
                      <a:endParaRPr lang="en-IN" dirty="0"/>
                    </a:p>
                  </a:txBody>
                  <a:tcPr/>
                </a:tc>
                <a:tc>
                  <a:txBody>
                    <a:bodyPr/>
                    <a:lstStyle/>
                    <a:p>
                      <a:r>
                        <a:rPr lang="en-US" dirty="0"/>
                        <a:t>LINEAR REGRESSOR</a:t>
                      </a:r>
                      <a:endParaRPr lang="en-IN" dirty="0"/>
                    </a:p>
                  </a:txBody>
                  <a:tcPr/>
                </a:tc>
                <a:tc>
                  <a:txBody>
                    <a:bodyPr/>
                    <a:lstStyle/>
                    <a:p>
                      <a:r>
                        <a:rPr lang="en-US" dirty="0"/>
                        <a:t>0.673931</a:t>
                      </a:r>
                      <a:endParaRPr lang="en-IN" dirty="0"/>
                    </a:p>
                  </a:txBody>
                  <a:tcPr/>
                </a:tc>
                <a:extLst>
                  <a:ext uri="{0D108BD9-81ED-4DB2-BD59-A6C34878D82A}">
                    <a16:rowId xmlns:a16="http://schemas.microsoft.com/office/drawing/2014/main" val="10001"/>
                  </a:ext>
                </a:extLst>
              </a:tr>
              <a:tr h="485151">
                <a:tc>
                  <a:txBody>
                    <a:bodyPr/>
                    <a:lstStyle/>
                    <a:p>
                      <a:r>
                        <a:rPr lang="en-US" dirty="0"/>
                        <a:t>1</a:t>
                      </a:r>
                      <a:endParaRPr lang="en-IN" dirty="0"/>
                    </a:p>
                  </a:txBody>
                  <a:tcPr/>
                </a:tc>
                <a:tc>
                  <a:txBody>
                    <a:bodyPr/>
                    <a:lstStyle/>
                    <a:p>
                      <a:r>
                        <a:rPr lang="en-US" dirty="0"/>
                        <a:t>LASSO</a:t>
                      </a:r>
                      <a:r>
                        <a:rPr lang="en-US" baseline="0" dirty="0"/>
                        <a:t> REGRESSOR</a:t>
                      </a:r>
                      <a:endParaRPr lang="en-IN" dirty="0"/>
                    </a:p>
                  </a:txBody>
                  <a:tcPr/>
                </a:tc>
                <a:tc>
                  <a:txBody>
                    <a:bodyPr/>
                    <a:lstStyle/>
                    <a:p>
                      <a:r>
                        <a:rPr lang="en-US" dirty="0"/>
                        <a:t>0.674457</a:t>
                      </a:r>
                      <a:endParaRPr lang="en-IN" dirty="0"/>
                    </a:p>
                  </a:txBody>
                  <a:tcPr/>
                </a:tc>
                <a:extLst>
                  <a:ext uri="{0D108BD9-81ED-4DB2-BD59-A6C34878D82A}">
                    <a16:rowId xmlns:a16="http://schemas.microsoft.com/office/drawing/2014/main" val="10002"/>
                  </a:ext>
                </a:extLst>
              </a:tr>
              <a:tr h="491889">
                <a:tc>
                  <a:txBody>
                    <a:bodyPr/>
                    <a:lstStyle/>
                    <a:p>
                      <a:r>
                        <a:rPr lang="en-US" dirty="0"/>
                        <a:t>2</a:t>
                      </a:r>
                      <a:endParaRPr lang="en-IN" dirty="0"/>
                    </a:p>
                  </a:txBody>
                  <a:tcPr/>
                </a:tc>
                <a:tc>
                  <a:txBody>
                    <a:bodyPr/>
                    <a:lstStyle/>
                    <a:p>
                      <a:r>
                        <a:rPr lang="en-US" dirty="0"/>
                        <a:t>RIDGE REGRESSOR</a:t>
                      </a:r>
                      <a:endParaRPr lang="en-IN" dirty="0"/>
                    </a:p>
                  </a:txBody>
                  <a:tcPr/>
                </a:tc>
                <a:tc>
                  <a:txBody>
                    <a:bodyPr/>
                    <a:lstStyle/>
                    <a:p>
                      <a:r>
                        <a:rPr lang="en-US" dirty="0"/>
                        <a:t>0.874781</a:t>
                      </a:r>
                      <a:endParaRPr lang="en-IN" dirty="0"/>
                    </a:p>
                  </a:txBody>
                  <a:tcPr/>
                </a:tc>
                <a:extLst>
                  <a:ext uri="{0D108BD9-81ED-4DB2-BD59-A6C34878D82A}">
                    <a16:rowId xmlns:a16="http://schemas.microsoft.com/office/drawing/2014/main" val="10003"/>
                  </a:ext>
                </a:extLst>
              </a:tr>
              <a:tr h="491889">
                <a:tc>
                  <a:txBody>
                    <a:bodyPr/>
                    <a:lstStyle/>
                    <a:p>
                      <a:r>
                        <a:rPr lang="en-US" dirty="0"/>
                        <a:t>3</a:t>
                      </a:r>
                      <a:endParaRPr lang="en-IN" dirty="0"/>
                    </a:p>
                  </a:txBody>
                  <a:tcPr/>
                </a:tc>
                <a:tc>
                  <a:txBody>
                    <a:bodyPr/>
                    <a:lstStyle/>
                    <a:p>
                      <a:r>
                        <a:rPr lang="en-US" dirty="0"/>
                        <a:t>DECISION</a:t>
                      </a:r>
                      <a:r>
                        <a:rPr lang="en-US" baseline="0" dirty="0"/>
                        <a:t> TREE REGRESSOR</a:t>
                      </a:r>
                      <a:endParaRPr lang="en-IN" dirty="0"/>
                    </a:p>
                  </a:txBody>
                  <a:tcPr/>
                </a:tc>
                <a:tc>
                  <a:txBody>
                    <a:bodyPr/>
                    <a:lstStyle/>
                    <a:p>
                      <a:r>
                        <a:rPr lang="en-US" dirty="0"/>
                        <a:t>0.886139</a:t>
                      </a:r>
                      <a:endParaRPr lang="en-IN" dirty="0"/>
                    </a:p>
                  </a:txBody>
                  <a:tcPr/>
                </a:tc>
                <a:extLst>
                  <a:ext uri="{0D108BD9-81ED-4DB2-BD59-A6C34878D82A}">
                    <a16:rowId xmlns:a16="http://schemas.microsoft.com/office/drawing/2014/main" val="10004"/>
                  </a:ext>
                </a:extLst>
              </a:tr>
              <a:tr h="491889">
                <a:tc>
                  <a:txBody>
                    <a:bodyPr/>
                    <a:lstStyle/>
                    <a:p>
                      <a:r>
                        <a:rPr lang="en-US" dirty="0"/>
                        <a:t>4</a:t>
                      </a:r>
                      <a:endParaRPr lang="en-IN" dirty="0"/>
                    </a:p>
                  </a:txBody>
                  <a:tcPr/>
                </a:tc>
                <a:tc>
                  <a:txBody>
                    <a:bodyPr/>
                    <a:lstStyle/>
                    <a:p>
                      <a:r>
                        <a:rPr lang="en-US" dirty="0"/>
                        <a:t>GRADIENT BOOSTING REGRESSOR</a:t>
                      </a:r>
                      <a:endParaRPr lang="en-IN" dirty="0"/>
                    </a:p>
                  </a:txBody>
                  <a:tcPr/>
                </a:tc>
                <a:tc>
                  <a:txBody>
                    <a:bodyPr/>
                    <a:lstStyle/>
                    <a:p>
                      <a:r>
                        <a:rPr lang="en-US" dirty="0"/>
                        <a:t>0.903222</a:t>
                      </a:r>
                      <a:endParaRPr lang="en-IN" dirty="0"/>
                    </a:p>
                  </a:txBody>
                  <a:tcPr/>
                </a:tc>
                <a:extLst>
                  <a:ext uri="{0D108BD9-81ED-4DB2-BD59-A6C34878D82A}">
                    <a16:rowId xmlns:a16="http://schemas.microsoft.com/office/drawing/2014/main" val="10005"/>
                  </a:ext>
                </a:extLst>
              </a:tr>
              <a:tr h="491889">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60516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CHALLENGES FACED</a:t>
            </a:r>
            <a:endParaRPr lang="en-IN"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a:t>• 1. Pre-processing the data was one of the challenges we faced which includes removing highly correlated variables from the data so as to not hinder the performance of our regression model. </a:t>
            </a:r>
          </a:p>
          <a:p>
            <a:pPr marL="0" indent="0">
              <a:buNone/>
            </a:pPr>
            <a:r>
              <a:rPr lang="en-US" dirty="0"/>
              <a:t>• 2. Exploring all the columns and calculating VIF for Multicollinearity was challenging because it might decrease the models performance. </a:t>
            </a:r>
          </a:p>
          <a:p>
            <a:pPr marL="0" indent="0">
              <a:buNone/>
            </a:pPr>
            <a:r>
              <a:rPr lang="en-US" dirty="0"/>
              <a:t>• 3. Selecting the appropriate models to maximize the accuracy of our predictions was one of the challenges faced.</a:t>
            </a:r>
            <a:endParaRPr lang="en-IN" dirty="0"/>
          </a:p>
        </p:txBody>
      </p:sp>
    </p:spTree>
    <p:extLst>
      <p:ext uri="{BB962C8B-B14F-4D97-AF65-F5344CB8AC3E}">
        <p14:creationId xmlns:p14="http://schemas.microsoft.com/office/powerpoint/2010/main" val="311892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BUSINESS UNDERSTANDING</a:t>
            </a:r>
            <a:endParaRPr lang="en-IN" b="1" dirty="0">
              <a:solidFill>
                <a:srgbClr val="FF0000"/>
              </a:solidFill>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400" dirty="0"/>
              <a:t>Bike rentals services are often use by the peoples now a days hence this business becomes more popular having  relatively cheaper rates </a:t>
            </a:r>
            <a:r>
              <a:rPr lang="en-IN" sz="2400" dirty="0"/>
              <a:t>also ease to pick up and drop at own convenience is one of the best thing to make business popular and profitable.</a:t>
            </a:r>
          </a:p>
          <a:p>
            <a:pPr>
              <a:buFont typeface="Wingdings" panose="05000000000000000000" pitchFamily="2" charset="2"/>
              <a:buChar char="Ø"/>
            </a:pPr>
            <a:r>
              <a:rPr lang="en-US" sz="2400" dirty="0"/>
              <a:t>It is mostly use by the people having no vehicles and having schedule to travel daily for there work and other related things.</a:t>
            </a:r>
          </a:p>
          <a:p>
            <a:pPr>
              <a:buFont typeface="Wingdings" panose="05000000000000000000" pitchFamily="2" charset="2"/>
              <a:buChar char="Ø"/>
            </a:pPr>
            <a:r>
              <a:rPr lang="en-US" sz="2400" dirty="0"/>
              <a:t>Bike rentals services are also often use for vacations day to travel for a long distance also minimize time and avoid congested public transport .</a:t>
            </a:r>
          </a:p>
          <a:p>
            <a:pPr>
              <a:buFont typeface="Wingdings" panose="05000000000000000000" pitchFamily="2" charset="2"/>
              <a:buChar char="Ø"/>
            </a:pPr>
            <a:r>
              <a:rPr lang="en-US" sz="2400" dirty="0"/>
              <a:t>For that reasons  it is essential to have supply of no. of bikes at different locations to fulfill the demand.</a:t>
            </a:r>
          </a:p>
          <a:p>
            <a:pPr>
              <a:buFont typeface="Wingdings" panose="05000000000000000000" pitchFamily="2" charset="2"/>
              <a:buChar char="Ø"/>
            </a:pPr>
            <a:r>
              <a:rPr lang="en-US" sz="2400" dirty="0"/>
              <a:t>Our goal for these project is to predict supply of bike count according to certain conditions to meet the demand of the bikes for business Profitability.</a:t>
            </a:r>
            <a:endParaRPr lang="en-IN" sz="2400" dirty="0"/>
          </a:p>
        </p:txBody>
      </p:sp>
    </p:spTree>
    <p:extLst>
      <p:ext uri="{BB962C8B-B14F-4D97-AF65-F5344CB8AC3E}">
        <p14:creationId xmlns:p14="http://schemas.microsoft.com/office/powerpoint/2010/main" val="520671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0002"/>
          </a:xfrm>
        </p:spPr>
        <p:txBody>
          <a:bodyPr>
            <a:normAutofit fontScale="90000"/>
          </a:bodyPr>
          <a:lstStyle/>
          <a:p>
            <a:pPr algn="ctr"/>
            <a:r>
              <a:rPr lang="en-US" b="1" dirty="0">
                <a:solidFill>
                  <a:srgbClr val="FF0000"/>
                </a:solidFill>
              </a:rPr>
              <a:t>CONCLUSION</a:t>
            </a:r>
            <a:endParaRPr lang="en-IN" b="1" dirty="0">
              <a:solidFill>
                <a:srgbClr val="FF0000"/>
              </a:solidFill>
            </a:endParaRPr>
          </a:p>
        </p:txBody>
      </p:sp>
      <p:sp>
        <p:nvSpPr>
          <p:cNvPr id="3" name="Content Placeholder 2"/>
          <p:cNvSpPr>
            <a:spLocks noGrp="1"/>
          </p:cNvSpPr>
          <p:nvPr>
            <p:ph idx="1"/>
          </p:nvPr>
        </p:nvSpPr>
        <p:spPr>
          <a:xfrm>
            <a:off x="838200" y="967410"/>
            <a:ext cx="10515600" cy="5724938"/>
          </a:xfrm>
        </p:spPr>
        <p:txBody>
          <a:bodyPr>
            <a:normAutofit/>
          </a:bodyPr>
          <a:lstStyle/>
          <a:p>
            <a:pPr marL="0" marR="0">
              <a:lnSpc>
                <a:spcPct val="115000"/>
              </a:lnSpc>
              <a:spcBef>
                <a:spcPts val="0"/>
              </a:spcBef>
              <a:spcAft>
                <a:spcPts val="1000"/>
              </a:spcAft>
            </a:pPr>
            <a:r>
              <a:rPr lang="en-US" dirty="0">
                <a:effectLst/>
                <a:latin typeface="Calibri" panose="020F0502020204030204" pitchFamily="34" charset="0"/>
                <a:ea typeface="Calibri" panose="020F0502020204030204" pitchFamily="34" charset="0"/>
                <a:cs typeface="Mangal" panose="02040503050203030202" pitchFamily="18" charset="0"/>
              </a:rPr>
              <a:t>EDA:</a:t>
            </a:r>
          </a:p>
          <a:p>
            <a:pPr marL="342900" marR="0" lvl="0" indent="-342900">
              <a:lnSpc>
                <a:spcPct val="115000"/>
              </a:lnSpc>
              <a:spcBef>
                <a:spcPts val="0"/>
              </a:spcBef>
              <a:spcAft>
                <a:spcPts val="1000"/>
              </a:spcAft>
              <a:buFont typeface="+mj-lt"/>
              <a:buAutoNum type="arabicPeriod"/>
              <a:tabLst>
                <a:tab pos="457200" algn="l"/>
              </a:tabLst>
            </a:pPr>
            <a:r>
              <a:rPr lang="en-US" dirty="0">
                <a:effectLst/>
                <a:latin typeface="Calibri" panose="020F0502020204030204" pitchFamily="34" charset="0"/>
                <a:ea typeface="Calibri" panose="020F0502020204030204" pitchFamily="34" charset="0"/>
                <a:cs typeface="Mangal" panose="02040503050203030202" pitchFamily="18" charset="0"/>
              </a:rPr>
              <a:t>Demand for bikes got higher when the temperature and hour values were more.</a:t>
            </a:r>
          </a:p>
          <a:p>
            <a:pPr marL="342900" marR="0" lvl="0" indent="-342900">
              <a:lnSpc>
                <a:spcPct val="115000"/>
              </a:lnSpc>
              <a:spcBef>
                <a:spcPts val="0"/>
              </a:spcBef>
              <a:spcAft>
                <a:spcPts val="1000"/>
              </a:spcAft>
              <a:buFont typeface="+mj-lt"/>
              <a:buAutoNum type="arabicPeriod"/>
              <a:tabLst>
                <a:tab pos="457200" algn="l"/>
              </a:tabLst>
            </a:pPr>
            <a:r>
              <a:rPr lang="en-US" dirty="0">
                <a:effectLst/>
                <a:latin typeface="Calibri" panose="020F0502020204030204" pitchFamily="34" charset="0"/>
                <a:ea typeface="Calibri" panose="020F0502020204030204" pitchFamily="34" charset="0"/>
                <a:cs typeface="Mangal" panose="02040503050203030202" pitchFamily="18" charset="0"/>
              </a:rPr>
              <a:t>Demand was high for low values of Humidity and solar radiation.</a:t>
            </a:r>
          </a:p>
          <a:p>
            <a:pPr marL="342900" marR="0" lvl="0" indent="-342900">
              <a:lnSpc>
                <a:spcPct val="115000"/>
              </a:lnSpc>
              <a:spcBef>
                <a:spcPts val="0"/>
              </a:spcBef>
              <a:spcAft>
                <a:spcPts val="1000"/>
              </a:spcAft>
              <a:buFont typeface="+mj-lt"/>
              <a:buAutoNum type="arabicPeriod"/>
              <a:tabLst>
                <a:tab pos="457200" algn="l"/>
              </a:tabLst>
            </a:pPr>
            <a:r>
              <a:rPr lang="en-US" dirty="0">
                <a:effectLst/>
                <a:latin typeface="Calibri" panose="020F0502020204030204" pitchFamily="34" charset="0"/>
                <a:ea typeface="Calibri" panose="020F0502020204030204" pitchFamily="34" charset="0"/>
                <a:cs typeface="Mangal" panose="02040503050203030202" pitchFamily="18" charset="0"/>
              </a:rPr>
              <a:t>Demand was high during springs and summer and autumn and very low during winters.</a:t>
            </a:r>
          </a:p>
          <a:p>
            <a:pPr marL="342900" marR="0" lvl="0" indent="-342900">
              <a:lnSpc>
                <a:spcPct val="115000"/>
              </a:lnSpc>
              <a:spcBef>
                <a:spcPts val="0"/>
              </a:spcBef>
              <a:spcAft>
                <a:spcPts val="1000"/>
              </a:spcAft>
              <a:buFont typeface="+mj-lt"/>
              <a:buAutoNum type="arabicPeriod"/>
              <a:tabLst>
                <a:tab pos="457200" algn="l"/>
              </a:tabLst>
            </a:pPr>
            <a:r>
              <a:rPr lang="en-US" dirty="0">
                <a:effectLst/>
                <a:latin typeface="Calibri" panose="020F0502020204030204" pitchFamily="34" charset="0"/>
                <a:ea typeface="Calibri" panose="020F0502020204030204" pitchFamily="34" charset="0"/>
                <a:cs typeface="Mangal" panose="02040503050203030202" pitchFamily="18" charset="0"/>
              </a:rPr>
              <a:t>Maximum bikes were rented in the year 2018</a:t>
            </a:r>
          </a:p>
          <a:p>
            <a:pPr marL="342900" marR="0" lvl="0" indent="-342900">
              <a:lnSpc>
                <a:spcPct val="115000"/>
              </a:lnSpc>
              <a:spcBef>
                <a:spcPts val="0"/>
              </a:spcBef>
              <a:spcAft>
                <a:spcPts val="1000"/>
              </a:spcAft>
              <a:buFont typeface="+mj-lt"/>
              <a:buAutoNum type="arabicPeriod"/>
              <a:tabLst>
                <a:tab pos="457200" algn="l"/>
              </a:tabLst>
            </a:pPr>
            <a:r>
              <a:rPr lang="en-US" dirty="0">
                <a:effectLst/>
                <a:latin typeface="Calibri" panose="020F0502020204030204" pitchFamily="34" charset="0"/>
                <a:ea typeface="Calibri" panose="020F0502020204030204" pitchFamily="34" charset="0"/>
                <a:cs typeface="Mangal" panose="02040503050203030202" pitchFamily="18" charset="0"/>
              </a:rPr>
              <a:t>Count of rented bikes is high during no holiday and functioning day especially during office time.</a:t>
            </a:r>
          </a:p>
          <a:p>
            <a:endParaRPr lang="en-IN" dirty="0"/>
          </a:p>
        </p:txBody>
      </p:sp>
    </p:spTree>
    <p:extLst>
      <p:ext uri="{BB962C8B-B14F-4D97-AF65-F5344CB8AC3E}">
        <p14:creationId xmlns:p14="http://schemas.microsoft.com/office/powerpoint/2010/main" val="218645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9B16-7E3C-4BED-975C-70CF526546BD}"/>
              </a:ext>
            </a:extLst>
          </p:cNvPr>
          <p:cNvSpPr>
            <a:spLocks noGrp="1"/>
          </p:cNvSpPr>
          <p:nvPr>
            <p:ph type="title"/>
          </p:nvPr>
        </p:nvSpPr>
        <p:spPr>
          <a:xfrm>
            <a:off x="838200" y="365126"/>
            <a:ext cx="10515600" cy="496266"/>
          </a:xfrm>
        </p:spPr>
        <p:txBody>
          <a:bodyPr>
            <a:normAutofit fontScale="90000"/>
          </a:bodyPr>
          <a:lstStyle/>
          <a:p>
            <a:r>
              <a:rPr lang="en-US" b="1" dirty="0">
                <a:effectLst/>
                <a:latin typeface="Calibri" panose="020F0502020204030204" pitchFamily="34" charset="0"/>
                <a:ea typeface="Calibri" panose="020F0502020204030204" pitchFamily="34" charset="0"/>
                <a:cs typeface="Mangal" panose="02040503050203030202" pitchFamily="18" charset="0"/>
              </a:rPr>
              <a:t>Model Fitting Conclusion</a:t>
            </a:r>
            <a:br>
              <a:rPr lang="en-US"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3" name="Content Placeholder 2">
            <a:extLst>
              <a:ext uri="{FF2B5EF4-FFF2-40B4-BE49-F238E27FC236}">
                <a16:creationId xmlns:a16="http://schemas.microsoft.com/office/drawing/2014/main" id="{CC830A7B-7404-4DF7-9DDD-A2F5652BB8DC}"/>
              </a:ext>
            </a:extLst>
          </p:cNvPr>
          <p:cNvSpPr>
            <a:spLocks noGrp="1"/>
          </p:cNvSpPr>
          <p:nvPr>
            <p:ph idx="1"/>
          </p:nvPr>
        </p:nvSpPr>
        <p:spPr>
          <a:xfrm>
            <a:off x="838200" y="1272209"/>
            <a:ext cx="10515600" cy="4904754"/>
          </a:xfrm>
        </p:spPr>
        <p:txBody>
          <a:bodyPr>
            <a:normAutofit fontScale="70000" lnSpcReduction="20000"/>
          </a:bodyPr>
          <a:lstStyle/>
          <a:p>
            <a:pPr marL="342900" marR="0" lvl="0" indent="-342900">
              <a:lnSpc>
                <a:spcPct val="115000"/>
              </a:lnSpc>
              <a:spcBef>
                <a:spcPts val="0"/>
              </a:spcBef>
              <a:spcAft>
                <a:spcPts val="1000"/>
              </a:spcAft>
              <a:buFont typeface="+mj-lt"/>
              <a:buAutoNum type="arabicPeriod"/>
              <a:tabLst>
                <a:tab pos="457200" algn="l"/>
              </a:tabLst>
            </a:pPr>
            <a:r>
              <a:rPr lang="en-US" sz="3300" dirty="0">
                <a:effectLst/>
                <a:latin typeface="Calibri" panose="020F0502020204030204" pitchFamily="34" charset="0"/>
                <a:ea typeface="Calibri" panose="020F0502020204030204" pitchFamily="34" charset="0"/>
                <a:cs typeface="Mangal" panose="02040503050203030202" pitchFamily="18" charset="0"/>
              </a:rPr>
              <a:t>From above its clear that Gradient Boosting regressor (CV) model is the best model for this dataset.</a:t>
            </a:r>
          </a:p>
          <a:p>
            <a:pPr marL="342900" marR="0" lvl="0" indent="-342900">
              <a:lnSpc>
                <a:spcPct val="115000"/>
              </a:lnSpc>
              <a:spcBef>
                <a:spcPts val="0"/>
              </a:spcBef>
              <a:spcAft>
                <a:spcPts val="1000"/>
              </a:spcAft>
              <a:buFont typeface="+mj-lt"/>
              <a:buAutoNum type="arabicPeriod"/>
              <a:tabLst>
                <a:tab pos="457200" algn="l"/>
              </a:tabLst>
            </a:pPr>
            <a:r>
              <a:rPr lang="en-US" sz="3300" dirty="0">
                <a:effectLst/>
                <a:latin typeface="Calibri" panose="020F0502020204030204" pitchFamily="34" charset="0"/>
                <a:ea typeface="Calibri" panose="020F0502020204030204" pitchFamily="34" charset="0"/>
                <a:cs typeface="Mangal" panose="02040503050203030202" pitchFamily="18" charset="0"/>
              </a:rPr>
              <a:t>Decision tree Regressor and Gradient Boosting </a:t>
            </a:r>
            <a:r>
              <a:rPr lang="en-US" sz="3300" dirty="0" err="1">
                <a:latin typeface="Calibri" panose="020F0502020204030204" pitchFamily="34" charset="0"/>
                <a:ea typeface="Calibri" panose="020F0502020204030204" pitchFamily="34" charset="0"/>
                <a:cs typeface="Mangal" panose="02040503050203030202" pitchFamily="18" charset="0"/>
              </a:rPr>
              <a:t>G</a:t>
            </a:r>
            <a:r>
              <a:rPr lang="en-US" sz="3300" dirty="0" err="1">
                <a:effectLst/>
                <a:latin typeface="Calibri" panose="020F0502020204030204" pitchFamily="34" charset="0"/>
                <a:ea typeface="Calibri" panose="020F0502020204030204" pitchFamily="34" charset="0"/>
                <a:cs typeface="Mangal" panose="02040503050203030202" pitchFamily="18" charset="0"/>
              </a:rPr>
              <a:t>ridsearchcv</a:t>
            </a:r>
            <a:r>
              <a:rPr lang="en-US" sz="3300" dirty="0">
                <a:effectLst/>
                <a:latin typeface="Calibri" panose="020F0502020204030204" pitchFamily="34" charset="0"/>
                <a:ea typeface="Calibri" panose="020F0502020204030204" pitchFamily="34" charset="0"/>
                <a:cs typeface="Mangal" panose="02040503050203030202" pitchFamily="18" charset="0"/>
              </a:rPr>
              <a:t> gives the highest R2 score of 88% and 90% respectively</a:t>
            </a:r>
          </a:p>
          <a:p>
            <a:pPr marL="342900" marR="0" lvl="0" indent="-342900">
              <a:lnSpc>
                <a:spcPct val="115000"/>
              </a:lnSpc>
              <a:spcBef>
                <a:spcPts val="0"/>
              </a:spcBef>
              <a:spcAft>
                <a:spcPts val="1000"/>
              </a:spcAft>
              <a:buFont typeface="+mj-lt"/>
              <a:buAutoNum type="arabicPeriod"/>
              <a:tabLst>
                <a:tab pos="457200" algn="l"/>
              </a:tabLst>
            </a:pPr>
            <a:r>
              <a:rPr lang="en-US" sz="3300" dirty="0">
                <a:effectLst/>
                <a:latin typeface="Calibri" panose="020F0502020204030204" pitchFamily="34" charset="0"/>
                <a:ea typeface="Calibri" panose="020F0502020204030204" pitchFamily="34" charset="0"/>
                <a:cs typeface="Mangal" panose="02040503050203030202" pitchFamily="18" charset="0"/>
              </a:rPr>
              <a:t>The most important features who had a major impact on the model predictions were; hour, temperature, Humidity, solar-radiation, and Winter.</a:t>
            </a:r>
          </a:p>
          <a:p>
            <a:pPr marL="0" marR="0">
              <a:lnSpc>
                <a:spcPct val="115000"/>
              </a:lnSpc>
              <a:spcBef>
                <a:spcPts val="0"/>
              </a:spcBef>
              <a:spcAft>
                <a:spcPts val="1000"/>
              </a:spcAft>
            </a:pPr>
            <a:r>
              <a:rPr lang="en-US" sz="3300" b="1" dirty="0">
                <a:effectLst/>
                <a:latin typeface="Calibri" panose="020F0502020204030204" pitchFamily="34" charset="0"/>
                <a:ea typeface="Calibri" panose="020F0502020204030204" pitchFamily="34" charset="0"/>
                <a:cs typeface="Mangal" panose="02040503050203030202" pitchFamily="18" charset="0"/>
              </a:rPr>
              <a:t>The model performed well in this case but as the data is time dependent, values of temperature, wind-speed, solar radiation etc. will not always be consistent. Therefore, there will be scenarios where the model might not perform well. As Machine learning is an exponentially evolving field, we will have to be prepared for all contingencies and also keep checking our model from time to time</a:t>
            </a:r>
            <a:endParaRPr lang="en-US" sz="33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69818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DATA SUMMARY</a:t>
            </a:r>
            <a:endParaRPr lang="en-IN"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751936" y="1592095"/>
            <a:ext cx="10515600" cy="2282231"/>
          </a:xfrm>
          <a:prstGeom prst="rect">
            <a:avLst/>
          </a:prstGeom>
        </p:spPr>
      </p:pic>
      <p:sp>
        <p:nvSpPr>
          <p:cNvPr id="5" name="TextBox 4"/>
          <p:cNvSpPr txBox="1"/>
          <p:nvPr/>
        </p:nvSpPr>
        <p:spPr>
          <a:xfrm>
            <a:off x="751936" y="4235570"/>
            <a:ext cx="11325045"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Here We have Data Summary of our data Which shoes that these dataset contains 8760 Rows and 14 Columns.</a:t>
            </a:r>
          </a:p>
          <a:p>
            <a:pPr marL="285750" indent="-285750">
              <a:buFont typeface="Wingdings" panose="05000000000000000000" pitchFamily="2" charset="2"/>
              <a:buChar char="Ø"/>
            </a:pPr>
            <a:r>
              <a:rPr lang="en-US" dirty="0"/>
              <a:t>Three Categorical Features ‘Seasons’, ’Holiday’, and ‘Functioning Day’.</a:t>
            </a:r>
          </a:p>
          <a:p>
            <a:pPr marL="285750" indent="-285750">
              <a:buFont typeface="Wingdings" panose="05000000000000000000" pitchFamily="2" charset="2"/>
              <a:buChar char="Ø"/>
            </a:pPr>
            <a:r>
              <a:rPr lang="en-US" dirty="0"/>
              <a:t>One Date Time Feature “Date”.</a:t>
            </a:r>
          </a:p>
          <a:p>
            <a:pPr marL="285750" indent="-285750">
              <a:buFont typeface="Wingdings" panose="05000000000000000000" pitchFamily="2" charset="2"/>
              <a:buChar char="Ø"/>
            </a:pPr>
            <a:r>
              <a:rPr lang="en-US" dirty="0"/>
              <a:t>Also we have some numerical variables such as Temperature ,Humidity, Wind Speed, Visibility, Solar Radiation, Rainfall, Snowfall which tells us how environmental </a:t>
            </a:r>
            <a:r>
              <a:rPr lang="en-US" dirty="0" err="1"/>
              <a:t>codition</a:t>
            </a:r>
            <a:r>
              <a:rPr lang="en-US" dirty="0"/>
              <a:t> affects Rental Bike Count.</a:t>
            </a:r>
            <a:endParaRPr lang="en-IN" dirty="0"/>
          </a:p>
        </p:txBody>
      </p:sp>
    </p:spTree>
    <p:extLst>
      <p:ext uri="{BB962C8B-B14F-4D97-AF65-F5344CB8AC3E}">
        <p14:creationId xmlns:p14="http://schemas.microsoft.com/office/powerpoint/2010/main" val="57309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Feature Analysis</a:t>
            </a:r>
            <a:endParaRPr lang="en-IN" b="1" dirty="0">
              <a:solidFill>
                <a:srgbClr val="FF0000"/>
              </a:solidFill>
            </a:endParaRPr>
          </a:p>
        </p:txBody>
      </p:sp>
      <p:sp>
        <p:nvSpPr>
          <p:cNvPr id="3" name="Content Placeholder 2"/>
          <p:cNvSpPr>
            <a:spLocks noGrp="1"/>
          </p:cNvSpPr>
          <p:nvPr>
            <p:ph idx="1"/>
          </p:nvPr>
        </p:nvSpPr>
        <p:spPr>
          <a:xfrm>
            <a:off x="838200" y="1449238"/>
            <a:ext cx="10515600" cy="4727725"/>
          </a:xfrm>
        </p:spPr>
        <p:txBody>
          <a:bodyPr>
            <a:noAutofit/>
          </a:bodyPr>
          <a:lstStyle/>
          <a:p>
            <a:pPr>
              <a:buFont typeface="Wingdings" panose="05000000000000000000" pitchFamily="2" charset="2"/>
              <a:buChar char="Ø"/>
            </a:pPr>
            <a:r>
              <a:rPr lang="en-US" sz="1800" dirty="0"/>
              <a:t>Date : year-month-day</a:t>
            </a:r>
          </a:p>
          <a:p>
            <a:pPr>
              <a:buFont typeface="Wingdings" panose="05000000000000000000" pitchFamily="2" charset="2"/>
              <a:buChar char="Ø"/>
            </a:pPr>
            <a:r>
              <a:rPr lang="en-US" sz="1800" dirty="0"/>
              <a:t>Rented Bike count - Count of bikes rented at each hour</a:t>
            </a:r>
          </a:p>
          <a:p>
            <a:pPr>
              <a:buFont typeface="Wingdings" panose="05000000000000000000" pitchFamily="2" charset="2"/>
              <a:buChar char="Ø"/>
            </a:pPr>
            <a:r>
              <a:rPr lang="en-US" sz="1800" dirty="0"/>
              <a:t>Hour - Hour of he day</a:t>
            </a:r>
          </a:p>
          <a:p>
            <a:pPr>
              <a:buFont typeface="Wingdings" panose="05000000000000000000" pitchFamily="2" charset="2"/>
              <a:buChar char="Ø"/>
            </a:pPr>
            <a:r>
              <a:rPr lang="en-US" sz="1800" dirty="0"/>
              <a:t>Temperature-Temperature in Celsius</a:t>
            </a:r>
          </a:p>
          <a:p>
            <a:pPr>
              <a:buFont typeface="Wingdings" panose="05000000000000000000" pitchFamily="2" charset="2"/>
              <a:buChar char="Ø"/>
            </a:pPr>
            <a:r>
              <a:rPr lang="en-US" sz="1800" dirty="0"/>
              <a:t>Humidity - %</a:t>
            </a:r>
          </a:p>
          <a:p>
            <a:pPr>
              <a:buFont typeface="Wingdings" panose="05000000000000000000" pitchFamily="2" charset="2"/>
              <a:buChar char="Ø"/>
            </a:pPr>
            <a:r>
              <a:rPr lang="en-US" sz="1800" dirty="0"/>
              <a:t>Wind speed - m/s</a:t>
            </a:r>
          </a:p>
          <a:p>
            <a:pPr>
              <a:buFont typeface="Wingdings" panose="05000000000000000000" pitchFamily="2" charset="2"/>
              <a:buChar char="Ø"/>
            </a:pPr>
            <a:r>
              <a:rPr lang="en-US" sz="1800" dirty="0"/>
              <a:t>Visibility - 10m</a:t>
            </a:r>
          </a:p>
          <a:p>
            <a:pPr>
              <a:buFont typeface="Wingdings" panose="05000000000000000000" pitchFamily="2" charset="2"/>
              <a:buChar char="Ø"/>
            </a:pPr>
            <a:r>
              <a:rPr lang="en-US" sz="1800" dirty="0"/>
              <a:t>Dew point temperature - Celsius</a:t>
            </a:r>
          </a:p>
          <a:p>
            <a:pPr>
              <a:buFont typeface="Wingdings" panose="05000000000000000000" pitchFamily="2" charset="2"/>
              <a:buChar char="Ø"/>
            </a:pPr>
            <a:r>
              <a:rPr lang="en-US" sz="1800" dirty="0"/>
              <a:t>Solar radiation - MJ/m2</a:t>
            </a:r>
          </a:p>
          <a:p>
            <a:pPr>
              <a:buFont typeface="Wingdings" panose="05000000000000000000" pitchFamily="2" charset="2"/>
              <a:buChar char="Ø"/>
            </a:pPr>
            <a:r>
              <a:rPr lang="en-US" sz="1800" dirty="0"/>
              <a:t>Rainfall - mm</a:t>
            </a:r>
          </a:p>
          <a:p>
            <a:pPr>
              <a:buFont typeface="Wingdings" panose="05000000000000000000" pitchFamily="2" charset="2"/>
              <a:buChar char="Ø"/>
            </a:pPr>
            <a:r>
              <a:rPr lang="en-US" sz="1800" dirty="0"/>
              <a:t>Snowfall - cm</a:t>
            </a:r>
          </a:p>
          <a:p>
            <a:pPr>
              <a:buFont typeface="Wingdings" panose="05000000000000000000" pitchFamily="2" charset="2"/>
              <a:buChar char="Ø"/>
            </a:pPr>
            <a:r>
              <a:rPr lang="en-US" sz="1800" dirty="0"/>
              <a:t>Seasons - Winter, Spring, Summer, Autumn</a:t>
            </a:r>
          </a:p>
          <a:p>
            <a:pPr>
              <a:buFont typeface="Wingdings" panose="05000000000000000000" pitchFamily="2" charset="2"/>
              <a:buChar char="Ø"/>
            </a:pPr>
            <a:r>
              <a:rPr lang="en-US" sz="1800" dirty="0"/>
              <a:t>Holiday - Holiday/No holiday</a:t>
            </a:r>
          </a:p>
          <a:p>
            <a:pPr>
              <a:buFont typeface="Wingdings" panose="05000000000000000000" pitchFamily="2" charset="2"/>
              <a:buChar char="Ø"/>
            </a:pPr>
            <a:r>
              <a:rPr lang="en-US" sz="1800" dirty="0"/>
              <a:t>Functional Day – No </a:t>
            </a:r>
            <a:r>
              <a:rPr lang="en-US" sz="1800" dirty="0" err="1"/>
              <a:t>Func</a:t>
            </a:r>
            <a:r>
              <a:rPr lang="en-US" sz="1800" dirty="0"/>
              <a:t>(Non Functional Hours), Fun(Functional hours)</a:t>
            </a:r>
          </a:p>
        </p:txBody>
      </p:sp>
    </p:spTree>
    <p:extLst>
      <p:ext uri="{BB962C8B-B14F-4D97-AF65-F5344CB8AC3E}">
        <p14:creationId xmlns:p14="http://schemas.microsoft.com/office/powerpoint/2010/main" val="3217122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INSIGHTS FROM OUR DATASET</a:t>
            </a:r>
            <a:endParaRPr lang="en-IN" b="1"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There are No missing values present in out dataset.</a:t>
            </a:r>
          </a:p>
          <a:p>
            <a:pPr>
              <a:buFont typeface="Wingdings" panose="05000000000000000000" pitchFamily="2" charset="2"/>
              <a:buChar char="Ø"/>
            </a:pPr>
            <a:r>
              <a:rPr lang="en-US" dirty="0"/>
              <a:t>There are No duplicates value present in our dataset.</a:t>
            </a:r>
          </a:p>
          <a:p>
            <a:pPr>
              <a:buFont typeface="Wingdings" panose="05000000000000000000" pitchFamily="2" charset="2"/>
              <a:buChar char="Ø"/>
            </a:pPr>
            <a:r>
              <a:rPr lang="en-US" dirty="0"/>
              <a:t>There are No Null values in out dataset.</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4" name="AutoShape 2" descr="data:image/png;base64,iVBORw0KGgoAAAANSUhEUgAABLoAAAKcCAYAAADvvdNxAAAABHNCSVQICAgIfAhkiAAAAAlwSFlzAAALEgAACxIB0t1+/AAAADh0RVh0U29mdHdhcmUAbWF0cGxvdGxpYiB2ZXJzaW9uMy4yLjIsIGh0dHA6Ly9tYXRwbG90bGliLm9yZy+WH4yJAAAgAElEQVR4nOzdabRtVX0m/OcviASbBCxNYoNIsINXopFYWiaKmApaKlZefW0SlUg0GrukUmqk7CJSRYyJGjUGYhMRUFMaLDGKHZ0WL0SNRgZoVPASUIOidIqKNLM+rHXKncO55+y71733nDv5/cZYY58991zNfu799Iy51q7WWgAAAABgR3ez9b4AAAAAANgaFF0AAAAAdEHRBQAAAEAXFF0AAAAAdEHRBQAAAEAXFF0AAAAAdEHRBQAAAEAXFF0AAAAAdEHRtYOpqlrva9iRyW8a+S1OdtPIbxr5LU5208hvGvlNI7/FyW4a+U0jv8XJblCttfW+BlZRVTsl2S1JWmvfW+fL2eHIbxr5LU5208hvGvktTnbTyG8a+U0jv8XJbhr5TSO/xcluZYquDayqbp3kmCT3SLJzkguSvCTJ11pr16znte0I5DeN/BYnu2nkN438Fie7aeQ3jfymkd/iZDeN/KaR3+Jkt3luXdygqmq3JJ9OcuckH0hyRpL/J8mnkjyzqm63jpe34clvGvktTnbTyG8a+S1OdtPIbxr5TSO/xcluGvlNI7/FyW51O6/3BbBZT01yTZKntdbOT5Kq+rkkb0jyuiS3rao3tdYuXcdr3MjkN438Fie7aeQ3jfwWJ7tp5DeN/KaR3+JkN438ppHf4mS3Ciu6Nq49k/x0kk3J8FC51tolrbXHJzk2ycuSPKWqfmodr3Ejk9808luc7KaR3zTyW5zsppHfNPKbRn6Lk9008ptGfouT3SoUXRvM+DC5JPl2hhV39xz/07alz1prhyX5n0lemuRe437+LSO/qeS3ONlNI79p5Lc42U0jv2nkN438Fie7aeQ3jfwWJ7v53KS+7Ea29B+vtXb9OPThJLdLclj7yS8G3DDzH/vZSb6e5E/H/W7Yjpe74chvGvktTnbTyG8a+S1OdtPIbxr5TSO/xcluGvlNI7/FyW7LKLo2gKq6ZZLXVNVh4/ubtda+kuSVSf5LVT03Sdrg+vHzy5K8N8neNdyLe5Mlv2nktzjZTSO/aeS3ONlNI79p5DeN/BYnu2nkN438Fie7Ledh9Oushp8E/Yck30qyqapu3lq7dvz4XUnumeQN42rEvxyXJS61sd9OstONj3rTIb9p5Lc42U0jv2nktzjZTSO/aeQ3jfwWJ7tp5DeN/BYnu8UoutZRVd0iyUkZlhQ+J8mm1tp1S5+31v6lql6T4T/nG6vqTknekuRrVfXvkvxqhofPXb3dL34DkN808luc7KaR3zTyW5zsppHfNPKbRn6Lk9008ptGfouT3eIUXevrbkn+XZI/zPiftqruNY7dMcmHWmvnVtULk3wtyYuTPK6qvpfkyiS/mOTA1tr31ufy1538ppHf4mQ3jfymkd/iZDeN/KaR3zTyW5zsppHfNPJbnOwW1VqzrdOW5PFJrkiyy/j+cRna2iuS3JDk/CRPT/JT4+e/mOSoDD8X+sokd1/v7yC/HXeTn+zkt2Nu8pOd/HbMTX7yk92OuclPfrLb8TYrutZBDQ+HuyHJRUl+kOEnQW+T4T/knyf5ZJIfJfmTJK9P8uOqendr7QtVdU5rrY333rbNnaNn8ptGfouT3TTym0Z+i5PdNPKbRn7TyG9xsptGftPIb3Gym65uwt99u6uqXVprP555f/ckn07yF0kuTvKoJL/dWrti/LyS/P9JbpXkfq21Hy/9h70p/seV3zTyW5zsppHfNPJbnOymkd808ptGfouT3TTym0Z+i5PdVtQ2wLKym8KW5JZJLkzykmXjL0tyfYYliH83M77r+PrIJNclefB6fwf57bib/GQnvx1zk5/s5LdjbvKTn+x2zE1+8pNdH9vNwjY3LjP8bJI9kxxUVbcf29ckeXeSv01yhyR3q6pfTJLW2o/Gz2+d5NIk39y+V71xyG8a+S1OdtPIbxr5LU5208hvGvlNI7/FyW4a+U0jv8XJbutTdG1j43/af0ry1SSHJ3lwhmWFLUlaa+cn+cskf5dkvyTPrar7jPveMcnDk3wjyeXb/+rXn/ymkd/iZDeN/KaR3+JkN438ppHfNPJbnOymkd808luc7LYNz+jahsb/tJ/L8BC5JyfZJcmHM/xKwqNba9+dmbt/kt9J8rwkm5JclmEJ4t2THNRa+8L2vfr1J79p5Lc42U0jv2nktzjZTSO/aeQ3jfwWJ7tp5DeN/BYnu21H0bWNVNVuSb6S4Sc/n9Ra+9dx/M+SPDfJQ1trZ1XVzVtr187s97AMD5m7w7j/ca21r2z3L7DO5DeN/BYnu2nkN438Fie7aeQ3jfymkd/iZDeN/KaR3+Jkt20puraRqvr1JAcn+fPW2jdnxm+b5JwkZ7XWHjeO/ZtfRlj+uj7fYH3Jbxr5LU5208hvGvktTnbTyG8a+U0jv8XJbhr5TSO/xclu21J0bWNVdbPW2g0z73fN8POgT0jy/7bWTl1hH/9hR/KbRn6Lk9008ptGfouT3TTym0Z+08hvcbKbRn7TyG9xsts2PIx+K6qqXavq0VX1rKo6JElaazdU1U5Lc9rw6whvSnLzDA3ujdxU/9PKbxr5LU5208hvGvktTnbTyG8a+U0jv8XJbhr5TSO/xcluO2qt2bbCluFnPc9O8uUMD4W7NMk7V5h3s/H16CRXZfhFhXW//vXe5Cc/2e2Ym/zkJ7sdc5Of/OS3Y26yk5/8dsxNdtt3s6JrK6iqn0pySoaf9Hx6hl8+eFeSB1fVfjPzqv1kWeJHktwyySPGz3bKTZT8ppHf4mQ3jfymkd/iZDeN/KaR3zTyW5zsppHfNPJbnOzWwXo3bT1sSX43QzO7f5Kdx7H9k1w9vtbM3J1n/v7bJN9Ocsv1/g7y23E3+clOfjvmJj/ZyW/H3OQnP9ntmJv85Ce7m85mRdfWcc8kN2+tndNau24cuzbJ15P8tySnV9XxVbV7a+26qtplnHNKkpZkj+1/yRuK/KaR3+JkN438ppHf4mQ3jfymkd808luc7KaR3zTyW5zstjNF19bx1SR7VdXBSVJVP5+hfb15hgb2XzI8SO6MqrpFa+3H437HJ7lva+3idbjmjUR+08hvcbKbRn7TyG9xsptGftPIbxr5LU5208hvGvktTnbb23ovKethS/KzSU5PckOSc5J8I8nnk+w9M+cJGVrbI8b3O633dW+UTX7yk92OuclPfrLbMTf5yU9+O+YmO/nJb8fcZLf9t53DZK21b1XVY5M8JMn3k7w8yf9KsqmqdmqtXZ/kw0kuS/LT4z7Xr9f1bjTym0Z+i5PdNPKbRn6Lk9008ptGftPIb3Gym0Z+08hvcbLb/hRdW0lr7btJTqyqWyfZJ8n32lDFXj/+QsKdknwryT8n//cXFdq6XfAGI79p5Lc42U0jv2nktzjZTSO/aeQ3jfwWJ7tp5DeN/BYnu+3LM7q2vh8kOTfJoVX1S+PYnZL8fpLbZGhq4z/tZslvGvktTnbTyG8a+S1OdtPIbxr5TSO/xcluGvlNI7/FyW47KPltfVV1vyQfTXJNkq8l2TXDfbmPbq19YT2vbUcgv2nktzjZTSO/aeS3ONlNI79p5DeN/BYnu2nkN438Fie7bU/RtY1U1b2TvDDJzyX5xyRva62dv75XteOQ3zTyW5zsppHfNPJbnOymkd808ptGfouT3TTym0Z+i5PdtqXo2obGe21vSCw9XIT8ppHf4mQ3jfymkd/iZDeN/KaR3zTyW5zsppHfNPJbnOy2HUUXAAAAAF3wMHoAAAAAuqDoAgAAAKALii4AAAAAujBX0VVVd6qqN1bVWVX1g6pqVbXXnPverKoOr6oLq+pHVfWFqnrslIsGAAAAYNuqqgdV1ceq6ttV9b2q+lxVHTbz+R+PHdFK249WON4dq+rtVXVJVV1TVZuq6qgV5j2jqv55nPPlqnrWvNe885zz9kny+Aw/e/mpJL8+7wmSvCrJC5K8ZNz/iUneW1WPaq19eAuOAwAAAMB2UFX7J/lEkrOTPCPJD5I8LsnbquoWrbW/SvLWJB9Ztustx7GTlh1vryRnJtmU5PlJvpVkrwyd0+y8ZyQ5JslR4/kfluTNVVXjOVe/7nl+dbGqbtZau2H8++lJ3pLkrq21C9fY7/ZJLk7yJ621V8yMn5Lkdq21/dc8OQAAAADbVVX9jwwLl/ZorX1/ZvysJGmtPXAz+z0lyTuTPKq19qGZ8Y8k2SPJg1pr125m352TfDPJya21Q2fG357kkCQ/v7l9l8x16+JSybWAg5PskuT4ZePHJ7l3Vd11weMCAAAAsO3skuTaJD9cNn5lVu+TDs2wWuujSwNV9QsZOqI3rlFUPTDJ7XLjHum4JLdN8itrXfS2fhj9fkmuSXL+svHzxtd9t/H5AQAAANhy7xhf31BVd6iqnxlvK3xYktettENV3TnJQ5Oc0Fq7buajB42vP6yqj4/P3rq8qt5ZVbedmbff+HruskPP3SPN+4yuRe2R5Ip24/sjL5v5fC1r31u5BV5Zr9yah9uqXvGTuzs3pI2cXSK/qeQ3zUbOT3bTyG8a+U2zkfOT3TTym0Z+02zk/GQ3jfymuQnmV6t92Fo7t6oOTPL+JM8eh69N8qzW2ns2s9uTMyyqOnbZ+B3G17dnWJ11VIZncx2VZN+quv94N+FST3T5sv3n7pG2ddEFAAAAwA6mqu6W5O8yrKZ6VoZbGB+T5Oiq+lFr7YQVdntqks+31s5ZNr50R+HprbXnjH+fWlVXJnlPhtsaT94a172ti67Lk/zM+GT82ZVZSw3cZSvsAwAAAMD6+h8ZVnA9aua5WqeMtxr+RVW9e/aZ7lV1/yT3TPIHKxzru+Prx5eNf2x8vW+GomtpJdfuSf51Zt7cPdK2fkbXeUlukeQXlo0v3VP5xW18fgAAAAC23L2TfGGFh8d/OsOD4W+/bPzQDMXYu1Y41nkrjM1aKsyW5u237PO5e6RtXXR9JMOX/K1l409Ocm5rbdM2Pj8AAAAAW+6SJPepql2Wjf/7JD/KzOqqcc4Tk5zcWrt0hWOdPR7v4GXjDx9fPzO+npXkO1m5R7osyZlrXfTcty5W1ePGP+83vj6iqi5Ncmlr7YxxznVJjm2t/U6StNa+XVWvTXJ4VX0vyeeSPCHJQUkOmffcAAAAAGxXb0ry3iQfrKo3Z3hG1yFJnpTkda21H8/MfVSG2wuXP4Q+SdJau66qXpzkHVV1dJITMzyM/r8nOT3JqeO8a6vqZUneXFXfSPKJDB3SYUmet+ycK9qSZ3S9d9n7N4+vZyQ5cPx7p3Gb9ZIk30/y+0l+LsmXkzy+tfb3W3BuAAAAALaT1tr7quo/JfmjJG9NsmuSC5I8J8kxy6YfmmHF1Wa7ntbasVV1w3i8p43zj09y+Oxz3VtrR1dVS/Jfk7wwyUVJnttae/MKh72RuYuu1tqqPzu5uTmtteuTHDluAAAAAOwAWmsnZ45fQ2ytPWbO4x2X5Lg55h2TG5dpc9nWz+gCAAAAgO1C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YquqrqzlX1vqq6sqquqqoTq2rPOffds6qOraqLquqHVfWVqjqyqm457dIBAAAA2Baq6vSqapvZPjIzb/eqemtVfaeqrq6qT1TVvVc43q5V9Zqq+texHzqrqh68wrzbVtVfVNXXxnmbqupNVXW7ea575zm+2G5JTk1yTZJDk7QkRyY5rar2b61dvcq+t0zyiSQ3T/KyJBcl+eUkr0xytyRPmOciAQAAANiunp3kNsvGHpjktUlOSpKqqiQfTLJXkucluTzJ4Rk6o/u01r4+s+/bkjwyyQuTfC3Jc5J8tKoe2Fr7p5njnZTk7klenuRLSfZNckSSA8a5bbWLXrPoSvKMJHsnuUdr7fzxxOck+WqSZ45fcHMelKHQOri19rFx7LSq2iPJC6pqt9baD+a4BgAAAAC2k9baF5ePVdUzkvw4yXvGoUMydD8HtdZOG+eclWRTkhclef449otJfjPJYa21vxnHzkhyXoYS65DxeHdL8h+SPLO19tfj2OlVdUOSv8pQgH15teue59bFQ5KcvVRyjV92U5IzkzxmjX13GV+vWjZ+xXjumuP8AAAAAKyj8Y6//y/JB1trl43DhyT55lLJlSSttSszrPKa7YwOSXJtkr+dmXddhsLs4Kq6xTi8Wo+UzNFjzVN07Zfk3BXGz8uwfGw1n8iw8uvVVbVvVd2qqg5K8vtJjl7ttkcAAAAANozfSHLrJMfOjK3WGe1ZVbeambdphbv6zstQbu0z8/6TSV5WVQeMPdL9M9zGeHJr7UtrXeQ8RdceGe6xXO6yJLuvtmNr7UdJfmU8z3lJvpfklCR/n+S5c5wbAAAAgPX31CTfTnLyzNhqnVHyk95orXl7JMn4/K3/lOH2xM9k6JH+IcMzvR47z0XO9auLi6qqXTMsS7t9kqckeUiGh449IclfbstzAwAAADBdVd0hya8lOWG85XBbekuSByR5VoYe6VlJDkjyvqpas8ea52H0l2fllVuba+Nm/U6SA5Ps01q7YBz7ZFVdmeSvq+ro1toX5rgGAAAAANbHkzMsljp22fhqndHS50uvd1ll3mVJUlWPTPKkJL/WWjtl/OyTVfW1JB9L8ugkH1jtQudZ0XVehnspl9s3yY2ewL/MvZNcPlNyLfn0+HqvOc4PAAAAwPo5NMkXVlistFpndFFr7fsz8+46PtB++bwfJ1n6AcR7j6+fWTZv7h5pnqLrpCQPqKq9lwaqaq8MPx950hr7XpJk96raZ9n4vx9fvzHH+QEAAABYB1V1QIZCavlqrmTohe5YVQ+ZmX+bDCuvZjujDya5eYZfbVyat3OGR1t9rLV2zTh8yfh6/2XnmbtHmqfoekuSC5N8oKoeU1WHZFgmdnGSY2Yu8C5VdV1VvXxm33dkeHDYh6vq0Kp6aFW9MMmfJfnHJGfOcX4AAAAA1sdTk1yX5IQVPjspyVlJjq+qJ1bVweNYJfnTpUmttc9neIb766vq6VX1sCTvSXLXJK+YOd6JSb6Z5J1V9Xtjj/R7Sd6ZoYd6/1oXu2bR1Vq7OslBSb6S5Ljxi21KctDMErSMX2Kn2WO21i7M8ACxf0pyZJIPJ3lGkr9O8h9bazesdX4AAAAAtr+qunmGZ2Z9pLX27eWfj73Oo5J8PMmbMxRR1yd5aGvt4mXTn5bkbzL0Qx9KcuckD2+tfW7meFdl6JFOTvKimdcPJnngsh5qRfM8jD6ttYuyxs84jqVWrTD+xSSPn+c8AAAAAGwMrbVrk9xujTmXJTls3Fab98Mkfzhuq827OMOPGy5knlsXAQAAAGDDU3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mKvoqqo7V9X7qurKqrqqqk6sqj3nPUlV3auq3ltV36mqH1bVl6vq9xe/bAAAAAC2lao6sKraCtsVM3MeVlXHV9UFY99zQVX9VVXdfoXjrXSsVlX3WWHuHavq7VV1SVVdU1Wbquqoea575zm+2G5JTk1yTZJDk7QkRyY5rar2b61dvcb+B4z7n57k6UmuTHK3JLea5wIBAAAAWDfPT/KZmffXzfz9rAz9zpFJvpah73llkoPHzuj7y471jiTHLBv7yuybqtoryZlJNo3n/laSvZLsM8/Frll0JXlGkr2T3KO1dv540nOSfDXJM5O8dnM7VtXNkrwzySmttd+Y+ei0eS4OAAAAgHX1pdba2Zv57NmttUtn3p9RVV9JckaSxyd5+7L531jlWEuOTvKNJA9trV27dNx5L3aeWxcPSXL2UsmVJK21TRnatcesse+BSe6VVcowAAAAAHY8y0quJUurv+64pcerql9IcnCSN86UXFtknqJrvyTnrjB+XpJ919j3V8bXXavq7Kq6tqq+XVVvqKqf2pILBQAAAGC7O6Gqrq+q71bVu+Z4ZvtDxtcvrfDZ743P3PpBVZ1aVb+67PMHja8/rKqPj3Mvr6p3VtVt57nYeYquPZJcvsL4ZUl2X2PfO4yvf5vkY0n+Y5I/zfCsrnfNc4EAAAAAbHdXJvnzDB3OQUleleTXkpy10sPmk6Sqbp3k9RlKrv+17OPjkzx7PMbvJrltklOr6sCZOUs90tszPLvrEUn+KMkjk3x0fETWquZ5RtcUSxdwfGvt5ePfp1fVTkn+pKru1VpbqeEDAAAAYJ201j6f5PMzQ2dU1SeTfDrDQ+JfOju/qnZO8u4Mtyw+qLU2+9D6tNaeMvP2U1X1gQx3EB6Zn9wRuNQjnd5ae87496lVdWWS92S4rfHk1a57nhVdl2fllVubW+k167vj68eXjX9sfL3vHOcHAAAAYJ211j6XYaXVL8+Ojyutjs2wWus/t9bOmeNY30vyoWXHmtwjzbOi67wMz+labt8kX5xj39XcMMf5AQAAANg42rL3Ryd5QpLHtdZOmXCsyT3SPCu6TkrygKrae2mgqvbK8ICwk9bY9+Qk12RYWjbr4ePrZ+c4PwAAAADrrKoOSHKPDLcvLo0tPcfraa215c/lWu1Yt0nyqNljJTk7ySXZfI/0maxhnhVdb0ny3CQfqKqXZmjaXpXk4iTHzFzgXZJckOSI1toRSdJa+25VHZXkZVV1VZJTkxyQ5OVJjm2tnT/H+QEAAADYjqrqhCSbknwuyRUZbhs8PMk3krxhnPNHSf4ww8Pjv1pVD5g5xKWttQvGeS/IUJCdluSbSe6S5AVJfi7Jby3t0Fq7rqpenOQdVXV0khOT7JPkvyc5PUOvtKo1i67W2tVVdVCS1yU5LkklOSXJH7TWvj+bQZKdcuNVYkck+V6GJ+u/IMm/JnlNhrIMAAAAgI3n3CRPSvK8JLtlWGl1YpJXtNa+M855xPh62LjNOjbJb49/fznJb4zbTye5KsmZSX6ntTa7oiuttWOr6oYMv7b4tCSXZfjFxsNba8tvmbyRuX51sbV2UZLHrjHnwgxl1/LxluS14wYAAADABtdaOyrJUWvMOXDOY30wyQe34NzHZVhstcXmeUYXAAAAAGx4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PX6324AACAASURBVAAAuqDoAgAAAKALii4AAAAAuqDoAgAAAKALii4AAAAAuqDoAgAAAKALii4AAAAAuqDoAgAAAKALii4AAAAAuqDoAgAAAKALii4AAAAAuqDoAgAAAKALii4AAAAAuqDoAgAAAKALii4AAAAAujBX0VVVd66q91XVlVV1VVWdWFV7bunJqurFVdWq6n9v+aUCAAAAsD1U1cFVdWpVXVJV11TV16vqf1bVvjNzDhx7nuXbFSscb/eqemtVfaeqrq6qT1TVvde4hi3ukXae44vtluTUJNckOTRJS3JkktOqav/W2tXznKiq9k7y0iTfnvfiAAAAAFgXeyT5xyRvTnJpkj2TvDjJ2VV179bav8zMfX6Sz8y8v272QFVVST6YZK8kz0tyeZLDM3RL92mtfX35yRftkdYsupI8I8neSe7RWjt/PNk5Sb6a5JlJXjvnuf4qyQlJ7jHneQEAAABYB621dyd59+xYVX06yT8neVySP5/56EuttbNXOdwhSR6U5KDW2mnjsc5KsinJizIUZcst1CPNc+viIUnOXiq5kqS1tinJmUkeM89Jquo3k/xShrYOAAAAgB3Pd8fX61addWOHJPnmUsmVJK21KzOs8rpRtzSlR5qn6NovybkrjJ+XZN8Vxv+Nqto9yeuSvKi1dtmWXR4AAAAA66WqdqqqXarqbkmOSXJJlq30SnJCVV1fVd+tqnet8Fz31bqlPavqVjPnm9QjzbP0a48M904ud1mS3efY/zVJvpLkHfNfFgAAAAAbwD8kud/49/kZbj9cem7WlRluYTwjyVVJ7pvkvyU5q6ruOzNvjyQXrnDspSJr9yTfH/+e1CNt02dlVdWvJnlqkl9qrbVteS4AAAAAtrqnJLlNhue3vyDJx6vqV1prF7bWPp/k8zNzz6iqTyb5dIbnbr10S060NXqkeW5dvDwrr9za3EqvWcckeVuSr1fVz1TVz2Qo13Ya399ii64WAAAAgO2mtfal1to/jA+nf1iSW2X49cXNzf9chhVZvzwzvFq3tPR5shV6pHmKrvMy3Eu53L5JvrjGvvdK8qzxgpe2ByV5wPj3781xfgAAAADWWWvtigy3L+4zz/SZv1frli5qrS3dtji5R5rn1sWTkvxZVe3dWvtaklTVXuOJNtvgjR66wtjrk+yU5HkZwgEAAABgg6uqn01yzyQnrDLngCT3SPK+meGTkjytqh7SWjtjnHebJI9O8q6ZeZN7pHmKrrckeW6SD1TVSzM0cq9KcnGGJWVLX+QuSS5IckRr7Ygkaa2dvvxgVXVFkp1X+gwAAACA9VdV70/yuSTnZHjQ/N2T/Jck12V4AH2q6oQkm8Z5V2R4GP3hSb6R5A0zhzspyVlJjq+qF2ZYnXV4kkryp0uTtkaPtGbR1Vq7uqoOyvDTjseNF3FKkj+YWVqWcXynzHc7JAAAAAAb19lJHp/kvybZJcOCp9OTHNVau3Ccc26SJ2VYbbVbkkuSnJjkFa217ywdqLV2Q1U9KsmfJXlzkl0zFF8Pba1dvDUveq5fXWytXZTksWvMuTBD2bXWsQ6c55wAAAAArI/W2quTvHqNOUclOWrO412W5LBx25LrOHBL5lt9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GGuoquq7lxV76uqK6vqqqo6sar2nGO/A6rqr6vqn6vqB1V1UVWdUFV3nX7pAAAAAGwLVXWnqnpjVZ01djqtqvZaNuePx/GVth8tm3vhZub955k5P19VR1XVZ6vqiqq6tKpOqaoHz3vdO8/xxXZLcmqSa5IcmqQlOTLJaVW1f2vt6lV2f2KS/ZK8Icl5Se6Y5GVJPltV92mtXTzvhQIAAACw3eyT5PFJ/jHJp5L8+gpz3prkI8vGbjmOnbTC/I8m+eNlY1+e+ft+SZ6Q5G+SnJ1klyTPTnJ6VR3SWvv7tS56zaIryTOS7J3kHq2185Okqs5J8tUkz0zy2lX2fXVr7dLZgao6M8mm8bgvn+P8AAAAAGxfn2yt/WySVNXTs0LR1Vr7epKvz45V1VMy9E3HrnDM77TWzl7lnP87yd1ba9fNHO+jGRZPvSjJmkXXPLcuHpLk7KWSK0laa5uSnJnkMavtuLzkGsf+JcmlGVZ3AQAAALDBtNZuWHDXQ5N8K8PqrS095xWzJdc4dl2Sf8qcPdI8Rdd+Sc5dYfy8JPvOc5JZVXWvJLdP8qUt3RcAAACAjamq7pzkoUlOWF5YjR49Pu/rmqo6e/b5XKscc5ckD8ycPdI8RdceSS5fYfyyJLvPc5IlVbVzkqMzrOh625bsCwAAAMCG9uQMXdNKty1+MMnzkhyc5LeS/CjJ+6vqyWsc84+T3CnJq+e5gHme0bU1vSnJf0jyyNbaSuUZAAAAADumpyb5fGvtnOUftNaeN/u+qt6f4YHzRyU5fqWDVdVvJnlxkle11j41zwXMs6Lr8qy8cmtzK71WVFV/kuR3kxzWWvvYvPsBAAAAsLFV1f2T3DMrr+a6kdba9Unem+ROVfXzKxzv0UnekeRtrbVXzHsd86zoOi/Dc7qW2zfJF+c5SVW9JMkfJXlea+24eS8OAAAAgB3CoUmuTfKuBfZts2+q6mEZSrD3J3nmlhxonhVdJyV5QFXtPXPCvZI8aPxsVVX1/CRHJnlJa+1NW3JxAAAAAGxs4wPjn5jk5NbapXPus3OSJyS5qLV2ycz4A5N8IMkpSZ68pb/+OM+KrrckeW6SD1TVSzO0bK9KcnGSY2Yu5C5JLkhyRGvtiHHsiUlen+QjSU6tqgfMHPeq1tpcK8IAAAAA2L6q6nHjn/cbXx9RVZcmubS1dsbM1EdleMTVirctVtWTkjwmyYcz9Ek/m+Q5SX4pyZNm5t0zyYeSfCfJa5Lcr6r+73Faa2evdc1rFl2ttaur6qAkr0tyXJLK0Kr9QWvt+7PXnWSn/NtVYg8fxx8+brPOSHLgWucHAAAAYF28d9n7N4+vyzudQ5NcluTvN3OcTUlun6G82iPJ1Uk+m+ThrbWPzsx7QIbnxO+e5LQVjlMrjP0bc/3qYmvtoiSPXWPOhctP2Fr77SS/Pc85AAAAANg4WmtrFkvjvMes8fnZSQ6a4zjvyPAA+oXN84wuAAAAANjw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cD/Ye+sw+Wqrjb+W0luEiKEIIHgEtzdXVvcobhrW9zdixVKobi0RQMtFC1aJATXAh/uXlwCsfX98a6T2XcyNwLknrk5+32e/dyZfc6Z7LOy9V2WkZGRkZGRkZGRkZExUSATXRkZGRkZGRkZGRkZGRkZGRkZEwUy0ZWRkZGRkZGRkZGRkZGRkZGRMVEgE10ZGRkZGRkZGRkZGRkZGRkZGRMFxonoMrMZzOx6M/vKzL42s3+Y2Yzj+Gx3MzvNzD40syFmNtjMVvh5zc7IyMjIyMjIyMjIyMjIyMjImJD4OXxQWRgr0WVmPYB7gbmA7YBtgNmB+8ys5zj8G5cAuwBHAesAHwL/NrOFfmqjMzIyMjIyMjIyMjIyMjIyMjImHH4BPqgUdBmHe3YBZgXmdPfXAMzsOeBVYDfgzLYeNLMFgd8AO7r7ZVF3P/ACcByw3s9qfUZGRkZGRkZGRkZGRkZGRkbGhMBP5oPKxLi4Lq4HPFK8FIC7vwkMAtYfh2eHAdcmzw4HrgHWNLNu493ijIyMjIyMjIyMjIyMjIyMjIwJjZ/DB5WGcSG65gX+26D+BWCecXj2TXf/vsGzXYEB4/DvZ2RkZGRkZGRkZGRkZGRkZGS0L34OH1QaxoXomhz4okH950Dfn/FscT0jIyMjIyMjIyMjIyMjIyMjo7nwc/ig0mDuPuYbzIYCZ7r7IXX1JwCHuHubcb7M7E5gUndfqq5+NeAuYAV3f/CnNj4jIyMjIyMjIyMjIyMjIyMj45fHz+GDysS4WHR9QWOmri1mb1yfhZplV0ZGRkZGRkZGRkZGRkZGRkZG8+Dn8EGlYVyIrheQX2Y95gFeHIdnZ4mUlPXPDgVeG/2RjIyMjIyMjIyMjIyMjIyMjIyS8XP4oNIwLkTXv4ClzGzWosLMZgaWjWtjws1AC7Bp8mwXYHPgTnf/cTzbm5GRkZGRkZGRkZGRkZGRkZEx4fFz+KDSMC4xunoCzwJDgCMAB44HegMLuPu3cd9MwOvAce5+XPL8NcCawIHAm8AewDrAMu7+1C/9QhkZGRkZGRkZGRkZGRkZGRkZPw/jygc1G8Zq0eXu3wGrAK8AfwOuRITVKnUvZUDnBr+5A3AZcAJwKzADsFYmuTIyMjIyMjIyMjIyMjIyMjKaE+PBBzUVxmrRlZGRkZGRkZGRkZGRkZGRkZGR0REwLjG6MjIyMjIyMjIyMjIyMjIyMjIymh6Z6Mr4RWFmVnYbMjIyMjIyJmbktTYjIyMjIyMjo21koivjF0Gx6fbwhTWzvuW2qGMiPbzkg8z4wcw6l92GjGoij9WMEtClviL3w58GM8t74YzSkPtfRkbHg5l1ib953W1i5Mk142fBzDqZ2abABkndFcAOxSSQMW4ws86eBM3zHEBvrDCzGc1sNgB3HxF1edHJmOAws9nMbIPobxZ1eU0dR5jZ9Ga2UF1dlt84wMwGAK+Y2QlmtllR7+6eZTh2mNmCZnaKmS1mZj3cfWTZbcqoFsxsPzPb0swmQdnL8t5lPJHnup+P3Od+Otx9eGQiPMHMpsiybE7kSaIN5Al0vLAh8Fcz28rMbgbWBu519+Elt6tDISFqrjezP5bdnmZHLDB3Av80s0fMbHMzmyUOe3nBGQeY2UJmtkkmHMYdJkwCnAScDTwPnG5mc+cD89gR8psCuBS428yuMbO9zMyy/MYZ/0PymwH4m5ndZWZ7A7j7yDz/tY2Y2+YB1gUuBp42s20KhUnGT0fud+MGM5sR2AI4AGUtO8XMlszKzXFHKIZHxud+ZbenI6JQrmejhJ+F3wCHAn3y2aM5kbMuBmLAjyi7HR0VZvY0MAAYCqzj7oNLblKHQdr3zOxQYHtgL+B+dx9WZtuaHWY2EzAZcBQwH9AZ2B+4NROtY0cQqssB8wL/AO5x98vKbVXHgJlNCgwHjgGWBxYEjgP+4e6vlNi0DgEzmxnoBxwOLAB8BxwCDHL3L8prWcdBEK5zAWcCs6G03+tHGvCMscDMlkPr7ebA48C57n5DqY3qIDCzG4B3gJcR6To8SNZOmbBuG0Hou5m1IGODo4BVgfmBw4C/ufvnZbax2VG3Zz4LnT2OcPdnym1Zx4OZdQduRnPfjWW3p6PBzPoAjwAPA7tmHqH5kLX2jDZp7mhmx5nZOWa2tJn1KLt9zYxYrAE+AXqiPjVPUZ/Z7bEj6XsLIqLmUkQ4ZJKrAcxsEjPrbWb93P1td3/W3TdGBNeziLA5wcymL7elzQ933xdYEdgYmBY42cxuM7PZs1XXWPGtu3/v7gcBWwHnICuv08xs+XKb1rxI1oS33f0xpBHdGq0h1wOHhsVDRoJwld3LzP5oZqtE9Y/u/jSwKXAGIgwfMrPp4pk8hhMUfa/Yn7j7Q+6+M7AHWnuvMLNdS2xiR8L9KE7cScBDaM3tlUmuMaOw2nL3Ye7+o7sfjhSbFyPC+iQzm7XMNjYzgigc5f0A/BqRDF+m95TUvI6IAUhRNxfkNWNMCGv0Yg0p+tg3wCCkMJ687lpGE6DyFl2FdiU+Xw8sDnyLFvDZgPOAC9z9hfJa2fwwszWQRv48YDqkmf+bu/+YyjijMcxsD+BcZBG3j7ufX3KTmhJBBu4DLIK0KAcBXydjeApgT+BY4ALgGHf/uKTmNh0SbfKo5BFJ3TTAWsDRRD9EhOvQEpvcdBiTxYKZbYfcGZ8EDnP3R9u1cR0M9WuDmV0IbAlcg8bu+6U1rolgZssgBciXwAfICuQVdx+ajN/uKGzAGcBnwGLp+C6t8U0AM5sMaAGmD2KwqE+VnEsCBwIbATu7+6WlNLaDwcxmAE5Ah+WhwFbu/mS5reoYSNeSGL+7AGehsX5QtmxtG2Z2CiL4twaedvcfQobDgBZ3/6HUBnYgmNmZwDbAIu7+btntaUYUY7WR95eZzQ48DZzo7ieX08KMtlB55jY5IJ+ESK5tgJXdfU7gImBvYN7M0NZgddntYiN9p7sPQjJ8HzgF2MbMWmKz3cPM1o7DdOXRQGvyMHAhIlgXMrOu7d+q5oaZLQvcjSwHr0GEzA91Afw/c/fjgf2AXYHt4tnKz3WBKUHzXqJZLg7DHwF/RbFrvkdE4bKltbQJYWZdYrPT1RTQunvUF8ThFcBuSG57WY4d0gr147DoexYxQtx9V7TubgNsa3LNqzTMbCkUi/BuYCd338jd/1sQ0Mn4/QG5oBwKzITGcuWTmpjZ4sDVwFPAk2b2ryC1cPcRydh9FClIbgaOM7PVympzR0Ec/t5FBM0+wNfAHWa2brktaz402oPEWlJYF/7g7ucAvwV2Qi612TqkAUyeNksBA919cJBccwCXAfcB55jZoqU2sgnR4OxW9Ml/x99V6uozAjFWuwP3m9klZrZSIs93gTuA9SwHpW86VN6iC8DMegO3Ag8Cx4aWdAAyR7wbafeGZM3oaBqog9GGuhNist+N+u7Ao8gV6hjgLkQ8rAEsEwfqDMDM5i2sBc1sXmShtBWwS46VVIOZLYzG4t+AU8bWh2IB+gPwe2AVd39wwreyuREk853AJsCrY5rLQkt/KzACWMHdv6n6/Bck13Az6wX8E/gUuMLd/x3XU+vgwkLzN+5+zZiswKqCRH5dgf5AF3d/PbneUrhrm9mVwK+A5d39harKz+SCeBOKH3Wwu38d9WOyKuwJHInckfdw97urOnaD0LoLuA4ljRiKyKzngHXdfUjcl47dVZBV5jNIft+W0fZmRJ2cCkvCzglhOC+yKFwUWMvdn6jq2E1Rt2/eCJgCGBqKkXq5dgdORgqTVdz9kZKa3ZSIfjY58ADaz9wILAyciEJXfIAsW/+M5sxK9716mFk3oBvwvSdxbM3sIaCTuy9TWuOaHGY2DyKhN4mq94DjgceAOZDBwiru/p+qrrlNCXevXEEb7PR7fxQf5MD4PhfwOXAt0CPqDgCWKLvtzVKAgcCHwH9RBqiPkNtT97jeHW3Oh6PJ4FNg0bLb3UwFmai/CKyR1M0NXBVy277sNpZdAAN6hEyuBfql18by7ADgXkTY9Cn7XcouwOzAW8Ac4yJDZJX0MSJzSm9/STIrlEGd4m9v4KXoVxsU811yf5fk8+Uoo1b/st+j7JLIsTfaDH6AXExOB2ZN7muJvz3RoeWOsttestyWB15Hm+fxea4/8AZwUdnvUKLsZkTu7eem8z+wXqyvW9bdb8nn3yNSbOH6a1UtxRzYxrV03psLKTpfL+Se5TdKNiciq7cvog8+AEzV4L4FQ4ZnI0VyZeXXVr9D7ts/xB7lVRTIv1inb0QkWGXl1obMuqDYeh/GvDgn0C2ubYRc3jcru53NUsbQ9yYHdkRKlC+A1xDh9QHwL6BX2W3PpVYqY55oZp0LtzkPFtvM1ozLX6ABPoeZTY4sue5Bllzfh0nsOsBiVTVJTE1eTfG4ZkAHvRWA1ZG29EpgDTPr7nKjWBYFCD8dWNpz3IZ6PAr0RcGX1wBw95fQhHkdcLGZbVti+0qHa1XphPrSY+7+Sd21MT37GrK8WZhw2avq+AVw91eRlcL6IM1eIcM25PIkCrC+lJkt1m4NbRKY2QJo3i++d0GxU/4H7AD8y+Uy0c/MpjSzSV0WS0Wq7iuQC+hy8Xxl1tt6uI9KYX4DioF5Kgq8/FvgdDObP+4bFtYP3wF/BGYs3MwqOnZXBvq6+71ju9GUBRQAd/8QxZtaJ7TQlUL0leWBrsi96avk8vMo1tnM6TPRRws3xrORC9Sh0R8rrZkP64TCIml3M7vWzM4P6yRi3iv2iC+jPQzAkWHxVWn5AYQr3boonMKKKAHCAOD2sKBOXeCfRa5QWwCTVlV+0XeKfreomS1uZlMDuPtxyLJmU2Bzdz/J5V42NVKOvogSTGTU0AWdyf6F5scXgEvNbHOkFPgGWLq85jUPrBamosXMpg2PGwDc/XN3v9TdV0dhFq5FYY76AksA08RvVHbP10yo0n/CSsDVZrYSgJndiTLsTBOkzPno8PIJ0gZs6XLXmRIFVp8cuKWqC47XArbuRU3L/FQM+KdRPKQnkI98QXYNdfez3f2sIB0qi3TCKz67+9XA7kgDengDsutq4HIz27L9W9xUmBURq4/BmA+8Jv/4KYrvrpgX7yMN/VjJsYkVCfnyLnIrwd1/jGvHAJeZ2bFmtlzxTMyLVwF9kNtx1XAUImOIzfaUyDz9Kle2z5GxQbwd9c3BZjZDoUhx9/uQBd12yW9UCnUbvS7IiuugWBMORoGEfw2cmJBdhZxuRpbBa0Z9FcfucGCEKcalNZr7EhkvY2YrJpeeBYagEAKVQvSV71CQ6v9AKxLhTWRlPltaXzyXyPPmuKdK++SGSBQiRyCSuj8at1eaQljgcl/sEvfeiYjC1RHZWDk0OOSOQP3ufnd/DoVh2BOYGrjRzKaP/leQM8cjT4lN26vNzYbk3PFXdC57FMlq77h+i7s/4O5PxX0DUGKEBYC/eOKaV0XU90FXHLgn3H03FI/rt0A/FM/xAsBRbNGF2r2xTYQgWIswFVcjC/67zOxRM5s7NfyIPng4ik+9D1qzD4hrldvzNSOqtIB/hNyg/mVmg5AmZT2vxfq5FVnR/IC08P3NbGNk0bAhsLW7v9P+zW4emNmcSB6Ho73PsOJabB53R2TXhUiTnLUpjKYN7e2tA5DehDR7swNHWQTADbLrD8AlyAqnkohDyFC0AC8S1aPNW8lhZW7gbDPrlZA7t6EDc6VgZtOZ2cJm1j+pvhKYxcz6xD1XULPIXBU4wBSjpogr8gZKH79hkP5VwkEAZnZgfP8e9cU1zGyLkN3ViOS6DmmRTzWzLsX4RnFChpnZVO3b9PJhrQP3LwzMj2T0Wlzv7O4DUUzCNYATCrILlFgCuVfMY4o7VUU8ieL5bOKBerIrZDwZcoVP5fcaWj/S8V8ZuPuNaG0t5rJUdt8Ta0JC4vSw1vGkrov75mvfljcPCnkFxzo1skTaDSmOf42SwpwcBFhh2dXiSpRwGHIf3amMtpcJq4vJZWb7IGXwu+7+OYxSJN2GLEH6Adeb2Yxei3dmKIFCl4b/yEQMa+1Bcgayij4eWc90B/Y1s0PrnjkLrberA2u6+8vt1+LmQ7L+djcFTt/OzOYq1lJ3/5+7/wXYHMl3KAox0wXJsJIWSXFeGxEk12NIwXk0clVcHCl/l03X4RjvryGL/5uBJVOFe0bJ8Cbwn2yvgixnvkEDeq8G1+dF2QK/RO4pbyAmd/6y216SvDo3qFsWWYV8SoO4Icgd4JGQXfZTbi2bM5Cms198b0mubQiMRG6zacyurmW3uxkK8BCyUOgc3xv1zW7IXeyGuvpZkEVXZWSJzM/fA16JsXogsoqbCZH+iyAz60eAWeKZIgHHmfG9iKu0OrJamrLs92pnGfYEzkOHkcmQG8Q+iBT8KNaGNYr+GN8vq/uN/mhz3q3s92ln2aUxuR4NeQ1BiqTlinuSsO/3CwAAIABJREFU+zZCFjgPAbMlv7Moyj422nif2Apyd5gFmCypmwO5lzwPLFsv3+T7akjJNKo/xt+pqrgO18snqe8Sf+8D/p7UzwRcDKxTJ7+lgJ5lv09JMuxU931KZLE/S1I3O1JsjgSOSOq7xt+LgHPKfpcSZXgSsmL9MGQ0EinY03u6IpfGL9Aep3syL04HTFf2e5Qov1mAIxAZU8TfmjP2I28Dhyb3HoKI/QFlt7vsksxfvYH/oPPYx8CPiDCcPbm3kGtXZF14FYotWsl5L2TREnK4m9j3Atcj75CXQz4rNNqXIELsi9wPm6eU3oB2ecnaorEqYmifRAEhV0+vx+cuaMO5CnKZmqy929tsBcUqS78vh2KaPQgs1eD+GYEZy253sxXkHvsusgIpyK4uyUJzSkyQTwCrlt3ekmQ0P9LCb0UETUckwi7IJHhgcm/nurG7AAp0nW5+irHfZUK3vVkKcjV8EGk3ZwcOjjlvt7g+ELmM9UIkxB7JxuiPiLDpWveb66JYIaW/XzvLcn5EzuwZ31uQO9McwNRJ3YBYW45K+118nuhJmjqZFX2pC0pb/kBs/k5HSqbHicQktCa7tkIERP0Be6InCWNNfQVtov9e9Le4tj06IN+LMqC2mteiPz6MrNLbDBhehdLWWEvkVay1dwD/jM8zIcL/tfp1oqryrJu/fkfNcvUZYO66ewdQI7uOr7u2Ptr3VGIOTPsL2ge/iOJIzY2SNf0IDAZWrnuuG4p5O15JJybmgrKjjkCKuuWjriCqZ6dGdh2SPDNJ2e1uloIUdc+geNOLRN3rwFfAX2idBKZz8nmVuGftst+hHWRUrzAq1omZQ0aF4uNadHZbCBl7fA48jcL4pGO+B4oL/AINkkzkUtL/c9kNmKAvN3onnhS5ASyKsiV8jUxc03sqY/UxjjLcIjYwV9TVrxCD/SEakF1VL3UbxfTzqTFhjsogSO1geBYiuV4CZi77HUqQ2aKxwN6H3EaeAeaJa32RWfCPsZB0T57rhtxLHkYHlkpsqscgx5aQw7FJ3bnoEN0FxWIoDnmXIDJiT2S5NRi4JHmuslmLqB2Kj0QHltEse2MzuRKyhHuSChGqY5Fdd2SNcDlJtmJgL6RdfogGZFe97KtQYnP8ACICl0TEVn2G2d/HOvwqIqZnQbG3do5571lqGSsrI7s6ORaH4O7IFXZVWmdbTNfhm5C2fpaQ338T+VV9/UjldCxKHvEwcqMbiUIqTFX3zGwo5tRIRHylB+e+Zb9TCTLcE7m+X1PXB5eLPcwjjE52Wfq36gVZQj8U8to06jpT2y8PQG5i3wD7l93ekmVVr5jshDxI7qJ2zrgh1t4LYpyeR2LZlTw7P9qHb1L2e7Wj/OqzZ/eK9aNL9MPXgBWT67eHDL8BFkzqe8dasnjZ75RLrUy0/reWZHoxZVyc1N2/dvfPXNn/DkMaqoFmtmrc1w04x8wqF1NgDLgXWXmsFQEhAXD3B5AGah4Uo2G5Np6vHOr6XiegRxEvyt0PQiTOssCfzWwKlz/45IjM2QdpX94qp/WlYlXU3zZAi8tzKIMJ7v4FMk2/AlgbeMbMzjCzHZHm5VK0CVo+5Fm5+HDJO3dHB+KZkphHDyBCoScyyZ4k6n+HNKZ7I638DyjWXhGrwNun9c2FNK4ecjceQi17Yuf42xs4GTgNyW0pb519bKJHfZyK+NsZHUDeReP3w+Iedz8XETrTolh6i3gg/V2vVhDXLsg19gl3fxRZGy2M3EiAUVkAt0aW1OcijfF7aL14G5GGw4q4LO3c/qZAjL3eiES4Eh3ybrNI5uLuHns8EHnTAxERfYGFE/mNKKH5TYF0zo+4b7OgtXhNRB5eDOwH7JzGbHT31xEptqC7v5bKMNbuysDM5kbBqI9E7l9fxRmkxd0fQvuchYHjzWz14rlC7lVcc+vjDgK4+9/Q2eM1lIF8uehXHnvs15Cc70BZBCsJU+D48yKGcoFOaP292d0/MbNLgcWADVyB6K9DSXL2MrO5kt/qBmyLLOmebK93KANmNpOZbW9mt6JA8zdE7NWp3P1blDRiOIrL9QWy4CrwJdrHXIqIrSJOV0F8Pd6+b5MxRpTNtE2IQmtt0knALWhTeBoRHySuLYa0et+gTjsQsbSLlv0OJcmt3my/0JBOibKPfQr8te6e5UJmt1HHilex1PW945A7yRuIoNkouXYq8A46sJwa8vuMCvt1AycCtybfBxFWSdS0eH1QvIbbUBy975Bp9nFJf62cVQ1ypbuAWmyUJVFcn/uQ28mPwAlxbfYYy8sU8kJu2vNSs2KqlAyT/tVWbJ8/Ah+QuG+imBa/R1ZKo9z1yn6XdpbbaO+LiNYtkSLpa2ClVMbxeQ9Exr4MzFn2e5RdUKawK2M9PR/FAukT11ILm6lRfL1NgY0REVE59+wG8iuCd/8dHXzXAn4Va+/LwK51958X+5ZHqVlyVVZ+DeS5N7L0fZGwqo76TtE/hwOH0kbcxrbm0Ymx0MCCEpHSj6P4XIW7cedkj7Js9L8ngMnLfoeS5ZeuC91RYP5uSd2miGR4m5oLY6dkzW1pr7Y2Y0GB0kei+Hlp7K2pYo+yJCILN6C2P/wdtZhxB9b93rHAAmW/1wSW2RIx9z+LrAZvQxzBMGTtO2Pc1w1Zqr6MLAg7of3zIMLKMO5L+3Bl5r6OUooN0kSDOo3UtYiNvRpp5PdBPspHufu/454FUaDmVdDmcidX6t/KwswWd/fHQ8tSpFmdEm1stgdudPedkvuXAT7zimc5SWFmN6BAtg8i7cgK6JCyv7ufE/fsjoIwzwa8Bezj7s+X0uAmgJlNjxadJ5HF0XLAYu7+SlxvZWFkZn3RhuijpK6zV1AjH1aov3X3hZK6hahZXT7o7uckWXRuBC5091sa/FaaeWyiR9FnIhvRwci9fRDwkEem3bBuuAu58OzrtYxa6XpTqb5nZouhtXMmRDgPBG5x9/ciY9HqyH3iK2DdqB8lI1M2yyWALaokNxiVwXhKdx8U3+dDa+taaDO9g7s/WozFsVlXVm3MFqgfc2Z2CYrjeEd8nwtZL0wCnObuF0b99shyYY3Y33Rxae8rDzPriizdlkEx9eZx92/DImlY7Av/guR3KnCuu39aXovLQ112xfUQkXB9fN8IEdiTApu5+8Nh7WrR55ZHiSJuL6v9ZaNuPTgN7ZkXRFaZt7n7WXFtc2TRPwWwpbsPquqc1whmdiwir24GTkzPYma2LSKnFy7qY+01RB7eEP2xEvKMcXcrUor83d0fjvquaF7bDHmTbOnu75jZEiikx1MoCP0ciBBbqmr7lg6Lspm2CVWQJdfLwJLxfSfEXr+DYv+sltxriGyotGYlZFHEAtkskU2hhZoa+EdcP7/stjZDoUEsLuT69THaKBYalKVR1o6RwNbJM11R8oMqZsaam7AQpKadmx5ZV55FBL1NZRzfC6ujVrF96u+rUkFWlx/TIJtsG/efB1xXdbkl8uiJTNDfRAqPIcgSeIG43hVZDQ4igrhS4Vg+iKD6FsXL+xNwP8qs+DgwXyLTDZALxZPADPVyS+bMSsgy5qxJom/t0+D61OSAyuMqy2JfMgk6nKyDLD+WiPpi7Z0DHVxeIRJyFP8X6e/k0komk1KL5XN1IstC5oas1EeSZEmtUqnbe5yAlOg3E0l0on4TdN54G1g66jqnfS6vvw5SkrwX+5ITY7wOB/6c3LMZshL+jhwXuJBJGqv2hNi7XEHiGRJr8IcoXM/kSPE5mCRxRFXmQHQOG4riDPZN6rsmn08Evkdkf5FxcSVkfTkYhf4o5sFK7Fs6eim9ARPkpWRieBuwbXw/EDGw6yCT4hHIrWe1MtvZjAVpVP7F6GRXYd6/QEymI4ELym5vybLqidJnr1RX/0dkEjsJrTNyLIo24g+Ss3kWm8AnGIMJet4EjpMcOyH3wysQ8dAw20uM44Ik3AC4t+y2l10Seewea8Zc8f1gRHo9gDShIBLiI+CPZbe7RHkZMue/GR2A0432nogs/BxYKOp6UCO7ngCmT+Ve/GbZ71WCHE9EbmENlWtVlMl4yq8gZIrgv18h4nUYsrgs+mpxIJkj1t6vgQ2T65WWM2NIXIDIrktjzvsLNbJrlJs3QWpXucRa8RUiYopMvOn8tikiu14jXO9yaSW/rYBPgBVpTU6fjc4ZRyX3/gYpVUYLol61kozDvkgxfHHMf8OBvxIENAqsfnPI+APkzv0UFSG3EnnNE7J5IOlnDbNjI2uv72kdgL4HrQnqSsmvI5cOHYw+Ajz2N7ONzWw9M1sRwBWk8BLgfjNbGQUs3NXdb3H3v6NJoD9wvpmtUtoLlIzEjWkU3P0RpBm4FbjGzDZzYVjcMj+ylDsZWd5UGQsiS8Ejwn2zwBSIbBjicjspAtE/ieKwLIU2kVXHYGBOYAcAr7lFjILHipLRNtx9pMvtZiCwXpTRxneM48I0/U1gNHlXBcmYLOTRCxjs7v8X9X9AhPWMKGj6ou7+MXJ/3yLWlcohxuNwYAbgDXf/wcxa4tp5SKn0FnC3mc3n7t+jWD97oXlxsJn1S+ReqTGejLdbkByXifrRxmo7N63DINwMPWR2Mjq8/RoRrQ8DZ5jZpiHDEXH/K+hAfSMRuDrmw8rKOdxhC7e7Xc3sT2Z2kZnNaWaTuPvXwL4o5tkGwJ/MrKvLzbtLiK8IxFyZdSR91wi3sBVy0f5nrBHEvq9zfB6IiG3QnnqyKslrHDAbSubypLsPjX75CiK67gK2NLNpAdz9KmAdd3+1vOY2B2Ic9kBW5guguW8zlLF3a+BoM5vTFVh9axSj+jp0/l3CK5Y4B/Wx91AMuO1hVIKSTvE5TWL1+/i7UfGwu38f++xi7syu7h0EHZboingqZ6MN40C0gbnHzG6OuAz/cPe3UdDHd4Fbk81kr6j7EB34KofwjS82ObOb2SIWGdrc/THgKGThcI2ZbROk4jTA8iiI33FVXmxionsYxVRZETjBzJaNyw8AU5rZPkXsj2QCHYJczIa2f6ubBxEP4H0U6HFjM5sR8gFvfFCQNTE2zRVv6yKUgWfJ2Gw3nOPd/Vl3XzNd6KuCmPuGm1mvONz9EWmKLa4XJNifUBKO6YHTzWwRFEPuTWS1VEm44lIY0roXBHUhs9vR2vEx6of93X0IOiwfglwbPyul4U2AYn5z98EoCc4h8X2kVevQMV4ws7mSNWJ4HPBWQ9YMF7n7IHf/K3AQSv1+baGkQ2RXi7u/6O7bekWz8taj6IsR3+dMFEd0Y+A/aE2ezN2/Qoe+fyMy8aIgu4Y3+q2JGWa2IYz2rpMD8wGP1SvqvHXmyYEoC+MW7v5lFeTVCG3sNToja+kiI2qn2B++gdxn56R1BtpvJnhDOw52Q0rzA9z9Unf/p7tvhUitrYHDzWyuGMdnuPs+7n5McSbxisSYSvrT6ujsdaCZ7Qaj1t6U7OqC9ndvIa5gNFR1/HZUdMgDjimF9APIuugfwELAysA51GIhrRaLTl+U1emT6NBTINfFA4C13L1yRFddAMiLkIbzCeBBMxtoZtO5+9PA4UgDcAXwEnAvMsO+yt1/LKf1zYEgCMzd70TazhUQ2bU4stp6Bpm0F9ZKI0wB/VdCE+h3ZbS7WZBYdNyLZLcWVEsz/HORHPjOp7YgX4bcZv8RVkhtkl3J70z0AUgLxJgtNKFPInf29YGZgd+Y2cwpMR1k1x/RurKTu78HbOzuz5bzBuUi6UtXAcub2W9gVF8syK5bkEX1PEjRhLsPRUFvN6o60ZDI8ABgQTM7E0atER1yTzYhEX3lX+jwVuBsRJ6uiFxxAHD3R1EWstuRkm6TOJTUEzOVOOA1QrHGmjAlGqNbIOJwYbR3ORfYxMz6JmTXYER2zVFKw0uEme0I7N/gUqGwnB5aW4jEc1ua2a5x7Wp3f3CCN7ZJUadcnym59Cw6kx1oZn1ibBZEQnfkcvd1uza2yWBmS5rZ+g3WzX4ofujzcV83AHc/GMWY2gI42Mzmrd/nVWkOLPbBYZyxCTI4OCAZmynZNRzJtC+yAMvo6PAm8J8cn4LY6zeQSes8tPax7YUOzG8ALyDXshUQO/sI0vbdCHxKBBSuckF+yO+iTcwmyPz6U2SxVQRcngmZZl+LXBXnKrvdzVSo+Xqvi+IJ3IY2gn1QQM2vkYb0wvj7JTB/2e1uphKy+RJYJL63GTckl9Fkt0z0u22Tuo3Q5vEzYJW6+ysrW2rxejrFnPYv5JrYH9gOxR58BOgf96UxGzZNxnrlZEhd0NVYe19EbhMrJPUtyefnkVKEdJ3OZZR8+iLl3CfAQW3JOhcH2Bwp21ZPZHdtzH1/oC7mJbAYtVijq7R3e5u11M9dKBHOc7QOXt0LeUp8DexcyDb2NAuU/Q4lyW1eZIG5bl19/5DfoGL/UifHPyHFe6VjstatpWcC99E6Idg/UUykI5L+Ng06ozxFEji8agVoiX3JiQ2u/Rb4AinQi7iF3eLvlsCPMQceWfZ7NEOhFpO1SFDyKgpr1Ooe5AL6LEmMrlw6bim9AePVWAX/fgu4sziMRH0a+LETsAZynbgx6vaITvshcp2o5GKdygppQt9H1khFUMOewJoo5sVtjZ6ragnZ7FZXl2Z9eiomzRHIvWlAPHNSLFJPx6I9d9nvUqIMG/YhwvQfBb2tfJDR8ZTp1EjTfi2tA2X+GrgHWTIc02ATXiniIdkEFi7vV5MElUeBRjeOua8h2dXo+8ReiEyJbchi1dhI30eSkAO5ohgi/S8v+x3KLrTOVDcqkHf8nRfFw3wXOKLstjZrQXF8HgROT+omQ4TMVyjmSs+6Z5ZGVmA5aLCPFnh5NxQ24GLgrqS+SDrUM2T7GYp9VmWioVPs8YoMsy11stwakQk3AWtE3VzIsvDroq6qpU5WA1FQ/j1JyNW4dgeytHkFkdSPIiOFyp7XEtlMGn8nQaRW9/g+e/Sxa5FVYSrrXWOvs3OeA1vJshHZlWbjnQOd4a6h4ufeiaWU3oDxaqwIq5HAaWO5rycK/jgyJoVOyJd+QNUWbJSNbWZgSVofhDdFh+Aio1gx+LujAKQjgV+V3f5mKcB+JJoRaoeXbsh6cHDIeo2Q64MkllvUZeyoWknk1RURW4vQWou8JtLYf4IO0Gm630qRMmOQYac2Pu8ZfXOBuvtnRu7HnyJ3lHNQIoQeZb9LO8lrIeDsurolQ1YjgT/UXeuGyK73kIZ++rLfoWT5LYaIrEuTunqi5ldIE/8osGNxDW26/wucUPZ7lCzDQl69gPOQku5ulPBliri2CHADOrBcgYL2t6TPV7XQ+uC2DVIkLZrU9QmZfkEDsiu5r7JrbwNZHI2ysz2MrJRGAmfWywrto+9F5MMMZbS1mQryfPix6H+0tl7dBfhfyOrNKJ8Cm8T1yu9hgFOA12MNLqyOupFknkUWStehzIp/RmFnSm97SfKaG5guPhfryN/Q+WL9Yh+HrF1/RCTiKogMWxKdSU5Lfi/PgTVZNCK7dgGmQ2e3p5N5MJNdHbyU3oDxaqzM1f9AXcrZNu5dLBbzHcpud4ny6hUb5xdj8KamwuuEHAtXgM51g38ksF3Z79AsJTbUp4Zcjou6bugwN5jWlg9rxWJ0N7By2W0vuySLdO/YwLyKMqB8ikzVJ4nrK4XMhgDHA4vX/U5lF5xkbLYQhzlqZMOMiCQ8N67XW94sjMiwZ1FMw83Lfp92ktkGKPZgL0S+FDJcDsVW+QhYte6ZbsCGMc4vLPsdSpTdgFg3vkFWHX9JrtWTXSujeGdfIPfsgbFRfK7Km+tEPr1QpuKnkQXNnejA9w4wTdwzE4rp+HGsKccisrBycx6Kvbo2da7CSGH5D3QQ7pvcPykKlv45sC3Qu+x3aJYS815KFk6OyKstkNKpP4pn9j6xr4n7ikNeL2Cxst+jbBnG384xv70ITBl1qUJu2VhnL4m/izX6P6hiiXX138CpSd3cyBLpUWRhPUtyrUuVZQZMFf3sZYLsivrp0HnjXbS/KQjDzVD4jy9jvf4o1uSWMtpfdqmb89ryJCnWldmRIvgN5PX1IlnRNFGV0hsw3g3WpuZ0dBA5usH1ovP2A74FfhffKzVpIlLh/2JTU6R2T61AZkDudi9QpzVB2oB3UBrf0t+lWUpd3zseEQeDSSw/kv63Rtz3L4LIqXJBFm3PIqJrw1ikjwoZnZ5srPuGbN9CWtFTkbVXpcZvnewKYqEbchN7LGQyc3LPhcDb1Ezc21rcp6tKf0Qpt78Ffl3IhNau24Xl5Qp1z3WP65Xc5MT7n4QOv3sDf0EkwpjIrgEo8cadiIhIx3Ql5Rjv3gkpmwbVjdfzY+7bJqnrhoiHS5C1zbcoU1tl3LkRUf8YOrCtQ0IkxPVdYl9TkAhFH5sUETbZEr1t2R6GXO9uAWZM6meOfUpDsiv5Xtk1OJHBFrE3uZmwRKrvo7k0lFtvdKa4EFgUxUv+Hu2fL0cKlYvKbmczFZSs5OWYD9MzxjRR9x6tya7ZgN2RkmTPZI2ulLIp2eOlFpcN9yDJvQNi/ns8WVMqJbeJuZTegJ/U6LGQXXHPTsgXvHLB09FBZRAiuWZJDiP1lh57xOLzKLKA6xKT5WWIZJi27HdptpL0vSHIImk0GSXyXpUKx+Sqk8XeyFJh3uTajjGG92nw3CIotsDTSIu/Zdnv0s5y60VrK8sewLTI5ekWZKr+bGxqpomF+m3gmDZ+r3KWIfHeV6BYZYXlTGrZtSo1smv5Np6vHEkTc9xpwDnxfUqU5v0L6sguxnL4reJmkdba5JbYPJ+Y9LuNY97bL773ps6dGFnbrItcUSploYSIlycRobAedVYJsbe5O/leyHUylCG1cn2ugQyPBZZMvvdBMUJHxt5u5qgvDsMzIbLrLRKrm1xGk2snpIh7DyW2mqqoj7+ZDGytUK93PR6JlCavAIcm1y5HStDKk4Z18tsbWf+OjexqGI6iavsXaueNrrHvO2dsskjG7rRUlByc2EvpDfjJDR8D2YWsFgZGmbTstpYgm22Q28gybVxPF599kYZ0aGyAXkHmmwuV/R7NWmLTWMSAa+hCW/UND6NbfJyHSKvCJHiLkN9B8X0KGpANiLSdgjZir0yMBVl2HAD8Kb73QsTqccmivC7KkvoVssq8FxFfN1IRi61xlOV2KMD8jmmfpDXZNRS5pKxWVjubodA6huP0ddemRVZIrciuBr9RSUK1XoYxZvsjV7EviENdMu8V37ujg/OOVNjFCSnk+iTfZ4w9zFvUkV3I2vIFEmu4tv4fqlhirL4DbFxXPyDWjBEkWdiSuXBGFDrgY2COst+jBLktMKb5K5FT59j/vY32zouSCZpCRml2xUlJ3O4SGa8AzJfUTYksgc+lYsTMGOSYkl17IbLrcVqHSJkGGSkUbozdy253yTIr1t4WFAblCeA74LDknjGSXWO6J5eOW0pvwM9qfGuy66io64XMYz+ggtZcIYMLgCfHck+6IC2ACK8LgH2AWct+h2YvjINVYVULNUKhDzKh7oRcJt6I+g1CbofE907R/24iNKRFfdnvUpL8eiKL1JEohsUbsRGckbqDcNQdAdxFLcj62mW/QzMVZAH3FkmwflqTXauE3M4ru60lymjhRu8fY7Mgq1Oy6/y6ZzekovFAGsisN4pDuE8cRu5H1jL7FPNe0veWAx6gwvEwkfXuF4ikT2Nv1ZNdRcyufjGmr07urSRBOAaZnoGUH1PU1c9CzW3290l90R9npoIxuagpLlcd074jkVMnRFo/iA7T55CzK6ZnilNQ9uJPYv5bkgZWR4h8vRjFlKps4PlEHtbG59/SmOwqsm4Ppy4EQ5VKMi57I7f/m5EHydAY18cn92Yiq2Kl9Ab87BdoTTicgOKJfE+FLZIQYXBnfG6Lwe4ci/Vi+YDyk+Wc9r2cGt5bWXBNEoe9G1A8uE1jM3NTyGv/5N75kUXNGVU+sCC34VFBMIEDQ1bv0zpQa6c2/m6KzNmvQ5YilZVlIcNEri8ii7dZk+uW3LMo1bYCWRophxq6WtOa7BrlxhhyeyX6XGX7G62tBQ9H5NWAqNuBGgl9cnLfHMgN799V3HyHDLojK6KRyDrmWlpnYasnu4p4NMvFM5VIrDEeMi3Wgs1CZsvF99QibuYYw63CBlBdxZLFHuQB5Aq22phkQWvrjx5ISXcPypp6PbBm2e9UhgyTz9chUuYQYPVYKx5HypBuyX2HhczfBBYs+x3KLiQxLZHBxlQk5CDwOxqTXdMCF1VxDamTX1dErv4HWBCF4lkInTm+IpNdlS2lN+AXeQkRDkU2xuHAwmW3qWR5FAtNcTgZ06J9Izl468+Rddr3Diq7PSXLItV2zgfcQQRSjoX75pBTQcIaIlofQVqYYqGv3IEZHXrfBjZL6s6OcfwjcGW6SWwk9/h8FArkPHXZ79ROcmtF9rV1T2y430RavhWppebuXCe/ypFdMQ5nRu5g2xVyaXRf/O1HjewaFjJtSe+pYkGH3r1jnvs9rV1BD6CWnOR3SCn3OK3duSu5+UYE/Uh06H0RZWBry7JrfWpZes9E1iIzltHuZirIYqZ7Xd1DwFPJ90Zk149V3rcQhEGsEXMhC60PGAvZ1eB3+qAsgltTZ0VXpQIcE2N4yfi+H7KqeSfKBojc7oUCp59NKASqXKgpSnqh89tziDi9jYTMp0Z2PUpCdtX/ThULOnN8gsJVpHu6OWLdHQkcntRXktivYunERAB3/xo4GbnwzOfuT5fcpFJgZhYfr0QbmaMA3H2kmY32f21mGyO3xffaq40TG6LvnYRM328puTmlIvpZd6TdPI9a3Dfc/Vtk2XAbMK+ZPY8IrstQzJAV3X24mXV21ypUMXyC4qZcZ2ZdY7weiwiaA4CNgMtCvqNgZlY3vgcBPyCXgIkaZrYgcIyZTdbWHAfql0jLtx062F0PHGRmA9x9RFwvZDm8nZrfNHDhLTRujzOzvu4+IllPRt0Xfz+ioPzlAAAgAElEQVRBc92kaMO9kLsPM7MuFR27BU5GLtqLAc/EfNYVwN1PRxkDeyKLr6UQub94IrsRJbW7bNyNEo48j8iuVYBzzawvgLu/gzIwfo0OxqvFcw8CsyKyurIws1NQX/qVmXVLLh0LTG9mlwIU/Sw+v4X2LdcAp5jZzO3Z5maAmZ0P/MvM5o014BU0Rt8A/gqs0taakvxGMUd+4+4vAVe6+2cTst3NihivUwKXuPujZrYfmhO3BFZGRggnAGsBP7j7+Yhkfa2sNpeNov/EetsTJeGYEe2Tz0Pz21Vm9tu4708o4UZf4EEz65f+XoXXEJAXyZTAh7Ef7BJ7uleAownPGzM7BkbtCzOqgLKZtl+ykBnaQg4zo4Pd/4BdkvpUwzw5WszvINGe5vKTZZ77nuSwOFqsPwMGRp1Ri6/SB2UdOwtttLehwplOkAYv1bR3Q/G4Lqdm6TEFitEwBLiKmuVbfxTAder43hlZQ3xKBSy6UBaxYWjz3CfqxjgO0WboIuClkNOBVDymGTVLrSWR+9jphHUIDSy0Yoy/CTxFhVNxw2hZjFsQcTASEYFFn0zX3e4krnmNfqcqhdYxfU5E1m1TosPxxzHXNbLsepOIR0PFsxqHDPojous9pBApxm4fdCj+EDg9ub/esmu+9mxvsxR0+H0DuQ7PG3WFZddD/ATLriqXmP+WRxa/i6OQC7sla8S5MTd+mtfcWnIlalbppyFruDRMxeJIMTec1tb+ByHLr0quHXWyLPYvU8S+7p/U9sRF35sk9jZ3x5jfoOx259KOfaTsBuQygf5jYdkY0J+QmGvGtbmBS5DrybxltzWXjlto4G6INPL3xqZm26S+zVhwVVywYxy+ggLgFot1b+T69DYKcFuQXVMisuv7uL5zHG4+pkYU9kUWD4uW/W7tJL9OiNj7BAW/nayob+P+tI8ujCzlHomDznplv0/ZBRGll6KD8eaNxnZ8Xx1ZfxV9s3IkVyKLHiQZ6lBckOtQTJCTgd5jklG9bCf2gtxItmhQ3w255BwX38+KflhPds0ah5knyn6XsgutE7f0i7nsA0R2Fe6d/WOO/BC4fCy/V4m+WLcO7IeI07vIZNf4yLCtNbaIoVcET09jSZ2IlFO3U8GsnokcFkUGBismdZ2RcuT24ntybQm0T7yRxD2Z2p6xUntnWsfDrN+bnIbOtUcB00RdEYv6duDXiIA9vT3bnEu5pRgoGRMhzGw5FD9qaRSI+QWk5euHAh1u5O7PlNfCjIkBYXJ9LPD3oj+Z2QrA8SjI617ufnXUdyK8pcpqb7PAzOZG2qcuwI7Awy53p8kQYbUq2tzs63I7mRIFZP4D0vC9hALfDjOzTh7m2l4B9zsz6+7uP4Tp/zVI83kdCvb9VSGPBs+1qjezydGGaZjLDbmSSPpPV2SpNQmKB3Jn2r/i3q5IXl6V/tYIMZddCWyCyOXnor4FGAgsgzKKneTu37bVJ6sCM1sMuSZ2R645fwUecPePQpaHA+ui1PDDkDXSRsB9aA35Mn5nrXh+M3e/vr3foxlgZuchd87l3f3tqOuHYtHMiGLF3eHu35vZtMhydVtE6uwHvOju/0t+z6q0JtfNZ/sjeb2GgvO/EP1xDjR+Z0Wxt/5T5fFbIMJLjIjPi6LzxKfAS+7+XdQfjPrZBu4+2MymAi4E7nH3P5fU9KaAma2OlGv3AMe4+6Co/zfQ390XiO+j1lYzOwOF/hjg7p8nv1W1cdvZa26eR6Essk+idWRw3HMjsAIiqi9EZP8uyL14VTO7HymM1/Fqu3pWBhNFjK6MxnD3h1Bcmh0Ryz0rykxxHbBKJrkyfiEsgzY1h5nZvADu/gAKTPoM8Gcz2zLqK79RTPAyOsj9D1kuLGtm3eJA93tkFbcB8Ecza4mDyRWIPNwEWM1r8X1GAlSBdIjNzg8RE2RflN59BmBPFHurj7cRs6u+/7n75+7+WZVJLhgVX6+Luw8FfoWI1AuAHc2sV1zvHPcOLTbXVehvY4Cjg/BTwG1mthAoFhIan4OAnYBDzWzSPPexCiK5XgDmQeP1ATPbAinezgHmBHYOGe6LCMMVgKvNrHf8zvfIQumT9m1+U+FNFItxoJnNBKNi562Hgn7/GVjLzHq4+wdoLd42nrkWyXOrIjZXlQ7LMGq+a4nPZyB5DQDOqovZtTNap29CiqdKIwjCguS6Eo3PWxDx/FAo70AuYl3R3uViRDgsh8IyVBZBTN2F4pStDBxvZsvG5f8As5vZHrHHGV6suYHXUfiKUajguB1hZr1QdvGNERl9HHCOmW0e92yAwlPMioj/E4Fv0Xw4GfKOeAZ5nGRUANmiqwOiEYs/Lsx+1TXKGRMOpsQGVwK3Ake7+3+jfmWUJGJ+4FB3v6S8VjYPgrgaFpvtBdFG+hNEcD3i7kPrLLv+CewXB8D0dyo5pkOj9wTwEdKOfoVIhfmQJcjJ7v51VeXTFsYmj2IdCUu3W4Hp0abyIHd/vb3a2YxoJLuwKFwWjdNpUOyZwqq1CyIVNgT2dAVfrjTM7ChEHtyPrLumB/ZCrtpXA7OhQP0bu/sbIcNLgMmQUgDgMGAPYAl3r1QinXSfZ2Z7APujLLsbj8Gy63Z3H5L8xnbIfWp9RC5e4O7ftOuLlIBxmPsKy67XkWXXf0NZMhcitI9093vap7XNjSCvVkOWgi8RJCEKvbCYu79pZqsi9+3JUIiFPd39+ZKa3DRI1ti10b7vfuBgFJ9rEFpHjnf38+L+OdA68ry7b1tSs0tFnRXhJmgN+Z27v2Jmv0LxfrsCJyTeI32Rxdfn7v5W7LUvAtYGlnH3V8t4l4z2Rya6OhjqBnwLIvUL89aGZFd9fdXMXTN+OYzJVcnMNkUxGG6hNdm1EspG9r67/6q92tqsSMyvJ0XkYCdk4TATcp/YGRgcRFhBdq2EDobbZ3NrMLPjUSKDtd39haT+JmBN4AzgVB+DG2PVkGywuwPTexvZrpL+2QIcijaG8yKt/NPu/rf2a3VzIJFdN2BSd/80vUaN7Joa9cln41oL0jgfUcVxa3JXnMzd707qTkKuJHcjwmoaZIm0P4oz+AWyZH0s+mFntM8ZaWY9kGXSf9z9/9r3bZoDdW53eyJr6jGRXXsiN8Yf6n5nWuBLd/++PdtfBupktjaKj9kPJcx5PLkvJbt+7zU3xknc/buq7p3rCNa5EUFzPHC9uw8xs7lQBt5b0NgeEvPlVMgKqVPVraYLxHrREsrM36J14y7U7z5BrtpzoRjLH6J94feIQBxelT6YnnXjew+U0GAEOkscnVxbA8Vp7YbiPF5b91vbA5sCiwC/8uzNVClk18UOhDqS6xiUjeM+M7vczPq3NfnV11dhksyYMIiFtqeZ7W5m09RdG4hiWawLHGlmC0T9f4DtUUyRyiMOb90RcdUTkYArA7uiTeHfgKXNrKvX3BifRdrSPHaFmYDvCpIrCAjcfX3kGrUncIiZTZ5JrhrCQuZOFCyYOtcIYFT/7BzWg8ej4POHIpP/fcxs/fidyiAObZ2R9v2qIAlGXUOa+IPRRvs6M5s/rg1z90MTwqZq2BJZbBWx3XD3w4DzEYH6F+AHdz8VWWMehubDF0Nmndx9RJBcnYOUuaCqJBfU3Izj83nAmchq5gYb3Y3xdRQLbW0LJL/zQQVJrhPQYXkbFLt2sJntEEqn1I1xRuAiM5vf3Ud6xJ6q0t7ZzDqb2fQw2ntPh9zCnkhIrkEo2Pcu0ad2NrPe7v6pu39bVZLLzBYzs8PqqjsFybUYyhh9F7Lavwy5cC8HHAm8BXyNQs0UJFeXKvRBU3zpPc1skqR6Y6QA2QJZ8hP7aNz9TuAQ5Jp9uJnVW769iqyGV8okVwXhTRARP5fxK8gv/n1khjkQmQ6/j2Kr5OwwufzihdZZYI5B/u1HAf2S+sJC9PC4fhGwSFu/U7VSyCc+/wr4HMXZKupakEvJcyguyArUshj1opaGurJjPJHBKSgWzVzJtUJW+6INzxBg97Lb3Gwl1oxXGEMW1LivPqORRT/sOaHa1iwlmcu6x9+i3+2O3GSvBaZt8NwVMff9CMxe9nuUXUJeryZy7JpcOy5keTW1jHedqWX7rOw810COY5QFIhNfQ+7cMyX10wCPA6uW/Q4lyGy2uu8HAp8Bm8f37WKsDgH2ITKkxrXDgHeBJct+j5Jk1xMRftcDm9ZdWwjFcFwZmDb2MdcCveL6Coj0Wr7s9yhZhp2Q6+ZIZNE7av+LLIu+Ay6M72uGTB8EFkx+I90zVmbvjEi/s+vqOiPr1Q9RjMIpo74luWf1GLd/byC/rhOyzbk0bym9AbmM53+YNPFvIFeJYvO9QTGZJhNpJVJF5zLhSmx2Jkn6VA9guvh8SfS5Ywiyi9rhcDXkSjESxUoq/V1KlOHywFUN6reMjc1i8b043LWgw+HIOLSsTmuSsVKHv7beFxGFI1Gg0cnqrh2JtPbHVmlzOK6yRG6wH6NMduPynKV/J/aCrGN2J4gsYApEIswTh5et4pByHTropZvp85GV0lm574koRKTqqUldl+TzsbFWXE1r0roSfW0cZdgp+bw+cFD0sUUIAjGupWTXjEl916rJFHgaZSwu3n1BZI25R3xfL9aPY1H8raHICrhP8huzlP0eJcmud8jvEZThedK66zMBzyMrrs9i7BZE9hTIgvBeYKqy36XsgrLc/6Hoa1FXkFwXoD12sb6uhbLN3oOShZXe/hLlVsikB9orF2eMzoiU/hgYDEwd9SnZtURee3NJS3Zd7HhYEJmjv+gyYZ8VkQ5XAWd4zdzfUzP1jIzxQbiC7QkcHd97I03J3gDuvhPa0ByFTIyncffCpHoKtIgvhUiHSiLcS5ZDm8F6vICIrhVglEtoF5e72L3IbH1eYG9P4hR4hdzwQh4jzaybmS1iZmub2Rzh0nk7CkB6CMq0OE88sxAiwV5x96O9ui5jRf8bhaTvPIXG8q/H5XeKcZ2M74kdUyPXpidNgYAfQnGjvggZXgfshlzvzgZmNbOWWItnQ/Gj9qly30swAll3rGpmS8Coua7I4Hk0kuGayN29yNpblb42RoS7Zup2dzawGUru8h/kIjYNgLufixJx9AL+bbWMikPjbyVkambnIBnsV7w7sgK5Hbl3LoXCAxyFXLPPA75BSpOdYq+Du7/Z3m0vGxEH6R6UCXpn4HBXUpdR85grDtzpyPXzB+AKVxbkRYBT0bz4W0/iGFYV7v4V6ldnovntQjRu/w7s6+7fxVmts7vfgWS3MkpgUlkkc9UhKI7t5mY2ReyFz0Hk4XTATWbWzxXPtnCNfyyvvRmtUDbTlkvbhdaWHC2IzX4E+GfUzU7NbLhn1B2IAjFXRnuXyy9foq/tjDRRlyJT4XuB/rTWyF+OCJuzkSZlcWR+fX5yT5f2bn+zFKBH/O0JnJLU90bBvX9EQYTTZ9YFbkapkytlwZXIoLAi7I2C3L4RffE9FAi3kOsxUf8+cvd8HxE5le1zdXLsiTSiferqN0Ta43XKbmOzlVhr10GusUNiPmtpsB5vgQ7IL6O4Z88BT5K1yfXynA1Zbf2N1u5h6TpyNInVQ9ULcg9L+9sBSGGyWXzfJOT1DToMTp3cuy9SlCxb9nuUILduKAj/wPj+B2ruYdPE3wuQtddkyXN3AR+ETCtpyRVyOAi5us5PgzMEiZUWirv6Yay5ryPl3Uskrne5jJJVb0QCfh/rRPcG9xRWTEvm/csombSg88cQFKt2iqgv3BjfJjJVlt3WXJq3ZIuuJobXAs9fhkxZRwD/BhY3s22Q6eZdKADkd2Y2C4rx0wkt+BkZPwmuAMAXoyDU2xMmw+7+oUsj3xL3bY/cKH6DLB/+gdxV9k5+q2GWxirAa8F+t0CWR1dF/TfIIm4QcLWZHWhmy5jZr1F8kB+BVz2CMJfR9jLh0shNgrSf3yDrwtmRJnld4N6w+DoGWANZtT6AtPNLRB+tVMD0woK3GJvx/vshjeh/zOw8M5vezHoi8uZdYJW4N+8FGJVdrLCqHILW0ZnQBntEMu8Nc/drkMXma4jsfxTF9Mna5EBYKryOQi5sgawaOsEoy65CnseibG3Hl9bYJoGZPY7W3a7xfQHksniYu19nZusjq8LD4+8xwLZm1h/A3f8IrOjug0poftkYiQj8Vc3sRtTvbgJw94/intkR0fAlQATwN2BHYIBX0JIrwaIoE+fz7j7KAtDMdjazgWjdvd3M5nH3y1HYlH2RR8lBKObos2U0vJkR+72TkEJ4PpS4pP4ej/Xn0YruXxolxhmGrKevQ6T11oll19nIgnVxFO8xI6MxymbacqkVoAtKYwy1eCqLI23oVPF9VWRdMxy4K3m2HzrsvYYW69LfJ5eOX5CZ8PvR3y6gtUYv9YtfE9gJbRYLa5yslarJZyp0eBkGXJfUL4vi+gwJGX+OCOyWuF5Zy0xktfAa0nAWgea3QyTgYal86uVUtb6H3IVXBmaI75OiQLhLoNhS54csP0YWwPOh7HYfA9OX3f5mKujQOx3aYO+KrGPepBazq9XYpC7IbdX63jjKtDc1q62zSAL5F2M7y89Bh7dXgFmTur6IRJgWhQP4CsVjbQEGRN/8ABFfU5fV9rILrWOZfRHrxFnU4nQVe+q/xry3EdpfHxZz49zJ85Vbd9H54wbg4VhPDFmV3xPj9nNkLf199LmZy25zRyuxLp8e8jy67PY0S6EWo7Y7ilW2PEkyCUT6X4FcZestu7YgW1HnMoZSbNQySkakSb0XmV2f45HOOFLQ3gPM4+7vR92O6BDzMXJ/6gMsBqwIrOxZo5LxC8HMpkUbno2RS+xlKIPMJ3G9sycxpJLnGtZXAWOQyVTo4Hwscj/eNOp7AjMDc6J00ve5rEK6eIWt4czsWGStOm183wq5Px3m7qdESvhNUIyQSva1Ama2OjLxvwq5E9+DAgZv5e7/C8uZ7miTuHKU19BB+bgo7hXdEIxpHkNz36lRtYy7fxDXpkXEwtPJ/VZVGY4NMf/tiKy27kEuZf9MrldadmHBcQMiWdYzsz+jA+DuZjZljOO/IMJre3f/Ip67GwW4ngxl+ny9rHcoCxGXtohlthZy/f8IHZAPBK7xiNcVe+3BKN7tl8gDYmd3v76MtjcTIo7eI8B9SDbLIQLs72iN+AYREVcDV7r7riU1tcMi9i1HIUu4Y9y90lasxbwfsfHuRnvhPohM3d/db4v7uqJM7psh4v/a4hwS1yt75sgYMzLR1UQwsxfRJuZI4FKXO+LSyPR6XuBrd/8x7t0YxVlZDfnJP4tiAP1fKY3P6PBIF4r6Q4eZ9UIWW6cjsusQd/88AuHugw4tb5TR7mZCIcNwu9sYZa28B/jAFbC1H3LRORb4h7tvNqbfabeGNyHMbHcUyHUAsmS9DgXHPTncn3ZEGQQPc/d3Smtok8DMzkCb568QybWeu3/ZYCx3RUkQtkHKkc/cfdEy2twMKAjlOAAvh2JKPYLG7KdBQGyMXCdGINdZR6Rii7vPV1LTOxzCvXYV5O7eCVkvHQl87O7vldm2shFrxgWIhH4u/v7G3W9M7rkTWcCtGN+nR+7aJ6BxXDmSK4WZLY+sPN5GAdUfRt4OB6PsxwXZ1RXYAVlSv+Tuj1edaC0QMrwEEaf3ov71hEcYhghY/yLwoLtvU1pDOzCC7DoCxd7b2d0vLblJpSDZL3dBcfN6IKXSTCi78TLApoVCJMbtBciyf3N3H1hOyzM6EirlA9zscPd5zOwBZK1lZnYpMnUdBvwvXYTd/QaUQWZSV1aUrl7LMJORMV5IDns9kSn/Amb2CTDY3S9292+jPzpwGtDHzO5B8btmRG4TlUcs2r3QQbkfMCUios81s3Pd/RMzuyhuP8bMrnL33zT6nfZrdblItfF1eBsFU78KEV2HuHthWTMH6nvPoVhTlUMcSOZw90sA3H1/M9sXZRx7Ccnuy+T+4iA3zN3vNrOHkevO7Wa2g7tf1v5vUS5ioz08tMm3I0VTL2T9dqWZnefuz5tZYe1xHPAMGtOfItfQymIMlnANSYOou8fMVkCE1+7IlewNMzuwqoq6kNcQFGvrY2B1pFC6Ka4X8WveBNYysx3Q3PcrZJn0XUFyVZGwSQjUu5BXw5tRvzSy3voD4GZ2tbsPjb3yBaU1uInh7g+ashf3dveP02sh5wHI8vzZoq5q/e3nIs5sJ6KEJ38tuz1lIfbL3YHJgU+Ay9z9QQAzexa5u99gZhu5+43uPtTMdkPJD/7Z5g9nZCTIFl0lIg7Ed6MMT58nptcPIFP0/RHJdUzc8x0iJ4eieD5zAC+7+3t5scn4qSiIhjjsPYT61lOIwFocWWsdEvf2BjZHWr5PgVeB1V3pfdsiLCqBRI5nAnMhq62P0YZ6IXRwOdndvwrLrp2QxdIJ7n5UWe0uEwnB2g1YmCAG3f3JuH4Syir2ILCTu78Wh+Q/IM39MvF8pea/2ByeCwxx973jADI50oZ2QdZaZwJnu3ubRKCZTY0Ogte4+2ETvuXNh7BQGISy2u3v7s+a2SuoL94JHO/uLwTZsCiyIuyKLKiHW0VdjOvG7gpoX/Kq11w7G64H9fVmtiCKN/V64Y5XVZiSkdyCCK3OwOnu/ufkel+UoGMOFK/GgV2r6HbXaM43s/uQJdJSifdDLzTH9UMWNNdmpfC4I1WiR/87A82BK7v722W2bWJBhdeQTkjBtDqy7l0z7VNmVgSaXxPY0N1vqnu+knLLGD9ki65ysRwKdPtjuvFz9xXM7EF0aBkMTI9i08yB/s++RXGTHLk0UqVDXsYviyBnuiPt8f+Ard39QzO7BW2294rNzn6u7DEXm+KCTAM8Fs9XdsEprBqSMdyCiINH4/o6KAD4TvH95LDsuhwF+r+qhGaXjjprmntR0OVZgU/M7ClgM3c/zMxGoDgrd4SJ+3dI+7dGPF85N0+XG+xh7v5xWGGu7e7XUetjX6GMi2ZmZxVkVxxUpk4sZ75GBE+/IMsqtZbERvsY1J+2c/ePwnqrOxqzu+k2O97d/ws8FqV4vnNV571k7N6H9ij9gEfN7EJ3vyzWhdHIrkSh18ndR3qFY4oWZE1C2jyPXGeHovX4gLh2DoC7fxGWnBvGT7zg7k9UkOgf9b5m1ieUR4aysJ0NHBwWMyNd1uhL8//snXeUVtX1hp899GoL9hp7icbeezQaY2+Aij3GWGKJvaGogGKsUbHF3tHE8rNh7xp7iV1BsWHBgoIg7++PvS9z+YIKiPPNcPezFsuZW7515njvd855z97v9s2SgUBrM7u4Sv31cyiJXGvjUdSbAGulyDX1qOoYgqevX4h7ci2BV0QdUhobnjSzo3HLgBvNbC1JDxQ3V7jfkskgha46Iul2MxscE8YBlHbfJa1uZvcD6+PGmpcB7+FpFWPxqh3vFLunSfIz2QivUnRAiFw34ikR3YHdgP3M7FtJRwBIegcXaYsFSyUHHGv0GOiIe299iUfB3RHn24cosQ3uMbUzMM7MTpb0ARG2XkWhUI1eZvfhvlKH4QbCKwAX4BObTSQdFcL/XHiUzbPAYFXQsN/MFgHmk3RbiFytcGPWo8zT2C8AkLRvLPz2B743s/PwPr4e3zw5NM4fgEcb9qrKwq8UiVS8u8OAz0PkOh+P2vqDpBfj+ewJjDGzU1QynodqpRgXlPqtAX+eRuBiYVs81eQwM+ss6cwfErugUfCqKjX90hFPP3y3dH5TXOw60MwoiV1f4hXIxlOVd7egJHIdBvzOzI6W9LCZ3YHbBnTHzdLfNLN2IXatgYvU71atv34O5r5Id+IbUSOB1UP0T5LJolaQj3H4Zjw69RTgVDP7o6RasetE4BXccy9JJotMXWwGmNmywP14SeQVy+KVmd2Hp0EdBwys4sQ6mfqUFntd8AikLri540lm1gdf3PWQ9ISZ/Qb4D55Ge52knevX8uZHpEb8By/J3QmPBrlM0o5xvp2k0SFKXIOXNd9L0jn1anNzwcy2Avrhz9sz8hTYnfDqOkdJ6vcj91YmkitEqS54SvFoPMXu9ji3KJ6SsyOwp6TzS/edAewNvIQLEQYsLmlMnJ8HaC/p1Sb8c+qGNaYXz4CLM31orLy2KHADLrjeLOlbM9sRjwJpi6cwHlOfljcvQgD8NbAnLig8GseXwRcs8wCnFuLMD4ldVaUmImlvYFM8auFRSceWrpsDF7t+BZwk6eza+6uKmf0K3yRZDO+7fnh0yBfAi8BtknaLa9vK/X0Kkbby/Tc5mNmKeGX3G3NzPZkSSmuO1vhcuQ0u7n9unv6+Hm7H8DmwaVnsmtjnNPkfkLRYGurdgCphZu3MbB0z28XMFjQv+Q6+eOmFV4B5wrxsOQCS1sJ9kPriYewdm7rdybSHJkwZ6xFh6APi9Nr4gu/5+P19PNLmWaBb7ORXmhisi9Sng4C38H4rTIR3iChNQuRqF6JMd3xCfl5dGt78WAzoIOmJELl6AhcBR0rqZ2bTm9nuE7uxKiIXeARDRHIcgEd/HG1mG8W5/+LP1GXAueX+krQvXnHsadwPcrHo59YxiRxSQZGrDR4lvSbQWdLYSM9ZBPclfFpuDA6eUnEGXgGq0mXgC0KwvwI3o94UN1QuhOen8Sq8Q4C/mtlekNFbtZRErqPxud0IoBsevfV/peuG4X38IdDHzP5avr9KTGTe8QUubN2NF8jZPH7fA6/kuVlEUo9Pv8MzISrZfz8HuQ3D2SlyJVOCTWhTcR2+7ngWeDCi9kfjXl174R57/zKzeWK8tvJnpciVTC6VX7A2FfGC344vgi8AHgd2DnVaeAWJQ/EQzlqxa3V84rgP0K6p255MO1hj9SaAo/HokNtgvFfX7HjK4qhIuSuq7DyHP38bF+koTdz0ZoUaK1Ruh0cv3CzpRUkP4wviM4ADasSu9rGoPlyNJZWrzod4Bc8ZzGwz4HLgCEn94xnbFPiDmc1X11bWkdgUaQUg6SY8imZu4Ahz/zckFZshl/K/YiWZvwQAACAASURBVNfJeAnzvVQyT6+S+FAjcq0JfAXsgo+rBe/ifmV7mlkX88pj2+JVKq8q7UZXmhCY78KjWLvhnlLA+H5+Dhe73gFOiqjNymNB6ffpcJ/WPSVtDayOR+6vYV7RGBgvdm2FP5/PU1HU6O02v5l1iajUK4HZ4pI1cMuAXXDh6xtgezObs/QZKXBNIdl3yZQS891OwJN4ZeMrgXPxVNjrzWz/0riyD9AVeNTMZs3nLvm5ZOpiE2BmXXH1+i08auZjfCK4KbCwpA/jOsPTmvrj6U8r1KQxzqM0gEx+JhEVuCMxMZR0cc35gXiE4X64ELY7PmlcX5IyDcUxswPw9/kbYGdJ15XOzY1H3+yLV846uD6tbB78UJqhma2PizMv4gLEoZJOiXOL4pFvL+GLwcoNVpG69AZecfLK0vEN8fTOocCJkm6J4wvhqXc7AHtIurDpW908MfeaeQzfTDJJK8fxQgTrCpyGmy0T132Mj8OV3UX+oTQvM9sBryzbHthQXq2yFb4mHmdmy+HjzH5Vir6cFMzscFygmR/YW9JbcbwrbvjdF09j/F3pniIFvrJpd2a2PT5enAlcKOl5M1sJj+raUdL1ZjYrbki/NV6wacGif5MkaRpq53zmPlsbA5tJejOOzQscjn/nbSHpFvPCWBvj2Q/b5NiR/FxS6PqFiUiup/Gd4x1jd44YnAfjO3qv4rvGYyOKYQs8FaUVbvz4Xl0an0yTmNlZ+K7nKGADuQ9XGzX69iyHpzttCQzHn891I+WpypPs2oHb8EG6D/AvfEE3tHR+Llws3B/YV6Uy8VXCGr0Z2uPiagPwqaQn4/zJwIHAw7hg+Ia5cXB//Dtwlbi/cs+euZfUMpLuDqHm++IZ/BGxa0E8Onhn3Ovi5vq0vvlhZufgqU2jcAHrxTheePfMiE+yF8XTyQaUo+Dq1vA6UXp3W+G77J2BL+RptJh7mB2CFzbaulbsKn1OZfz0ajEvBDFIUlGgpEiH3QEvMLS23DS9EFy74O/uccB/C0E2GR+Rfioe/TYbPv7eDvwZr0B+lKSX49qewJCIsk6SpAkwsyWB9yV9UnP8Brwy7zr4erdI3/41cDXu2bWWvILq+PG2ymNHMnVIoesXJNIcBgOrAL+W9F5p4rg8PkA/gpdVfQS4WNJdpZSdC4EPgCXzRU+mFhEpcxJeafGfknaN4+XBpT3un2S4Sfi4qi72ykQ03BpqNAJvwBckh+O78GfJqykW18+HL5zPrmLfFeJULN7uB+bA052+xn2SdpObfg8AtsdNhUfjQsRHeBThmKpPdmIseQTfMOlRek9/SOxaDPes6V/F5w7+x/C7LOT3xtO2/wkcV0RJ/0jUYSWfvZL41wX3f1sYL//+KHCVGo3Rd8Z9ClsDW0WUTUb9Ama2FHAWsH05Gj8iL3fHo36PVxQ5KH1fdsbFmxPw8ebxpm99ffmxZ8jM1gJ64H14NR5VvRBesOmKmmsNMvUuSX5pIgL9QeBMSafGsWLNezswi6Sly8fj5/54VNdvy/PnJJkapND1C2JeFWZ/fDIzEDgoFm0dcH+LccCteKW2noSngKT7Y3DeCHhF0ht1+QOSFs8PTRbNbAE8vH9V4BRJfeL4RMWsXLiMF7XOwSfXPSVdXTrXH1/s9cMH+f8ZrKsmFJYWyq3w1BLwVM8RwPo0VgNcT+4Htz4wJ17G/EVgcNxfqX6bGJHSdABwMO5j9peJiF1DcLHr1pp7K9d/pcl1ESUzvaQRpfOn4GPzWfj3XyF25aK4hLmvylO4d9ntuADdHVgaf9aOjOt2xCt/zoNHIOacJTD3ZhxlXk32O0UKspnNj7/Te+JzwyJlu7w5MKMqaFdRnm/E99tiQAfgTUlXla7bHB93u+ARXcPxjeGPmr7VSVJtYq63pqR7YrO8fTHuxvffQHzcODaOFd91vfHgjvVqI8GS5OdSeWPVXxJJn5jZafjksDcwOl7oJ/GKMT1KE+wngYuBjczskdh9vqUe7U6mDUqLvXZ4Ks6cuFfcl5EedgDuSfMnM0NSnyJNpTaCoeoiF4w3678emA84LQbpq+LcIbFGPgT43swGqibluEpiQ/TN9yHqLwi8DVxQpJGY2TO42H8xHrm6naQ7J/I5rarUbwXlaCQASV+apxx/hUcOmpntKTeVv83MdsMnkaeZ2eeSHindW6n+s8YKT52BcyJ6ZnYzuxa4UdJDkg6M93V/QGZ2iqShKXD9D4fgUb074iKDzKsC7g8cbmbDJJ0j6RJrTE1+u47tbY6MNjdEPxN4y8xGSbpBnq54SlxzcrzzA6KPTdJX+Pv+gz5p0yLxtxYi14m4EPgFvgHSpRC35BVjbzSzl4Df4TYBCwDz4tHASZI0EaV1wz0Rgf4vYB4zWz3EqwfwYhF7xDveG2hnZvMAmwEv4xsqSTJVyYiuJsDMuuGD9dHAGNyzaxtJw8qigpm9DTwiabv6tTaZFqhJO7kLr3QyJz4BvBevbPd2LAJPx9Nnz5F0Yt0a3YyIyI6G0rtZTn1aE3+Xl8B9uco7zH3xxeGekgY2fcubD7G7dz3wR3zBtoqkV0pRNp3wlM+9cJ+aZ+rY3LpS2tk0oBBqWuGRCmMkjYzruuGiQ19cJNyzFNm1GR7+v2WtUF0VSv3YGRdSP8HH25G4N9eHQF9Jl8X1hT/cZcDBVY0EMU9nbyPp+Zrj1wGzSlo9IloV/bsE3mef45V4R9bcV8l0zx/D3HfwIjyita+kQXH81/gzuDvQO8dgx8z2wH0a98ajCTviC+Lj8PSo7uXnztxfb0FVMM0zSepFaT5XrDmK348AdsV9CLeS9LGZLY0HfWwAvIJnMU2PB4Msr4p6sSa/LA31bkAVkDQcT3k6EvgOeE1hSl98MZjZIvhLX9nFXjL1KEXT3I+LDH/G00pOxyeLV5lZV0mv4eV8nwOOixSUyhLii6/mog/NrIM85bhtnLsfn2y/CJxuZlsV90s6DBduKlntrkj9An8GcVH1KXyRMk/psoZYpAzGTa5nbOq2NjOmi/8WIlcX4Cr8/b3XzC4xsxliLLkAr6y4I3B27J4i6V+SNlNjumjlCBGmARcCv8CFv/3ivTwD9/EZVfSPpIPwd3VhPO2pUpgzB77bvuJELvkOmMs8/W4cMWeUm/hfh6e+T1d7U5VFrvJ3YPl3SQ/gJvMzAYeZ2ZZxvKjGfRlwvLmvY+Lp7Q/gRv6fyAu9nAf8BV8oH1JcGOPJZ4XIVfv/IEmSqY+ZzQRsbGZLlDbWLzX3CO0H/AOf9w0ys5ljM3N/vBjWUDz69xoaRa7WKXIlU5sUuqYyPzTAxgLlYuBkoJeZnR4TcnCPrv3wMt2DmqKdSSXYCH+2jgLulvQu7uPTBrgm0qFayf1UDsZFsMvr1to6Y2bL4gPymqXDtwJDzKyTpO9qxK5+uM/eBTVi1znFoN2U7a838SzJzFqbV5xE0hnA2cDHwGVm9htJ36sxFXYGXGCo7OTGzBYGXjCz7eK56QQ8ASyCV6J8F/gD8KSZrSz3vLgEF7t2wEXrCcbyKgsNeKrdb/EiGm/E7vJ2+PfgkZKuw1Mm5gaQtDuwclxXqTlRCPrDgG0lnW9m7SLKt+BJvFLWX0PwLzbmGnDPpFeI9LpkvOBSFECY38wWB5Yqzkt6EBeoa8Wut3Hj+d/Ez5UlxNcOeL99LS9WUoj5o4Db8A2SDcxs+jg+gbVCLpaTpEmYExezjjGzlXHP1Tnwqtrf49YoZwBz0yh2vSXpCkkbS+opqbcaLVMqZbOQNA2VmtT9UsTkcF748QFW0oe4j0pvPBz7VPNS0wPwyc+WVZ/kJFOV3wBdJT0mabSZbQ9cARwt6VRzg+vuZtZZ0suSDqxyNAgeVbQ+cISZrRLHrgDGAo9PROy6C48G+R641txMfTxVGrRjJ+77SBm7HF/ELQ0g6VLgCDzC5h4z29DMljSvnHUw8CZwX31a3iyYA0+xGxAL31/j4f5bSPqLpC3xCoojcLFw+tg4uQRP7Zm5Tu1urhQRgoW/0XZ4tMwRkvqZexaeAKxTWkAXvkiV8iIsRbYVvip3AueZ2W/jkrPwiMzDcLGrbfTRQrj4+l+8gmrlsQkN1A/HqwE+Avw7NjaLvn6ARrHrIDPrHsffkvRS3F/ZiKQQX7/F0xPXMbO5YiHcJs5/jkeCzICPzUmS1AFJz+GRlVvi6cXD8HnLR9aYvl4Wu643L9JWVJIuf1aVN+eSX5AUun4mMXl5CI/qWOSnro8FyrnAMbgnwyt4meRVJD37S7Y1qRyfAZjZdDGZvhRf7PWNHfkdgPWoST2p4oATi9y78JSIdYC+ZvZbSRfi/ikzA0+UxK4iqmFWvKLgyTRWFqwUscAr0u0ew/3g7scXwQDIPZFOAL7FTUofAHrh4s1aEU1TKYE1ohaQdA9efe01fGw4Ce+n8qbHw3jI/wzAKXHfJ/Fz0X+VG8/LgkApRexzvC83NrNd8e+9oyT1i0sXw9P0upbF6CpFgZT6rYg+suiLu/D+OcrMlotj6wLP4xFxr5vZI3ikawNeJVrl/w9VpSRy9cYXf/8E1sZF/H3wOWL7uPYBfPxdADjUzGat+axKPIs/8Z31f3jE9EAzm1WNHpnT4ePxi3E+SZImpnh3JV0RhzrjG3ZzxvGiYnYhdp0e5x4ws+mqtBGc1JfKTYynNvES/wNYBfc4mlSxayC+SPkGWF0VNmJOfh4/IhA8B8yCRyWVRS7DK+Fti5s0v98kDW3GlCI67sTLHK8K/N3MVpSbzf8V6Ianj82MV6ydK/5dLOmQqkbDhcjSFrgJT1HcEbhe0igzax9RXki6GBf4X8CjQM6WtEEIh22qJLCa2WrAhWY2G4Cke4Hj8Xd2FWBsKU2sVUQ5PIgLXouUFsxfVTgaqXX87a3ivetQOt0XT9s+HzhG0glxz2/w8Xp0/LdymJt2b2pmc8e72wW4xszmlXQ83ndr41GZy0n6Dhf/D8Y9997ETdXTVyUoFn3mBSF6AntIOhsXZHriwmBPXLQpBO6H8EiI/SPav1LURMDtYGZnm9mJZrYegDzF+BJgaeBOM9vAzLYGDgU2Bs6T9E292p8kVSXmJOXNycPwAk0b4ZskS4JnNZQiu07HMyBeI6OAkyYkqy7+TKyx0kR3fFC+AThBbtb6U/fOglfU+uyXbmcybRKLjLGRjrM0Hp31EvBxCAjH4UUQHsCNmYfgJeD74WLNyspKJ8D4KIc20W/74APzHbhA+HRMsk/C+/hFPHLpa2DZ+A6obB+aV2G7DthH0uA4tjFuvjwfcIekQ+P4bsDf4tYtJL1cXvRUATPrgb97+9qElXd/j1eiXB3YQdIVNQvCC3HvmnUkfVmv9tcbm7Cq7D9x4X5GPG32eklPmVdtOwIXtc7Hn8MV4iNWkheYqFx1QHOj4EF4OfejgZvxnfiNFVUnzewAfNy4F68Q+J8f+KzK9V+BuRFzQ2xcEuJzD2ABSUfEu3wz3o+X4n39Z9yz8KBIzys+q8pjx/F4xNsQPEK6PXBoCIWY2f64SLgsvjE3DDhM0o1V7rckqQelNUcnPNvhFUnXxrnd8SCOQUAfRRXfWOt2k/Ri8c5WeexImpYUun4GxQsfP8+PV1vbDzedHyDp5To2L5nGKQ0YXfD0iPnwUr0f4Wl0e0gaWRK7Xsb9a0bgZeF/V+HF3nLA+iqVci8tnpfD++8xPG3nYXzX/emICNkb36kfChxYs2tVScxNl5/HK2I9jqdl74kbB4/Dd/r2Li1edsLFrpmBNSS9Uodm1x0z64gvgK8sTQrXAfrgHnt7htjVBpgf+DfwuKRe9WpzvSl973XA/aO+pbFacQ/8e+44STeb2Yp4BMhceNGD/wDHliKRKpc+EZsiG9DoP/gCsI2kD2pE1f3xdMV78UVLWisEZnYaLkbPgD+Du8qLuywWlwzD/c4exCMKR8a4ci8eaTgI7/PKTcBrnrFF8KprJ+Ki4BL44nlrvFrqGXHddMCSwKfASElDYmOqMmmeSVJvinc31hwP42uJG4FzC+HezP6EWzBci28WDyE2ViTtGtekQJ00GZWqCjY1iRe1ELmuwCtkfYL7quwIdDKzY6q6gEt+WUoDTivgenzA2Q0PC94bD+1/wMxWl3S0md2HGwjPADwNDFZjDn2lFnuRZrIlcEj04/ElkWsZ3F/qCkl/il35W/HCEQdJegLYo0bkrlwfToShwDnx7z3cCHwLSf8yr263CG6+DHgaY0RA7AKMqUN7mwtr4ilhc5nZ8ZL+KzcGbwCOxc3ntwVa4QvkkXifVXKyWHpPG3CD/g+BXYF3Qvy6HrcEOMrMhkl6HNjczLqWI+CswhWe5IVJ7sH9uboCXxJzwRhTWksaKy9YIjzC8DQz201eobfSmNnduLfWvcBswGbAgma2QrG5aWYLAvMCAyWNjFu74aLiNfiir1LvbkFJ5PoTHm35InBnpCE+YWbH4gLsafEVd6akL8zsoXKfVbX/kqRexPjQDjeeH46vNV6LMbmVvKL2eaFBnwushhdrGolHsxafk+9u0mSk0DWFFC+qmZ0M/A7YDo9kmB73+Pm7n7ZjJP03rq3cwiSZ+sRzVAw4a+OTwuOAR+P4AcCz+G78ubFAuQe4p+ZzKrnYiz7qh3sUHmfuD3VMiFwP4ulPB0Q/32Fmf8R3m080s76S7taEJtaV6cMfEvUkfRWRg9fj/fqWpHdi170zvqB5Lz6jmBCda2ZXSfqiKf+GelIb+SfpNvOqgJcArczsOHkF1MFmNg6P9loVj0TaB18gV1KghvEGtx3wqOmxeIr22+Y0SLo9nrlBuBD2dNxXFrmsqtGXpTlIZ3x8+B735DrNzA6QNKQcoSrptIg6XAN4q45NbxaEQDgHsImk50Jw3QuvnL1v/BcaK3/OFIJ+a2Al4F3gUkmfV2k+aGYLAyPUmBo7Ny6gzo1vLBViIPJU9uPj19Pju+7UqvRVkjRzVsUjpPekUeSyiYhdnwIrA6OA3lWOok7qS6Yu/gxiAnMf/rL3qjm3C3Aenh5wsibBsytJJhVrLAU/Fx7t8dtInWgjT0fsiIcN/wFYpphgJo2YWVdcSDgAuADoDlyFpyl+E9cUESTr47tY/5C0T73aXA/MbFngr8V3XK1Y8yP3dQAWBc7Co0fWUKMXVaU8uWACb4sO+GbIHfIKgZhZT1zsGoSn3RWRIevjFT3flfTHOFb1NNnZcOFvNuAR/LkqolsVP1+CizOLAaOqvkj+ofct5jBb4HOVO4ADJA2Jc7MBHSW9WYgyVXxvC8zsSnyMWLzYvIzjnfGNpUGSDikdPw2PeHgMj1pdGdha0s1N2vA6Y2YDcP/Qx/C04e/iXV0bN7FeDthU0n1l8c/MFsUr9W6GR8e9V9VnL0maC2b2F+AMvGrxN7Vjgnla49cxXpT9R1PkSupCVl2cQmLXuBXQsXSsVencjfhO1XZAHzNbqB7tTKZNYsC4Ed81nhePKiRErrYh1JyLLwYXr1c7mzMR5XEsvgu/PfAOLuh8U7qm2K26E1+o7F+PttaL+E5bF9jezC6H8X3yo9UlzT1VjsIFRAFrle+r2oKliJ6MSeDduGfeRsV5SVcCvfCU2mMsvH7iudsNF8YqHY0E4wWbD/DKlI/Ef3vEd973IXI14HObT4DRKXJZ6yIC2MxWMLMtzWwpAEmjgH8BewC/B04ys9+Ye47ehn8/lqvSVuq9LTA3Xv4Uj4DbKo41xMbS17hH3DxmdpSZ7W1m3YD+eFptq7h3c7lvnNXnr2h6zOw23A/uP8AFIXI1xHfYPXil2beAS8xsqeI5Awgx8Uh8o25oVZ+9JGlmjIj/rlWMCdZYdbYNPpb0Ap8rFjelyJXUi0xdnERqdpqKn0ea2TPABmY2u6T3i4ga4HMzex83Kl0FyDLIyRRjExq4FuHBZ0Z48PnAoWb2iaQHiskk7sk1AvdgSSZCpNydiC9gDol/x9ZcUyzyHodq7UyFOHUxvljrY2btJG1dDlP/gVvnx8eXW6m4+TeM78dOeHr7MNxw+dmaa64KIfBCYJx5muzzkp6EakZylSIqizFXAHIz6u3wlOK+QIOZXRHfkQvgESTPVn1xXCOw3o57NC4IvGxmD0jaJ3blb4hbBgLr4POVEXjVVKDavipyM/kj8DScY6Nfe+PvaU9coB6Bi2ANwDF42uzFeMTwE8VzXI/21wMzuwqYE/cUfE7uDTdeLI0F8oN4/5wO3GRmRUqoyXm59HmVSfVMknrzI/ONR/HxYSfgBTN7rxRRvTBuGTCo6VqaJD9Opi5OArUvvJm1j53QwnvgLuAD4PeSRsTx2fFJ41nA/cX1STK5WGPKUxvcA66tpGGl87vg6U1v4bvI9+NRXH3xinerV33B91PYhGmMx0o69iduqQTWmArbDS+ycRJwsaTCEP0HxRcrGYBXTaQxs47lyMBY4A7A/S22At6PyeEiuOfP18BLkr6OhfPlwPGSjq5D85sFJZGrE/5d1hmv4HSmpM/imnlorNb2OPA+bvrdGVgxnt1KLpCLvzv67yG80u6BuIH/g3gk8FWSdojrWwNL4VFIHwInVl2grqVmnNgff96uiWPX4RWPVwH+iNsGzA2sJumRujS4TpjZ2vjc9xDgtpr5czu8MIlJGhYL5NWAM/GCG1tLeroOzU6ShP+xWVgdX3fcDnwnaZR51ezz8CrQF+Pjy9p4YZ1WwKo5ZiTNhRS6fgKbMMe4N/Bb3HfmBuD/JD0YC5NTcJX7H7i4sCo+eK8qqfImrsmUYROW870ZmA/ogBc7OCvSJgqx68w49y7wXHzE1rGTWimhYUooLWL2x80z+9S5SXWlJDR0xScwv8G/02bADZV3Kl9Xv5Y2L8xsFdw4/oBIsyuOX46/n9sAbfFIhyPiGLiIOCDEmd8B91V9smjuNfgEYEAbPFV7OLBO0bchdl2JpxYPBO6VdG2cq6RIUxK5WuHP1RLATpI+MPeaWguvGrgpcI2i7Hv53vi5kv33Y8T34THAX/HorYPx8VhlQdXMZsI9zt6tS0PriJn9GegHLCTp49LxXXARcCV8ntwXr9QL7ql3IdAeWETSV03a6CRJymNHF+ABfENkOnwj/UTg2tiQ64WvOTri4tYw4E1gvZjD5LwwaRakR9dPUBK5rsfD+L8GHsZzkC8wsx3k/ipbAq/hngJH4ekTG6TIlfwcQuRqg4tc3+O7J7fhA84pETmIpIuAP+FpisOAiyRtEiJX2xxwfpqIPjoOF62PjUl5ZSlF0zwJrIBPenrhEay9IjVlkjy7KsZSeMTWB0WqkjX6Ri2ORzpchz9nA3F/vf8AOxCej5IGF9E0dWh/3SmleG2JR838Ad9kOhBoBzxuZnOCpzECPYHn8d3nssdeZUQaM1vdzC6DCdIM2+PpnlfE83ghLlavgQs1LwA7m9lFxeeUxZoq9d+kokZvx7545c8uksaVxMHCh/DTQuSqUspiibHAsmbWwcx+bWZX456Na+Li9ef4QnnPiDh/CPcj7J4iV5I0PSFOKeYrZ+ORvdvggRvv4ib0u5pZF0mX4nOdnvjaY3t8A2pMbJDkmiNpFlRyEj25mNlewIpAD+CZ8GvYAa+StRBAhKZvaG4iPBKvOvFpvdqctGxswkomMwLf4dUAXwrx4Sk8FaqVmR0t6X1JV0QExAnAX8zsQ0mPSfquPn9Fy0NeufIEYChwab3b0wz4C76btx/wSgivz+ClpY8ws9GSdgqxq9LRH2a2PLCJpKPi9464sfw1kp42s91x4+8l8cIHa0t6NK69C4+umWDzqWr9OZFnaDQ+5haVAK/Ax9eTgEfMbGVJw+SeXZvinnCnRnrUTXK/zGmaEFFa4eLVF+VzMVc5BRhhZqsD6wF7Ae+EkDoQ91HaycyGyn2nkp8gxokBeDTmUWY2rkh3n9gCr4Kps3fiYuC5uFA9F9AVT3c6TdIr5rYf5wB/M7NBkj7EowzTjytJ6kDM49rj40Qb4HRJd8Xptc3sTlzgx8wulfQOPpcZT4hllZq3JM2bFLomjd/iO59PRoTMQvhu/NU0vvTzSXpbJfPMJJkSbEJPrjlxP4uRkl6C8YuX8/AIr1MBmdkxIXadb2bjcLHrdDPbR9IT9fpbWiKSvsCjbjJ1xz1mRhffazGJed/MzsFTxXqZ2VhJu1W8n8Ajedc0s5MiIqEncBAwt5n1l/SsmW2Ii1ltI/y/NZ6OvCXwoqTP69b6OmONxumdgZPNbHp87L27uCbOF8bp/YGHzGwtSUNC7NoIr8Z4FHAHMM0LXTC+X84MAaYTcLikI+L0RyFQL4pHDD4d17fCUxofxSvgnV+f1rdMJH1hZsfFr0eYF+o4vK6NaiZIesvM1sFTOn+Fb8ydjH/HjYhrXjWzYfgYM6Lm/hS5kqSJiUiuQXgE/+fAn+N4e0mjJK1vZnfgGSUys0tivjyejORKmhuZulhDvOi1zAa0CZFrAeAxfGK4u7xi0R7A5qGEJ8kUEzuZRZWse3Fj+Ufw3ZTfFtfJixtciPtJbQ+cYWa/inMXAn3wCeaHTfwnTFOkeMOrwBxmtkT8rkLswv0IhwO7mNnxdWth86E/HllzCICkC4BDgfWBw8xsSUljJX0XIteM+M7ppfim0x5QzTSn+N77PqLg/gP8Hq8O+CtgKzNbp+iXiHS9AfdGmhkX+4vPGIL7/2yh8C+clokxYYdYiHwZ85ee+PN2KYzvL/CU9hmBVaIvFwKWxz3Nzs0U5MmnlMZ4Hl75eME6N6nZEBtzmwIrSdpU0kNqLNZkZjYzHi38JB6ZXrnvvSSpN+U1b4wVp+KRwQvgdgrIDejbxc+/x20sTsPH6SRp1qTQhe8km9mKZjZPMSk0s0PNbJm4ZCiwsJltgFd2GoyLXCPNfUI2AmYnSp8nyZRQyo9vjVc4AfewuBgP+z86duWBCcSu3nilsc9K5/4BLCNpaNO0PmnJ/MgC9zngbeC4iFodFwviBrwox8N4SnfvpmlpjpLIkAAAIABJREFUs+Y1PHJhYzObG0DSSXgkw3p41MfiMH5y2R9P3RmOVwgsKtxVahyxCX1BlsH7cXV8Er0FPq72B1arEbtuxMfereOY4r/vahr3xiyJAgOBi4BtIqJoHHALHtHWM1I9C57Bo9CvAV7HN+u6Uorkyt34ySeiNw8HFpP0er3b05yIKJAx4BV8S6c64X5cawHnSxpZte+9JKk3sTk0zszamVlbcH9QfPN8KPBnMyvG19ElsWtD4HR8wylJmjVZdREIr4BL8fTEw/CJ40p4xcTXYtFyPzAPXk61e7z0s+GRM+sA60t6oy5/QNLiKTwpIiqwDR7yf4akF+J8UQ3wLrwi4Mule9sCY0qLRcXP6XOR/CSlVNn2uLjwLfBeKV3xWNyr62F8Af0Kbqp+JjBY4U2TaZ5gZpvgPlw7SrqsdPxQPALpLuA4uddeN9xX6caYbFa2/8zLmP8Tjzh6D9ittOm0HC7evId/Bz5U+71mFa3wFO/sQ/jc5GDgaknfmtksuEFw7zi2XVy/MC4uLI8vZE4s0hir2H+/BDnu/jhmthYe6bU7sLOk67LPkqQ+xMb6Q3iq4maSRsfx1fF18Qh8nLgujrePTfbx91d13pK0DFLoCsxsTzwV5228qtMfJT0b51rjO8t9cF+ks/CUiuWAVYB1JT1Xj3Yn0w7xnN2PP1cvA7/XhKW5j8Krjt2Bi13/rbk/J4vJFFFKlZ0dmBV4ERgYkYGYWW88JWoB4AP8O/I9YLlYKFf22Sv/7ea+UjcBXfAxZFjpukNxz647gQGSniqdq7TQYGZrA1cAbYGLJf0tjjeECLg8vsk0FDgydp0rjZl1CFGrLe6zNT3QD7h8ImLXtZJ6lO4tP7O5UEmaBDM7G59LvwX0kXRbKUqzkuNHktQTc0/MPfFNzFtw8XliYtfxkgbVraFJMoVk6mIg6Ry8fOq8uGfAF6VzY4Gbge3wRd6eeMnV4cDqKXIlU4nW+GLuDWAWfLFMKVy4D15pcV3gTDObt3xzThSTyaFIV4wowKvwyUwvYCvgU7xiYOE31RvYCf/uuxI4jkaRq1Lpdma2jJltE1FIRPRkq/h5BP4OL4ZXVywiLpHUD0/B2xaPaBhPlUUuAEn34h5lnwJ7mtnmcXxciF1PApvgJrk9fviTqkG8c9+a2Qx4IYMH8KIGBwE9Ytf9I9w7qjewtZmNjzAsv68pciVNyJnAEXjEa4pcSdLE1Hrhyb0sB+J+opsD/yytOR7E54RdcB/gtZu4uUnys8mIriAiGk4DvgT+insf9ZP05kSunQH4DvhOFShfnvwyTCwKxsy64gaQx+FG4KvGQrpdaZflJGApYEM1Gg0nySRTSpXtiFf13A+4SdL9cX4ZfEGyNv49eNIPfE6lIpFC3HoYrwZ4P3Ar8PfyexiTxCeBLyWtFsfGR82Y2fZ4OlklBYYfe2bMbFO8YizAYZJujuNFZNciwOtVeuZqKb27nYEngE/wZ7INLlJ3wBctV8lNhGfB/ZD6AMcWqcZJUg+qHP2bJPUgIs1HqtEvrzW+/h9TumY6PJjjFNz/cpciRdHMfodXYNy2ymNv0jKprND1E5PtvYEzcK+uvoXYFYvCbvLKTkkyRUT0R1FdsRVeeciA0fJqbF1xM8h+wPPAGrHIK4tdxWKnIcWuZFIwrxg7VtI78XsDbia6CZ6G+Du5J2HxbC0JHIN7+pwg6e/1aXnzwsxmxb21+gC/xiMw/wncIOmN2DE9FDga6CHpX3GsoTzmVDFlrOQH1wn3fZsfj4x+UtJNcc1W+HPXABxaK3bFz5USWGuJd/csXIjeTNKrcXxWPDV2Ztwg/aqI/JoN99+7vGrPXJIkSVWJKKxTga0lvR4R5g/hUfxnF2uKuHY6YFc8c+R8YD9J39Z8XqXH3qTlUUmhq/yiRopEA/C1pDtK1+yLR3idjxuDD8HFr864Ue43Td7wpEVjXtVzSOn3Lnj++3x4VM0r+I77Q7EQ3BHoS6PYJTNrU9qVyZ3R5CcJkWUu4B1ceLmmdK477uOzCrB5pJOUn7ElgSPxSJHtJF3V1O1vrpjZzMBqeDrnasBX+ITyZvxdHgrcJmnXujWyGVGKyuqCR7wZbhEwDzASuF/SznHtpriQKNwb5Lo6NbvZYmZ3AK0lrRu/t5E0JkStR4FReMXPq8rzlSoKrEmSJFUjPLbuAi4B9pUXUZsBuADYAC/uckmN2DUzMBhYAvg/fF6YmUtJi6WSQleBmV2N+x11AVoB50jat3S+ELtexifkywCrqWQinCSTQgw4dwNbSLolhKyn8EonN+BGwivj0TNbSroxIgh3xFN5hgOLpLCVTC5FJKCZbSzp5tjRm0XSu3F+MzxVdnY8VfbVGrFrWdy7oXcukCeOmW2LTxx3xL3OLsOjarbGi0rcXcfmNRvMrA3uYdYR2F3S63H8IVxsXa/oq3guBwJ3StqhTk1udoRw3Rq4Bi8csZGkz+NcIXadAewNjAa2knRr3RqcJEmSNCmlNcdZwBHlyCwzmwkP4OgO7IsXgCmLXf8GxuCBHX/IrJGkJdO63g1oSmoiufbDfY62x1/o3wF/i7Sx3SSNlXSGmX2Il0H+FPiTpJfq1PykhRIDzmB8wLk3Dh8NfA1sX0qNPQwXumYGkPSNmV2ODzbr4ZGHGTKcTDIRkTXQzNYIkas97uvzopkdJenNSK0bh6fKPmRmq5XFrhD2n4rPy2iQEkWUUkTJXWNmF+Fm6VsBs8Vly+ITzsSFmXnw1Ii3AcxsE1zkP1DS3WbWUdI38Vx+CjxSv+bWn3LkbunnMWZ2Kx5xvgm+Y09p5/07/H2eGa/SmyRJklQAM1sZX3OcDhwT6etFRPVskj4ws33w9cQZQIOZXRJrjsXx6sd/V6Nna1qkJC2WSkZ0mdlSeKWir4FTJH0fCvf2wEnA1cCuajQP7gSMkfRdvdqctEzMbCW8ItYpuM/R13H8Vvz56x4pidvgz93BkgaEeeR0koaYG2CPiusyPz6ZZMysB3AFcLKkQ+LYqXjBjXPxycwbcXwTfHH8Kzxy9bV83iafEBO74tXupsMrjFVSHCxHBsbvywOP41Fud5WezyMk9Y2xdn/gAUkPlO6r5HNY/N3hyQUwg6RPi3O4wLUlnj57k6TPYqFyEf5uX1P+nDr8CUmSJEkTEWuHW/HNo4XCN7QYR5YBbgP2lHSDmXXDM0Z2w9cfHwKr4sEfhTdwWqQkLZpKRXQBmNmfgbPxlLEDi8mfpE/N7BLcN6Q/MNbM/hwRDSPr1+KkpWJmK+CRHK8Cp8qN5osFyyw0ileFyHV4iFxt8Cp4HcysdxFyHANOLlaSyWEw7rPQw8wGS7pL0v5mNgI3/MbM/i7pDUk3mZmAE4FXzGxeSUPr2PaWyneSPjazvUqROJWJhDM3tP0V8E6k0XUFNgWuBz6Lf4ub2Ry4IHMELrCCm/yvCzxW/swqfu+VFied8Qi4JYGuZnYDXiTnWzM7Fvcxuwh4ysy+AebErRYGFZ9Vxf5LkiSpIKPwKK3ZgKvNbMvYMF8GeBDfWLodQNJwM9sLeBMvDvMt8F9gmxC5MpIrafE0/PQl0xy34ELXDMAqoX4DIGkEcDFwILAzHvaZJJONma2BVzb5Gjea38/MOsegIeB+YAkz64+LXIfhxsHgKbVrA5+V8+pzVyWZVMxpkDQcFxJmAraPKBAkHQsci5eMPsC8IiPyCnd98Io8w+rS+BZO7S5o/FwVkasB2An31lrd3Hj+VWAdYFykaf8f/l13EXC0pL5+qy2AVwocAdxTh+Y3G+LdLUSuJ4DF8GqKV+HFIU41s1kkvR7+Zbvii5UvcQ+0FdRY1TdJkiSpAJJGATcCB+Ab6lea2Yb4muNyvJLiN6Xrx0jqD6wQ/7aIDarWKXIl0wLTdOriD6nRZjYnvsjbHtgHuDS+HIrzMwDb4OkT/22q9ibTBiFy3Y4XMuiPp5esAlwInCjpq0jhuR0XXC+UtHvcu1hcNxpYN3fik8khPLk6SHq85viBuLjQU9LVpePH4JFd5+CpTm/W3FeZSKRk6mBmiwBP45WKp8N3iLcFvogJ9CzAP/ACB4fgQs5CePXPtsByIdJUejfZzNrhUVnt8Wqpw83setyvsQNexORAScPi+to00Xx3kyRJKkiMHxvilaDnAa4EdqodE4pNuZrNuUqPvcm0xTQrdNmExvOL4WmakvRCHOuGfwFshVedqBW7Mi85mWwibedz4EzgyBC1WuNpO4XY1U/SF2a2Fr7z8hFeDr4tsCgwDlg5FoXprZJMEmY2N/BO/HoIcK+k/8S5xYHz8MiurSS9WLqvELuuBg4qFs5JMrmUDG9XwNMPvwT+KumSmvOz4X6Y6+AG9U/hEUk7hMhVeZHGzFYEDsbT3h8ys+uAlYAtgBXx9JTz8M2ToTX35vwlSZKkwoTYtRFwPJ7SuImk9+rbqiRpWqZJoausRptXwVoZV7S/w0M3zwij5W64Sfg2eCnuK8qpYkkyJUQKzvvyCiaFz0ob4Dpc7LoIF7tGxIJw6zg+FHgBOCkXe8nkEmljt+Fmou/ikTTPSOoT53ckogpxA9Lv1Vhw45S4b5XcyUt+DmZmuLntAbhPyDDgEEm3FOdLO8fzAtPjz+tnsbNcqe+92BwB6CTp/dLxuYDlaUxD2QvYTtKjIWo/DMyBv/O9FCb1SZIkSQLji+NsgG++fwRsLund+rYqSZqOaVLoKjCzS3Gvo8NwNXs63DvkNuAvkt6NNIp+wI7AzsXOc5JMLX5A7Bof2fVj9zRlO5OWSylSpgeeEvZf3AtuB1xE2FvSi2Z2Bu6htJKkl82sraKabCmEPcPWk6lCpDE+gldzOrgkdrXGo6ytvLlUtUgkM1sOF54XBNoAfYGL1FiApHivb8YN5nuVNvEGAx8AMwMb5jubJEmS1GJmbYE/4GLXh8BmGbmfVIVp1ozezNbEw/z3BK6RdD1wH774+wAYDiDpI9zc9Ty87HmSTFVC5GoV/ilb4wu/XYFDwqy5iMaZ4J6mb2nS0ojoGUqL3Ntx/54F8GIafwA64tV3+uNG4C8D5xciV8mgvvBpyAVzMsUUz2R8572CRwrOCvQPU1yAGXGxf7PyvRUTuVbHDYLH4HOTt/GFyN9qruuCR8Z1xsUwzCtotQfOlPT7EMOm2flckiRJMmXEZuZteOZSN+CRyGhKkmmeaTaiy8y64wbLq0bkwgK46e2dwC6RVrampPvj+oygSX5RaiK7rsWF2EG4L1KmzCaThZktC/QELpP0bOn4AsDzwPGSToxjR+KCw9K4F9ICwABgQJXEhWTq8lNphqXvvEXwVLsvgMHAkngk0kJVSlMsMLNVgLtxU/5+kj6J9/Yw3Lh/+XIhHDM7Aq+Geh7wPi5gjwLWUU2VzyRJkiSpJSK7tsDHmK1yzZtUgRa9A2hm7cxsDTNbx8wWjmMWpzvhO56vhHJdiFy7hci1MTDAzBaFjKBJfnlqIru2AV4H5sUXLEkyyUQU1ibA/sDlIWQBIOkNPCpktyKCRtLxceyfuGdhN2D+XBwnk4uZTW9m0wOEl2AXM1t5YteWvvNewZ+74bjv1HBg4bi/VZM1vhkQgtZD+HzkWEmfwPj39sa4bIKoSkkn4MVzugO74wVP1isiufI9TpIkSX6MiOwaJGnzYmyud5uS5JemxUZ0RTj/v4DFgFnw6k5/lnR1nF8In0i+iUcx3ArsJenLki/XLMD2kj6rw5+QVJRSlEMrPFsnd+STySZE/WXxqJDf4lXuDgOeAboCF+D+XEeVjarNbBO87PQ+VYymSaac8NbaBd8R3hr4BrcCuA/YtvB7m8h9xXdeFzy1dngVjecBzGwJ4FI8fXMXvO8s+mdh4BY86u1LXBB7uvBTMbPZ8Q3K92PcqFz/JUmSJEmSTAotUugys674Yu5D3OejE266vBywvqTBEaLZB/gTMAJYQdLwEMAOw0P/15b0cj3+hqTa1FQGTfPvZIoJ4b4HXpWtG3Axbmr9Gzw1ditJd5lZm4gmLN+bC+VkkglxdR183B2Fj70v4ZHSP1q2vFbMr/L3npkthkdXzo733R1x/Dbg98DHwExAK2AILnjdBdxSbMxVuf+SJEmSJEl+ihYndMWO8DPAW3iVxGKnc1XgIuBevKLiuLi2P7Ax8B0+YeyMLwY3L/vaJEmStFQi0uZXwCnApng0SA9gX2ApYEVJn+biOJkamNkWwPXAV3jFv0fq3KQWh5ktjs9ZZsVTEg8HlgD2wKMz5wAWxaukrovPe9bI9zdJkiRJkuSnaVFCV6R6XYov4JaX9FR5l9jMbgFGStrWzDpJGmlmHYEV8OpOHfDJ4m2ShtTpz0iSJPnFMLPt8KqeawLPAgvh0SMHSRpdz7YlLZtCKDWzvfFCCLPj6YsbS3qzvq1reYTY9U88Gn04Lho+HeeKvm6D+42OzDT3JEmSJEmSSaOlCV3t8IoRxwOfAZtJGlaaEF6Np+t8jU8aBwFPSHqpbo1OkiRpAmrSYWcFtgROBLrgVT575AI5mRJqIwHNbAbAgBWBM4AxwCZhqF5c0/aHPLuSRsKz6xRgGbxIyX3hX1YU1qG0mZfVoZMkSZIkSSaBFiV0wXixa0PgTNzHYpMQu44GegOP4pPuRfDy5V/i1e1OA67C54wt649OkiSZBCbig7QisBFwXFS4y2iQZLIofNzC93IJvOLf55JGxHi8LnA6MBaPSHonhNaL8KqCj9et8c2MiaUOh6C1GN5fs+OpiveloJUkSZIkSTLltDihC3ynGDeTPxMYiotbewO98LTEr8xsNnzyuCWeFrCDpFfr1OQkSZImZSKiVxrPJ5NF8QyF3+VNwIJ4Gt29uHj6gpm1B9bGxa62wGW4ofocwDxVfuZKImEHSd/+xLWL4yb/swJ/wecyLW+CliRJkiRJ0gxokUIXTCB29cM9aPaSdE5pYl6UM28AWtVWG0uSJEmSZOLUeEQ9gEdKXwIsiRd4+QboJenpELtWBI4D5gJexgu+jKmqwFojEr4MHC7psp+4ZzHgFuA5SZs3RTuTJEmSJEmmRVqs0AXj0xg3Ak4CRgCbFlUYkyRJkiSZPApvqBBp2gINwHnAAEnPxzW9gIPwCK4eIXYZ0Ar4NfB63F9VkavYaGsFXADMAxwo6ZlJuHc+YGimLiZJkiRJkkw5DfVuwM8hKojdCvwNmAX4t5nNWd9WJUmSJEnLwsxmMbP2CiKS6zHcHmDB+C8Aki7Fo6m/A640s6XjtrGSXov7G6oocgGEyNUBN5jvAPwDr4A6Kfe+XRLJkiRJkiRJkimgRQtdMF7s+j9gH2BG4D4zm72+rUqSJEmSloGZLQ28gAszBZ2B24GRQDegXVzbFkDSFbjYNQq4x8wWLH9mrel6lYjotoHA47hZ/9DaSoo/RUZ0JUmSJEmSTDktXugCiBLm/wccik+629W3RUmSJEnSYngeT018xMxaRWTX57jB/Hm4sfxA8PG2Ruz6B+4r9VZ9mt78CBP5AcC/gZmA9cOQvuV6RSRJkiRJkrQgWrRHVy0x+W4r6et6tyVJkiRJmjtlH60wlb8duBE4X9I3ZtYN2A03mv+3pK3i2raxyVT+rFZVjESqrXBaHAMWBc4CFserQg+uYv8kSZIkSZI0NdOU0JUkSZIkyZQRVYrfBtoDRwBXTkTs+pekreP6SprNl6mt8Ay0BkZHxcoGYGHckH4+YGdS7EqSJEmSJPnFmSZSF5MkSZIkmXwK36iI0BqHV00cCvQHtjOzjpKG42LN0cAfzewegBS5rHWIXJ2BfwL3Ak8Dvc1sgejPV3GR8G3gImCdNJpPkiRJkiT5ZUmhK0mSJEkqRiG2FCl3RRpiRButBLyDm82Xxa7zgVOBVhGtVFmKqpIhcj0KLARcB9yFF8c5w8wWrRG73gTuAJatU7OTJEmSJEkqQaYuJkmSJEmFKFIOzawTcDgu0nQCLgWekPRWCFlP4BFehwBXRBrjdMCXUUWwoWrVFcs+ZGbWDrge6AD0kDTczC4DNgG+wU3+95H0WvTnEsBfgL0yfTFJkiRJkuSXo9I7skmSJElSJUqRSF2Ap4CNgbmAmYErgb5mtkIIWCsAbwAnAn+KaoxfhMhlVRK5zGxRM5sjUhWL1MPlgS7AwSFyXQ+sjffbBcB6eGTXItFXL0j6c81nJEmSJEmSJFOZjOhKkiRJkgphZq2Ba4HZgR2AoZJGm9mhwJHArcChkt6OSKQ3gVeAP9RWF6wCYcZ/P242v46kYaVzOwGXA/sBewM9JT0S557E+/gjYAtJ7zRty5MkSZIkSapJRnQlSZIkSbWYGVgcuEnS65JGA0jqB5wAbA0sE8cKg/o/FpFcdWpz3Qh/sovi1xvNbM7SuYvDlH9l4CE83ZNI8eyIi4Sv4wb/SZIkSZIkSROQQleSJEmSVIv2QDegbXGgZE7fF/eW2jGOt5XzffhTVSqiqzDdlzQAOBOYCbihELvMrMHM2uCRW/OVKlHOjhv67wR0lzSu6gb+SZIkSZIkTUVOupIkSZJkGuUHIrA+Bj4Efm9mM8H4aouYWQdgDPBlHP+uuKmKBuplgUrSWcDfaRS75oqIt3HAJcAyZvZvMzsKuCKue6eKnmZJkiRJkiT1JIWuJEmSJJkGieqKiqij8ebnkr4GDgWWBk4ys1+VbpsXT7l7LT6jcqmKBcXfHmJX8fM/gNNwEWuQmc0dAuAtQH9gSTwabhiweiGUVS0SLkmSJEmSpJ6kGX2SJEmSTGNEmuH3ZtYZOBf32WoDXA/cIOl1MzsYOBZ4DrgTj+TaIj5i+VIaXuUIkXBsCIQd4t9ISd/E+X2BvwKfAVtJGmJmHeO66YC3Q2RsXeV+TJIkSZIkqQcpdCVJkiTJNESkySmEl2eB0cBLeBTSMni01l8kPWNmfwT6ArPi1QGfB3oVIk8V0xVrRMKLgEXwSLeHgEskXRPXFWLXp7jYNbTmcxoyXTFJkiRJkqTpSaErSZIkSaYRSpFIDUBPoBewWyHCmNmfgP2Az4EdJb1hZp2AGXFBbHhGIkH0ydN4P90XhzcDFgT2k3RmXLc3sC9u7L+CpI+bvrVJkiRJkiRJmdb1bkCSJEmSJFOHELk6Aafi4tVwSUOLKCVJ54XfVD9gE+DvkkYCI4vPiEikyopcQW/ge6CHpLcBzGwQcAhwqpl9JOlaSWdF5NxyeGRXkiRJkiRJUmcyoitJkiRJpiHMbDHgxfj1akk943gbSWPi5/uAdpJWrk8rmwdRZbIhxL7y8VuAVpI2LKdwmtkKwOXAy0B3SaPieJEuWsl0zyRJkiRJkuZEVl1MkiRJkmmEiMZ6Gfgt8AWwrZltCSBpjJm1ioiuz4BRFa+quBhwPHC0mc1Sc7oVMAdA+HW1jp+fAG4G1sCrUxLHFWJXilxJkiRJkiR1JoWuJEmSJJlGkDQuooqeB9YCvgV6m9lWcf57vALjEsCbqmhYt5mtAtwKrAh8JumjmkseBn5tZntGfxYVGAvexPt2PFXtyyRJkiRJkuZGpi4mSZIkyTRGqXLgMsADePTR9fgG10zxb5kQcKxKIo2ZLQfcAVwFnCXplTheTlGcAXgQmAE4QdLZcXwh4BrgBUm96tH+JEmSJEmS5MdJoStJkiRJWhi1XlATE6tKYtdSwP1AV+BS4FZJ18U1laquaGbTA4OAocCBkj6byDWdJX1tZjMDg4H5gbeBD4B5gG+A5aooEiZJkiRJkrQEMnUxSZIkSVoYIWB1NLMdzazdxMSWuKaVpOeANXGBZj7cu6ugap5S0wMLAHdJ+qzw3jKzmc1sezO7CLjEzLpL+hhYHegDvAV8CVxLo8jVOkWuJEmSJEmS5kfrejcgSZIkSZIp4gRgZ+A+YEgY0Y8rX1AWu8xsLTyy64QQx26uoFAzE56O2AkgBKsVgPOB3wCjcCP6zc1sfkknmFn/H4iWq0wkXJIkSZIkSUsiUxeTJEmSpAVQK2SZ2YzAc8D9kraPYxNNpavx7PoP7tu1kaSRTdT8ZoGZdQMeAsbiPl3tgF2AT4BL8CqMSwL7AVsBK0p6pj6tTZIkSZIkSaaEFLqSJEmSpJlTEqra4mP36Dj+J1yc+ZukSyfxM5YCRhcm7FXDzH4DXAfMiQtdFwJXSbq/dM12wGXABpLurEtDkyRJkiRJkikiUxeTJEmSpJkTAlUH4AngUzPbRdJbwE3ADkB3M7tL0gc/8RkN4dlVWSS9YGZr4H5dbSS9VJwrRc3NALyBG9AnSZIkSZIkLYiM6EqSJEmSFoCZLQY8A7QBhgHn4VUUuwGPA3tIuiArAU4+5SqWZrYAcDXwJtA9+zJJkiRJkqRlkUJXkiRJkjRDyuJL/N4ZOAyYFTdNnw+YCxgArAh0B1aV9N86NLfFY2btgVWBY4EuwLJhVv8/Jv9JkiRJkiRJ86Wh3g1IkiRJkuR/KdIVzWy1EL2+BgYDqwGPArsBlwMDgd8DHYG/mVmXujW6hRIm/XcBfYGvaRS5WqfIlSRJkiRJ0rJIoStJkiRJmi/XAjcA55tZR0n3Amfi4tb0kvoDy+ApjW2BWXChJpk8vgE+x1NBNyqJXGPr3K4kSZIkSZJkMsnUxSRJkiRpRpQ9tsxsDmAvPC2xLZ66+DiwH26Yvp+kj8xsRmBZ4J6IBEufrsnEzNqVqllOkDaaJEmSJEmStBxS6EqSJEmSZsBEPLnaSxoV3lELAEcD/9/evYNoetVxHP+e3dkNIUIsJEIiuBoJgldExRQGtIghKhEFUbETNYUiBrSzSKXgBTSFgjcUhXjDBBG1UBQSLJLCJii4oMEVtZCIMbiYwWPxPGOGZdfLOvNO5vXzqR6eOTOct3rhN//zOzdX91ePVldWn55zfv9f/R3+O0JCAIDjTdAFAEds75jcGOOqlqmt51Sz+kZ1774bAW+vbm0JvE5X9805bzqibQMAwJOOoAsAjtDerX5rifwD1WPVn6uTLcXzn6s+Oed8aF1/fXVT9fnqbPVNa/LrAAADM0lEQVRchekAALAQdAHAERtj7FR3V0+r3lX9cs45xxhfq95Yvar66QVHG59ZnVs7uU4IuwAAwK2LAPBkcHX1/Oqe6uwacr21JeT60Jzzvtbv7LE4Med8eA25Tgq5AABgIegCgA0YY4yLvDuxvr+uenb18/UY49urr7aEXB9Zu7u+OMZ46Vz8M9hSPA8AAE/YOeoNAMD/iVNjjFPVi6rfVX+acz5SNcb4RfWb6s1jjCurL7WGXOvvvriloP766sGN7xwAAI4JHV0AcMjGGM+r3lm9vjpTna8eru6o7p9zPjrGuLN6f/WU6oNzzo+t0143VF+oHqluM8EFAACX5ugiAByiMcaN1XdaJrK+Xt1c3VXN6tvV+9Yprs9UP6z+WL1wjPHyliDsy9VV1Rv2iuc3/ykAAOB4MNEFAIdkjPHK6gfVZ6u75pxn9/3sBdUHqre1HFP88BjjTPWO6i3VNdXZ6mfVu+ecu2OMnTnn7mY/BQAAHB+CLgA4BOsk14+rT1V3zjn/sr4/Ned8fH2+tvpoy+2Kt8w5fzLGuKL6e0sf17nqsfUWRiEXAAD8G4IuADhgY4ynVt+tbqxu2D/JdZG1L6u+Vf2qem311/WI4pjrl/T+ZwAA4NL0fADAwTvfMsn16+ruMcZ1l1o453yg+lH1rGp3r2x+f7Al5AIAgP+MoAsADtic83xL0fwd1dOre8cYz7hw3Rjj1Pr4YHV1dY2yeQAAuHyOLgLAIRljnK5ubbll8Q8tNyeeu2DNTvXNamfO+brN7xIAALaH/xoDwCGZc/6t+l713pbJrnsuMtn1iuraltsZAQCA/4GJLgA4ZBeZ7LptzvnbMcaZ6istnV6v2evnAgAALo+gCwA24IKw6/fVe6qPt3RzvWTO+fgY46SwCwAALp+gCwA2ZIxxRXVL9YmWWxYf6omQa2fOuXukGwQAgGNO0AUAG7SGXW+qXl3dPufcFXIBAMDBEHQBwIaNMU6vRfUJuQAA4OAIugAAAADYCieOegMAAAAAcBAEXQAAAABsBUEXAAAAAFtB0AUAAADAVhB0AQAAALAVBF0AAAAAbAVBFwAAAABbQdAFAAAAwFb4B6ymIegjfk6A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png;base64,iVBORw0KGgoAAAANSUhEUgAABLoAAAKcCAYAAADvvdNxAAAABHNCSVQICAgIfAhkiAAAAAlwSFlzAAALEgAACxIB0t1+/AAAADh0RVh0U29mdHdhcmUAbWF0cGxvdGxpYiB2ZXJzaW9uMy4yLjIsIGh0dHA6Ly9tYXRwbG90bGliLm9yZy+WH4yJAAAgAElEQVR4nOzdabRtVX0m/OcviASbBCxNYoNIsINXopFYWiaKmApaKlZefW0SlUg0GrukUmqk7CJSRYyJGjUGYhMRUFMaLDGKHZ0WL0SNRgZoVPASUIOidIqKNLM+rHXKncO55+y71733nDv5/cZYY58991zNfu799Iy51q7WWgAAAABgR3ez9b4AAAAAANgaFF0AAAAAdEHRBQAAAEAXFF0AAAAAdEHRBQAAAEAXFF0AAAAAdEHRBQAAAEAXFF0AAAAAdEHRtYOpqlrva9iRyW8a+S1OdtPIbxr5LU5208hvGvlNI7/FyW4a+U0jv8XJblCttfW+BlZRVTsl2S1JWmvfW+fL2eHIbxr5LU5208hvGvktTnbTyG8a+U0jv8XJbhr5TSO/xcluZYquDayqbp3kmCT3SLJzkguSvCTJ11pr16znte0I5DeN/BYnu2nkN438Fie7aeQ3jfymkd/iZDeN/KaR3+Jkt3luXdygqmq3JJ9OcuckH0hyRpL/J8mnkjyzqm63jpe34clvGvktTnbTyG8a+S1OdtPIbxr5TSO/xcluGvlNI7/FyW51O6/3BbBZT01yTZKntdbOT5Kq+rkkb0jyuiS3rao3tdYuXcdr3MjkN438Fie7aeQ3jfwWJ7tp5DeN/KaR3+JkN438ppHf4mS3Ciu6Nq49k/x0kk3J8FC51tolrbXHJzk2ycuSPKWqfmodr3Ejk9808luc7KaR3zTyW5zsppHfNPKbRn6Lk9008ptGfouT3SoUXRvM+DC5JPl2hhV39xz/07alz1prhyX5n0lemuRe437+LSO/qeS3ONlNI79p5Lc42U0jv2nkN438Fie7aeQ3jfwWJ7v53KS+7Ea29B+vtXb9OPThJLdLclj7yS8G3DDzH/vZSb6e5E/H/W7Yjpe74chvGvktTnbTyG8a+S1OdtPIbxr5TSO/xcluGvlNI7/FyW7LKLo2gKq6ZZLXVNVh4/ubtda+kuSVSf5LVT03Sdrg+vHzy5K8N8neNdyLe5Mlv2nktzjZTSO/aeS3ONlNI79p5DeN/BYnu2nkN438Fie7Ledh9Oushp8E/Yck30qyqapu3lq7dvz4XUnumeQN42rEvxyXJS61sd9OstONj3rTIb9p5Lc42U0jv2nktzjZTSO/aeQ3jfwWJ7tp5DeN/BYnu8UoutZRVd0iyUkZlhQ+J8mm1tp1S5+31v6lql6T4T/nG6vqTknekuRrVfXvkvxqhofPXb3dL34DkN808luc7KaR3zTyW5zsppHfNPKbRn6Lk9008ptGfouT3eIUXevrbkn+XZI/zPiftqruNY7dMcmHWmvnVtULk3wtyYuTPK6qvpfkyiS/mOTA1tr31ufy1538ppHf4mQ3jfymkd/iZDeN/KaR3zTyW5zsppHfNPJbnOwW1VqzrdOW5PFJrkiyy/j+cRna2iuS3JDk/CRPT/JT4+e/mOSoDD8X+sokd1/v7yC/HXeTn+zkt2Nu8pOd/HbMTX7yk92OuclPfrLb8TYrutZBDQ+HuyHJRUl+kOEnQW+T4T/knyf5ZJIfJfmTJK9P8uOqendr7QtVdU5rrY333rbNnaNn8ptGfouT3TTym0Z+i5PdNPKbRn7TyG9xsptGftPIb3Gym65uwt99u6uqXVprP555f/ckn07yF0kuTvKoJL/dWrti/LyS/P9JbpXkfq21Hy/9h70p/seV3zTyW5zsppHfNPJbnOymkd808ptGfouT3TTym0Z+i5PdVtQ2wLKym8KW5JZJLkzykmXjL0tyfYYliH83M77r+PrIJNclefB6fwf57bib/GQnvx1zk5/s5LdjbvKTn+x2zE1+8pNdH9vNwjY3LjP8bJI9kxxUVbcf29ckeXeSv01yhyR3q6pfTJLW2o/Gz2+d5NIk39y+V71xyG8a+S1OdtPIbxr5LU5208hvGvlNI7/FyW4a+U0jv8XJbutTdG1j43/af0ry1SSHJ3lwhmWFLUlaa+cn+cskf5dkvyTPrar7jPveMcnDk3wjyeXb/+rXn/ymkd/iZDeN/KaR3+JkN438ppHfNPJbnOymkd808luc7LYNz+jahsb/tJ/L8BC5JyfZJcmHM/xKwqNba9+dmbt/kt9J8rwkm5JclmEJ4t2THNRa+8L2vfr1J79p5Lc42U0jv2nktzjZTSO/aeQ3jfwWJ7tp5DeN/BYnu21H0bWNVNVuSb6S4Sc/n9Ra+9dx/M+SPDfJQ1trZ1XVzVtr187s97AMD5m7w7j/ca21r2z3L7DO5DeN/BYnu2nkN438Fie7aeQ3jfymkd/iZDeN/KaR3+Jkt20puraRqvr1JAcn+fPW2jdnxm+b5JwkZ7XWHjeO/ZtfRlj+uj7fYH3Jbxr5LU5208hvGvktTnbTyG8a+U0jv8XJbhr5TSO/xclu21J0bWNVdbPW2g0z73fN8POgT0jy/7bWTl1hH/9hR/KbRn6Lk9008ptGfouT3TTym0Z+08hvcbKbRn7TyG9xsts2PIx+K6qqXavq0VX1rKo6JElaazdU1U5Lc9rw6whvSnLzDA3ujdxU/9PKbxr5LU5208hvGvktTnbTyG8a+U0jv8XJbhr5TSO/xcluO2qt2bbCluFnPc9O8uUMD4W7NMk7V5h3s/H16CRXZfhFhXW//vXe5Cc/2e2Ym/zkJ7sdc5Of/OS3Y26yk5/8dsxNdtt3s6JrK6iqn0pySoaf9Hx6hl8+eFeSB1fVfjPzqv1kWeJHktwyySPGz3bKTZT8ppHf4mQ3jfymkd/iZDeN/KaR3zTyW5zsppHfNPJbnOzWwXo3bT1sSX43QzO7f5Kdx7H9k1w9vtbM3J1n/v7bJN9Ocsv1/g7y23E3+clOfjvmJj/ZyW/H3OQnP9ntmJv85Ce7m85mRdfWcc8kN2+tndNau24cuzbJ15P8tySnV9XxVbV7a+26qtplnHNKkpZkj+1/yRuK/KaR3+JkN438ppHf4mQ3jfymkd808luc7KaR3zTyW5zstjNF19bx1SR7VdXBSVJVP5+hfb15hgb2XzI8SO6MqrpFa+3H437HJ7lva+3idbjmjUR+08hvcbKbRn7TyG9xsptGftPIbxr5LU5208hvGvktTnbb23ovKethS/KzSU5PckOSc5J8I8nnk+w9M+cJGVrbI8b3O633dW+UTX7yk92OuclPfrLbMTf5yU9+O+YmO/nJb8fcZLf9t53DZK21b1XVY5M8JMn3k7w8yf9KsqmqdmqtXZ/kw0kuS/LT4z7Xr9f1bjTym0Z+i5PdNPKbRn6Lk9008ptGftPIb3Gym0Z+08hvcbLb/hRdW0lr7btJTqyqWyfZJ8n32lDFXj/+QsKdknwryT8n//cXFdq6XfAGI79p5Lc42U0jv2nktzjZTSO/aeQ3jfwWJ7tp5DeN/BYnu+3LM7q2vh8kOTfJoVX1S+PYnZL8fpLbZGhq4z/tZslvGvktTnbTyG8a+S1OdtPIbxr5TSO/xcluGvlNI7/FyW47KPltfVV1vyQfTXJNkq8l2TXDfbmPbq19YT2vbUcgv2nktzjZTSO/aeS3ONlNI79p5DeN/BYnu2nkN438Fie7bU/RtY1U1b2TvDDJzyX5xyRva62dv75XteOQ3zTyW5zsppHfNPJbnOymkd808ptGfouT3TTym0Z+i5PdtqXo2obGe21vSCw9XIT8ppHf4mQ3jfymkd/iZDeN/KaR3zTyW5zsppHfNPJbnOy2HUUXAAAAAF3wMHoAAAAAuqDoAgAAAKALii4AAAAAujBX0VVVd6qqN1bVWVX1g6pqVbXXnPverKoOr6oLq+pHVfWFqnrslIsGAAAAYNuqqgdV1ceq6ttV9b2q+lxVHTbz+R+PHdFK249WON4dq+rtVXVJVV1TVZuq6qgV5j2jqv55nPPlqnrWvNe885zz9kny+Aw/e/mpJL8+7wmSvCrJC5K8ZNz/iUneW1WPaq19eAuOAwAAAMB2UFX7J/lEkrOTPCPJD5I8LsnbquoWrbW/SvLWJB9Ztustx7GTlh1vryRnJtmU5PlJvpVkrwyd0+y8ZyQ5JslR4/kfluTNVVXjOVe/7nl+dbGqbtZau2H8++lJ3pLkrq21C9fY7/ZJLk7yJ621V8yMn5Lkdq21/dc8OQAAAADbVVX9jwwLl/ZorX1/ZvysJGmtPXAz+z0lyTuTPKq19qGZ8Y8k2SPJg1pr125m352TfDPJya21Q2fG357kkCQ/v7l9l8x16+JSybWAg5PskuT4ZePHJ7l3Vd11weMCAAAAsO3skuTaJD9cNn5lVu+TDs2wWuujSwNV9QsZOqI3rlFUPTDJ7XLjHum4JLdN8itrXfS2fhj9fkmuSXL+svHzxtd9t/H5AQAAANhy7xhf31BVd6iqnxlvK3xYktettENV3TnJQ5Oc0Fq7buajB42vP6yqj4/P3rq8qt5ZVbedmbff+HruskPP3SPN+4yuRe2R5Ip24/sjL5v5fC1r31u5BV5Zr9yah9uqXvGTuzs3pI2cXSK/qeQ3zUbOT3bTyG8a+U2zkfOT3TTym0Z+02zk/GQ3jfymuQnmV6t92Fo7t6oOTPL+JM8eh69N8qzW2ns2s9uTMyyqOnbZ+B3G17dnWJ11VIZncx2VZN+quv94N+FST3T5sv3n7pG2ddEFAAAAwA6mqu6W5O8yrKZ6VoZbGB+T5Oiq+lFr7YQVdntqks+31s5ZNr50R+HprbXnjH+fWlVXJnlPhtsaT94a172ti67Lk/zM+GT82ZVZSw3cZSvsAwAAAMD6+h8ZVnA9aua5WqeMtxr+RVW9e/aZ7lV1/yT3TPIHKxzru+Prx5eNf2x8vW+GomtpJdfuSf51Zt7cPdK2fkbXeUlukeQXlo0v3VP5xW18fgAAAAC23L2TfGGFh8d/OsOD4W+/bPzQDMXYu1Y41nkrjM1aKsyW5u237PO5e6RtXXR9JMOX/K1l409Ocm5rbdM2Pj8AAAAAW+6SJPepql2Wjf/7JD/KzOqqcc4Tk5zcWrt0hWOdPR7v4GXjDx9fPzO+npXkO1m5R7osyZlrXfTcty5W1ePGP+83vj6iqi5Ncmlr7YxxznVJjm2t/U6StNa+XVWvTXJ4VX0vyeeSPCHJQUkOmffcAAAAAGxXb0ry3iQfrKo3Z3hG1yFJnpTkda21H8/MfVSG2wuXP4Q+SdJau66qXpzkHVV1dJITMzyM/r8nOT3JqeO8a6vqZUneXFXfSPKJDB3SYUmet+ycK9qSZ3S9d9n7N4+vZyQ5cPx7p3Gb9ZIk30/y+0l+LsmXkzy+tfb3W3BuAAAAALaT1tr7quo/JfmjJG9NsmuSC5I8J8kxy6YfmmHF1Wa7ntbasVV1w3i8p43zj09y+Oxz3VtrR1dVS/Jfk7wwyUVJnttae/MKh72RuYuu1tqqPzu5uTmtteuTHDluAAAAAOwAWmsnZ45fQ2ytPWbO4x2X5Lg55h2TG5dpc9nWz+gCAAAAgO1C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YquqrqzlX1vqq6sqquqqoTq2rPOffds6qOraqLquqHVfWVqjqyqm457dIBAAAA2Baq6vSqapvZPjIzb/eqemtVfaeqrq6qT1TVvVc43q5V9Zqq+texHzqrqh68wrzbVtVfVNXXxnmbqupNVXW7ea575zm+2G5JTk1yTZJDk7QkRyY5rar2b61dvcq+t0zyiSQ3T/KyJBcl+eUkr0xytyRPmOciAQAAANiunp3kNsvGHpjktUlOSpKqqiQfTLJXkucluTzJ4Rk6o/u01r4+s+/bkjwyyQuTfC3Jc5J8tKoe2Fr7p5njnZTk7klenuRLSfZNckSSA8a5bbWLXrPoSvKMJHsnuUdr7fzxxOck+WqSZ45fcHMelKHQOri19rFx7LSq2iPJC6pqt9baD+a4BgAAAAC2k9baF5ePVdUzkvw4yXvGoUMydD8HtdZOG+eclWRTkhclef449otJfjPJYa21vxnHzkhyXoYS65DxeHdL8h+SPLO19tfj2OlVdUOSv8pQgH15teue59bFQ5KcvVRyjV92U5IzkzxmjX13GV+vWjZ+xXjumuP8AAAAAKyj8Y6//y/JB1trl43DhyT55lLJlSSttSszrPKa7YwOSXJtkr+dmXddhsLs4Kq6xTi8Wo+UzNFjzVN07Zfk3BXGz8uwfGw1n8iw8uvVVbVvVd2qqg5K8vtJjl7ttkcAAAAANozfSHLrJMfOjK3WGe1ZVbeambdphbv6zstQbu0z8/6TSV5WVQeMPdL9M9zGeHJr7UtrXeQ8RdceGe6xXO6yJLuvtmNr7UdJfmU8z3lJvpfklCR/n+S5c5wbAAAAgPX31CTfTnLyzNhqnVHyk95orXl7JMn4/K3/lOH2xM9k6JH+IcMzvR47z0XO9auLi6qqXTMsS7t9kqckeUiGh449IclfbstzAwAAADBdVd0hya8lOWG85XBbekuSByR5VoYe6VlJDkjyvqpas8ea52H0l2fllVuba+Nm/U6SA5Ps01q7YBz7ZFVdmeSvq+ro1toX5rgGAAAAANbHkzMsljp22fhqndHS50uvd1ll3mVJUlWPTPKkJL/WWjtl/OyTVfW1JB9L8ugkH1jtQudZ0XVehnspl9s3yY2ewL/MvZNcPlNyLfn0+HqvOc4PAAAAwPo5NMkXVlistFpndFFr7fsz8+46PtB++bwfJ1n6AcR7j6+fWTZv7h5pnqLrpCQPqKq9lwaqaq8MPx950hr7XpJk96raZ9n4vx9fvzHH+QEAAABYB1V1QIZCavlqrmTohe5YVQ+ZmX+bDCuvZjujDya5eYZfbVyat3OGR1t9rLV2zTh8yfh6/2XnmbtHmqfoekuSC5N8oKoeU1WHZFgmdnGSY2Yu8C5VdV1VvXxm33dkeHDYh6vq0Kp6aFW9MMmfJfnHJGfOcX4AAAAA1sdTk1yX5IQVPjspyVlJjq+qJ1bVweNYJfnTpUmttc9neIb766vq6VX1sCTvSXLXJK+YOd6JSb6Z5J1V9Xtjj/R7Sd6ZoYd6/1oXu2bR1Vq7OslBSb6S5Ljxi21KctDMErSMX2Kn2WO21i7M8ACxf0pyZJIPJ3lGkr9O8h9bazesdX4AAAAAtr+qunmGZ2Z9pLX27eWfj73Oo5J8PMmbMxRR1yd5aGvt4mXTn5bkbzL0Qx9KcuckD2+tfW7meFdl6JFOTvKimdcPJnngsh5qRfM8jD6ttYuyxs84jqVWrTD+xSSPn+c8AAAAAGwMrbVrk9xujTmXJTls3Fab98Mkfzhuq827OMOPGy5knlsXAQAAAGDDU3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mKvoqqo7V9X7qurKqrqqqk6sqj3nPUlV3auq3ltV36mqH1bVl6vq9xe/bAAAAAC2lao6sKraCtsVM3MeVlXHV9UFY99zQVX9VVXdfoXjrXSsVlX3WWHuHavq7VV1SVVdU1Wbquqoea575zm+2G5JTk1yTZJDk7QkRyY5rar2b61dvcb+B4z7n57k6UmuTHK3JLea5wIBAAAAWDfPT/KZmffXzfz9rAz9zpFJvpah73llkoPHzuj7y471jiTHLBv7yuybqtoryZlJNo3n/laSvZLsM8/Frll0JXlGkr2T3KO1dv540nOSfDXJM5O8dnM7VtXNkrwzySmttd+Y+ei0eS4OAAAAgHX1pdba2Zv57NmttUtn3p9RVV9JckaSxyd5+7L531jlWEuOTvKNJA9trV27dNx5L3aeWxcPSXL2UsmVJK21TRnatcesse+BSe6VVcowAAAAAHY8y0quJUurv+64pcerql9IcnCSN86UXFtknqJrvyTnrjB+XpJ919j3V8bXXavq7Kq6tqq+XVVvqKqf2pILBQAAAGC7O6Gqrq+q71bVu+Z4ZvtDxtcvrfDZ743P3PpBVZ1aVb+67PMHja8/rKqPj3Mvr6p3VtVt57nYeYquPZJcvsL4ZUl2X2PfO4yvf5vkY0n+Y5I/zfCsrnfNc4EAAAAAbHdXJvnzDB3OQUleleTXkpy10sPmk6Sqbp3k9RlKrv+17OPjkzx7PMbvJrltklOr6sCZOUs90tszPLvrEUn+KMkjk3x0fETWquZ5RtcUSxdwfGvt5ePfp1fVTkn+pKru1VpbqeEDAAAAYJ201j6f5PMzQ2dU1SeTfDrDQ+JfOju/qnZO8u4Mtyw+qLU2+9D6tNaeMvP2U1X1gQx3EB6Zn9wRuNQjnd5ae87496lVdWWS92S4rfHk1a57nhVdl2fllVubW+k167vj68eXjX9sfL3vHOcHAAAAYJ211j6XYaXVL8+Ojyutjs2wWus/t9bOmeNY30vyoWXHmtwjzbOi67wMz+labt8kX5xj39XcMMf5AQAAANg42rL3Ryd5QpLHtdZOmXCsyT3SPCu6TkrygKrae2mgqvbK8ICwk9bY9+Qk12RYWjbr4ePrZ+c4PwAAAADrrKoOSHKPDLcvLo0tPcfraa215c/lWu1Yt0nyqNljJTk7ySXZfI/0maxhnhVdb0ny3CQfqKqXZmjaXpXk4iTHzFzgXZJckOSI1toRSdJa+25VHZXkZVV1VZJTkxyQ5OVJjm2tnT/H+QEAAADYjqrqhCSbknwuyRUZbhs8PMk3krxhnPNHSf4ww8Pjv1pVD5g5xKWttQvGeS/IUJCdluSbSe6S5AVJfi7Jby3t0Fq7rqpenOQdVXV0khOT7JPkvyc5PUOvtKo1i67W2tVVdVCS1yU5LkklOSXJH7TWvj+bQZKdcuNVYkck+V6GJ+u/IMm/JnlNhrIMAAAAgI3n3CRPSvK8JLtlWGl1YpJXtNa+M855xPh62LjNOjbJb49/fznJb4zbTye5KsmZSX6ntTa7oiuttWOr6oYMv7b4tCSXZfjFxsNba8tvmbyRuX51sbV2UZLHrjHnwgxl1/LxluS14wYAAADABtdaOyrJUWvMOXDOY30wyQe34NzHZVhstcXmeUYXAAAAAGx4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PX6324AACAASURBVAAAuqDoAgAAAKALii4AAAAAuqDoAgAAAKALii4AAAAAuqDoAgAAAKALii4AAAAAuqDoAgAAAKALii4AAAAAuqDoAgAAAKALii4AAAAAuqDoAgAAAKALii4AAAAAuqDoAgAAAKALii4AAAAAujBX0VVVd66q91XVlVV1VVWdWFV7bunJqurFVdWq6n9v+aUCAAAAsD1U1cFVdWpVXVJV11TV16vqf1bVvjNzDhx7nuXbFSscb/eqemtVfaeqrq6qT1TVvde4hi3ukXae44vtluTUJNckOTRJS3JkktOqav/W2tXznKiq9k7y0iTfnvfiAAAAAFgXeyT5xyRvTnJpkj2TvDjJ2VV179bav8zMfX6Sz8y8v272QFVVST6YZK8kz0tyeZLDM3RL92mtfX35yRftkdYsupI8I8neSe7RWjt/PNk5Sb6a5JlJXjvnuf4qyQlJ7jHneQEAAABYB621dyd59+xYVX06yT8neVySP5/56EuttbNXOdwhSR6U5KDW2mnjsc5KsinJizIUZcst1CPNc+viIUnOXiq5kqS1tinJmUkeM89Jquo3k/xShrYOAAAAgB3Pd8fX61addWOHJPnmUsmVJK21KzOs8rpRtzSlR5qn6NovybkrjJ+XZN8Vxv+Nqto9yeuSvKi1dtmWXR4AAAAA66WqdqqqXarqbkmOSXJJlq30SnJCVV1fVd+tqnet8Fz31bqlPavqVjPnm9QjzbP0a48M904ud1mS3efY/zVJvpLkHfNfFgAAAAAbwD8kud/49/kZbj9cem7WlRluYTwjyVVJ7pvkvyU5q6ruOzNvjyQXrnDspSJr9yTfH/+e1CNt02dlVdWvJnlqkl9qrbVteS4AAAAAtrqnJLlNhue3vyDJx6vqV1prF7bWPp/k8zNzz6iqTyb5dIbnbr10S060NXqkeW5dvDwrr9za3EqvWcckeVuSr1fVz1TVz2Qo13Ya399ii64WAAAAgO2mtfal1to/jA+nf1iSW2X49cXNzf9chhVZvzwzvFq3tPR5shV6pHmKrvMy3Eu53L5JvrjGvvdK8qzxgpe2ByV5wPj3781xfgAAAADWWWvtigy3L+4zz/SZv1frli5qrS3dtji5R5rn1sWTkvxZVe3dWvtaklTVXuOJNtvgjR66wtjrk+yU5HkZwgEAAABgg6uqn01yzyQnrDLngCT3SPK+meGTkjytqh7SWjtjnHebJI9O8q6ZeZN7pHmKrrckeW6SD1TVSzM0cq9KcnGGJWVLX+QuSS5IckRr7Ygkaa2dvvxgVXVFkp1X+gwAAACA9VdV70/yuSTnZHjQ/N2T/Jck12V4AH2q6oQkm8Z5V2R4GP3hSb6R5A0zhzspyVlJjq+qF2ZYnXV4kkryp0uTtkaPtGbR1Vq7uqoOyvDTjseNF3FKkj+YWVqWcXynzHc7JAAAAAAb19lJHp/kvybZJcOCp9OTHNVau3Ccc26SJ2VYbbVbkkuSnJjkFa217ywdqLV2Q1U9KsmfJXlzkl0zFF8Pba1dvDUveq5fXWytXZTksWvMuTBD2bXWsQ6c55wAAAAArI/W2quTvHqNOUclOWrO412W5LBx25LrOHBL5lt9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GGuoquq7lxV76uqK6vqqqo6sar2nGO/A6rqr6vqn6vqB1V1UVWdUFV3nX7pAAAAAGwLVXWnqnpjVZ01djqtqvZaNuePx/GVth8tm3vhZub955k5P19VR1XVZ6vqiqq6tKpOqaoHz3vdO8/xxXZLcmqSa5IcmqQlOTLJaVW1f2vt6lV2f2KS/ZK8Icl5Se6Y5GVJPltV92mtXTzvhQIAAACw3eyT5PFJ/jHJp5L8+gpz3prkI8vGbjmOnbTC/I8m+eNlY1+e+ft+SZ6Q5G+SnJ1klyTPTnJ6VR3SWvv7tS56zaIryTOS7J3kHq2185Okqs5J8tUkz0zy2lX2fXVr7dLZgao6M8mm8bgvn+P8AAAAAGxfn2yt/WySVNXTs0LR1Vr7epKvz45V1VMy9E3HrnDM77TWzl7lnP87yd1ba9fNHO+jGRZPvSjJmkXXPLcuHpLk7KWSK0laa5uSnJnkMavtuLzkGsf+JcmlGVZ3AQAAALDBtNZuWHDXQ5N8K8PqrS095xWzJdc4dl2Sf8qcPdI8Rdd+Sc5dYfy8JPvOc5JZVXWvJLdP8qUt3RcAAACAjamq7pzkoUlOWF5YjR49Pu/rmqo6e/b5XKscc5ckD8ycPdI8RdceSS5fYfyyJLvPc5IlVbVzkqMzrOh625bsCwAAAMCG9uQMXdNKty1+MMnzkhyc5LeS/CjJ+6vqyWsc84+T3CnJq+e5gHme0bU1vSnJf0jyyNbaSuUZAAAAADumpyb5fGvtnOUftNaeN/u+qt6f4YHzRyU5fqWDVdVvJnlxkle11j41zwXMs6Lr8qy8cmtzK71WVFV/kuR3kxzWWvvYvPsBAAAAsLFV1f2T3DMrr+a6kdba9Unem+ROVfXzKxzv0UnekeRtrbVXzHsd86zoOi/Dc7qW2zfJF+c5SVW9JMkfJXlea+24eS8OAAAAgB3CoUmuTfKuBfZts2+q6mEZSrD3J3nmlhxonhVdJyV5QFXtPXPCvZI8aPxsVVX1/CRHJnlJa+1NW3JxAAAAAGxs4wPjn5jk5NbapXPus3OSJyS5qLV2ycz4A5N8IMkpSZ68pb/+OM+KrrckeW6SD1TVSzO0bK9KcnGSY2Yu5C5JLkhyRGvtiHHsiUlen+QjSU6tqgfMHPeq1tpcK8IAAAAA2L6q6nHjn/cbXx9RVZcmubS1dsbM1EdleMTVirctVtWTkjwmyYcz9Ek/m+Q5SX4pyZNm5t0zyYeSfCfJa5Lcr6r+73Faa2evdc1rFl2ttaur6qAkr0tyXJLK0Kr9QWvt+7PXnWSn/NtVYg8fxx8+brPOSHLgWucHAAAAYF28d9n7N4+vyzudQ5NcluTvN3OcTUlun6G82iPJ1Uk+m+ThrbWPzsx7QIbnxO+e5LQVjlMrjP0bc/3qYmvtoiSPXWPOhctP2Fr77SS/Pc85AAAAANg4WmtrFkvjvMes8fnZSQ6a4zjvyPAA+oXN84wuAAAAANjw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cD/Ye+sw+Wqrjb+W0luEiKEIIHgEtzdXVvcobhrW9zdixVKobi0RQMtFC1aJATXAh/uXlwCsfX98a6T2XcyNwLknrk5+32e/dyZfc6Z7LOy9V2WkZGRkZGRkZGRkZExUSATXRkZGRkZGRkZGRkZGRkZGRkZEwUy0ZWRkZGRkZGRkZGRkZGRkZGRMVEgE10ZGRkZGRkZGRkZGRkZGRkZGRMFxonoMrMZzOx6M/vKzL42s3+Y2Yzj+Gx3MzvNzD40syFmNtjMVvh5zc7IyMjIyMjIyMjIyMjIyMjImJD4OXxQWRgr0WVmPYB7gbmA7YBtgNmB+8ys5zj8G5cAuwBHAesAHwL/NrOFfmqjMzIyMjIyMjIyMjIyMjIyMjImHH4BPqgUdBmHe3YBZgXmdPfXAMzsOeBVYDfgzLYeNLMFgd8AO7r7ZVF3P/ACcByw3s9qfUZGRkZGRkZGRkZGRkZGRkbGhMBP5oPKxLi4Lq4HPFK8FIC7vwkMAtYfh2eHAdcmzw4HrgHWNLNu493ijIyMjIyMjIyMjIyMjIyMjIwJjZ/DB5WGcSG65gX+26D+BWCecXj2TXf/vsGzXYEB4/DvZ2RkZGRkZGRkZGRkZGRkZGS0L34OH1QaxoXomhz4okH950Dfn/FscT0jIyMjIyMjIyMjIyMjIyMjo7nwc/ig0mDuPuYbzIYCZ7r7IXX1JwCHuHubcb7M7E5gUndfqq5+NeAuYAV3f/CnNj4jIyMjIyMjIyMjIyMjIyMj45fHz+GDysS4WHR9QWOmri1mb1yfhZplV0ZGRkZGRkZGRkZGRkZGRkZG8+Dn8EGlYVyIrheQX2Y95gFeHIdnZ4mUlPXPDgVeG/2RjIyMjIyMjIyMjIyMjIyMjIyS8XP4oNIwLkTXv4ClzGzWosLMZgaWjWtjws1AC7Bp8mwXYHPgTnf/cTzbm5GRkZGRkZGRkZGRkZGRkZEx4fFz+KDSMC4xunoCzwJDgCMAB44HegMLuPu3cd9MwOvAce5+XPL8NcCawIHAm8AewDrAMu7+1C/9QhkZGRkZGRkZGRkZGRkZGRkZPw/jygc1G8Zq0eXu3wGrAK8AfwOuRITVKnUvZUDnBr+5A3AZcAJwKzADsFYmuTIyMjIyMjIyMjIyMjIyMjKaE+PBBzUVxmrRlZGRkZGRkZGRkZGRkZGRkZGR0REwLjG6MjIyMjIyMjIyMjIyMjIyMjIymh6Z6Mr4RWFmVnYbMjIyMjIyJmbktTYjIyMjIyMjo21koivjF0Gx6fbwhTWzvuW2qGMiPbzkg8z4wcw6l92GjGoij9WMEtClviL3w58GM8t74YzSkPtfRkbHg5l1ib953W1i5Mk142fBzDqZ2abABkndFcAOxSSQMW4ws86eBM3zHEBvrDCzGc1sNgB3HxF1edHJmOAws9nMbIPobxZ1eU0dR5jZ9Ga2UF1dlt84wMwGAK+Y2QlmtllR7+6eZTh2mNmCZnaKmS1mZj3cfWTZbcqoFsxsPzPb0swmQdnL8t5lPJHnup+P3Od+Otx9eGQiPMHMpsiybE7kSaIN5Al0vLAh8Fcz28rMbgbWBu519+Elt6tDISFqrjezP5bdnmZHLDB3Av80s0fMbHMzmyUOe3nBGQeY2UJmtkkmHMYdJkwCnAScDTwPnG5mc+cD89gR8psCuBS428yuMbO9zMyy/MYZ/0PymwH4m5ndZWZ7A7j7yDz/tY2Y2+YB1gUuBp42s20KhUnGT0fud+MGM5sR2AI4AGUtO8XMlszKzXFHKIZHxud+ZbenI6JQrmejhJ+F3wCHAn3y2aM5kbMuBmLAjyi7HR0VZvY0MAAYCqzj7oNLblKHQdr3zOxQYHtgL+B+dx9WZtuaHWY2EzAZcBQwH9AZ2B+4NROtY0cQqssB8wL/AO5x98vKbVXHgJlNCgwHjgGWBxYEjgP+4e6vlNi0DgEzmxnoBxwOLAB8BxwCDHL3L8prWcdBEK5zAWcCs6G03+tHGvCMscDMlkPr7ebA48C57n5DqY3qIDCzG4B3gJcR6To8SNZOmbBuG0Hou5m1IGODo4BVgfmBw4C/ufvnZbax2VG3Zz4LnT2OcPdnym1Zx4OZdQduRnPfjWW3p6PBzPoAjwAPA7tmHqH5kLX2jDZp7mhmx5nZOWa2tJn1KLt9zYxYrAE+AXqiPjVPUZ/Z7bEj6XsLIqLmUkQ4ZJKrAcxsEjPrbWb93P1td3/W3TdGBNeziLA5wcymL7elzQ933xdYEdgYmBY42cxuM7PZs1XXWPGtu3/v7gcBWwHnICuv08xs+XKb1rxI1oS33f0xpBHdGq0h1wOHhsVDRoJwld3LzP5oZqtE9Y/u/jSwKXAGIgwfMrPp4pk8hhMUfa/Yn7j7Q+6+M7AHWnuvMLNdS2xiR8L9KE7cScBDaM3tlUmuMaOw2nL3Ye7+o7sfjhSbFyPC+iQzm7XMNjYzgigc5f0A/BqRDF+m95TUvI6IAUhRNxfkNWNMCGv0Yg0p+tg3wCCkMJ687lpGE6DyFl2FdiU+Xw8sDnyLFvDZgPOAC9z9hfJa2fwwszWQRv48YDqkmf+bu/+YyjijMcxsD+BcZBG3j7ufX3KTmhJBBu4DLIK0KAcBXydjeApgT+BY4ALgGHf/uKTmNh0SbfKo5BFJ3TTAWsDRRD9EhOvQEpvcdBiTxYKZbYfcGZ8EDnP3R9u1cR0M9WuDmV0IbAlcg8bu+6U1rolgZssgBciXwAfICuQVdx+ajN/uKGzAGcBnwGLp+C6t8U0AM5sMaAGmD2KwqE+VnEsCBwIbATu7+6WlNLaDwcxmAE5Ah+WhwFbu/mS5reoYSNeSGL+7AGehsX5QtmxtG2Z2CiL4twaedvcfQobDgBZ3/6HUBnYgmNmZwDbAIu7+btntaUYUY7WR95eZzQ48DZzo7ieX08KMtlB55jY5IJ+ESK5tgJXdfU7gImBvYN7M0NZgddntYiN9p7sPQjJ8HzgF2MbMWmKz3cPM1o7DdOXRQGvyMHAhIlgXMrOu7d+q5oaZLQvcjSwHr0GEzA91Afw/c/fjgf2AXYHt4tnKz3WBKUHzXqJZLg7DHwF/RbFrvkdE4bKltbQJYWZdYrPT1RTQunvUF8ThFcBuSG57WY4d0gr147DoexYxQtx9V7TubgNsa3LNqzTMbCkUi/BuYCd338jd/1sQ0Mn4/QG5oBwKzITGcuWTmpjZ4sDVwFPAk2b2ryC1cPcRydh9FClIbgaOM7PVympzR0Ec/t5FBM0+wNfAHWa2brktaz402oPEWlJYF/7g7ucAvwV2Qi612TqkAUyeNksBA919cJBccwCXAfcB55jZoqU2sgnR4OxW9Ml/x99V6uozAjFWuwP3m9klZrZSIs93gTuA9SwHpW86VN6iC8DMegO3Ag8Cx4aWdAAyR7wbafeGZM3oaBqog9GGuhNist+N+u7Ao8gV6hjgLkQ8rAEsEwfqDMDM5i2sBc1sXmShtBWwS46VVIOZLYzG4t+AU8bWh2IB+gPwe2AVd39wwreyuREk853AJsCrY5rLQkt/KzACWMHdv6n6/Bck13Az6wX8E/gUuMLd/x3XU+vgwkLzN+5+zZiswKqCRH5dgf5AF3d/PbneUrhrm9mVwK+A5d39harKz+SCeBOKH3Wwu38d9WOyKuwJHInckfdw97urOnaD0LoLuA4ljRiKyKzngHXdfUjcl47dVZBV5jNIft+W0fZmRJ2cCkvCzglhOC+yKFwUWMvdn6jq2E1Rt2/eCJgCGBqKkXq5dgdORgqTVdz9kZKa3ZSIfjY58ADaz9wILAyciEJXfIAsW/+M5sxK9716mFk3oBvwvSdxbM3sIaCTuy9TWuOaHGY2DyKhN4mq94DjgceAOZDBwiru/p+qrrlNCXevXEEb7PR7fxQf5MD4PhfwOXAt0CPqDgCWKLvtzVKAgcCHwH9RBqiPkNtT97jeHW3Oh6PJ4FNg0bLb3UwFmai/CKyR1M0NXBVy277sNpZdAAN6hEyuBfql18by7ADgXkTY9Cn7XcouwOzAW8Ac4yJDZJX0MSJzSm9/STIrlEGd4m9v4KXoVxsU811yf5fk8+Uoo1b/st+j7JLIsTfaDH6AXExOB2ZN7muJvz3RoeWOsttestyWB15Hm+fxea4/8AZwUdnvUKLsZkTu7eem8z+wXqyvW9bdb8nn3yNSbOH6a1UtxRzYxrV03psLKTpfL+Se5TdKNiciq7cvog8+AEzV4L4FQ4ZnI0VyZeXXVr9D7ts/xB7lVRTIv1inb0QkWGXl1obMuqDYeh/GvDgn0C2ubYRc3jcru53NUsbQ9yYHdkRKlC+A1xDh9QHwL6BX2W3PpVYqY55oZp0LtzkPFtvM1ozLX6ABPoeZTY4sue5Bllzfh0nsOsBiVTVJTE1eTfG4ZkAHvRWA1ZG29EpgDTPr7nKjWBYFCD8dWNpz3IZ6PAr0RcGX1wBw95fQhHkdcLGZbVti+0qHa1XphPrSY+7+Sd21MT37GrK8WZhw2avq+AVw91eRlcL6IM1eIcM25PIkCrC+lJkt1m4NbRKY2QJo3i++d0GxU/4H7AD8y+Uy0c/MpjSzSV0WS0Wq7iuQC+hy8Xxl1tt6uI9KYX4DioF5Kgq8/FvgdDObP+4bFtYP3wF/BGYs3MwqOnZXBvq6+71ju9GUBRQAd/8QxZtaJ7TQlUL0leWBrsi96avk8vMo1tnM6TPRRws3xrORC9Sh0R8rrZkP64TCIml3M7vWzM4P6yRi3iv2iC+jPQzAkWHxVWn5AYQr3boonMKKKAHCAOD2sKBOXeCfRa5QWwCTVlV+0XeKfreomS1uZlMDuPtxyLJmU2Bzdz/J5V42NVKOvogSTGTU0AWdyf6F5scXgEvNbHOkFPgGWLq85jUPrBamosXMpg2PGwDc/XN3v9TdV0dhFq5FYY76AksA08RvVHbP10yo0n/CSsDVZrYSgJndiTLsTBOkzPno8PIJ0gZs6XLXmRIFVp8cuKWqC47XArbuRU3L/FQM+KdRPKQnkI98QXYNdfez3f2sIB0qi3TCKz67+9XA7kgDengDsutq4HIz27L9W9xUmBURq4/BmA+8Jv/4KYrvrpgX7yMN/VjJsYkVCfnyLnIrwd1/jGvHAJeZ2bFmtlzxTMyLVwF9kNtx1XAUImOIzfaUyDz9Kle2z5GxQbwd9c3BZjZDoUhx9/uQBd12yW9UCnUbvS7IiuugWBMORoGEfw2cmJBdhZxuRpbBa0Z9FcfucGCEKcalNZr7EhkvY2YrJpeeBYagEAKVQvSV71CQ6v9AKxLhTWRlPltaXzyXyPPmuKdK++SGSBQiRyCSuj8at1eaQljgcl/sEvfeiYjC1RHZWDk0OOSOQP3ufnd/DoVh2BOYGrjRzKaP/leQM8cjT4lN26vNzYbk3PFXdC57FMlq77h+i7s/4O5PxX0DUGKEBYC/eOKaV0XU90FXHLgn3H03FI/rt0A/FM/xAsBRbNGF2r2xTYQgWIswFVcjC/67zOxRM5s7NfyIPng4ik+9D1qzD4hrldvzNSOqtIB/hNyg/mVmg5AmZT2vxfq5FVnR/IC08P3NbGNk0bAhsLW7v9P+zW4emNmcSB6Ho73PsOJabB53R2TXhUiTnLUpjKYN7e2tA5DehDR7swNHWQTADbLrD8AlyAqnkohDyFC0AC8S1aPNW8lhZW7gbDPrlZA7t6EDc6VgZtOZ2cJm1j+pvhKYxcz6xD1XULPIXBU4wBSjpogr8gZKH79hkP5VwkEAZnZgfP8e9cU1zGyLkN3ViOS6DmmRTzWzLsX4RnFChpnZVO3b9PJhrQP3LwzMj2T0Wlzv7O4DUUzCNYATCrILlFgCuVfMY4o7VUU8ieL5bOKBerIrZDwZcoVP5fcaWj/S8V8ZuPuNaG0t5rJUdt8Ta0JC4vSw1vGkrov75mvfljcPCnkFxzo1skTaDSmOf42SwpwcBFhh2dXiSpRwGHIf3amMtpcJq4vJZWb7IGXwu+7+OYxSJN2GLEH6Adeb2Yxei3dmKIFCl4b/yEQMa+1Bcgayij4eWc90B/Y1s0PrnjkLrberA2u6+8vt1+LmQ7L+djcFTt/OzOYq1lJ3/5+7/wXYHMl3KAox0wXJsJIWSXFeGxEk12NIwXk0clVcHCl/l03X4RjvryGL/5uBJVOFe0bJ8Cbwn2yvgixnvkEDeq8G1+dF2QK/RO4pbyAmd/6y216SvDo3qFsWWYV8SoO4Icgd4JGQXfZTbi2bM5Cms198b0mubQiMRG6zacyurmW3uxkK8BCyUOgc3xv1zW7IXeyGuvpZkEVXZWSJzM/fA16JsXogsoqbCZH+iyAz60eAWeKZIgHHmfG9iKu0OrJamrLs92pnGfYEzkOHkcmQG8Q+iBT8KNaGNYr+GN8vq/uN/mhz3q3s92ln2aUxuR4NeQ1BiqTlinuSsO/3CwAAIABJREFU+zZCFjgPAbMlv7Moyj422nif2Apyd5gFmCypmwO5lzwPLFsv3+T7akjJNKo/xt+pqrgO18snqe8Sf+8D/p7UzwRcDKxTJ7+lgJ5lv09JMuxU931KZLE/S1I3O1JsjgSOSOq7xt+LgHPKfpcSZXgSsmL9MGQ0EinY03u6IpfGL9Aep3syL04HTFf2e5Qov1mAIxAZU8TfmjP2I28Dhyb3HoKI/QFlt7vsksxfvYH/oPPYx8CPiDCcPbm3kGtXZF14FYotWsl5L2TREnK4m9j3Atcj75CXQz4rNNqXIELsi9wPm6eU3oB2ecnaorEqYmifRAEhV0+vx+cuaMO5CnKZmqy929tsBcUqS78vh2KaPQgs1eD+GYEZy253sxXkHvsusgIpyK4uyUJzSkyQTwCrlt3ekmQ0P9LCb0UETUckwi7IJHhgcm/nurG7AAp0nW5+irHfZUK3vVkKcjV8EGk3ZwcOjjlvt7g+ELmM9UIkxB7JxuiPiLDpWveb66JYIaW/XzvLcn5EzuwZ31uQO9McwNRJ3YBYW45K+118nuhJmjqZFX2pC0pb/kBs/k5HSqbHicQktCa7tkIERP0Be6InCWNNfQVtov9e9Le4tj06IN+LMqC2mteiPz6MrNLbDBhehdLWWEvkVay1dwD/jM8zIcL/tfp1oqryrJu/fkfNcvUZYO66ewdQI7uOr7u2Ptr3VGIOTPsL2ge/iOJIzY2SNf0IDAZWrnuuG4p5O15JJybmgrKjjkCKuuWjriCqZ6dGdh2SPDNJ2e1uloIUdc+geNOLRN3rwFfAX2idBKZz8nmVuGftst+hHWRUrzAq1omZQ0aF4uNadHZbCBl7fA48jcL4pGO+B4oL/AINkkzkUtL/c9kNmKAvN3onnhS5ASyKsiV8jUxc03sqY/UxjjLcIjYwV9TVrxCD/SEakF1VL3UbxfTzqTFhjsogSO1geBYiuV4CZi77HUqQ2aKxwN6H3EaeAeaJa32RWfCPsZB0T57rhtxLHkYHlkpsqscgx5aQw7FJ3bnoEN0FxWIoDnmXIDJiT2S5NRi4JHmuslmLqB2Kj0QHltEse2MzuRKyhHuSChGqY5Fdd2SNcDlJtmJgL6RdfogGZFe97KtQYnP8ACICl0TEVn2G2d/HOvwqIqZnQbG3do5571lqGSsrI7s6ORaH4O7IFXZVWmdbTNfhm5C2fpaQ338T+VV9/UjldCxKHvEwcqMbiUIqTFX3zGwo5tRIRHylB+e+Zb9TCTLcE7m+X1PXB5eLPcwjjE52Wfq36gVZQj8U8to06jpT2y8PQG5i3wD7l93ekmVVr5jshDxI7qJ2zrgh1t4LYpyeR2LZlTw7P9qHb1L2e7Wj/OqzZ/eK9aNL9MPXgBWT67eHDL8BFkzqe8dasnjZ75RLrUy0/reWZHoxZVyc1N2/dvfPXNn/DkMaqoFmtmrc1w04x8wqF1NgDLgXWXmsFQEhAXD3B5AGah4Uo2G5Np6vHOr6XiegRxEvyt0PQiTOssCfzWwKlz/45IjM2QdpX94qp/WlYlXU3zZAi8tzKIMJ7v4FMk2/AlgbeMbMzjCzHZHm5VK0CVo+5Fm5+HDJO3dHB+KZkphHDyBCoScyyZ4k6n+HNKZ7I638DyjWXhGrwNun9c2FNK4ecjceQi17Yuf42xs4GTgNyW0pb519bKJHfZyK+NsZHUDeReP3w+Iedz8XETrTolh6i3gg/V2vVhDXLsg19gl3fxRZGy2M3EiAUVkAt0aW1OcijfF7aL14G5GGw4q4LO3c/qZAjL3eiES4Eh3ybrNI5uLuHns8EHnTAxERfYGFE/mNKKH5TYF0zo+4b7OgtXhNRB5eDOwH7JzGbHT31xEptqC7v5bKMNbuysDM5kbBqI9E7l9fxRmkxd0fQvuchYHjzWz14rlC7lVcc+vjDgK4+9/Q2eM1lIF8uehXHnvs15Cc70BZBCsJU+D48yKGcoFOaP292d0/MbNLgcWADVyB6K9DSXL2MrO5kt/qBmyLLOmebK93KANmNpOZbW9mt6JA8zdE7NWp3P1blDRiOIrL9QWy4CrwJdrHXIqIrSJOV0F8Pd6+b5MxRpTNtE2IQmtt0knALWhTeBoRHySuLYa0et+gTjsQsbSLlv0OJcmt3my/0JBOibKPfQr8te6e5UJmt1HHilex1PW945A7yRuIoNkouXYq8A46sJwa8vuMCvt1AycCtybfBxFWSdS0eH1QvIbbUBy975Bp9nFJf62cVQ1ypbuAWmyUJVFcn/uQ28mPwAlxbfYYy8sU8kJu2vNSs2KqlAyT/tVWbJ8/Ah+QuG+imBa/R1ZKo9z1yn6XdpbbaO+LiNYtkSLpa2ClVMbxeQ9Exr4MzFn2e5RdUKawK2M9PR/FAukT11ILm6lRfL1NgY0REVE59+wG8iuCd/8dHXzXAn4Va+/LwK51958X+5ZHqVlyVVZ+DeS5N7L0fZGwqo76TtE/hwOH0kbcxrbm0Ymx0MCCEpHSj6P4XIW7cedkj7Js9L8ngMnLfoeS5ZeuC91RYP5uSd2miGR4m5oLY6dkzW1pr7Y2Y0GB0kei+Hlp7K2pYo+yJCILN6C2P/wdtZhxB9b93rHAAmW/1wSW2RIx9z+LrAZvQxzBMGTtO2Pc1w1Zqr6MLAg7of3zIMLKMO5L+3Bl5r6OUooN0kSDOo3UtYiNvRpp5PdBPspHufu/454FUaDmVdDmcidX6t/KwswWd/fHQ8tSpFmdEm1stgdudPedkvuXAT7zimc5SWFmN6BAtg8i7cgK6JCyv7ufE/fsjoIwzwa8Bezj7s+X0uAmgJlNjxadJ5HF0XLAYu7+SlxvZWFkZn3RhuijpK6zV1AjH1aov3X3hZK6hahZXT7o7uckWXRuBC5091sa/FaaeWyiR9FnIhvRwci9fRDwkEem3bBuuAu58OzrtYxa6XpTqb5nZouhtXMmRDgPBG5x9/ciY9HqyH3iK2DdqB8lI1M2yyWALaokNxiVwXhKdx8U3+dDa+taaDO9g7s/WozFsVlXVm3MFqgfc2Z2CYrjeEd8nwtZL0wCnObuF0b99shyYY3Y33Rxae8rDzPriizdlkEx9eZx92/DImlY7Av/guR3KnCuu39aXovLQ112xfUQkXB9fN8IEdiTApu5+8Nh7WrR55ZHiSJuL6v9ZaNuPTgN7ZkXRFaZt7n7WXFtc2TRPwWwpbsPquqc1whmdiwir24GTkzPYma2LSKnFy7qY+01RB7eEP2xEvKMcXcrUor83d0fjvquaF7bDHmTbOnu75jZEiikx1MoCP0ciBBbqmr7lg6Lspm2CVWQJdfLwJLxfSfEXr+DYv+sltxriGyotGYlZFHEAtkskU2hhZoa+EdcP7/stjZDoUEsLuT69THaKBYalKVR1o6RwNbJM11R8oMqZsaam7AQpKadmx5ZV55FBL1NZRzfC6ujVrF96u+rUkFWlx/TIJtsG/efB1xXdbkl8uiJTNDfRAqPIcgSeIG43hVZDQ4igrhS4Vg+iKD6FsXL+xNwP8qs+DgwXyLTDZALxZPADPVyS+bMSsgy5qxJom/t0+D61OSAyuMqy2JfMgk6nKyDLD+WiPpi7Z0DHVxeIRJyFP8X6e/k0komk1KL5XN1IstC5oas1EeSZEmtUqnbe5yAlOg3E0l0on4TdN54G1g66jqnfS6vvw5SkrwX+5ITY7wOB/6c3LMZshL+jhwXuJBJGqv2hNi7XEHiGRJr8IcoXM/kSPE5mCRxRFXmQHQOG4riDPZN6rsmn08Evkdkf5FxcSVkfTkYhf4o5sFK7Fs6eim9ARPkpWRieBuwbXw/EDGw6yCT4hHIrWe1MtvZjAVpVP7F6GRXYd6/QEymI4ELym5vybLqidJnr1RX/0dkEjsJrTNyLIo24g+Ss3kWm8AnGIMJet4EjpMcOyH3wysQ8dAw20uM44Ik3AC4t+y2l10Seewea8Zc8f1gRHo9gDShIBLiI+CPZbe7RHkZMue/GR2A0432nogs/BxYKOp6UCO7ngCmT+Ve/GbZ71WCHE9EbmENlWtVlMl4yq8gZIrgv18h4nUYsrgs+mpxIJkj1t6vgQ2T65WWM2NIXIDIrktjzvsLNbJrlJs3QWpXucRa8RUiYopMvOn8tikiu14jXO9yaSW/rYBPgBVpTU6fjc4ZRyX3/gYpVUYLol61kozDvkgxfHHMf8OBvxIENAqsfnPI+APkzv0UFSG3EnnNE7J5IOlnDbNjI2uv72kdgL4HrQnqSsmvI5cOHYw+Ajz2N7ONzWw9M1sRwBWk8BLgfjNbGQUs3NXdb3H3v6NJoD9wvpmtUtoLlIzEjWkU3P0RpBm4FbjGzDZzYVjcMj+ylDsZWd5UGQsiS8Ejwn2zwBSIbBjicjspAtE/ieKwLIU2kVXHYGBOYAcAr7lFjILHipLRNtx9pMvtZiCwXpTRxneM48I0/U1gNHlXBcmYLOTRCxjs7v8X9X9AhPWMKGj6ou7+MXJ/3yLWlcohxuNwYAbgDXf/wcxa4tp5SKn0FnC3mc3n7t+jWD97oXlxsJn1S+ReqTGejLdbkByXifrRxmo7N63DINwMPWR2Mjq8/RoRrQ8DZ5jZpiHDEXH/K+hAfSMRuDrmw8rKOdxhC7e7Xc3sT2Z2kZnNaWaTuPvXwL4o5tkGwJ/MrKvLzbtLiK8IxFyZdSR91wi3sBVy0f5nrBHEvq9zfB6IiG3QnnqyKslrHDAbSubypLsPjX75CiK67gK2NLNpAdz9KmAdd3+1vOY2B2Ic9kBW5guguW8zlLF3a+BoM5vTFVh9axSj+jp0/l3CK5Y4B/Wx91AMuO1hVIKSTvE5TWL1+/i7UfGwu38f++xi7syu7h0EHZboingqZ6MN40C0gbnHzG6OuAz/cPe3UdDHd4Fbk81kr6j7EB34KofwjS82ObOb2SIWGdrc/THgKGThcI2ZbROk4jTA8iiI33FVXmxionsYxVRZETjBzJaNyw8AU5rZPkXsj2QCHYJczIa2f6ubBxEP4H0U6HFjM5sR8gFvfFCQNTE2zRVv6yKUgWfJ2Gw3nOPd/Vl3XzNd6KuCmPuGm1mvONz9EWmKLa4XJNifUBKO6YHTzWwRFEPuTWS1VEm44lIY0roXBHUhs9vR2vEx6of93X0IOiwfglwbPyul4U2AYn5z98EoCc4h8X2kVevQMV4ws7mSNWJ4HPBWQ9YMF7n7IHf/K3AQSv1+baGkQ2RXi7u/6O7bekWz8taj6IsR3+dMFEd0Y+A/aE2ezN2/Qoe+fyMy8aIgu4Y3+q2JGWa2IYz2rpMD8wGP1SvqvHXmyYEoC+MW7v5lFeTVCG3sNToja+kiI2qn2B++gdxn56R1BtpvJnhDOw52Q0rzA9z9Unf/p7tvhUitrYHDzWyuGMdnuPs+7n5McSbxisSYSvrT6ujsdaCZ7Qaj1t6U7OqC9ndvIa5gNFR1/HZUdMgDjimF9APIuugfwELAysA51GIhrRaLTl+U1emT6NBTINfFA4C13L1yRFddAMiLkIbzCeBBMxtoZtO5+9PA4UgDcAXwEnAvMsO+yt1/LKf1zYEgCMzd70TazhUQ2bU4stp6Bpm0F9ZKI0wB/VdCE+h3ZbS7WZBYdNyLZLcWVEsz/HORHPjOp7YgX4bcZv8RVkhtkl3J70z0AUgLxJgtNKFPInf29YGZgd+Y2cwpMR1k1x/RurKTu78HbOzuz5bzBuUi6UtXAcub2W9gVF8syK5bkEX1PEjRhLsPRUFvN6o60ZDI8ABgQTM7E0atER1yTzYhEX3lX+jwVuBsRJ6uiFxxAHD3R1EWstuRkm6TOJTUEzOVOOA1QrHGmjAlGqNbIOJwYbR3ORfYxMz6JmTXYER2zVFKw0uEme0I7N/gUqGwnB5aW4jEc1ua2a5x7Wp3f3CCN7ZJUadcnym59Cw6kx1oZn1ibBZEQnfkcvd1uza2yWBmS5rZ+g3WzX4ofujzcV83AHc/GMWY2gI42Mzmrd/nVWkOLPbBYZyxCTI4OCAZmynZNRzJtC+yAMvo6PAm8J8cn4LY6zeQSes8tPax7YUOzG8ALyDXshUQO/sI0vbdCHxKBBSuckF+yO+iTcwmyPz6U2SxVQRcngmZZl+LXBXnKrvdzVSo+Xqvi+IJ3IY2gn1QQM2vkYb0wvj7JTB/2e1uphKy+RJYJL63GTckl9Fkt0z0u22Tuo3Q5vEzYJW6+ysrW2rxejrFnPYv5JrYH9gOxR58BOgf96UxGzZNxnrlZEhd0NVYe19EbhMrJPUtyefnkVKEdJ3OZZR8+iLl3CfAQW3JOhcH2Bwp21ZPZHdtzH1/oC7mJbAYtVijq7R3e5u11M9dKBHOc7QOXt0LeUp8DexcyDb2NAuU/Q4lyW1eZIG5bl19/5DfoGL/UifHPyHFe6VjstatpWcC99E6Idg/UUykI5L+Ng06ozxFEji8agVoiX3JiQ2u/Rb4AinQi7iF3eLvlsCPMQceWfZ7NEOhFpO1SFDyKgpr1Ooe5AL6LEmMrlw6bim9AePVWAX/fgu4sziMRH0a+LETsAZynbgx6vaITvshcp2o5GKdygppQt9H1khFUMOewJoo5sVtjZ6ragnZ7FZXl2Z9eiomzRHIvWlAPHNSLFJPx6I9d9nvUqIMG/YhwvQfBb2tfJDR8ZTp1EjTfi2tA2X+GrgHWTIc02ATXiniIdkEFi7vV5MElUeBRjeOua8h2dXo+8ReiEyJbchi1dhI30eSkAO5ohgi/S8v+x3KLrTOVDcqkHf8nRfFw3wXOKLstjZrQXF8HgROT+omQ4TMVyjmSs+6Z5ZGVmA5aLCPFnh5NxQ24GLgrqS+SDrUM2T7GYp9VmWioVPs8YoMsy11stwakQk3AWtE3VzIsvDroq6qpU5WA1FQ/j1JyNW4dgeytHkFkdSPIiOFyp7XEtlMGn8nQaRW9/g+e/Sxa5FVYSrrXWOvs3OeA1vJshHZlWbjnQOd4a6h4ufeiaWU3oDxaqwIq5HAaWO5rycK/jgyJoVOyJd+QNUWbJSNbWZgSVofhDdFh+Aio1gx+LujAKQjgV+V3f5mKcB+JJoRaoeXbsh6cHDIeo2Q64MkllvUZeyoWknk1RURW4vQWou8JtLYf4IO0Gm630qRMmOQYac2Pu8ZfXOBuvtnRu7HnyJ3lHNQIoQeZb9LO8lrIeDsurolQ1YjgT/UXeuGyK73kIZ++rLfoWT5LYaIrEuTunqi5ldIE/8osGNxDW26/wucUPZ7lCzDQl69gPOQku5ulPBliri2CHADOrBcgYL2t6TPV7XQ+uC2DVIkLZrU9QmZfkEDsiu5r7JrbwNZHI2ysz2MrJRGAmfWywrto+9F5MMMZbS1mQryfPix6H+0tl7dBfhfyOrNKJ8Cm8T1yu9hgFOA12MNLqyOupFknkUWStehzIp/RmFnSm97SfKaG5guPhfryN/Q+WL9Yh+HrF1/RCTiKogMWxKdSU5Lfi/PgTVZNCK7dgGmQ2e3p5N5MJNdHbyU3oDxaqzM1f9AXcrZNu5dLBbzHcpud4ny6hUb5xdj8KamwuuEHAtXgM51g38ksF3Z79AsJTbUp4Zcjou6bugwN5jWlg9rxWJ0N7By2W0vuySLdO/YwLyKMqB8ikzVJ4nrK4XMhgDHA4vX/U5lF5xkbLYQhzlqZMOMiCQ8N67XW94sjMiwZ1FMw83Lfp92ktkGKPZgL0S+FDJcDsVW+QhYte6ZbsCGMc4vLPsdSpTdgFg3vkFWHX9JrtWTXSujeGdfIPfsgbFRfK7Km+tEPr1QpuKnkQXNnejA9w4wTdwzE4rp+HGsKccisrBycx6Kvbo2da7CSGH5D3QQ7pvcPykKlv45sC3Qu+x3aJYS815KFk6OyKstkNKpP4pn9j6xr4n7ikNeL2Cxst+jbBnG384xv70ITBl1qUJu2VhnL4m/izX6P6hiiXX138CpSd3cyBLpUWRhPUtyrUuVZQZMFf3sZYLsivrp0HnjXbS/KQjDzVD4jy9jvf4o1uSWMtpfdqmb89ryJCnWldmRIvgN5PX1IlnRNFGV0hsw3g3WpuZ0dBA5usH1ovP2A74FfhffKzVpIlLh/2JTU6R2T61AZkDudi9QpzVB2oB3UBrf0t+lWUpd3zseEQeDSSw/kv63Rtz3L4LIqXJBFm3PIqJrw1ikjwoZnZ5srPuGbN9CWtFTkbVXpcZvnewKYqEbchN7LGQyc3LPhcDb1Ezc21rcp6tKf0Qpt78Ffl3IhNau24Xl5Qp1z3WP65Xc5MT7n4QOv3sDf0EkwpjIrgEo8cadiIhIx3Ql5Rjv3gkpmwbVjdfzY+7bJqnrhoiHS5C1zbcoU1tl3LkRUf8YOrCtQ0IkxPVdYl9TkAhFH5sUETbZEr1t2R6GXO9uAWZM6meOfUpDsiv5Xtk1OJHBFrE3uZmwRKrvo7k0lFtvdKa4EFgUxUv+Hu2fL0cKlYvKbmczFZSs5OWYD9MzxjRR9x6tya7ZgN2RkmTPZI2ulLIp2eOlFpcN9yDJvQNi/ns8WVMqJbeJuZTegJ/U6LGQXXHPTsgXvHLB09FBZRAiuWZJDiP1lh57xOLzKLKA6xKT5WWIZJi27HdptpL0vSHIImk0GSXyXpUKx+Sqk8XeyFJh3uTajjGG92nw3CIotsDTSIu/Zdnv0s5y60VrK8sewLTI5ekWZKr+bGxqpomF+m3gmDZ+r3KWIfHeV6BYZYXlTGrZtSo1smv5Np6vHEkTc9xpwDnxfUqU5v0L6sguxnL4reJmkdba5JbYPJ+Y9LuNY97bL773ps6dGFnbrItcUSploYSIlycRobAedVYJsbe5O/leyHUylCG1cn2ugQyPBZZMvvdBMUJHxt5u5qgvDsMzIbLrLRKrm1xGk2snpIh7DyW2mqqoj7+ZDGytUK93PR6JlCavAIcm1y5HStDKk4Z18tsbWf+OjexqGI6iavsXaueNrrHvO2dsskjG7rRUlByc2EvpDfjJDR8D2YWsFgZGmbTstpYgm22Q28gybVxPF599kYZ0aGyAXkHmmwuV/R7NWmLTWMSAa+hCW/UND6NbfJyHSKvCJHiLkN9B8X0KGpANiLSdgjZir0yMBVl2HAD8Kb73QsTqccmivC7KkvoVssq8FxFfN1IRi61xlOV2KMD8jmmfpDXZNRS5pKxWVjubodA6huP0ddemRVZIrciuBr9RSUK1XoYxZvsjV7EviENdMu8V37ujg/OOVNjFCSnk+iTfZ4w9zFvUkV3I2vIFEmu4tv4fqlhirL4DbFxXPyDWjBEkWdiSuXBGFDrgY2COst+jBLktMKb5K5FT59j/vY32zouSCZpCRml2xUlJ3O4SGa8AzJfUTYksgc+lYsTMGOSYkl17IbLrcVqHSJkGGSkUbozdy253yTIr1t4WFAblCeA74LDknjGSXWO6J5eOW0pvwM9qfGuy66io64XMYz+ggtZcIYMLgCfHck+6IC2ACK8LgH2AWct+h2YvjINVYVULNUKhDzKh7oRcJt6I+g1CbofE907R/24iNKRFfdnvUpL8eiKL1JEohsUbsRGckbqDcNQdAdxFLcj62mW/QzMVZAH3FkmwflqTXauE3M4ru60lymjhRu8fY7Mgq1Oy6/y6ZzekovFAGsisN4pDuE8cRu5H1jL7FPNe0veWAx6gwvEwkfXuF4ikT2Nv1ZNdRcyufjGmr07urSRBOAaZnoGUH1PU1c9CzW3290l90R9npoIxuagpLlcd074jkVMnRFo/iA7T55CzK6ZnilNQ9uJPYv5bkgZWR4h8vRjFlKps4PlEHtbG59/SmOwqsm4Ppy4EQ5VKMi57I7f/m5EHydAY18cn92Yiq2Kl9Ab87BdoTTicgOKJfE+FLZIQYXBnfG6Lwe4ci/Vi+YDyk+Wc9r2cGt5bWXBNEoe9G1A8uE1jM3NTyGv/5N75kUXNGVU+sCC34VFBMIEDQ1bv0zpQa6c2/m6KzNmvQ5YilZVlIcNEri8ii7dZk+uW3LMo1bYCWRophxq6WtOa7BrlxhhyeyX6XGX7G62tBQ9H5NWAqNuBGgl9cnLfHMgN799V3HyHDLojK6KRyDrmWlpnYasnu4p4NMvFM5VIrDEeMi3Wgs1CZsvF99QibuYYw63CBlBdxZLFHuQB5Aq22phkQWvrjx5ISXcPypp6PbBm2e9UhgyTz9chUuYQYPVYKx5HypBuyX2HhczfBBYs+x3KLiQxLZHBxlQk5CDwOxqTXdMCF1VxDamTX1dErv4HWBCF4lkInTm+IpNdlS2lN+AXeQkRDkU2xuHAwmW3qWR5FAtNcTgZ06J9Izl468+Rddr3Diq7PSXLItV2zgfcQQRSjoX75pBTQcIaIlofQVqYYqGv3IEZHXrfBjZL6s6OcfwjcGW6SWwk9/h8FArkPHXZ79ROcmtF9rV1T2y430RavhWppebuXCe/ypFdMQ5nRu5g2xVyaXRf/O1HjewaFjJtSe+pYkGH3r1jnvs9rV1BD6CWnOR3SCn3OK3duSu5+UYE/Uh06H0RZWBry7JrfWpZes9E1iIzltHuZirIYqZ7Xd1DwFPJ90Zk149V3rcQhEGsEXMhC60PGAvZ1eB3+qAsgltTZ0VXpQIcE2N4yfi+H7KqeSfKBojc7oUCp59NKASqXKgpSnqh89tziDi9jYTMp0Z2PUpCdtX/ThULOnN8gsJVpHu6OWLdHQkcntRXktivYunERAB3/xo4GbnwzOfuT5fcpFJgZhYfr0QbmaMA3H2kmY32f21mGyO3xffaq40TG6LvnYRM328puTmlIvpZd6TdPI9a3Dfc/Vtk2XAbMK+ZPY8IrstQzJAV3X24mXV21ypUMXyC4qZcZ2ZdY7weiwiaA4CNgMtCvqNgZlY3vgcBPyCXgIkaZrYgcIyZTdbWHAfql0jLtx062F0PHGRmA9x9RFwvZDm8nZrfNHDhLTRujzOzvu4+IllPRt0Xfz+ioPzlAAAgAElEQVRBc92kaMO9kLsPM7MuFR27BU5GLtqLAc/EfNYVwN1PRxkDeyKLr6UQub94IrsRJbW7bNyNEo48j8iuVYBzzawvgLu/gzIwfo0OxqvFcw8CsyKyurIws1NQX/qVmXVLLh0LTG9mlwIU/Sw+v4X2LdcAp5jZzO3Z5maAmZ0P/MvM5o014BU0Rt8A/gqs0taakvxGMUd+4+4vAVe6+2cTst3NihivUwKXuPujZrYfmhO3BFZGRggnAGsBP7j7+Yhkfa2sNpeNov/EetsTJeGYEe2Tz0Pz21Vm9tu4708o4UZf4EEz65f+XoXXEJAXyZTAh7Ef7BJ7uleAownPGzM7BkbtCzOqgLKZtl+ykBnaQg4zo4Pd/4BdkvpUwzw5WszvINGe5vKTZZ77nuSwOFqsPwMGRp1Ri6/SB2UdOwtttLehwplOkAYv1bR3Q/G4Lqdm6TEFitEwBLiKmuVbfxTAder43hlZQ3xKBSy6UBaxYWjz3CfqxjgO0WboIuClkNOBVDymGTVLrSWR+9jphHUIDSy0Yoy/CTxFhVNxw2hZjFsQcTASEYFFn0zX3e4krnmNfqcqhdYxfU5E1m1TosPxxzHXNbLsepOIR0PFsxqHDPojous9pBApxm4fdCj+EDg9ub/esmu+9mxvsxR0+H0DuQ7PG3WFZddD/ATLriqXmP+WRxa/i6OQC7sla8S5MTd+mtfcWnIlalbppyFruDRMxeJIMTec1tb+ByHLr0quHXWyLPYvU8S+7p/U9sRF35sk9jZ3x5jfoOx259KOfaTsBuQygf5jYdkY0J+QmGvGtbmBS5DrybxltzWXjlto4G6INPL3xqZm26S+zVhwVVywYxy+ggLgFot1b+T69DYKcFuQXVMisuv7uL5zHG4+pkYU9kUWD4uW/W7tJL9OiNj7BAW/nayob+P+tI8ujCzlHomDznplv0/ZBRGll6KD8eaNxnZ8Xx1ZfxV9s3IkVyKLHiQZ6lBckOtQTJCTgd5jklG9bCf2gtxItmhQ3w255BwX38+KflhPds0ah5knyn6XsgutE7f0i7nsA0R2Fe6d/WOO/BC4fCy/V4m+WLcO7IeI07vIZNf4yLCtNbaIoVcET09jSZ2IlFO3U8GsnokcFkUGBismdZ2RcuT24ntybQm0T7yRxD2Z2p6xUntnWsfDrN+bnIbOtUcB00RdEYv6duDXiIA9vT3bnEu5pRgoGRMhzGw5FD9qaRSI+QWk5euHAh1u5O7PlNfCjIkBYXJ9LPD3oj+Z2QrA8SjI617ufnXUdyK8pcpqb7PAzOZG2qcuwI7Awy53p8kQYbUq2tzs63I7mRIFZP4D0vC9hALfDjOzTh7m2l4B9zsz6+7uP4Tp/zVI83kdCvb9VSGPBs+1qjezydGGaZjLDbmSSPpPV2SpNQmKB3Jn2r/i3q5IXl6V/tYIMZddCWyCyOXnor4FGAgsgzKKneTu37bVJ6sCM1sMuSZ2R645fwUecPePQpaHA+ui1PDDkDXSRsB9aA35Mn5nrXh+M3e/vr3foxlgZuchd87l3f3tqOuHYtHMiGLF3eHu35vZtMhydVtE6uwHvOju/0t+z6q0JtfNZ/sjeb2GgvO/EP1xDjR+Z0Wxt/5T5fFbIMJLjIjPi6LzxKfAS+7+XdQfjPrZBu4+2MymAi4E7nH3P5fU9KaAma2OlGv3AMe4+6Co/zfQ390XiO+j1lYzOwOF/hjg7p8nv1W1cdvZa26eR6Essk+idWRw3HMjsAIiqi9EZP8uyL14VTO7HymM1/Fqu3pWBhNFjK6MxnD3h1Bcmh0Ryz0rykxxHbBKJrkyfiEsgzY1h5nZvADu/gAKTPoM8Gcz2zLqK79RTPAyOsj9D1kuLGtm3eJA93tkFbcB8Ecza4mDyRWIPNwEWM1r8X1GAlSBdIjNzg8RE2RflN59BmBPFHurj7cRs6u+/7n75+7+WZVJLhgVX6+Luw8FfoWI1AuAHc2sV1zvHPcOLTbXVehvY4Cjg/BTwG1mthAoFhIan4OAnYBDzWzSPPexCiK5XgDmQeP1ATPbAinezgHmBHYOGe6LCMMVgKvNrHf8zvfIQumT9m1+U+FNFItxoJnNBKNi562Hgn7/GVjLzHq4+wdoLd42nrkWyXOrIjZXlQ7LMGq+a4nPZyB5DQDOqovZtTNap29CiqdKIwjCguS6Eo3PWxDx/FAo70AuYl3R3uViRDgsh8IyVBZBTN2F4pStDBxvZsvG5f8As5vZHrHHGV6suYHXUfiKUajguB1hZr1QdvGNERl9HHCOmW0e92yAwlPMioj/E4Fv0Xw4GfKOeAZ5nGRUANmiqwOiEYs/Lsx+1TXKGRMOpsQGVwK3Ake7+3+jfmWUJGJ+4FB3v6S8VjYPgrgaFpvtBdFG+hNEcD3i7kPrLLv+CewXB8D0dyo5pkOj9wTwEdKOfoVIhfmQJcjJ7v51VeXTFsYmj2IdCUu3W4Hp0abyIHd/vb3a2YxoJLuwKFwWjdNpUOyZwqq1CyIVNgT2dAVfrjTM7ChEHtyPrLumB/ZCrtpXA7OhQP0bu/sbIcNLgMmQUgDgMGAPYAl3r1QinXSfZ2Z7APujLLsbj8Gy63Z3H5L8xnbIfWp9RC5e4O7ftOuLlIBxmPsKy67XkWXXf0NZMhcitI9093vap7XNjSCvVkOWgi8RJCEKvbCYu79pZqsi9+3JUIiFPd39+ZKa3DRI1ti10b7vfuBgFJ9rEFpHjnf38+L+OdA68ry7b1tSs0tFnRXhJmgN+Z27v2Jmv0LxfrsCJyTeI32Rxdfn7v5W7LUvAtYGlnH3V8t4l4z2Rya6OhjqBnwLIvUL89aGZFd9fdXMXTN+OYzJVcnMNkUxGG6hNdm1EspG9r67/6q92tqsSMyvJ0XkYCdk4TATcp/YGRgcRFhBdq2EDobbZ3NrMLPjUSKDtd39haT+JmBN4AzgVB+DG2PVkGywuwPTexvZrpL+2QIcijaG8yKt/NPu/rf2a3VzIJFdN2BSd/80vUaN7Joa9cln41oL0jgfUcVxa3JXnMzd707qTkKuJHcjwmoaZIm0P4oz+AWyZH0s+mFntM8ZaWY9kGXSf9z9/9r3bZoDdW53eyJr6jGRXXsiN8Yf6n5nWuBLd/++PdtfBupktjaKj9kPJcx5PLkvJbt+7zU3xknc/buq7p3rCNa5EUFzPHC9uw8xs7lQBt5b0NgeEvPlVMgKqVPVraYLxHrREsrM36J14y7U7z5BrtpzoRjLH6J94feIQBxelT6YnnXjew+U0GAEOkscnVxbA8Vp7YbiPF5b91vbA5sCiwC/8uzNVClk18UOhDqS6xiUjeM+M7vczPq3NfnV11dhksyYMIiFtqeZ7W5m09RdG4hiWawLHGlmC0T9f4DtUUyRyiMOb90RcdUTkYArA7uiTeHfgKXNrKvX3BifRdrSPHaFmYDvCpIrCAjcfX3kGrUncIiZTZ5JrhrCQuZOFCyYOtcIYFT/7BzWg8ej4POHIpP/fcxs/fidyiAObZ2R9v2qIAlGXUOa+IPRRvs6M5s/rg1z90MTwqZq2BJZbBWx3XD3w4DzEYH6F+AHdz8VWWMehubDF0Nmndx9RJBcnYOUuaCqJBfU3Izj83nAmchq5gYb3Y3xdRQLbW0LJL/zQQVJrhPQYXkbFLt2sJntEEqn1I1xRuAiM5vf3Ud6xJ6q0t7ZzDqb2fQw2ntPh9zCnkhIrkEo2Pcu0ad2NrPe7v6pu39bVZLLzBYzs8PqqjsFybUYyhh9F7Lavwy5cC8HHAm8BXyNQs0UJFeXKvRBU3zpPc1skqR6Y6QA2QJZ8hP7aNz9TuAQ5Jp9uJnVW769iqyGV8okVwXhTRARP5fxK8gv/n1khjkQmQ6/j2Kr5OwwufzihdZZYI5B/u1HAf2S+sJC9PC4fhGwSFu/U7VSyCc+/wr4HMXZKupakEvJcyguyArUshj1opaGurJjPJHBKSgWzVzJtUJW+6INzxBg97Lb3Gwl1oxXGEMW1LivPqORRT/sOaHa1iwlmcu6x9+i3+2O3GSvBaZt8NwVMff9CMxe9nuUXUJeryZy7JpcOy5keTW1jHedqWX7rOw810COY5QFIhNfQ+7cMyX10wCPA6uW/Q4lyGy2uu8HAp8Bm8f37WKsDgH2ITKkxrXDgHeBJct+j5Jk1xMRftcDm9ZdWwjFcFwZmDb2MdcCveL6Coj0Wr7s9yhZhp2Q6+ZIZNE7av+LLIu+Ay6M72uGTB8EFkx+I90zVmbvjEi/s+vqOiPr1Q9RjMIpo74luWf1GLd/byC/rhOyzbk0bym9AbmM53+YNPFvIFeJYvO9QTGZJhNpJVJF5zLhSmx2Jkn6VA9guvh8SfS5Ywiyi9rhcDXkSjESxUoq/V1KlOHywFUN6reMjc1i8b043LWgw+HIOLSsTmuSsVKHv7beFxGFI1Gg0cnqrh2JtPbHVmlzOK6yRG6wH6NMduPynKV/J/aCrGN2J4gsYApEIswTh5et4pByHTropZvp85GV0lm574koRKTqqUldl+TzsbFWXE1r0roSfW0cZdgp+bw+cFD0sUUIAjGupWTXjEl916rJFHgaZSwu3n1BZI25R3xfL9aPY1H8raHICrhP8huzlP0eJcmud8jvEZThedK66zMBzyMrrs9i7BZE9hTIgvBeYKqy36XsgrLc/6Hoa1FXkFwXoD12sb6uhbLN3oOShZXe/hLlVsikB9orF2eMzoiU/hgYDEwd9SnZtURee3NJS3Zd7HhYEJmjv+gyYZ8VkQ5XAWd4zdzfUzP1jIzxQbiC7QkcHd97I03J3gDuvhPa0ByFTIyncffCpHoKtIgvhUiHSiLcS5ZDm8F6vICIrhVglEtoF5e72L3IbH1eYG9P4hR4hdzwQh4jzaybmS1iZmub2Rzh0nk7CkB6CMq0OE88sxAiwV5x96O9ui5jRf8bhaTvPIXG8q/H5XeKcZ2M74kdUyPXpidNgYAfQnGjvggZXgfshlzvzgZmNbOWWItnQ/Gj9qly30swAll3rGpmS8Coua7I4Hk0kuGayN29yNpblb42RoS7Zup2dzawGUru8h/kIjYNgLufixJx9AL+bbWMikPjbyVkambnIBnsV7w7sgK5Hbl3LoXCAxyFXLPPA75BSpOdYq+Du7/Z3m0vGxEH6R6UCXpn4HBXUpdR85grDtzpyPXzB+AKVxbkRYBT0bz4W0/iGFYV7v4V6ldnovntQjRu/w7s6+7fxVmts7vfgWS3MkpgUlkkc9UhKI7t5mY2ReyFz0Hk4XTATWbWzxXPtnCNfyyvvRmtUDbTlkvbhdaWHC2IzX4E+GfUzU7NbLhn1B2IAjFXRnuXyy9foq/tjDRRlyJT4XuB/rTWyF+OCJuzkSZlcWR+fX5yT5f2bn+zFKBH/O0JnJLU90bBvX9EQYTTZ9YFbkapkytlwZXIoLAi7I2C3L4RffE9FAi3kOsxUf8+cvd8HxE5le1zdXLsiTSiferqN0Ta43XKbmOzlVhr10GusUNiPmtpsB5vgQ7IL6O4Z88BT5K1yfXynA1Zbf2N1u5h6TpyNInVQ9ULcg9L+9sBSGGyWXzfJOT1DToMTp3cuy9SlCxb9nuUILduKAj/wPj+B2ruYdPE3wuQtddkyXN3AR+ETCtpyRVyOAi5us5PgzMEiZUWirv6Yay5ryPl3Uskrne5jJJVb0QCfh/rRPcG9xRWTEvm/csombSg88cQFKt2iqgv3BjfJjJVlt3WXJq3ZIuuJobXAs9fhkxZRwD/BhY3s22Q6eZdKADkd2Y2C4rx0wkt+BkZPwmuAMAXoyDU2xMmw+7+oUsj3xL3bY/cKH6DLB/+gdxV9k5+q2GWxirAa8F+t0CWR1dF/TfIIm4QcLWZHWhmy5jZr1F8kB+BVz2CMJfR9jLh0shNgrSf3yDrwtmRJnld4N6w+DoGWANZtT6AtPNLRB+tVMD0woK3GJvx/vshjeh/zOw8M5vezHoi8uZdYJW4N+8FGJVdrLCqHILW0ZnQBntEMu8Nc/drkMXma4jsfxTF9Mna5EBYKryOQi5sgawaOsEoy65CnseibG3Hl9bYJoGZPY7W3a7xfQHksniYu19nZusjq8LD4+8xwLZm1h/A3f8IrOjug0poftkYiQj8Vc3sRtTvbgJw94/intkR0fAlQATwN2BHYIBX0JIrwaIoE+fz7j7KAtDMdjazgWjdvd3M5nH3y1HYlH2RR8lBKObos2U0vJkR+72TkEJ4PpS4pP4ej/Xn0YruXxolxhmGrKevQ6T11oll19nIgnVxFO8xI6MxymbacqkVoAtKYwy1eCqLI23oVPF9VWRdMxy4K3m2HzrsvYYW69LfJ5eOX5CZ8PvR3y6gtUYv9YtfE9gJbRYLa5yslarJZyp0eBkGXJfUL4vi+gwJGX+OCOyWuF5Zy0xktfAa0nAWgea3QyTgYal86uVUtb6H3IVXBmaI75OiQLhLoNhS54csP0YWwPOh7HYfA9OX3f5mKujQOx3aYO+KrGPepBazq9XYpC7IbdX63jjKtDc1q62zSAL5F2M7y89Bh7dXgFmTur6IRJgWhQP4CsVjbQEGRN/8ABFfU5fV9rILrWOZfRHrxFnU4nQVe+q/xry3EdpfHxZz49zJ85Vbd9H54wbg4VhPDFmV3xPj9nNkLf199LmZy25zRyuxLp8e8jy67PY0S6EWo7Y7ilW2PEkyCUT6X4FcZestu7YgW1HnMoZSbNQySkakSb0XmV2f45HOOFLQ3gPM4+7vR92O6BDzMXJ/6gMsBqwIrOxZo5LxC8HMpkUbno2RS+xlKIPMJ3G9sycxpJLnGtZXAWOQyVTo4Hwscj/eNOp7AjMDc6J00ve5rEK6eIWt4czsWGStOm183wq5Px3m7qdESvhNUIyQSva1Ama2OjLxvwq5E9+DAgZv5e7/C8uZ7miTuHKU19BB+bgo7hXdEIxpHkNz36lRtYy7fxDXpkXEwtPJ/VZVGY4NMf/tiKy27kEuZf9MrldadmHBcQMiWdYzsz+jA+DuZjZljOO/IMJre3f/Ip67GwW4ngxl+ny9rHcoCxGXtohlthZy/f8IHZAPBK7xiNcVe+3BKN7tl8gDYmd3v76MtjcTIo7eI8B9SDbLIQLs72iN+AYREVcDV7r7riU1tcMi9i1HIUu4Y9y90lasxbwfsfHuRnvhPohM3d/db4v7uqJM7psh4v/a4hwS1yt75sgYMzLR1UQwsxfRJuZI4FKXO+LSyPR6XuBrd/8x7t0YxVlZDfnJP4tiAP1fKY3P6PBIF4r6Q4eZ9UIWW6cjsusQd/88AuHugw4tb5TR7mZCIcNwu9sYZa28B/jAFbC1H3LRORb4h7tvNqbfabeGNyHMbHcUyHUAsmS9DgXHPTncn3ZEGQQPc/d3Smtok8DMzkCb568QybWeu3/ZYCx3RUkQtkHKkc/cfdEy2twMKAjlOAAvh2JKPYLG7KdBQGyMXCdGINdZR6Rii7vPV1LTOxzCvXYV5O7eCVkvHQl87O7vldm2shFrxgWIhH4u/v7G3W9M7rkTWcCtGN+nR+7aJ6BxXDmSK4WZLY+sPN5GAdUfRt4OB6PsxwXZ1RXYAVlSv+Tuj1edaC0QMrwEEaf3ov71hEcYhghY/yLwoLtvU1pDOzCC7DoCxd7b2d0vLblJpSDZL3dBcfN6IKXSTCi78TLApoVCJMbtBciyf3N3H1hOyzM6EirlA9zscPd5zOwBZK1lZnYpMnUdBvwvXYTd/QaUQWZSV1aUrl7LMJORMV5IDns9kSn/Amb2CTDY3S9292+jPzpwGtDHzO5B8btmRG4TlUcs2r3QQbkfMCUios81s3Pd/RMzuyhuP8bMrnL33zT6nfZrdblItfF1eBsFU78KEV2HuHthWTMH6nvPoVhTlUMcSOZw90sA3H1/M9sXZRx7Ccnuy+T+4iA3zN3vNrOHkevO7Wa2g7tf1v5vUS5ioz08tMm3I0VTL2T9dqWZnefuz5tZYe1xHPAMGtOfItfQymIMlnANSYOou8fMVkCE1+7IlewNMzuwqoq6kNcQFGvrY2B1pFC6Ka4X8WveBNYysx3Q3PcrZJn0XUFyVZGwSQjUu5BXw5tRvzSy3voD4GZ2tbsPjb3yBaU1uInh7g+ashf3dveP02sh5wHI8vzZoq5q/e3nIs5sJ6KEJ38tuz1lIfbL3YHJgU+Ay9z9QQAzexa5u99gZhu5+43uPtTMdkPJD/7Z5g9nZCTIFl0lIg7Ed6MMT58nptcPIFP0/RHJdUzc8x0iJ4eieD5zAC+7+3t5scn4qSiIhjjsPYT61lOIwFocWWsdEvf2BjZHWr5PgVeB1V3pfdsiLCqBRI5nAnMhq62P0YZ6IXRwOdndvwrLrp2QxdIJ7n5UWe0uEwnB2g1YmCAG3f3JuH4Syir2ILCTu78Wh+Q/IM39MvF8pea/2ByeCwxx973jADI50oZ2QdZaZwJnu3ubRKCZTY0Ogte4+2ETvuXNh7BQGISy2u3v7s+a2SuoL94JHO/uLwTZsCiyIuyKLKiHW0VdjOvG7gpoX/Kq11w7G64H9fVmtiCKN/V64Y5XVZiSkdyCCK3OwOnu/ufkel+UoGMOFK/GgV2r6HbXaM43s/uQJdJSifdDLzTH9UMWNNdmpfC4I1WiR/87A82BK7v722W2bWJBhdeQTkjBtDqy7l0z7VNmVgSaXxPY0N1vqnu+knLLGD9ki65ysRwKdPtjuvFz9xXM7EF0aBkMTI9i08yB/s++RXGTHLk0UqVDXsYviyBnuiPt8f+Ard39QzO7BW2294rNzn6u7DEXm+KCTAM8Fs9XdsEprBqSMdyCiINH4/o6KAD4TvH95LDsuhwF+r+qhGaXjjprmntR0OVZgU/M7ClgM3c/zMxGoDgrd4SJ+3dI+7dGPF85N0+XG+xh7v5xWGGu7e7XUetjX6GMi2ZmZxVkVxxUpk4sZ75GBE+/IMsqtZbERvsY1J+2c/ePwnqrOxqzu+k2O97d/ws8FqV4vnNV571k7N6H9ij9gEfN7EJ3vyzWhdHIrkSh18ndR3qFY4oWZE1C2jyPXGeHovX4gLh2DoC7fxGWnBvGT7zg7k9UkOgf9b5m1ieUR4aysJ0NHBwWMyNd1uhL8//snXeUVtX1hp899GoL9hp7icbeezQaY2+Aij3GWGKJvaGogGKsUbHF3tHE8rNh7xp7iV1BsWHBgoIg7++PvS9z+YIKiPPNcPezFsuZW7515njvd855z97v9s2SgUBrM7u4Sv31cyiJXGvjUdSbAGulyDX1qOoYgqevX4h7ci2BV0QdUhobnjSzo3HLgBvNbC1JDxQ3V7jfkskgha46Iul2MxscE8YBlHbfJa1uZvcD6+PGmpcB7+FpFWPxqh3vFLunSfIz2QivUnRAiFw34ikR3YHdgP3M7FtJRwBIegcXaYsFSyUHHGv0GOiIe299iUfB3RHn24cosQ3uMbUzMM7MTpb0ARG2XkWhUI1eZvfhvlKH4QbCKwAX4BObTSQdFcL/XHiUzbPAYFXQsN/MFgHmk3RbiFytcGPWo8zT2C8AkLRvLPz2B743s/PwPr4e3zw5NM4fgEcb9qrKwq8UiVS8u8OAz0PkOh+P2vqDpBfj+ewJjDGzU1QynodqpRgXlPqtAX+eRuBiYVs81eQwM+ss6cwfErugUfCqKjX90hFPP3y3dH5TXOw60MwoiV1f4hXIxlOVd7egJHIdBvzOzI6W9LCZ3YHbBnTHzdLfNLN2IXatgYvU71atv34O5r5Id+IbUSOB1UP0T5LJolaQj3H4Zjw69RTgVDP7o6RasetE4BXccy9JJotMXWwGmNmywP14SeQVy+KVmd2Hp0EdBwys4sQ6mfqUFntd8AikLri540lm1gdf3PWQ9ISZ/Qb4D55Ge52knevX8uZHpEb8By/J3QmPBrlM0o5xvp2k0SFKXIOXNd9L0jn1anNzwcy2Avrhz9sz8hTYnfDqOkdJ6vcj91YmkitEqS54SvFoPMXu9ji3KJ6SsyOwp6TzS/edAewNvIQLEQYsLmlMnJ8HaC/p1Sb8c+qGNaYXz4CLM31orLy2KHADLrjeLOlbM9sRjwJpi6cwHlOfljcvQgD8NbAnLig8GseXwRcs8wCnFuLMD4ldVaUmImlvYFM8auFRSceWrpsDF7t+BZwk6eza+6uKmf0K3yRZDO+7fnh0yBfAi8BtknaLa9vK/X0Kkbby/Tc5mNmKeGX3G3NzPZkSSmuO1vhcuQ0u7n9unv6+Hm7H8DmwaVnsmtjnNPkfkLRYGurdgCphZu3MbB0z28XMFjQv+Q6+eOmFV4B5wrxsOQCS1sJ9kPriYewdm7rdybSHJkwZ6xFh6APi9Nr4gu/5+P19PNLmWaBb7ORXmhisi9Sng4C38H4rTIR3iChNQuRqF6JMd3xCfl5dGt78WAzoIOmJELl6AhcBR0rqZ2bTm9nuE7uxKiIXeARDRHIcgEd/HG1mG8W5/+LP1GXAueX+krQvXnHsadwPcrHo59YxiRxSQZGrDR4lvSbQWdLYSM9ZBPclfFpuDA6eUnEGXgGq0mXgC0KwvwI3o94UN1QuhOen8Sq8Q4C/mtlekNFbtZRErqPxud0IoBsevfV/peuG4X38IdDHzP5avr9KTGTe8QUubN2NF8jZPH7fA6/kuVlEUo9Pv8MzISrZfz8HuQ3D2SlyJVOCTWhTcR2+7ngWeDCi9kfjXl174R57/zKzeWK8tvJnpciVTC6VX7A2FfGC344vgi8AHgd2DnVaeAWJQ/EQzlqxa3V84rgP0K6p255MO1hj9SaAo/HokNtgvFfX7HjK4qhIuSuq7DyHP38bF+koTdz0ZoUaK1Ruh0cv3CzpRUkP4wviM4ADasSu9rGoPlyNJZWrzod4Bc8ZzGwz4HLgCEn94xnbFPiDmc1X11bWkdgUaQUg6SY8imZu4Ahz/zckFZshl/K/YiWZvwQAACAASURBVNfJeAnzvVQyT6+S+FAjcq0JfAXsgo+rBe/ifmV7mlkX88pj2+JVKq8q7UZXmhCY78KjWLvhnlLA+H5+Dhe73gFOiqjNymNB6ffpcJ/WPSVtDayOR+6vYV7RGBgvdm2FP5/PU1HU6O02v5l1iajUK4HZ4pI1cMuAXXDh6xtgezObs/QZKXBNIdl3yZQS891OwJN4ZeMrgXPxVNjrzWz/0riyD9AVeNTMZs3nLvm5ZOpiE2BmXXH1+i08auZjfCK4KbCwpA/jOsPTmvrj6U8r1KQxzqM0gEx+JhEVuCMxMZR0cc35gXiE4X64ELY7PmlcX5IyDcUxswPw9/kbYGdJ15XOzY1H3+yLV846uD6tbB78UJqhma2PizMv4gLEoZJOiXOL4pFvL+GLwcoNVpG69AZecfLK0vEN8fTOocCJkm6J4wvhqXc7AHtIurDpW908MfeaeQzfTDJJK8fxQgTrCpyGmy0T132Mj8OV3UX+oTQvM9sBryzbHthQXq2yFb4mHmdmy+HjzH5Vir6cFMzscFygmR/YW9JbcbwrbvjdF09j/F3pniIFvrJpd2a2PT5enAlcKOl5M1sJj+raUdL1ZjYrbki/NV6wacGif5MkaRpq53zmPlsbA5tJejOOzQscjn/nbSHpFvPCWBvj2Q/b5NiR/FxS6PqFiUiup/Gd4x1jd44YnAfjO3qv4rvGYyOKYQs8FaUVbvz4Xl0an0yTmNlZ+K7nKGADuQ9XGzX69iyHpzttCQzHn891I+WpypPs2oHb8EG6D/AvfEE3tHR+Llws3B/YV6Uy8VXCGr0Z2uPiagPwqaQn4/zJwIHAw7hg+Ia5cXB//Dtwlbi/cs+euZfUMpLuDqHm++IZ/BGxa0E8Onhn3Ovi5vq0vvlhZufgqU2jcAHrxTheePfMiE+yF8XTyQaUo+Dq1vA6UXp3W+G77J2BL+RptJh7mB2CFzbaulbsKn1OZfz0ajEvBDFIUlGgpEiH3QEvMLS23DS9EFy74O/uccB/C0E2GR+Rfioe/TYbPv7eDvwZr0B+lKSX49qewJCIsk6SpAkwsyWB9yV9UnP8Brwy7zr4erdI3/41cDXu2bWWvILq+PG2ymNHMnVIoesXJNIcBgOrAL+W9F5p4rg8PkA/gpdVfQS4WNJdpZSdC4EPgCXzRU+mFhEpcxJeafGfknaN4+XBpT3un2S4Sfi4qi72ykQ03BpqNAJvwBckh+O78GfJqykW18+HL5zPrmLfFeJULN7uB+bA052+xn2SdpObfg8AtsdNhUfjQsRHeBThmKpPdmIseQTfMOlRek9/SOxaDPes6V/F5w7+x/C7LOT3xtO2/wkcV0RJ/0jUYSWfvZL41wX3f1sYL//+KHCVGo3Rd8Z9ClsDW0WUTUb9Ama2FHAWsH05Gj8iL3fHo36PVxQ5KH1fdsbFmxPw8ebxpm99ffmxZ8jM1gJ64H14NR5VvRBesOmKmmsNMvUuSX5pIgL9QeBMSafGsWLNezswi6Sly8fj5/54VNdvy/PnJJkapND1C2JeFWZ/fDIzEDgoFm0dcH+LccCteKW2noSngKT7Y3DeCHhF0ht1+QOSFs8PTRbNbAE8vH9V4BRJfeL4RMWsXLiMF7XOwSfXPSVdXTrXH1/s9cMH+f8ZrKsmFJYWyq3w1BLwVM8RwPo0VgNcT+4Htz4wJ17G/EVgcNxfqX6bGJHSdABwMO5j9peJiF1DcLHr1pp7K9d/pcl1ESUzvaQRpfOn4GPzWfj3XyF25aK4hLmvylO4d9ntuADdHVgaf9aOjOt2xCt/zoNHIOacJTD3ZhxlXk32O0UKspnNj7/Te+JzwyJlu7w5MKMqaFdRnm/E99tiQAfgTUlXla7bHB93u+ARXcPxjeGPmr7VSVJtYq63pqR7YrO8fTHuxvffQHzcODaOFd91vfHgjvVqI8GS5OdSeWPVXxJJn5jZafjksDcwOl7oJ/GKMT1KE+wngYuBjczskdh9vqUe7U6mDUqLvXZ4Ks6cuFfcl5EedgDuSfMnM0NSnyJNpTaCoeoiF4w3678emA84LQbpq+LcIbFGPgT43swGqibluEpiQ/TN9yHqLwi8DVxQpJGY2TO42H8xHrm6naQ7J/I5rarUbwXlaCQASV+apxx/hUcOmpntKTeVv83MdsMnkaeZ2eeSHindW6n+s8YKT52BcyJ6ZnYzuxa4UdJDkg6M93V/QGZ2iqShKXD9D4fgUb074iKDzKsC7g8cbmbDJJ0j6RJrTE1+u47tbY6MNjdEPxN4y8xGSbpBnq54SlxzcrzzA6KPTdJX+Pv+gz5p0yLxtxYi14m4EPgFvgHSpRC35BVjbzSzl4Df4TYBCwDz4tHASZI0EaV1wz0Rgf4vYB4zWz3EqwfwYhF7xDveG2hnZvMAmwEv4xsqSTJVyYiuJsDMuuGD9dHAGNyzaxtJw8qigpm9DTwiabv6tTaZFqhJO7kLr3QyJz4BvBevbPd2LAJPx9Nnz5F0Yt0a3YyIyI6G0rtZTn1aE3+Xl8B9uco7zH3xxeGekgY2fcubD7G7dz3wR3zBtoqkV0pRNp3wlM+9cJ+aZ+rY3LpS2tk0oBBqWuGRCmMkjYzruuGiQ19cJNyzFNm1GR7+v2WtUF0VSv3YGRdSP8HH25G4N9eHQF9Jl8X1hT/cZcDBVY0EMU9nbyPp+Zrj1wGzSlo9IloV/bsE3mef45V4R9bcV8l0zx/D3HfwIjyita+kQXH81/gzuDvQO8dgx8z2wH0a98ajCTviC+Lj8PSo7uXnztxfb0FVMM0zSepFaT5XrDmK348AdsV9CLeS9LGZLY0HfWwAvIJnMU2PB4Msr4p6sSa/LA31bkAVkDQcT3k6EvgOeE1hSl98MZjZIvhLX9nFXjL1KEXT3I+LDH/G00pOxyeLV5lZV0mv4eV8nwOOixSUyhLii6/mog/NrIM85bhtnLsfn2y/CJxuZlsV90s6DBduKlntrkj9An8GcVH1KXyRMk/psoZYpAzGTa5nbOq2NjOmi/8WIlcX4Cr8/b3XzC4xsxliLLkAr6y4I3B27J4i6V+SNlNjumjlCBGmARcCv8CFv/3ivTwD9/EZVfSPpIPwd3VhPO2pUpgzB77bvuJELvkOmMs8/W4cMWeUm/hfh6e+T1d7U5VFrvJ3YPl3SQ/gJvMzAYeZ2ZZxvKjGfRlwvLmvY+Lp7Q/gRv6fyAu9nAf8BV8oH1JcGOPJZ4XIVfv/IEmSqY+ZzQRsbGZLlDbWLzX3CO0H/AOf9w0ys5ljM3N/vBjWUDz69xoaRa7WKXIlU5sUuqYyPzTAxgLlYuBkoJeZnR4TcnCPrv3wMt2DmqKdSSXYCH+2jgLulvQu7uPTBrgm0qFayf1UDsZFsMvr1to6Y2bL4gPymqXDtwJDzKyTpO9qxK5+uM/eBTVi1znFoN2U7a838SzJzFqbV5xE0hnA2cDHwGVm9htJ36sxFXYGXGCo7OTGzBYGXjCz7eK56QQ8ASyCV6J8F/gD8KSZrSz3vLgEF7t2wEXrCcbyKgsNeKrdb/EiGm/E7vJ2+PfgkZKuw1Mm5gaQtDuwclxXqTlRCPrDgG0lnW9m7SLKt+BJvFLWX0PwLzbmGnDPpFeI9LpkvOBSFECY38wWB5Yqzkt6EBeoa8Wut3Hj+d/Ez5UlxNcOeL99LS9WUoj5o4Db8A2SDcxs+jg+gbVCLpaTpEmYExezjjGzlXHP1Tnwqtrf49YoZwBz0yh2vSXpCkkbS+opqbcaLVMqZbOQNA2VmtT9UsTkcF748QFW0oe4j0pvPBz7VPNS0wPwyc+WVZ/kJFOV3wBdJT0mabSZbQ9cARwt6VRzg+vuZtZZ0suSDqxyNAgeVbQ+cISZrRLHrgDGAo9PROy6C48G+R641txMfTxVGrRjJ+77SBm7HF/ELQ0g6VLgCDzC5h4z29DMljSvnHUw8CZwX31a3iyYA0+xGxAL31/j4f5bSPqLpC3xCoojcLFw+tg4uQRP7Zm5Tu1urhQRgoW/0XZ4tMwRkvqZexaeAKxTWkAXvkiV8iIsRbYVvip3AueZ2W/jkrPwiMzDcLGrbfTRQrj4+l+8gmrlsQkN1A/HqwE+Avw7NjaLvn6ARrHrIDPrHsffkvRS3F/ZiKQQX7/F0xPXMbO5YiHcJs5/jkeCzICPzUmS1AFJz+GRlVvi6cXD8HnLR9aYvl4Wu643L9JWVJIuf1aVN+eSX5AUun4mMXl5CI/qWOSnro8FyrnAMbgnwyt4meRVJD37S7Y1qRyfAZjZdDGZvhRf7PWNHfkdgPWoST2p4oATi9y78JSIdYC+ZvZbSRfi/ikzA0+UxK4iqmFWvKLgyTRWFqwUscAr0u0ew/3g7scXwQDIPZFOAL7FTUofAHrh4s1aEU1TKYE1ohaQdA9efe01fGw4Ce+n8qbHw3jI/wzAKXHfJ/Fz0X+VG8/LgkApRexzvC83NrNd8e+9oyT1i0sXw9P0upbF6CpFgZT6rYg+suiLu/D+OcrMlotj6wLP4xFxr5vZI3ikawNeJVrl/w9VpSRy9cYXf/8E1sZF/H3wOWL7uPYBfPxdADjUzGat+axKPIs/8Z31f3jE9EAzm1WNHpnT4ePxi3E+SZImpnh3JV0RhzrjG3ZzxvGiYnYhdp0e5x4ws+mqtBGc1JfKTYynNvES/wNYBfc4mlSxayC+SPkGWF0VNmJOfh4/IhA8B8yCRyWVRS7DK+Fti5s0v98kDW3GlCI67sTLHK8K/N3MVpSbzf8V6Ianj82MV6ydK/5dLOmQqkbDhcjSFrgJT1HcEbhe0igzax9RXki6GBf4X8CjQM6WtEEIh22qJLCa2WrAhWY2G4Cke4Hj8Xd2FWBsKU2sVUQ5PIgLXouUFsxfVTgaqXX87a3ivetQOt0XT9s+HzhG0glxz2/w8Xp0/LdymJt2b2pmc8e72wW4xszmlXQ83ndr41GZy0n6Dhf/D8Y9997ETdXTVyUoFn3mBSF6AntIOhsXZHriwmBPXLQpBO6H8EiI/SPav1LURMDtYGZnm9mJZrYegDzF+BJgaeBOM9vAzLYGDgU2Bs6T9E292p8kVSXmJOXNycPwAk0b4ZskS4JnNZQiu07HMyBeI6OAkyYkqy7+TKyx0kR3fFC+AThBbtb6U/fOglfU+uyXbmcybRKLjLGRjrM0Hp31EvBxCAjH4UUQHsCNmYfgJeD74WLNyspKJ8D4KIc20W/74APzHbhA+HRMsk/C+/hFPHLpa2DZ+A6obB+aV2G7DthH0uA4tjFuvjwfcIekQ+P4bsDf4tYtJL1cXvRUATPrgb97+9qElXd/j1eiXB3YQdIVNQvCC3HvmnUkfVmv9tcbm7Cq7D9x4X5GPG32eklPmVdtOwIXtc7Hn8MV4iNWkheYqFx1QHOj4EF4OfejgZvxnfiNFVUnzewAfNy4F68Q+J8f+KzK9V+BuRFzQ2xcEuJzD2ABSUfEu3wz3o+X4n39Z9yz8KBIzys+q8pjx/F4xNsQPEK6PXBoCIWY2f64SLgsvjE3DDhM0o1V7rckqQelNUcnPNvhFUnXxrnd8SCOQUAfRRXfWOt2k/Ri8c5WeexImpYUun4GxQsfP8+PV1vbDzedHyDp5To2L5nGKQ0YXfD0iPnwUr0f4Wl0e0gaWRK7Xsb9a0bgZeF/V+HF3nLA+iqVci8tnpfD++8xPG3nYXzX/emICNkb36kfChxYs2tVScxNl5/HK2I9jqdl74kbB4/Dd/r2Li1edsLFrpmBNSS9Uodm1x0z64gvgK8sTQrXAfrgHnt7htjVBpgf+DfwuKRe9WpzvSl973XA/aO+pbFacQ/8e+44STeb2Yp4BMhceNGD/wDHliKRKpc+EZsiG9DoP/gCsI2kD2pE1f3xdMV78UVLWisEZnYaLkbPgD+Du8qLuywWlwzD/c4exCMKR8a4ci8eaTgI7/PKTcBrnrFF8KprJ+Ki4BL44nlrvFrqGXHddMCSwKfASElDYmOqMmmeSVJvinc31hwP42uJG4FzC+HezP6EWzBci28WDyE2ViTtGtekQJ00GZWqCjY1iRe1ELmuwCtkfYL7quwIdDKzY6q6gEt+WUoDTivgenzA2Q0PC94bD+1/wMxWl3S0md2HGwjPADwNDFZjDn2lFnuRZrIlcEj04/ElkWsZ3F/qCkl/il35W/HCEQdJegLYo0bkrlwfToShwDnx7z3cCHwLSf8yr263CG6+DHgaY0RA7AKMqUN7mwtr4ilhc5nZ8ZL+KzcGbwCOxc3ntwVa4QvkkXifVXKyWHpPG3CD/g+BXYF3Qvy6HrcEOMrMhkl6HNjczLqWI+CswhWe5IVJ7sH9uboCXxJzwRhTWksaKy9YIjzC8DQz201eobfSmNnduLfWvcBswGbAgma2QrG5aWYLAvMCAyWNjFu74aLiNfiir1LvbkFJ5PoTHm35InBnpCE+YWbH4gLsafEVd6akL8zsoXKfVbX/kqRexPjQDjeeH46vNV6LMbmVvKL2eaFBnwushhdrGolHsxafk+9u0mSk0DWFFC+qmZ0M/A7YDo9kmB73+Pm7n7ZjJP03rq3cwiSZ+sRzVAw4a+OTwuOAR+P4AcCz+G78ubFAuQe4p+ZzKrnYiz7qh3sUHmfuD3VMiFwP4ulPB0Q/32Fmf8R3m080s76S7taEJtaV6cMfEvUkfRWRg9fj/fqWpHdi170zvqB5Lz6jmBCda2ZXSfqiKf+GelIb+SfpNvOqgJcArczsOHkF1MFmNg6P9loVj0TaB18gV1KghvEGtx3wqOmxeIr22+Y0SLo9nrlBuBD2dNxXFrmsqtGXpTlIZ3x8+B735DrNzA6QNKQcoSrptIg6XAN4q45NbxaEQDgHsImk50Jw3QuvnL1v/BcaK3/OFIJ+a2Al4F3gUkmfV2k+aGYLAyPUmBo7Ny6gzo1vLBViIPJU9uPj19Pju+7UqvRVkjRzVsUjpPekUeSyiYhdnwIrA6OA3lWOok7qS6Yu/gxiAnMf/rL3qjm3C3Aenh5wsibBsytJJhVrLAU/Fx7t8dtInWgjT0fsiIcN/wFYpphgJo2YWVdcSDgAuADoDlyFpyl+E9cUESTr47tY/5C0T73aXA/MbFngr8V3XK1Y8yP3dQAWBc7Co0fWUKMXVaU8uWACb4sO+GbIHfIKgZhZT1zsGoSn3RWRIevjFT3flfTHOFb1NNnZcOFvNuAR/LkqolsVP1+CizOLAaOqvkj+ofct5jBb4HOVO4ADJA2Jc7MBHSW9WYgyVXxvC8zsSnyMWLzYvIzjnfGNpUGSDikdPw2PeHgMj1pdGdha0s1N2vA6Y2YDcP/Qx/C04e/iXV0bN7FeDthU0n1l8c/MFsUr9W6GR8e9V9VnL0maC2b2F+AMvGrxN7Vjgnla49cxXpT9R1PkSupCVl2cQmLXuBXQsXSsVencjfhO1XZAHzNbqB7tTKZNYsC4Ed81nhePKiRErrYh1JyLLwYXr1c7mzMR5XEsvgu/PfAOLuh8U7qm2K26E1+o7F+PttaL+E5bF9jezC6H8X3yo9UlzT1VjsIFRAFrle+r2oKliJ6MSeDduGfeRsV5SVcCvfCU2mMsvH7iudsNF8YqHY0E4wWbD/DKlI/Ef3vEd973IXI14HObT4DRKXJZ6yIC2MxWMLMtzWwpAEmjgH8BewC/B04ys9+Ye47ehn8/lqvSVuq9LTA3Xv4Uj4DbKo41xMbS17hH3DxmdpSZ7W1m3YD+eFptq7h3c7lvnNXnr2h6zOw23A/uP8AFIXI1xHfYPXil2beAS8xsqeI5Awgx8Uh8o25oVZ+9JGlmjIj/rlWMCdZYdbYNPpb0Ap8rFjelyJXUi0xdnERqdpqKn0ea2TPABmY2u6T3i4ga4HMzex83Kl0FyDLIyRRjExq4FuHBZ0Z48PnAoWb2iaQHiskk7sk1AvdgSSZCpNydiC9gDol/x9ZcUyzyHodq7UyFOHUxvljrY2btJG1dDlP/gVvnx8eXW6m4+TeM78dOeHr7MNxw+dmaa64KIfBCYJx5muzzkp6EakZylSIqizFXAHIz6u3wlOK+QIOZXRHfkQvgESTPVn1xXCOw3o57NC4IvGxmD0jaJ3blb4hbBgLr4POVEXjVVKDavipyM/kj8DScY6Nfe+PvaU9coB6Bi2ANwDF42uzFeMTwE8VzXI/21wMzuwqYE/cUfE7uDTdeLI0F8oN4/5wO3GRmRUqoyXm59HmVSfVMknrzI/ONR/HxYSfgBTN7rxRRvTBuGTCo6VqaJD9Opi5OArUvvJm1j53QwnvgLuAD4PeSRsTx2fFJ41nA/cX1STK5WGPKUxvcA66tpGGl87vg6U1v4bvI9+NRXH3xinerV33B91PYhGmMx0o69iduqQTWmArbDS+ycRJwsaTCEP0HxRcrGYBXTaQxs47lyMBY4A7A/S22At6PyeEiuOfP18BLkr6OhfPlwPGSjq5D85sFJZGrE/5d1hmv4HSmpM/imnlorNb2OPA+bvrdGVgxnt1KLpCLvzv67yG80u6BuIH/g3gk8FWSdojrWwNL4VFIHwInVl2grqVmnNgff96uiWPX4RWPVwH+iNsGzA2sJumRujS4TpjZ2vjc9xDgtpr5czu8MIlJGhYL5NWAM/GCG1tLeroOzU6ShP+xWVgdX3fcDnwnaZR51ezz8CrQF+Pjy9p4YZ1WwKo5ZiTNhRS6fgKbMMe4N/Bb3HfmBuD/JD0YC5NTcJX7H7i4sCo+eK8qqfImrsmUYROW870ZmA/ogBc7OCvSJgqx68w49y7wXHzE1rGTWimhYUooLWL2x80z+9S5SXWlJDR0xScwv8G/02bADZV3Kl9Xv5Y2L8xsFdw4/oBIsyuOX46/n9sAbfFIhyPiGLiIOCDEmd8B91V9smjuNfgEYEAbPFV7OLBO0bchdl2JpxYPBO6VdG2cq6RIUxK5WuHP1RLATpI+MPeaWguvGrgpcI2i7Hv53vi5kv33Y8T34THAX/HorYPx8VhlQdXMZsI9zt6tS0PriJn9GegHLCTp49LxXXARcCV8ntwXr9QL7ql3IdAeWETSV03a6CRJymNHF+ABfENkOnwj/UTg2tiQ64WvOTri4tYw4E1gvZjD5LwwaRakR9dPUBK5rsfD+L8GHsZzkC8wsx3k/ipbAq/hngJH4ekTG6TIlfwcQuRqg4tc3+O7J7fhA84pETmIpIuAP+FpisOAiyRtEiJX2xxwfpqIPjoOF62PjUl5ZSlF0zwJrIBPenrhEay9IjVlkjy7KsZSeMTWB0WqkjX6Ri2ORzpchz9nA3F/vf8AOxCej5IGF9E0dWh/3SmleG2JR838Ad9kOhBoBzxuZnOCpzECPYHn8d3nssdeZUQaM1vdzC6DCdIM2+PpnlfE83ghLlavgQs1LwA7m9lFxeeUxZoq9d+kokZvx7545c8uksaVxMHCh/DTQuSqUspiibHAsmbWwcx+bWZX456Na+Li9ef4QnnPiDh/CPcj7J4iV5I0PSFOKeYrZ+ORvdvggRvv4ib0u5pZF0mX4nOdnvjaY3t8A2pMbJDkmiNpFlRyEj25mNlewIpAD+CZ8GvYAa+StRBAhKZvaG4iPBKvOvFpvdqctGxswkomMwLf4dUAXwrx4Sk8FaqVmR0t6X1JV0QExAnAX8zsQ0mPSfquPn9Fy0NeufIEYChwab3b0wz4C76btx/wSgivz+ClpY8ws9GSdgqxq9LRH2a2PLCJpKPi9464sfw1kp42s91x4+8l8cIHa0t6NK69C4+umWDzqWr9OZFnaDQ+5haVAK/Ax9eTgEfMbGVJw+SeXZvinnCnRnrUTXK/zGmaEFFa4eLVF+VzMVc5BRhhZqsD6wF7Ae+EkDoQ91HaycyGyn2nkp8gxokBeDTmUWY2rkh3n9gCr4Kps3fiYuC5uFA9F9AVT3c6TdIr5rYf5wB/M7NBkj7EowzTjytJ6kDM49rj40Qb4HRJd8Xptc3sTlzgx8wulfQOPpcZT4hllZq3JM2bFLomjd/iO59PRoTMQvhu/NU0vvTzSXpbJfPMJJkSbEJPrjlxP4uRkl6C8YuX8/AIr1MBmdkxIXadb2bjcLHrdDPbR9IT9fpbWiKSvsCjbjJ1xz1mRhffazGJed/MzsFTxXqZ2VhJu1W8n8Ajedc0s5MiIqEncBAwt5n1l/SsmW2Ii1ltI/y/NZ6OvCXwoqTP69b6OmONxumdgZPNbHp87L27uCbOF8bp/YGHzGwtSUNC7NoIr8Z4FHAHMM0LXTC+X84MAaYTcLikI+L0RyFQL4pHDD4d17fCUxofxSvgnV+f1rdMJH1hZsfFr0eYF+o4vK6NaiZIesvM1sFTOn+Fb8ydjH/HjYhrXjWzYfgYM6Lm/hS5kqSJiUiuQXgE/+fAn+N4e0mjJK1vZnfgGSUys0tivjyejORKmhuZulhDvOi1zAa0CZFrAeAxfGK4u7xi0R7A5qGEJ8kUEzuZRZWse3Fj+Ufw3ZTfFtfJixtciPtJbQ+cYWa/inMXAn3wCeaHTfwnTFOkeMOrwBxmtkT8rkLswv0IhwO7mNnxdWth86E/HllzCICkC4BDgfWBw8xsSUljJX0XIteM+M7ppfim0x5QzTSn+N77PqLg/gP8Hq8O+CtgKzNbp+iXiHS9AfdGmhkX+4vPGIL7/2yh8C+clokxYYdYiHwZ85ee+PN2KYzvL/CU9hmBVaIvFwKWxz3Nzs0U5MmnlMZ4Hl75eME6N6nZEBtzmwIrSdpU0kNqLNZkZjYzHi38JB6ZXrnvvSSpN+U1b4wVp+KRwQvgdgrIDejbxc+/x20sTsPH6SRp1qTQhe8km9mKZjZPMSk0s0PNbJm4ZCiwsJltgFd2GoyLXCPNfUI2AmYnSp8nyZRQyo9vjVc4AfewuBgP+z86duWBCcSu3nilsc9K5/4BLCNpaNO0PmnJ/MgC9zngbeC4iFodFwviBrwox8N4SnfvpmlpjpLIkAAAIABJREFUs+Y1PHJhYzObG0DSSXgkw3p41MfiMH5y2R9P3RmOVwgsKtxVahyxCX1BlsH7cXV8Er0FPq72B1arEbtuxMfereOY4r/vahr3xiyJAgOBi4BtIqJoHHALHtHWM1I9C57Bo9CvAV7HN+u6Uorkyt34ySeiNw8HFpP0er3b05yIKJAx4BV8S6c64X5cawHnSxpZte+9JKk3sTk0zszamVlbcH9QfPN8KPBnMyvG19ElsWtD4HR8wylJmjVZdREIr4BL8fTEw/CJ40p4xcTXYtFyPzAPXk61e7z0s+GRM+sA60t6oy5/QNLiKTwpIiqwDR7yf4akF+J8UQ3wLrwi4Mule9sCY0qLRcXP6XOR/CSlVNn2uLjwLfBeKV3xWNyr62F8Af0Kbqp+JjBY4U2TaZ5gZpvgPlw7SrqsdPxQPALpLuA4uddeN9xX6caYbFa2/8zLmP8Tjzh6D9ittOm0HC7evId/Bz5U+71mFa3wFO/sQ/jc5GDgaknfmtksuEFw7zi2XVy/MC4uLI8vZE4s0hir2H+/BDnu/jhmthYe6bU7sLOk67LPkqQ+xMb6Q3iq4maSRsfx1fF18Qh8nLgujrePTfbx91d13pK0DFLoCsxsTzwV5228qtMfJT0b51rjO8t9cF+ks/CUiuWAVYB1JT1Xj3Yn0w7xnN2PP1cvA7/XhKW5j8Krjt2Bi13/rbk/J4vJFFFKlZ0dmBV4ERgYkYGYWW88JWoB4AP8O/I9YLlYKFf22Sv/7ea+UjcBXfAxZFjpukNxz647gQGSniqdq7TQYGZrA1cAbYGLJf0tjjeECLg8vsk0FDgydp0rjZl1CFGrLe6zNT3QD7h8ImLXtZJ6lO4tP7O5UEmaBDM7G59LvwX0kXRbKUqzkuNHktQTc0/MPfFNzFtw8XliYtfxkgbVraFJMoVk6mIg6Ry8fOq8uGfAF6VzY4Gbge3wRd6eeMnV4cDqKXIlU4nW+GLuDWAWfLFMKVy4D15pcV3gTDObt3xzThSTyaFIV4wowKvwyUwvYCvgU7xiYOE31RvYCf/uuxI4jkaRq1Lpdma2jJltE1FIRPRkq/h5BP4OL4ZXVywiLpHUD0/B2xaPaBhPlUUuAEn34h5lnwJ7mtnmcXxciF1PApvgJrk9fviTqkG8c9+a2Qx4IYMH8KIGBwE9Ytf9I9w7qjewtZmNjzAsv68pciVNyJnAEXjEa4pcSdLE1Hrhyb0sB+J+opsD/yytOR7E54RdcB/gtZu4uUnys8mIriAiGk4DvgT+insf9ZP05kSunQH4DvhOFShfnvwyTCwKxsy64gaQx+FG4KvGQrpdaZflJGApYEM1Gg0nySRTSpXtiFf13A+4SdL9cX4ZfEGyNv49eNIPfE6lIpFC3HoYrwZ4P3Ar8PfyexiTxCeBLyWtFsfGR82Y2fZ4OlklBYYfe2bMbFO8YizAYZJujuNFZNciwOtVeuZqKb27nYEngE/wZ7INLlJ3wBctV8lNhGfB/ZD6AMcWqcZJUg+qHP2bJPUgIs1HqtEvrzW+/h9TumY6PJjjFNz/cpciRdHMfodXYNy2ymNv0jKprND1E5PtvYEzcK+uvoXYFYvCbvLKTkkyRUT0R1FdsRVeeciA0fJqbF1xM8h+wPPAGrHIK4tdxWKnIcWuZFIwrxg7VtI78XsDbia6CZ6G+Du5J2HxbC0JHIN7+pwg6e/1aXnzwsxmxb21+gC/xiMw/wncIOmN2DE9FDga6CHpX3GsoTzmVDFlrOQH1wn3fZsfj4x+UtJNcc1W+HPXABxaK3bFz5USWGuJd/csXIjeTNKrcXxWPDV2Ztwg/aqI/JoN99+7vGrPXJIkSVWJKKxTga0lvR4R5g/hUfxnF2uKuHY6YFc8c+R8YD9J39Z8XqXH3qTlUUmhq/yiRopEA/C1pDtK1+yLR3idjxuDD8HFr864Ue43Td7wpEVjXtVzSOn3Lnj++3x4VM0r+I77Q7EQ3BHoS6PYJTNrU9qVyZ3R5CcJkWUu4B1ceLmmdK477uOzCrB5pJOUn7ElgSPxSJHtJF3V1O1vrpjZzMBqeDrnasBX+ITyZvxdHgrcJmnXujWyGVGKyuqCR7wZbhEwDzASuF/SznHtpriQKNwb5Lo6NbvZYmZ3AK0lrRu/t5E0JkStR4FReMXPq8rzlSoKrEmSJFUjPLbuAi4B9pUXUZsBuADYAC/uckmN2DUzMBhYAvg/fF6YmUtJi6WSQleBmV2N+x11AVoB50jat3S+ELtexifkywCrqWQinCSTQgw4dwNbSLolhKyn8EonN+BGwivj0TNbSroxIgh3xFN5hgOLpLCVTC5FJKCZbSzp5tjRm0XSu3F+MzxVdnY8VfbVGrFrWdy7oXcukCeOmW2LTxx3xL3OLsOjarbGi0rcXcfmNRvMrA3uYdYR2F3S63H8IVxsXa/oq3guBwJ3StqhTk1udoRw3Rq4Bi8csZGkz+NcIXadAewNjAa2knRr3RqcJEmSNCmlNcdZwBHlyCwzmwkP4OgO7IsXgCmLXf8GxuCBHX/IrJGkJdO63g1oSmoiufbDfY62x1/o3wF/i7Sx3SSNlXSGmX2Il0H+FPiTpJfq1PykhRIDzmB8wLk3Dh8NfA1sX0qNPQwXumYGkPSNmV2ODzbr4ZGHGTKcTDIRkTXQzNYIkas97uvzopkdJenNSK0bh6fKPmRmq5XFrhD2n4rPy2iQEkWUUkTJXWNmF+Fm6VsBs8Vly+ITzsSFmXnw1Ii3AcxsE1zkP1DS3WbWUdI38Vx+CjxSv+bWn3LkbunnMWZ2Kx5xvgm+Y09p5/07/H2eGa/SmyRJklQAM1sZX3OcDhwT6etFRPVskj4ws33w9cQZQIOZXRJrjsXx6sd/V6Nna1qkJC2WSkZ0mdlSeKWir4FTJH0fCvf2wEnA1cCuajQP7gSMkfRdvdqctEzMbCW8ItYpuM/R13H8Vvz56x4pidvgz93BkgaEeeR0koaYG2CPiusyPz6ZZMysB3AFcLKkQ+LYqXjBjXPxycwbcXwTfHH8Kzxy9bV83iafEBO74tXupsMrjFVSHCxHBsbvywOP41Fud5WezyMk9Y2xdn/gAUkPlO6r5HNY/N3hyQUwg6RPi3O4wLUlnj57k6TPYqFyEf5uX1P+nDr8CUmSJEkTEWuHW/HNo4XCN7QYR5YBbgP2lHSDmXXDM0Z2w9cfHwKr4sEfhTdwWqQkLZpKRXQBmNmfgbPxlLEDi8mfpE/N7BLcN6Q/MNbM/hwRDSPr1+KkpWJmK+CRHK8Cp8qN5osFyyw0ileFyHV4iFxt8Cp4HcysdxFyHANOLlaSyWEw7rPQw8wGS7pL0v5mNgI3/MbM/i7pDUk3mZmAE4FXzGxeSUPr2PaWyneSPjazvUqROJWJhDM3tP0V8E6k0XUFNgWuBz6Lf4ub2Ry4IHMELrCCm/yvCzxW/swqfu+VFied8Qi4JYGuZnYDXiTnWzM7Fvcxuwh4ysy+AebErRYGFZ9Vxf5LkiSpIKPwKK3ZgKvNbMvYMF8GeBDfWLodQNJwM9sLeBMvDvMt8F9gmxC5MpIrafE0/PQl0xy34ELXDMAqoX4DIGkEcDFwILAzHvaZJJONma2BVzb5Gjea38/MOsegIeB+YAkz64+LXIfhxsHgKbVrA5+V8+pzVyWZVMxpkDQcFxJmAraPKBAkHQsci5eMPsC8IiPyCnd98Io8w+rS+BZO7S5o/FwVkasB2An31lrd3Hj+VWAdYFykaf8f/l13EXC0pL5+qy2AVwocAdxTh+Y3G+LdLUSuJ4DF8GqKV+HFIU41s1kkvR7+Zbvii5UvcQ+0FdRY1TdJkiSpAJJGATcCB+Ab6lea2Yb4muNyvJLiN6Xrx0jqD6wQ/7aIDarWKXIl0wLTdOriD6nRZjYnvsjbHtgHuDS+HIrzMwDb4OkT/22q9ibTBiFy3Y4XMuiPp5esAlwInCjpq0jhuR0XXC+UtHvcu1hcNxpYN3fik8khPLk6SHq85viBuLjQU9LVpePH4JFd5+CpTm/W3FeZSKRk6mBmiwBP45WKp8N3iLcFvogJ9CzAP/ACB4fgQs5CePXPtsByIdJUejfZzNrhUVnt8Wqpw83setyvsQNexORAScPi+to00Xx3kyRJKkiMHxvilaDnAa4EdqodE4pNuZrNuUqPvcm0xTQrdNmExvOL4WmakvRCHOuGfwFshVedqBW7Mi85mWwibedz4EzgyBC1WuNpO4XY1U/SF2a2Fr7z8hFeDr4tsCgwDlg5FoXprZJMEmY2N/BO/HoIcK+k/8S5xYHz8MiurSS9WLqvELuuBg4qFs5JMrmUDG9XwNMPvwT+KumSmvOz4X6Y6+AG9U/hEUk7hMhVeZHGzFYEDsbT3h8ys+uAlYAtgBXx9JTz8M2ToTX35vwlSZKkwoTYtRFwPJ7SuImk9+rbqiRpWqZJoausRptXwVoZV7S/w0M3zwij5W64Sfg2eCnuK8qpYkkyJUQKzvvyCiaFz0ob4Dpc7LoIF7tGxIJw6zg+FHgBOCkXe8nkEmljt+Fmou/ikTTPSOoT53ckogpxA9Lv1Vhw45S4b5XcyUt+DmZmuLntAbhPyDDgEEm3FOdLO8fzAtPjz+tnsbNcqe+92BwB6CTp/dLxuYDlaUxD2QvYTtKjIWo/DMyBv/O9FCb1SZIkSQLji+NsgG++fwRsLund+rYqSZqOaVLoKjCzS3Gvo8NwNXs63DvkNuAvkt6NNIp+wI7AzsXOc5JMLX5A7Bof2fVj9zRlO5OWSylSpgeeEvZf3AtuB1xE2FvSi2Z2Bu6htJKkl82sraKabCmEPcPWk6lCpDE+gldzOrgkdrXGo6ytvLlUtUgkM1sOF54XBNoAfYGL1FiApHivb8YN5nuVNvEGAx8AMwMb5jubJEmS1GJmbYE/4GLXh8BmGbmfVIVp1ozezNbEw/z3BK6RdD1wH774+wAYDiDpI9zc9Ty87HmSTFVC5GoV/ilb4wu/XYFDwqy5iMaZ4J6mb2nS0ojoGUqL3Ntx/54F8GIafwA64tV3+uNG4C8D5xciV8mgvvBpyAVzMsUUz2R8572CRwrOCvQPU1yAGXGxf7PyvRUTuVbHDYLH4HOTt/GFyN9qruuCR8Z1xsUwzCtotQfOlPT7EMOm2flckiRJMmXEZuZteOZSN+CRyGhKkmmeaTaiy8y64wbLq0bkwgK46e2dwC6RVrampPvj+oygSX5RaiK7rsWF2EG4L1KmzCaThZktC/QELpP0bOn4AsDzwPGSToxjR+KCw9K4F9ICwABgQJXEhWTq8lNphqXvvEXwVLsvgMHAkngk0kJVSlMsMLNVgLtxU/5+kj6J9/Yw3Lh/+XIhHDM7Aq+Geh7wPi5gjwLWUU2VzyRJkiSpJSK7tsDHmK1yzZtUgRa9A2hm7cxsDTNbx8wWjmMWpzvhO56vhHJdiFy7hci1MTDAzBaFjKBJfnlqIru2AV4H5sUXLEkyyUQU1ibA/sDlIWQBIOkNPCpktyKCRtLxceyfuGdhN2D+XBwnk4uZTW9m0wOEl2AXM1t5YteWvvNewZ+74bjv1HBg4bi/VZM1vhkQgtZD+HzkWEmfwPj39sa4bIKoSkkn4MVzugO74wVP1isiufI9TpIkSX6MiOwaJGnzYmyud5uS5JemxUZ0RTj/v4DFgFnw6k5/lnR1nF8In0i+iUcx3ArsJenLki/XLMD2kj6rw5+QVJRSlEMrPFsnd+STySZE/WXxqJDf4lXuDgOeAboCF+D+XEeVjarNbBO87PQ+VYymSaac8NbaBd8R3hr4BrcCuA/YtvB7m8h9xXdeFzy1dngVjecBzGwJ4FI8fXMXvO8s+mdh4BY86u1LXBB7uvBTMbPZ8Q3K92PcqFz/JUmSJEmSTAotUugys674Yu5D3OejE266vBywvqTBEaLZB/gTMAJYQdLwEMAOw0P/15b0cj3+hqTa1FQGTfPvZIoJ4b4HXpWtG3Axbmr9Gzw1ditJd5lZm4gmLN+bC+VkkglxdR183B2Fj70v4ZHSP1q2vFbMr/L3npkthkdXzo733R1x/Dbg98DHwExAK2AILnjdBdxSbMxVuf+SJEmSJEl+ihYndMWO8DPAW3iVxGKnc1XgIuBevKLiuLi2P7Ax8B0+YeyMLwY3L/vaJEmStFQi0uZXwCnApng0SA9gX2ApYEVJn+biOJkamNkWwPXAV3jFv0fq3KQWh5ktjs9ZZsVTEg8HlgD2wKMz5wAWxaukrovPe9bI9zdJkiRJkuSnaVFCV6R6XYov4JaX9FR5l9jMbgFGStrWzDpJGmlmHYEV8OpOHfDJ4m2ShtTpz0iSJPnFMLPt8KqeawLPAgvh0SMHSRpdz7YlLZtCKDWzvfFCCLPj6YsbS3qzvq1reYTY9U88Gn04Lho+HeeKvm6D+42OzDT3JEmSJEmSSaOlCV3t8IoRxwOfAZtJGlaaEF6Np+t8jU8aBwFPSHqpbo1OkiRpAmrSYWcFtgROBLrgVT575AI5mRJqIwHNbAbAgBWBM4AxwCZhqF5c0/aHPLuSRsKz6xRgGbxIyX3hX1YU1qG0mZfVoZMkSZIkSSaBFiV0wXixa0PgTNzHYpMQu44GegOP4pPuRfDy5V/i1e1OA67C54wt649OkiSZBCbig7QisBFwXFS4y2iQZLIofNzC93IJvOLf55JGxHi8LnA6MBaPSHonhNaL8KqCj9et8c2MiaUOh6C1GN5fs+OpiveloJUkSZIkSTLltDihC3ynGDeTPxMYiotbewO98LTEr8xsNnzyuCWeFrCDpFfr1OQkSZImZSKiVxrPJ5NF8QyF3+VNwIJ4Gt29uHj6gpm1B9bGxa62wGW4ofocwDxVfuZKImEHSd/+xLWL4yb/swJ/wecyLW+CliRJkiRJ0gxokUIXTCB29cM9aPaSdE5pYl6UM28AWtVWG0uSJEmSZOLUeEQ9gEdKXwIsiRd4+QboJenpELtWBI4D5gJexgu+jKmqwFojEr4MHC7psp+4ZzHgFuA5SZs3RTuTJEmSJEmmRVqs0AXj0xg3Ak4CRgCbFlUYkyRJkiSZPApvqBBp2gINwHnAAEnPxzW9gIPwCK4eIXYZ0Ar4NfB63F9VkavYaGsFXADMAxwo6ZlJuHc+YGimLiZJkiRJkkw5DfVuwM8hKojdCvwNmAX4t5nNWd9WJUmSJEnLwsxmMbP2CiKS6zHcHmDB+C8Aki7Fo6m/A640s6XjtrGSXov7G6oocgGEyNUBN5jvAPwDr4A6Kfe+XRLJkiRJkiRJkimgRQtdMF7s+j9gH2BG4D4zm72+rUqSJEmSloGZLQ28gAszBZ2B24GRQDegXVzbFkDSFbjYNQq4x8wWLH9mrel6lYjotoHA47hZ/9DaSoo/RUZ0JUmSJEmSTDktXugCiBLm/wccik+629W3RUmSJEnSYngeT018xMxaRWTX57jB/Hm4sfxA8PG2Ruz6B+4r9VZ9mt78CBP5AcC/gZmA9cOQvuV6RSRJkiRJkrQgWrRHVy0x+W4r6et6tyVJkiRJmjtlH60wlb8duBE4X9I3ZtYN2A03mv+3pK3i2raxyVT+rFZVjESqrXBaHAMWBc4CFserQg+uYv8kSZIkSZI0NdOU0JUkSZIkyZQRVYrfBtoDRwBXTkTs+pekreP6SprNl6mt8Ay0BkZHxcoGYGHckH4+YGdS7EqSJEmSJPnFmSZSF5MkSZIkmXwK36iI0BqHV00cCvQHtjOzjpKG42LN0cAfzewegBS5rHWIXJ2BfwL3Ak8Dvc1sgejPV3GR8G3gImCdNJpPkiRJkiT5ZUmhK0mSJEkqRiG2FCl3RRpiRButBLyDm82Xxa7zgVOBVhGtVFmKqpIhcj0KLARcB9yFF8c5w8wWrRG73gTuAJatU7OTJEmSJEkqQaYuJkmSJEmFKFIOzawTcDgu0nQCLgWekPRWCFlP4BFehwBXRBrjdMCXUUWwoWrVFcs+ZGbWDrge6AD0kDTczC4DNgG+wU3+95H0WvTnEsBfgL0yfTFJkiRJkuSXo9I7skmSJElSJUqRSF2Ap4CNgbmAmYErgb5mtkIIWCsAbwAnAn+KaoxfhMhlVRK5zGxRM5sjUhWL1MPlgS7AwSFyXQ+sjffbBcB6eGTXItFXL0j6c81nJEmSJEmSJFOZjOhKkiRJkgphZq2Ba4HZgR2AoZJGm9mhwJHArcChkt6OSKQ3gVeAP9RWF6wCYcZ/P242v46kYaVzOwGXA/sBewM9JT0S557E+/gjYAtJ7zRty5MkSZIkSapJRnQlSZIkSbWYGVgcuEnS65JGA0jqB5wAbA0sE8cKg/o/FpFcdWpz3Qh/sovi1xvNbM7SuYvDlH9l4CE83ZNI8eyIi4Sv4wb/SZIkSZIkSROQQleSJEmSVIv2QDegbXGgZE7fF/eW2jGOt5XzffhTVSqiqzDdlzQAOBOYCbihELvMrMHM2uCRW/OVKlHOjhv67wR0lzSu6gb+SZIkSZIkTUVOupIkSZJkGuUHIrA+Bj4Efm9mM8H4aouYWQdgDPBlHP+uuKmKBuplgUrSWcDfaRS75oqIt3HAJcAyZvZvMzsKuCKue6eKnmZJkiRJkiT1JIWuJEmSJJkGieqKiqij8ebnkr4GDgWWBk4ys1+VbpsXT7l7LT6jcqmKBcXfHmJX8fM/gNNwEWuQmc0dAuAtQH9gSTwabhiweiGUVS0SLkmSJEmSpJ6kGX2SJEmSTGNEmuH3ZtYZOBf32WoDXA/cIOl1MzsYOBZ4DrgTj+TaIj5i+VIaXuUIkXBsCIQd4t9ISd/E+X2BvwKfAVtJGmJmHeO66YC3Q2RsXeV+TJIkSZIkqQcpdCVJkiTJNESkySmEl2eB0cBLeBTSMni01l8kPWNmfwT6ArPi1QGfB3oVIk8V0xVrRMKLgEXwSLeHgEskXRPXFWLXp7jYNbTmcxoyXTFJkiRJkqTpSaErSZIkSaYRSpFIDUBPoBewWyHCmNmfgP2Az4EdJb1hZp2AGXFBbHhGIkH0ydN4P90XhzcDFgT2k3RmXLc3sC9u7L+CpI+bvrVJkiRJkiRJmdb1bkCSJEmSJFOHELk6Aafi4tVwSUOLKCVJ54XfVD9gE+DvkkYCI4vPiEikyopcQW/ge6CHpLcBzGwQcAhwqpl9JOlaSWdF5NxyeGRXkiRJkiRJUmcyoitJkiRJpiHMbDHgxfj1akk943gbSWPi5/uAdpJWrk8rmwdRZbIhxL7y8VuAVpI2LKdwmtkKwOXAy0B3SaPieJEuWsl0zyRJkiRJkuZEVl1MkiRJkmmEiMZ6Gfgt8AWwrZltCSBpjJm1ioiuz4BRFa+quBhwPHC0mc1Sc7oVMAdA+HW1jp+fAG4G1sCrUxLHFWJXilxJkiRJkiR1JoWuJEmSJJlGkDQuooqeB9YCvgV6m9lWcf57vALjEsCbqmhYt5mtAtwKrAh8JumjmkseBn5tZntGfxYVGAvexPt2PFXtyyRJkiRJkuZGpi4mSZIkyTRGqXLgMsADePTR9fgG10zxb5kQcKxKIo2ZLQfcAVwFnCXplTheTlGcAXgQmAE4QdLZcXwh4BrgBUm96tH+JEmSJEmS5MdJoStJkiRJWhi1XlATE6tKYtdSwP1AV+BS4FZJ18U1laquaGbTA4OAocCBkj6byDWdJX1tZjMDg4H5gbeBD4B5gG+A5aooEiZJkiRJkrQEMnUxSZIkSVoYIWB1NLMdzazdxMSWuKaVpOeANXGBZj7cu6ugap5S0wMLAHdJ+qzw3jKzmc1sezO7CLjEzLpL+hhYHegDvAV8CVxLo8jVOkWuJEmSJEmS5kfrejcgSZIkSZIp4gRgZ+A+YEgY0Y8rX1AWu8xsLTyy64QQx26uoFAzE56O2AkgBKsVgPOB3wCjcCP6zc1sfkknmFn/H4iWq0wkXJIkSZIkSUsiUxeTJEmSpAVQK2SZ2YzAc8D9kraPYxNNpavx7PoP7tu1kaSRTdT8ZoGZdQMeAsbiPl3tgF2AT4BL8CqMSwL7AVsBK0p6pj6tTZIkSZIkSaaEFLqSJEmSpJlTEqra4mP36Dj+J1yc+ZukSyfxM5YCRhcm7FXDzH4DXAfMiQtdFwJXSbq/dM12wGXABpLurEtDkyRJkiRJkikiUxeTJEmSpJkTAlUH4AngUzPbRdJbwE3ADkB3M7tL0gc/8RkN4dlVWSS9YGZr4H5dbSS9VJwrRc3NALyBG9AnSZIkSZIkLYiM6EqSJEmSFoCZLQY8A7QBhgHn4VUUuwGPA3tIuiArAU4+5SqWZrYAcDXwJtA9+zJJkiRJkqRlkUJXkiRJkjRDyuJL/N4ZOAyYFTdNnw+YCxgArAh0B1aV9N86NLfFY2btgVWBY4EuwLJhVv8/Jv9JkiRJkiRJ86Wh3g1IkiRJkuR/KdIVzWy1EL2+BgYDqwGPArsBlwMDgd8DHYG/mVmXujW6hRIm/XcBfYGvaRS5WqfIlSRJkiRJ0rJIoStJkiRJmi/XAjcA55tZR0n3Amfi4tb0kvoDy+ApjW2BWXChJpk8vgE+x1NBNyqJXGPr3K4kSZIkSZJkMsnUxSRJkiRpRpQ9tsxsDmAvPC2xLZ66+DiwH26Yvp+kj8xsRmBZ4J6IBEufrsnEzNqVqllOkDaaJEmSJEmStBxS6EqSJEmSZsBEPLnaSxoV3lELAEcD/9/evYNoetVxHP+e3dkNIUIsJEIiuBoJgldExRQGtIghKhEFUbETNYUiBrSzSKXgBTSFgjcUhXjDBBG1UBQSLJLCJii4oMEVtZCIMbiYwWPxPGOGZdfLOvNO5vXzqR6eOTOct3rhN//zOzdX91ePVldWn55zfv9f/R3+O0JCAIDjTdAFAEds75jcGOOqlqmt51Sz+kZ1774bAW+vbm0JvE5X9805bzqibQMAwJOOoAsAjtDerX5rifwD1WPVn6uTLcXzn6s+Oed8aF1/fXVT9fnqbPVNa/LrAAADM0lEQVRchekAALAQdAHAERtj7FR3V0+r3lX9cs45xxhfq95Yvar66QVHG59ZnVs7uU4IuwAAwK2LAPBkcHX1/Oqe6uwacr21JeT60Jzzvtbv7LE4Med8eA25Tgq5AABgIegCgA0YY4yLvDuxvr+uenb18/UY49urr7aEXB9Zu7u+OMZ46Vz8M9hSPA8AAE/YOeoNAMD/iVNjjFPVi6rfVX+acz5SNcb4RfWb6s1jjCurL7WGXOvvvriloP766sGN7xwAAI4JHV0AcMjGGM+r3lm9vjpTna8eru6o7p9zPjrGuLN6f/WU6oNzzo+t0143VF+oHqluM8EFAACX5ugiAByiMcaN1XdaJrK+Xt1c3VXN6tvV+9Yprs9UP6z+WL1wjPHyliDsy9VV1Rv2iuc3/ykAAOB4MNEFAIdkjPHK6gfVZ6u75pxn9/3sBdUHqre1HFP88BjjTPWO6i3VNdXZ6mfVu+ecu2OMnTnn7mY/BQAAHB+CLgA4BOsk14+rT1V3zjn/sr4/Ned8fH2+tvpoy+2Kt8w5fzLGuKL6e0sf17nqsfUWRiEXAAD8G4IuADhgY4ynVt+tbqxu2D/JdZG1L6u+Vf2qem311/WI4pjrl/T+ZwAA4NL0fADAwTvfMsn16+ruMcZ1l1o453yg+lH1rGp3r2x+f7Al5AIAgP+MoAsADtic83xL0fwd1dOre8cYz7hw3Rjj1Pr4YHV1dY2yeQAAuHyOLgLAIRljnK5ubbll8Q8tNyeeu2DNTvXNamfO+brN7xIAALaH/xoDwCGZc/6t+l713pbJrnsuMtn1iuraltsZAQCA/4GJLgA4ZBeZ7LptzvnbMcaZ6istnV6v2evnAgAALo+gCwA24IKw6/fVe6qPt3RzvWTO+fgY46SwCwAALp+gCwA2ZIxxRXVL9YmWWxYf6omQa2fOuXukGwQAgGNO0AUAG7SGXW+qXl3dPufcFXIBAMDBEHQBwIaNMU6vRfUJuQAA4OAIugAAAADYCieOegMAAAAAcBAEXQAAAABsBUEXAAAAAFtB0AUAAADAVhB0AQAAALAVBF0AAAAAbAVBFwAAAABbQdAFAAAAwFb4B6ymIegjfk6AAAAAAElFTkSuQmCC"/>
          <p:cNvSpPr>
            <a:spLocks noChangeAspect="1" noChangeArrowheads="1"/>
          </p:cNvSpPr>
          <p:nvPr/>
        </p:nvSpPr>
        <p:spPr bwMode="auto">
          <a:xfrm>
            <a:off x="2637107" y="430389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data:image/png;base64,iVBORw0KGgoAAAANSUhEUgAABLoAAAKcCAYAAADvvdNxAAAABHNCSVQICAgIfAhkiAAAAAlwSFlzAAALEgAACxIB0t1+/AAAADh0RVh0U29mdHdhcmUAbWF0cGxvdGxpYiB2ZXJzaW9uMy4yLjIsIGh0dHA6Ly9tYXRwbG90bGliLm9yZy+WH4yJAAAgAElEQVR4nOzdabRtVX0m/OcviASbBCxNYoNIsINXopFYWiaKmApaKlZefW0SlUg0GrukUmqk7CJSRYyJGjUGYhMRUFMaLDGKHZ0WL0SNRgZoVPASUIOidIqKNLM+rHXKncO55+y71733nDv5/cZYY58991zNfu799Iy51q7WWgAAAABgR3ez9b4AAAAAANgaFF0AAAAAdEHRBQAAAEAXFF0AAAAAdEHRBQAAAEAXFF0AAAAAdEHRBQAAAEAXFF0AAAAAdEHRtYOpqlrva9iRyW8a+S1OdtPIbxr5LU5208hvGvlNI7/FyW4a+U0jv8XJblCttfW+BlZRVTsl2S1JWmvfW+fL2eHIbxr5LU5208hvGvktTnbTyG8a+U0jv8XJbhr5TSO/xcluZYquDayqbp3kmCT3SLJzkguSvCTJ11pr16znte0I5DeN/BYnu2nkN438Fie7aeQ3jfymkd/iZDeN/KaR3+Jkt3luXdygqmq3JJ9OcuckH0hyRpL/J8mnkjyzqm63jpe34clvGvktTnbTyG8a+S1OdtPIbxr5TSO/xcluGvlNI7/FyW51O6/3BbBZT01yTZKntdbOT5Kq+rkkb0jyuiS3rao3tdYuXcdr3MjkN438Fie7aeQ3jfwWJ7tp5DeN/KaR3+JkN438ppHf4mS3Ciu6Nq49k/x0kk3J8FC51tolrbXHJzk2ycuSPKWqfmodr3Ejk9808luc7KaR3zTyW5zsppHfNPKbRn6Lk9008ptGfouT3SoUXRvM+DC5JPl2hhV39xz/07alz1prhyX5n0lemuRe437+LSO/qeS3ONlNI79p5Lc42U0jv2nkN438Fie7aeQ3jfwWJ7v53KS+7Ea29B+vtXb9OPThJLdLclj7yS8G3DDzH/vZSb6e5E/H/W7Yjpe74chvGvktTnbTyG8a+S1OdtPIbxr5TSO/xcluGvlNI7/FyW7LKLo2gKq6ZZLXVNVh4/ubtda+kuSVSf5LVT03Sdrg+vHzy5K8N8neNdyLe5Mlv2nktzjZTSO/aeS3ONlNI79p5DeN/BYnu2nkN438Fie7Ledh9Oushp8E/Yck30qyqapu3lq7dvz4XUnumeQN42rEvxyXJS61sd9OstONj3rTIb9p5Lc42U0jv2nktzjZTSO/aeQ3jfwWJ7tp5DeN/BYnu8UoutZRVd0iyUkZlhQ+J8mm1tp1S5+31v6lql6T4T/nG6vqTknekuRrVfXvkvxqhofPXb3dL34DkN808luc7KaR3zTyW5zsppHfNPKbRn6Lk9008ptGfouT3eIUXevrbkn+XZI/zPiftqruNY7dMcmHWmvnVtULk3wtyYuTPK6qvpfkyiS/mOTA1tr31ufy1538ppHf4mQ3jfymkd/iZDeN/KaR3zTyW5zsppHfNPJbnOwW1VqzrdOW5PFJrkiyy/j+cRna2iuS3JDk/CRPT/JT4+e/mOSoDD8X+sokd1/v7yC/HXeTn+zkt2Nu8pOd/HbMTX7yk92OuclPfrLb8TYrutZBDQ+HuyHJRUl+kOEnQW+T4T/knyf5ZJIfJfmTJK9P8uOqendr7QtVdU5rrY333rbNnaNn8ptGfouT3TTym0Z+i5PdNPKbRn7TyG9xsptGftPIb3Gym65uwt99u6uqXVprP555f/ckn07yF0kuTvKoJL/dWrti/LyS/P9JbpXkfq21Hy/9h70p/seV3zTyW5zsppHfNPJbnOymkd808ptGfouT3TTym0Z+i5PdVtQ2wLKym8KW5JZJLkzykmXjL0tyfYYliH83M77r+PrIJNclefB6fwf57bib/GQnvx1zk5/s5LdjbvKTn+x2zE1+8pNdH9vNwjY3LjP8bJI9kxxUVbcf29ckeXeSv01yhyR3q6pfTJLW2o/Gz2+d5NIk39y+V71xyG8a+S1OdtPIbxr5LU5208hvGvlNI7/FyW4a+U0jv8XJbutTdG1j43/af0ry1SSHJ3lwhmWFLUlaa+cn+cskf5dkvyTPrar7jPveMcnDk3wjyeXb/+rXn/ymkd/iZDeN/KaR3+JkN438ppHfNPJbnOymkd808luc7LYNz+jahsb/tJ/L8BC5JyfZJcmHM/xKwqNba9+dmbt/kt9J8rwkm5JclmEJ4t2THNRa+8L2vfr1J79p5Lc42U0jv2nktzjZTSO/aeQ3jfwWJ7tp5DeN/BYnu21H0bWNVNVuSb6S4Sc/n9Ra+9dx/M+SPDfJQ1trZ1XVzVtr187s97AMD5m7w7j/ca21r2z3L7DO5DeN/BYnu2nkN438Fie7aeQ3jfymkd/iZDeN/KaR3+Jkt20puraRqvr1JAcn+fPW2jdnxm+b5JwkZ7XWHjeO/ZtfRlj+uj7fYH3Jbxr5LU5208hvGvktTnbTyG8a+U0jv8XJbhr5TSO/xclu21J0bWNVdbPW2g0z73fN8POgT0jy/7bWTl1hH/9hR/KbRn6Lk9008ptGfouT3TTym0Z+08hvcbKbRn7TyG9xsts2PIx+K6qqXavq0VX1rKo6JElaazdU1U5Lc9rw6whvSnLzDA3ujdxU/9PKbxr5LU5208hvGvktTnbTyG8a+U0jv8XJbhr5TSO/xcluO2qt2bbCluFnPc9O8uUMD4W7NMk7V5h3s/H16CRXZfhFhXW//vXe5Cc/2e2Ym/zkJ7sdc5Of/OS3Y26yk5/8dsxNdtt3s6JrK6iqn0pySoaf9Hx6hl8+eFeSB1fVfjPzqv1kWeJHktwyySPGz3bKTZT8ppHf4mQ3jfymkd/iZDeN/KaR3zTyW5zsppHfNPJbnOzWwXo3bT1sSX43QzO7f5Kdx7H9k1w9vtbM3J1n/v7bJN9Ocsv1/g7y23E3+clOfjvmJj/ZyW/H3OQnP9ntmJv85Ce7m85mRdfWcc8kN2+tndNau24cuzbJ15P8tySnV9XxVbV7a+26qtplnHNKkpZkj+1/yRuK/KaR3+JkN438ppHf4mQ3jfymkd808luc7KaR3zTyW5zstjNF19bx1SR7VdXBSVJVP5+hfb15hgb2XzI8SO6MqrpFa+3H437HJ7lva+3idbjmjUR+08hvcbKbRn7TyG9xsptGftPIbxr5LU5208hvGvktTnbb23ovKethS/KzSU5PckOSc5J8I8nnk+w9M+cJGVrbI8b3O633dW+UTX7yk92OuclPfrLbMTf5yU9+O+YmO/nJb8fcZLf9t53DZK21b1XVY5M8JMn3k7w8yf9KsqmqdmqtXZ/kw0kuS/LT4z7Xr9f1bjTym0Z+i5PdNPKbRn6Lk9008ptGftPIb3Gym0Z+08hvcbLb/hRdW0lr7btJTqyqWyfZJ8n32lDFXj/+QsKdknwryT8n//cXFdq6XfAGI79p5Lc42U0jv2nktzjZTSO/aeQ3jfwWJ7tp5DeN/BYnu+3LM7q2vh8kOTfJoVX1S+PYnZL8fpLbZGhq4z/tZslvGvktTnbTyG8a+S1OdtPIbxr5TSO/xcluGvlNI7/FyW47KPltfVV1vyQfTXJNkq8l2TXDfbmPbq19YT2vbUcgv2nktzjZTSO/aeS3ONlNI79p5DeN/BYnu2nkN438Fie7bU/RtY1U1b2TvDDJzyX5xyRva62dv75XteOQ3zTyW5zsppHfNPJbnOymkd808ptGfouT3TTym0Z+i5PdtqXo2obGe21vSCw9XIT8ppHf4mQ3jfymkd/iZDeN/KaR3zTyW5zsppHfNPJbnOy2HUUXAAAAAF3wMHoAAAAAuqDoAgAAAKALii4AAAAAujBX0VVVd6qqN1bVWVX1g6pqVbXXnPverKoOr6oLq+pHVfWFqnrslIsGAAAAYNuqqgdV1ceq6ttV9b2q+lxVHTbz+R+PHdFK249WON4dq+rtVXVJVV1TVZuq6qgV5j2jqv55nPPlqnrWvNe885zz9kny+Aw/e/mpJL8+7wmSvCrJC5K8ZNz/iUneW1WPaq19eAuOAwAAAMB2UFX7J/lEkrOTPCPJD5I8LsnbquoWrbW/SvLWJB9Ztustx7GTlh1vryRnJtmU5PlJvpVkrwyd0+y8ZyQ5JslR4/kfluTNVVXjOVe/7nl+dbGqbtZau2H8++lJ3pLkrq21C9fY7/ZJLk7yJ621V8yMn5Lkdq21/dc8OQAAAADbVVX9jwwLl/ZorX1/ZvysJGmtPXAz+z0lyTuTPKq19qGZ8Y8k2SPJg1pr125m352TfDPJya21Q2fG357kkCQ/v7l9l8x16+JSybWAg5PskuT4ZePHJ7l3Vd11weMCAAAAsO3skuTaJD9cNn5lVu+TDs2wWuujSwNV9QsZOqI3rlFUPTDJ7XLjHum4JLdN8itrXfS2fhj9fkmuSXL+svHzxtd9t/H5AQAAANhy7xhf31BVd6iqnxlvK3xYktettENV3TnJQ5Oc0Fq7buajB42vP6yqj4/P3rq8qt5ZVbedmbff+HruskPP3SPN+4yuRe2R5Ip24/sjL5v5fC1r31u5BV5Zr9yah9uqXvGTuzs3pI2cXSK/qeQ3zUbOT3bTyG8a+U2zkfOT3TTym0Z+02zk/GQ3jfymuQnmV6t92Fo7t6oOTPL+JM8eh69N8qzW2ns2s9uTMyyqOnbZ+B3G17dnWJ11VIZncx2VZN+quv94N+FST3T5sv3n7pG2ddEFAAAAwA6mqu6W5O8yrKZ6VoZbGB+T5Oiq+lFr7YQVdntqks+31s5ZNr50R+HprbXnjH+fWlVXJnlPhtsaT94a172ti67Lk/zM+GT82ZVZSw3cZSvsAwAAAMD6+h8ZVnA9aua5WqeMtxr+RVW9e/aZ7lV1/yT3TPIHKxzru+Prx5eNf2x8vW+GomtpJdfuSf51Zt7cPdK2fkbXeUlukeQXlo0v3VP5xW18fgAAAAC23L2TfGGFh8d/OsOD4W+/bPzQDMXYu1Y41nkrjM1aKsyW5u237PO5e6RtXXR9JMOX/K1l409Ocm5rbdM2Pj8AAAAAW+6SJPepql2Wjf/7JD/KzOqqcc4Tk5zcWrt0hWOdPR7v4GXjDx9fPzO+npXkO1m5R7osyZlrXfTcty5W1ePGP+83vj6iqi5Ncmlr7YxxznVJjm2t/U6StNa+XVWvTXJ4VX0vyeeSPCHJQUkOmffcAAAAAGxXb0ry3iQfrKo3Z3hG1yFJnpTkda21H8/MfVSG2wuXP4Q+SdJau66qXpzkHVV1dJITMzyM/r8nOT3JqeO8a6vqZUneXFXfSPKJDB3SYUmet+ycK9qSZ3S9d9n7N4+vZyQ5cPx7p3Gb9ZIk30/y+0l+LsmXkzy+tfb3W3BuAAAAALaT1tr7quo/JfmjJG9NsmuSC5I8J8kxy6YfmmHF1Wa7ntbasVV1w3i8p43zj09y+Oxz3VtrR1dVS/Jfk7wwyUVJnttae/MKh72RuYuu1tqqPzu5uTmtteuTHDluAAAAAOwAWmsnZ45fQ2ytPWbO4x2X5Lg55h2TG5dpc9nWz+gCAAAAgO1C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xRdAAAAAHRB0QUAAABAF+YquqrqzlX1vqq6sqquqqoTq2rPOffds6qOraqLquqHVfWVqjqyqm457dIBAAAA2Baq6vSqapvZPjIzb/eqemtVfaeqrq6qT1TVvVc43q5V9Zqq+texHzqrqh68wrzbVtVfVNXXxnmbqupNVXW7ea575zm+2G5JTk1yTZJDk7QkRyY5rar2b61dvcq+t0zyiSQ3T/KyJBcl+eUkr0xytyRPmOciAQAAANiunp3kNsvGHpjktUlOSpKqqiQfTLJXkucluTzJ4Rk6o/u01r4+s+/bkjwyyQuTfC3Jc5J8tKoe2Fr7p5njnZTk7klenuRLSfZNckSSA8a5bbWLXrPoSvKMJHsnuUdr7fzxxOck+WqSZ45fcHMelKHQOri19rFx7LSq2iPJC6pqt9baD+a4BgAAAAC2k9baF5ePVdUzkvw4yXvGoUMydD8HtdZOG+eclWRTkhclef449otJfjPJYa21vxnHzkhyXoYS65DxeHdL8h+SPLO19tfj2OlVdUOSv8pQgH15teue59bFQ5KcvVRyjV92U5IzkzxmjX13GV+vWjZ+xXjumuP8AAAAAKyj8Y6//y/JB1trl43DhyT55lLJlSSttSszrPKa7YwOSXJtkr+dmXddhsLs4Kq6xTi8Wo+UzNFjzVN07Zfk3BXGz8uwfGw1n8iw8uvVVbVvVd2qqg5K8vtJjl7ttkcAAAAANozfSHLrJMfOjK3WGe1ZVbeambdphbv6zstQbu0z8/6TSV5WVQeMPdL9M9zGeHJr7UtrXeQ8RdceGe6xXO6yJLuvtmNr7UdJfmU8z3lJvpfklCR/n+S5c5wbAAAAgPX31CTfTnLyzNhqnVHyk95orXl7JMn4/K3/lOH2xM9k6JH+IcMzvR47z0XO9auLi6qqXTMsS7t9kqckeUiGh449IclfbstzAwAAADBdVd0hya8lOWG85XBbekuSByR5VoYe6VlJDkjyvqpas8ea52H0l2fllVuba+Nm/U6SA5Ps01q7YBz7ZFVdmeSvq+ro1toX5rgGAAAAANbHkzMsljp22fhqndHS50uvd1ll3mVJUlWPTPKkJL/WWjtl/OyTVfW1JB9L8ugkH1jtQudZ0XVehnspl9s3yY2ewL/MvZNcPlNyLfn0+HqvOc4PAAAAwPo5NMkXVlistFpndFFr7fsz8+46PtB++bwfJ1n6AcR7j6+fWTZv7h5pnqLrpCQPqKq9lwaqaq8MPx950hr7XpJk96raZ9n4vx9fvzHH+QEAAABYB1V1QIZCavlqrmTohe5YVQ+ZmX+bDCuvZjujDya5eYZfbVyat3OGR1t9rLV2zTh8yfh6/2XnmbtHmqfoekuSC5N8oKoeU1WHZFgmdnGSY2Yu8C5VdV1VvXxm33dkeHDYh6vq0Kp6aFW9MMmfJfnHJGfOcX4AAAAA1sdTk1yX5IQVPjspyVlJjq+qJ1bVweNYJfnTpUmttc9neIb766vq6VX1sCTvSXLXJK+YOd6JSb6Z5J1V9Xtjj/R7Sd6ZoYd6/1oXu2bR1Vq7OslBSb6S5Ljxi21KctDMErSMX2Kn2WO21i7M8ACxf0pyZJIPJ3lGkr9O8h9bazesdX4AAAAAtr+qunmGZ2Z9pLX27eWfj73Oo5J8PMmbMxRR1yd5aGvt4mXTn5bkbzL0Qx9KcuckD2+tfW7meFdl6JFOTvKimdcPJnngsh5qRfM8jD6ttYuyxs84jqVWrTD+xSSPn+c8AAAAAGwMrbVrk9xujTmXJTls3Fab98Mkfzhuq827OMOPGy5knlsXAQAAAGDDU3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UHQBAAAA0AVFFwAAAABdmKvoqqo7V9X7qurKqrqqqk6sqj3nPUlV3auq3ltV36mqH1bVl6vq9xe/bAAAAAC2lao6sKraCtsVM3MeVlXHV9UFY99zQVX9VVXdfoXjrXSsVlX3WWHuHavq7VV1SVVdU1Wbquqoea575zm+2G5JTk1yTZJDk7QkRyY5rar2b61dvcb+B4z7n57k6UmuTHK3JLea5wIBAAAAWDfPT/KZmffXzfz9rAz9zpFJvpah73llkoPHzuj7y471jiTHLBv7yuybqtoryZlJNo3n/laSvZLsM8/Frll0JXlGkr2T3KO1dv540nOSfDXJM5O8dnM7VtXNkrwzySmttd+Y+ei0eS4OAAAAgHX1pdba2Zv57NmttUtn3p9RVV9JckaSxyd5+7L531jlWEuOTvKNJA9trV27dNx5L3aeWxcPSXL2UsmVJK21TRnatcesse+BSe6VVcowAAAAAHY8y0quJUurv+64pcerql9IcnCSN86UXFtknqJrvyTnrjB+XpJ919j3V8bXXavq7Kq6tqq+XVVvqKqf2pILBQAAAGC7O6Gqrq+q71bVu+Z4ZvtDxtcvrfDZ743P3PpBVZ1aVb+67PMHja8/rKqPj3Mvr6p3VtVt57nYeYquPZJcvsL4ZUl2X2PfO4yvf5vkY0n+Y5I/zfCsrnfNc4EAAAAAbHdXJvnzDB3OQUleleTXkpy10sPmk6Sqbp3k9RlKrv+17OPjkzx7PMbvJrltklOr6sCZOUs90tszPLvrEUn+KMkjk3x0fETWquZ5RtcUSxdwfGvt5ePfp1fVTkn+pKru1VpbqeEDAAAAYJ201j6f5PMzQ2dU1SeTfDrDQ+JfOju/qnZO8u4Mtyw+qLU2+9D6tNaeMvP2U1X1gQx3EB6Zn9wRuNQjnd5ae87496lVdWWS92S4rfHk1a57nhVdl2fllVubW+k167vj68eXjX9sfL3vHOcHAAAAYJ211j6XYaXVL8+Ojyutjs2wWus/t9bOmeNY30vyoWXHmtwjzbOi67wMz+labt8kX5xj39XcMMf5AQAAANg42rL3Ryd5QpLHtdZOmXCsyT3SPCu6TkrygKrae2mgqvbK8ICwk9bY9+Qk12RYWjbr4ePrZ+c4PwAAAADrrKoOSHKPDLcvLo0tPcfraa215c/lWu1Yt0nyqNljJTk7ySXZfI/0maxhnhVdb0ny3CQfqKqXZmjaXpXk4iTHzFzgXZJckOSI1toRSdJa+25VHZXkZVV1VZJTkxyQ5OVJjm2tnT/H+QEAAADYjqrqhCSbknwuyRUZbhs8PMk3krxhnPNHSf4ww8Pjv1pVD5g5xKWttQvGeS/IUJCdluSbSe6S5AVJfi7Jby3t0Fq7rqpenOQdVXV0khOT7JPkvyc5PUOvtKo1i67W2tVVdVCS1yU5LkklOSXJH7TWvj+bQZKdcuNVYkck+V6GJ+u/IMm/JnlNhrIMAAAAgI3n3CRPSvK8JLtlWGl1YpJXtNa+M855xPh62LjNOjbJb49/fznJb4zbTye5KsmZSX6ntTa7oiuttWOr6oYMv7b4tCSXZfjFxsNba8tvmbyRuX51sbV2UZLHrjHnwgxl1/LxluS14wYAAADABtdaOyrJUWvMOXDOY30wyQe34NzHZVhstcXmeUYXAAAAAGx4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AAAuqDoAgAAAKALii4AAPX6324AACAASURBVAAAuqDoAgAAAKALii4AAAAAuqDoAgAAAKALii4AAAAAuqDoAgAAAKALii4AAAAAuqDoAgAAAKALii4AAAAAuqDoAgAAAKALii4AAAAAuqDoAgAAAKALii4AAAAAuqDoAgAAAKALii4AAAAAujBX0VVVd66q91XVlVV1VVWdWFV7bunJqurFVdWq6n9v+aUCAAAAsD1U1cFVdWpVXVJV11TV16vqf1bVvjNzDhx7nuXbFSscb/eqemtVfaeqrq6qT1TVvde4hi3ukXae44vtluTUJNckOTRJS3JkktOqav/W2tXznKiq9k7y0iTfnvfiAAAAAFgXeyT5xyRvTnJpkj2TvDjJ2VV179bav8zMfX6Sz8y8v272QFVVST6YZK8kz0tyeZLDM3RL92mtfX35yRftkdYsupI8I8neSe7RWjt/PNk5Sb6a5JlJXjvnuf4qyQlJ7jHneQEAAABYB621dyd59+xYVX06yT8neVySP5/56EuttbNXOdwhSR6U5KDW2mnjsc5KsinJizIUZcst1CPNc+viIUnOXiq5kqS1tinJmUkeM89Jquo3k/xShrYOAAAAgB3Pd8fX61addWOHJPnmUsmVJK21KzOs8rpRtzSlR5qn6NovybkrjJ+XZN8Vxv+Nqto9yeuSvKi1dtmWXR4AAAAA66WqdqqqXarqbkmOSXJJlq30SnJCVV1fVd+tqnet8Fz31bqlPavqVjPnm9QjzbP0a48M904ud1mS3efY/zVJvpLkHfNfFgAAAAAbwD8kud/49/kZbj9cem7WlRluYTwjyVVJ7pvkvyU5q6ruOzNvjyQXrnDspSJr9yTfH/+e1CNt02dlVdWvJnlqkl9qrbVteS4AAAAAtrqnJLlNhue3vyDJx6vqV1prF7bWPp/k8zNzz6iqTyb5dIbnbr10S060NXqkeW5dvDwrr9za3EqvWcckeVuSr1fVz1TVz2Qo13Ya399ii64WAAAAgO2mtfal1to/jA+nf1iSW2X49cXNzf9chhVZvzwzvFq3tPR5shV6pHmKrvMy3Eu53L5JvrjGvvdK8qzxgpe2ByV5wPj3781xfgAAAADWWWvtigy3L+4zz/SZv1frli5qrS3dtji5R5rn1sWTkvxZVe3dWvtaklTVXuOJNtvgjR66wtjrk+yU5HkZwgEAAABgg6uqn01yzyQnrDLngCT3SPK+meGTkjytqh7SWjtjnHebJI9O8q6ZeZN7pHmKrrckeW6SD1TVSzM0cq9KcnGGJWVLX+QuSS5IckRr7Ygkaa2dvvxgVXVFkp1X+gwAAACA9VdV70/yuSTnZHjQ/N2T/Jck12V4AH2q6oQkm8Z5V2R4GP3hSb6R5A0zhzspyVlJjq+qF2ZYnXV4kkryp0uTtkaPtGbR1Vq7uqoOyvDTjseNF3FKkj+YWVqWcXynzHc7JAAAAAAb19lJHp/kvybZJcOCp9OTHNVau3Ccc26SJ2VYbbVbkkuSnJjkFa217ywdqLV2Q1U9KsmfJXlzkl0zFF8Pba1dvDUveq5fXWytXZTksWvMuTBD2bXWsQ6c55wAAAAArI/W2quTvHqNOUclOWrO412W5LBx25LrOHBL5lt9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GGuoquq7lxV76uqK6vqqqo6sar2nGO/A6rqr6vqn6vqB1V1UVWdUFV3nX7pAAAAAGwLVXWnqnpjVZ01djqtqvZaNuePx/GVth8tm3vhZub955k5P19VR1XVZ6vqiqq6tKpOqaoHz3vdO8/xxXZLcmqSa5IcmqQlOTLJaVW1f2vt6lV2f2KS/ZK8Icl5Se6Y5GVJPltV92mtXTzvhQIAAACw3eyT5PFJ/jHJp5L8+gpz3prkI8vGbjmOnbTC/I8m+eNlY1+e+ft+SZ6Q5G+SnJ1klyTPTnJ6VR3SWvv7tS56zaIryTOS7J3kHq2185Okqs5J8tUkz0zy2lX2fXVr7dLZgao6M8mm8bgvn+P8AAAAAGxfn2yt/WySVNXTs0LR1Vr7epKvz45V1VMy9E3HrnDM77TWzl7lnP87yd1ba9fNHO+jGRZPvSjJmkXXPLcuHpLk7KWSK0laa5uSnJnkMavtuLzkGsf+JcmlGVZ3AQAAALDBtNZuWHDXQ5N8K8PqrS095xWzJdc4dl2Sf8qcPdI8Rdd+Sc5dYfy8JPvOc5JZVXWvJLdP8qUt3RcAAACAjamq7pzkoUlOWF5YjR49Pu/rmqo6e/b5XKscc5ckD8ycPdI8RdceSS5fYfyyJLvPc5IlVbVzkqMzrOh625bsCwAAAMCG9uQMXdNKty1+MMnzkhyc5LeS/CjJ+6vqyWsc84+T3CnJq+e5gHme0bU1vSnJf0jyyNbaSuUZAAAAADumpyb5fGvtnOUftNaeN/u+qt6f4YHzRyU5fqWDVdVvJnlxkle11j41zwXMs6Lr8qy8cmtzK71WVFV/kuR3kxzWWvvYvPsBAAAAsLFV1f2T3DMrr+a6kdba9Unem+ROVfXzKxzv0UnekeRtrbVXzHsd86zoOi/Dc7qW2zfJF+c5SVW9JMkfJXlea+24eS8OAAAAgB3CoUmuTfKuBfZts2+q6mEZSrD3J3nmlhxonhVdJyV5QFXtPXPCvZI8aPxsVVX1/CRHJnlJa+1NW3JxAAAAAGxs4wPjn5jk5NbapXPus3OSJyS5qLV2ycz4A5N8IMkpSZ68pb/+OM+KrrckeW6SD1TVSzO0bK9KcnGSY2Yu5C5JLkhyRGvtiHHsiUlen+QjSU6tqgfMHPeq1tpcK8IAAAAA2L6q6nHjn/cbXx9RVZcmubS1dsbM1EdleMTVirctVtWTkjwmyYcz9Ek/m+Q5SX4pyZNm5t0zyYeSfCfJa5Lcr6r+73Faa2evdc1rFl2ttaur6qAkr0tyXJLK0Kr9QWvt+7PXnWSn/NtVYg8fxx8+brPOSHLgWucHAAAAYF28d9n7N4+vyzudQ5NcluTvN3OcTUlun6G82iPJ1Uk+m+ThrbWPzsx7QIbnxO+e5LQVjlMrjP0bc/3qYmvtoiSPXWPOhctP2Fr77SS/Pc85AAAAANg4WmtrFkvjvMes8fnZSQ6a4zjvyPAA+oXN84wuAAAAANjw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QAAAEAXFF0AAAAAdEHRBcD/Ye+sw+Wqrjb+W0luEiKEIIHgEtzdXVvcobhrW9zdixVKobi0RQMtFC1aJATXAh/uXlwCsfX98a6T2XcyNwLknrk5+32e/dyZfc6Z7LOy9V2WkZGRkZGRkZGRkZExUSATXRkZGRkZGRkZGRkZGRkZGRkZEwUy0ZWRkZGRkZGRkZGRkZGRkZGRMVEgE10ZGRkZGRkZGRkZGRkZGRkZGRMFxonoMrMZzOx6M/vKzL42s3+Y2Yzj+Gx3MzvNzD40syFmNtjMVvh5zc7IyMjIyMjIyMjIyMjIyMjImJD4OXxQWRgr0WVmPYB7gbmA7YBtgNmB+8ys5zj8G5cAuwBHAesAHwL/NrOFfmqjMzIyMjIyMjIyMjIyMjIyMjImHH4BPqgUdBmHe3YBZgXmdPfXAMzsOeBVYDfgzLYeNLMFgd8AO7r7ZVF3P/ACcByw3s9qfUZGRkZGRkZGRkZGRkZGRkbGhMBP5oPKxLi4Lq4HPFK8FIC7vwkMAtYfh2eHAdcmzw4HrgHWNLNu493ijIyMjIyMjIyMjIyMjIyMjIwJjZ/DB5WGcSG65gX+26D+BWCecXj2TXf/vsGzXYEB4/DvZ2RkZGRkZGRkZGRkZGRkZGS0L34OH1QaxoXomhz4okH950Dfn/FscT0jIyMjIyMjIyMjIyMjIyMjo7nwc/ig0mDuPuYbzIYCZ7r7IXX1JwCHuHubcb7M7E5gUndfqq5+NeAuYAV3f/CnNj4jIyMjIyMjIyMjIyMjIyMj45fHz+GDysS4WHR9QWOmri1mb1yfhZplV0ZGRkZGRkZGRkZGRkZGRkZG8+Dn8EGlYVyIrheQX2Y95gFeHIdnZ4mUlPXPDgVeG/2RjIyMjIyMjIyMjIyMjIyMjIyS8XP4oNIwLkTXv4ClzGzWosLMZgaWjWtjws1AC7Bp8mwXYHPgTnf/cTzbm5GRkZGRkZGRkZGRkZGRkZEx4fFz+KDSMC4xunoCzwJDgCMAB44HegMLuPu3cd9MwOvAce5+XPL8NcCawIHAm8AewDrAMu7+1C/9QhkZGRkZGRkZGRkZGRkZGRkZPw/jygc1G8Zq0eXu3wGrAK8AfwOuRITVKnUvZUDnBr+5A3AZcAJwKzADsFYmuTIyMjIyMjIyMjIyMjIyMjKaE+PBBzUVxmrRlZGRkZGRkZGRkZGRkZGRkZGR0REwLjG6MjIyMjIyMjIyMjIyMjIyMjIymh6Z6Mr4RWFmVnYbMjIyMjIyJmbktTYjIyMjIyMjo21koivjF0Gx6fbwhTWzvuW2qGMiPbzkg8z4wcw6l92GjGoij9WMEtClviL3w58GM8t74YzSkPtfRkbHg5l1ib953W1i5Mk142fBzDqZ2abABkndFcAOxSSQMW4ws86eBM3zHEBvrDCzGc1sNgB3HxF1edHJmOAws9nMbIPobxZ1eU0dR5jZ9Ga2UF1dlt84wMwGAK+Y2QlmtllR7+6eZTh2mNmCZnaKmS1mZj3cfWTZbcqoFsxsPzPb0swmQdnL8t5lPJHnup+P3Od+Otx9eGQiPMHMpsiybE7kSaIN5Al0vLAh8Fcz28rMbgbWBu519+Elt6tDISFqrjezP5bdnmZHLDB3Av80s0fMbHMzmyUOe3nBGQeY2UJmtkkmHMYdJkwCnAScDTwPnG5mc+cD89gR8psCuBS428yuMbO9zMyy/MYZ/0PymwH4m5ndZWZ7A7j7yDz/tY2Y2+YB1gUuBp42s20KhUnGT0fud+MGM5sR2AI4AGUtO8XMlszKzXFHKIZHxud+ZbenI6JQrmejhJ+F3wCHAn3y2aM5kbMuBmLAjyi7HR0VZvY0MAAYCqzj7oNLblKHQdr3zOxQYHtgL+B+dx9WZtuaHWY2EzAZcBQwH9AZ2B+4NROtY0cQqssB8wL/AO5x98vKbVXHgJlNCgwHjgGWBxYEjgP+4e6vlNi0DgEzmxnoBxwOLAB8BxwCDHL3L8prWcdBEK5zAWcCs6G03+tHGvCMscDMlkPr7ebA48C57n5DqY3qIDCzG4B3gJcR6To8SNZOmbBuG0Hou5m1IGODo4BVgfmBw4C/ufvnZbax2VG3Zz4LnT2OcPdnym1Zx4OZdQduRnPfjWW3p6PBzPoAjwAPA7tmHqH5kLX2jDZp7mhmx5nZOWa2tJn1KLt9zYxYrAE+AXqiPjVPUZ/Z7bEj6XsLIqLmUkQ4ZJKrAcxsEjPrbWb93P1td3/W3TdGBNeziLA5wcymL7elzQ933xdYEdgYmBY42cxuM7PZs1XXWPGtu3/v7gcBWwHnICuv08xs+XKb1rxI1oS33f0xpBHdGq0h1wOHhsVDRoJwld3LzP5oZqtE9Y/u/jSwKXAGIgwfMrPp4pk8hhMUfa/Yn7j7Q+6+M7AHWnuvMLNdS2xiR8L9KE7cScBDaM3tlUmuMaOw2nL3Ye7+o7sfjhSbFyPC+iQzm7XMNjYzgigc5f0A/BqRDF+m95TUvI6IAUhRNxfkNWNMCGv0Yg0p+tg3wCCkMJ687lpGE6DyFl2FdiU+Xw8sDnyLFvDZgPOAC9z9hfJa2fwwszWQRv48YDqkmf+bu/+YyjijMcxsD+BcZBG3j7ufX3KTmhJBBu4DLIK0KAcBXydjeApgT+BY4ALgGHf/uKTmNh0SbfKo5BFJ3TTAWsDRRD9EhOvQEpvcdBiTxYKZbYfcGZ8EDnP3R9u1cR0M9WuDmV0IbAlcg8bu+6U1rolgZssgBciXwAfICuQVdx+ajN/uKGzAGcBnwGLp+C6t8U0AM5sMaAGmD2KwqE+VnEsCBwIbATu7+6WlNLaDwcxmAE5Ah+WhwFbu/mS5reoYSNeSGL+7AGehsX5QtmxtG2Z2CiL4twaedvcfQobDgBZ3/6HUBnYgmNmZwDbAIu7+btntaUYUY7WR95eZzQ48DZzo7ieX08KMtlB55jY5IJ+ESK5tgJXdfU7gImBvYN7M0NZgddntYiN9p7sPQjJ8HzgF2MbMWmKz3cPM1o7DdOXRQGvyMHAhIlgXMrOu7d+q5oaZLQvcjSwHr0GEzA91Afw/c/fjgf2AXYHt4tnKz3WBKUHzXqJZLg7DHwF/RbFrvkdE4bKltbQJYWZdYrPT1RTQunvUF8ThFcBuSG57WY4d0gr147DoexYxQtx9V7TubgNsa3LNqzTMbCkUi/BuYCd338jd/1sQ0Mn4/QG5oBwKzITGcuWTmpjZ4sDVwFPAk2b2ryC1cPcRydh9FClIbgaOM7PVympzR0Ec/t5FBM0+wNfAHWa2brktaz402oPEWlJYF/7g7ucAvwV2Qi612TqkAUyeNksBA919cJBccwCXAfcB55jZoqU2sgnR4OxW9Ml/x99V6uozAjFWuwP3m9klZrZSIs93gTuA9SwHpW86VN6iC8DMegO3Ag8Cx4aWdAAyR7wbafeGZM3oaBqog9GGuhNist+N+u7Ao8gV6hjgLkQ8rAEsEwfqDMDM5i2sBc1sXmShtBWwS46VVIOZLYzG4t+AU8bWh2IB+gPwe2AVd39wwreyuREk853AJsCrY5rLQkt/KzACWMHdv6n6/Bck13Az6wX8E/gUuMLd/x3XU+vgwkLzN+5+zZiswKqCRH5dgf5AF3d/PbneUrhrm9mVwK+A5d39harKz+SCeBOKH3Wwu38d9WOyKuwJHInckfdw97urOnaD0LoLuA4ljRiKyKzngHXdfUjcl47dVZBV5jNIft+W0fZmRJ2cCkvCzglhOC+yKFwUWMvdn6jq2E1Rt2/eCJgCGBqKkXq5dgdORgqTVdz9kZKa3ZSIfjY58ADaz9wILAyciEJXfIAsW/+M5sxK9716mFk3oBvwvSdxbM3sIaCTuy9TWuOaHGY2DyKhN4mq94DjgceAOZDBwiru/p+qrrlNCXevXEEb7PR7fxQf5MD4PhfwOXAt0CPqDgCWKLvtzVKAgcCHwH9RBqiPkNtT97jeHW3Oh6PJ4FNg0bLb3UwFmai/CKyR1M0NXBVy277sNpZdAAN6hEyuBfql18by7ADgXkTY9Cn7XcouwOzAW8Ac4yJDZJX0MSJzSm9/STIrlEGd4m9v4KXoVxsU811yf5fk8+Uoo1b/st+j7JLIsTfaDH6AXExOB2ZN7muJvz3RoeWOsttestyWB15Hm+fxea4/8AZwUdnvUKLsZkTu7eem8z+wXqyvW9bdb8nn3yNSbOH6a1UtxRzYxrV03psLKTpfL+Se5TdKNiciq7cvog8+AEzV4L4FQ4ZnI0VyZeXXVr9D7ts/xB7lVRTIv1inb0QkWGXl1obMuqDYeh/GvDgn0C2ubYRc3jcru53NUsbQ9yYHdkRKlC+A1xDh9QHwL6BX2W3PpVYqY55oZp0LtzkPFtvM1ozLX6ABPoeZTY4sue5Bllzfh0nsOsBiVTVJTE1eTfG4ZkAHvRWA1ZG29EpgDTPr7nKjWBYFCD8dWNpz3IZ6PAr0RcGX1wBw95fQhHkdcLGZbVti+0qHa1XphPrSY+7+Sd21MT37GrK8WZhw2avq+AVw91eRlcL6IM1eIcM25PIkCrC+lJkt1m4NbRKY2QJo3i++d0GxU/4H7AD8y+Uy0c/MpjSzSV0WS0Wq7iuQC+hy8Xxl1tt6uI9KYX4DioF5Kgq8/FvgdDObP+4bFtYP3wF/BGYs3MwqOnZXBvq6+71ju9GUBRQAd/8QxZtaJ7TQlUL0leWBrsi96avk8vMo1tnM6TPRRws3xrORC9Sh0R8rrZkP64TCIml3M7vWzM4P6yRi3iv2iC+jPQzAkWHxVWn5AYQr3boonMKKKAHCAOD2sKBOXeCfRa5QWwCTVlV+0XeKfreomS1uZlMDuPtxyLJmU2Bzdz/J5V42NVKOvogSTGTU0AWdyf6F5scXgEvNbHOkFPgGWLq85jUPrBamosXMpg2PGwDc/XN3v9TdV0dhFq5FYY76AksA08RvVHbP10yo0n/CSsDVZrYSgJndiTLsTBOkzPno8PIJ0gZs6XLXmRIFVp8cuKWqC47XArbuRU3L/FQM+KdRPKQnkI98QXYNdfez3f2sIB0qi3TCKz67+9XA7kgDengDsutq4HIz27L9W9xUmBURq4/BmA+8Jv/4KYrvrpgX7yMN/VjJsYkVCfnyLnIrwd1/jGvHAJeZ2bFmtlzxTMyLVwF9kNtx1XAUImOIzfaUyDz9Kle2z5GxQbwd9c3BZjZDoUhx9/uQBd12yW9UCnUbvS7IiuugWBMORoGEfw2cmJBdhZxuRpbBa0Z9FcfucGCEKcalNZr7EhkvY2YrJpeeBYagEAKVQvSV71CQ6v9AKxLhTWRlPltaXzyXyPPmuKdK++SGSBQiRyCSuj8at1eaQljgcl/sEvfeiYjC1RHZWDk0OOSOQP3ufnd/DoVh2BOYGrjRzKaP/leQM8cjT4lN26vNzYbk3PFXdC57FMlq77h+i7s/4O5PxX0DUGKEBYC/eOKaV0XU90FXHLgn3H03FI/rt0A/FM/xAsBRbNGF2r2xTYQgWIswFVcjC/67zOxRM5s7NfyIPng4ik+9D1qzD4hrldvzNSOqtIB/hNyg/mVmg5AmZT2vxfq5FVnR/IC08P3NbGNk0bAhsLW7v9P+zW4emNmcSB6Ho73PsOJabB53R2TXhUiTnLUpjKYN7e2tA5DehDR7swNHWQTADbLrD8AlyAqnkohDyFC0AC8S1aPNW8lhZW7gbDPrlZA7t6EDc6VgZtOZ2cJm1j+pvhKYxcz6xD1XULPIXBU4wBSjpogr8gZKH79hkP5VwkEAZnZgfP8e9cU1zGyLkN3ViOS6DmmRTzWzLsX4RnFChpnZVO3b9PJhrQP3LwzMj2T0Wlzv7O4DUUzCNYATCrILlFgCuVfMY4o7VUU8ieL5bOKBerIrZDwZcoVP5fcaWj/S8V8ZuPuNaG0t5rJUdt8Ta0JC4vSw1vGkrov75mvfljcPCnkFxzo1skTaDSmOf42SwpwcBFhh2dXiSpRwGHIf3amMtpcJq4vJZWb7IGXwu+7+OYxSJN2GLEH6Adeb2Yxei3dmKIFCl4b/yEQMa+1Bcgayij4eWc90B/Y1s0PrnjkLrberA2u6+8vt1+LmQ7L+djcFTt/OzOYq1lJ3/5+7/wXYHMl3KAox0wXJsJIWSXFeGxEk12NIwXk0clVcHCl/l03X4RjvryGL/5uBJVOFe0bJ8Cbwn2yvgixnvkEDeq8G1+dF2QK/RO4pbyAmd/6y216SvDo3qFsWWYV8SoO4Icgd4JGQXfZTbi2bM5Cms198b0mubQiMRG6zacyurmW3uxkK8BCyUOgc3xv1zW7IXeyGuvpZkEVXZWSJzM/fA16JsXogsoqbCZH+iyAz60eAWeKZIgHHmfG9iKu0OrJamrLs92pnGfYEzkOHkcmQG8Q+iBT8KNaGNYr+GN8vq/uN/mhz3q3s92ln2aUxuR4NeQ1BiqTlinuSsO/3CwAAIABJREFU+zZCFjgPAbMlv7Moyj422nif2Apyd5gFmCypmwO5lzwPLFsv3+T7akjJNKo/xt+pqrgO18snqe8Sf+8D/p7UzwRcDKxTJ7+lgJ5lv09JMuxU931KZLE/S1I3O1JsjgSOSOq7xt+LgHPKfpcSZXgSsmL9MGQ0EinY03u6IpfGL9Aep3syL04HTFf2e5Qov1mAIxAZU8TfmjP2I28Dhyb3HoKI/QFlt7vsksxfvYH/oPPYx8CPiDCcPbm3kGtXZF14FYotWsl5L2TREnK4m9j3Atcj75CXQz4rNNqXIELsi9wPm6eU3oB2ecnaorEqYmifRAEhV0+vx+cuaMO5CnKZmqy929tsBcUqS78vh2KaPQgs1eD+GYEZy253sxXkHvsusgIpyK4uyUJzSkyQTwCrlt3ekmQ0P9LCb0UETUckwi7IJHhgcm/nurG7AAp0nW5+irHfZUK3vVkKcjV8EGk3ZwcOjjlvt7g+ELmM9UIkxB7JxuiPiLDpWveb66JYIaW/XzvLcn5EzuwZ31uQO9McwNRJ3YBYW45K+118nuhJmjqZFX2pC0pb/kBs/k5HSqbHicQktCa7tkIERP0Be6InCWNNfQVtov9e9Le4tj06IN+LMqC2mteiPz6MrNLbDBhehdLWWEvkVay1dwD/jM8zIcL/tfp1oqryrJu/fkfNcvUZYO66ewdQI7uOr7u2Ptr3VGIOTPsL2ge/iOJIzY2SNf0IDAZWrnuuG4p5O15JJybmgrKjjkCKuuWjriCqZ6dGdh2SPDNJ2e1uloIUdc+geNOLRN3rwFfAX2idBKZz8nmVuGftst+hHWRUrzAq1omZQ0aF4uNadHZbCBl7fA48jcL4pGO+B4oL/AINkkzkUtL/c9kNmKAvN3onnhS5ASyKsiV8jUxc03sqY/UxjjLcIjYwV9TVrxCD/SEakF1VL3UbxfTzqTFhjsogSO1geBYiuV4CZi77HUqQ2aKxwN6H3EaeAeaJa32RWfCPsZB0T57rhtxLHkYHlkpsqscgx5aQw7FJ3bnoEN0FxWIoDnmXIDJiT2S5NRi4JHmuslmLqB2Kj0QHltEse2MzuRKyhHuSChGqY5Fdd2SNcDlJtmJgL6RdfogGZFe97KtQYnP8ACICl0TEVn2G2d/HOvwqIqZnQbG3do5571lqGSsrI7s6ORaH4O7IFXZVWmdbTNfhm5C2fpaQ338T+VV9/UjldCxKHvEwcqMbiUIqTFX3zGwo5tRIRHylB+e+Zb9TCTLcE7m+X1PXB5eLPcwjjE52Wfq36gVZQj8U8to06jpT2y8PQG5i3wD7l93ekmVVr5jshDxI7qJ2zrgh1t4LYpyeR2LZlTw7P9qHb1L2e7Wj/OqzZ/eK9aNL9MPXgBWT67eHDL8BFkzqe8dasnjZ75RLrUy0/reWZHoxZVyc1N2/dvfPXNn/DkMaqoFmtmrc1w04x8wqF1NgDLgXWXmsFQEhAXD3B5AGah4Uo2G5Np6vHOr6XiegRxEvyt0PQiTOssCfzWwKlz/45IjM2QdpX94qp/WlYlXU3zZAi8tzKIMJ7v4FMk2/AlgbeMbMzjCzHZHm5VK0CVo+5Fm5+HDJO3dHB+KZkphHDyBCoScyyZ4k6n+HNKZ7I638DyjWXhGrwNun9c2FNK4ecjceQi17Yuf42xs4GTgNyW0pb519bKJHfZyK+NsZHUDeReP3w+Iedz8XETrTolh6i3gg/V2vVhDXLsg19gl3fxRZGy2M3EiAUVkAt0aW1OcijfF7aL14G5GGw4q4LO3c/qZAjL3eiES4Eh3ybrNI5uLuHns8EHnTAxERfYGFE/mNKKH5TYF0zo+4b7OgtXhNRB5eDOwH7JzGbHT31xEptqC7v5bKMNbuysDM5kbBqI9E7l9fxRmkxd0fQvuchYHjzWz14rlC7lVcc+vjDgK4+9/Q2eM1lIF8uehXHnvs15Cc70BZBCsJU+D48yKGcoFOaP292d0/MbNLgcWADVyB6K9DSXL2MrO5kt/qBmyLLOmebK93KANmNpOZbW9mt6JA8zdE7NWp3P1blDRiOIrL9QWy4CrwJdrHXIqIrSJOV0F8Pd6+b5MxRpTNtE2IQmtt0knALWhTeBoRHySuLYa0et+gTjsQsbSLlv0OJcmt3my/0JBOibKPfQr8te6e5UJmt1HHilex1PW945A7yRuIoNkouXYq8A46sJwa8vuMCvt1AycCtybfBxFWSdS0eH1QvIbbUBy975Bp9nFJf62cVQ1ypbuAWmyUJVFcn/uQ28mPwAlxbfYYy8sU8kJu2vNSs2KqlAyT/tVWbJ8/Ah+QuG+imBa/R1ZKo9z1yn6XdpbbaO+LiNYtkSLpa2ClVMbxeQ9Exr4MzFn2e5RdUKawK2M9PR/FAukT11ILm6lRfL1NgY0REVE59+wG8iuCd/8dHXzXAn4Va+/LwK51958X+5ZHqVlyVVZ+DeS5N7L0fZGwqo76TtE/hwOH0kbcxrbm0Ymx0MCCEpHSj6P4XIW7cedkj7Js9L8ngMnLfoeS5ZeuC91RYP5uSd2miGR4m5oLY6dkzW1pr7Y2Y0GB0kei+Hlp7K2pYo+yJCILN6C2P/wdtZhxB9b93rHAAmW/1wSW2RIx9z+LrAZvQxzBMGTtO2Pc1w1Zqr6MLAg7of3zIMLKMO5L+3Bl5r6OUooN0kSDOo3UtYiNvRpp5PdBPspHufu/454FUaDmVdDmcidX6t/KwswWd/fHQ8tSpFmdEm1stgdudPedkvuXAT7zimc5SWFmN6BAtg8i7cgK6JCyv7ufE/fsjoIwzwa8Bezj7s+X0uAmgJlNjxadJ5HF0XLAYu7+SlxvZWFkZn3RhuijpK6zV1AjH1aov3X3hZK6hahZXT7o7uckWXRuBC5091sa/FaaeWyiR9FnIhvRwci9fRDwkEem3bBuuAu58OzrtYxa6XpTqb5nZouhtXMmRDgPBG5x9/ciY9HqyH3iK2DdqB8lI1M2yyWALaokNxiVwXhKdx8U3+dDa+taaDO9g7s/WozFsVlXVm3MFqgfc2Z2CYrjeEd8nwtZL0wCnObuF0b99shyYY3Y33Rxae8rDzPriizdlkEx9eZx92/DImlY7Av/guR3KnCuu39aXovLQ112xfUQkXB9fN8IEdiTApu5+8Nh7WrR55ZHiSJuL6v9ZaNuPTgN7ZkXRFaZt7n7WXFtc2TRPwWwpbsPquqc1whmdiwir24GTkzPYma2LSKnFy7qY+01RB7eEP2xEvKMcXcrUor83d0fjvquaF7bDHmTbOnu75jZEiikx1MoCP0ciBBbqmr7lg6Lspm2CVWQJdfLwJLxfSfEXr+DYv+sltxriGyotGYlZFHEAtkskU2hhZoa+EdcP7/stjZDoUEsLuT69THaKBYalKVR1o6RwNbJM11R8oMqZsaam7AQpKadmx5ZV55FBL1NZRzfC6ujVrF96u+rUkFWlx/TIJtsG/efB1xXdbkl8uiJTNDfRAqPIcgSeIG43hVZDQ4igrhS4Vg+iKD6FsXL+xNwP8qs+DgwXyLTDZALxZPADPVyS+bMSsgy5qxJom/t0+D61OSAyuMqy2JfMgk6nKyDLD+WiPpi7Z0DHVxeIRJyFP8X6e/k0komk1KL5XN1IstC5oas1EeSZEmtUqnbe5yAlOg3E0l0on4TdN54G1g66jqnfS6vvw5SkrwX+5ITY7wOB/6c3LMZshL+jhwXuJBJGqv2hNi7XEHiGRJr8IcoXM/kSPE5mCRxRFXmQHQOG4riDPZN6rsmn08Evkdkf5FxcSVkfTkYhf4o5sFK7Fs6eim9ARPkpWRieBuwbXw/EDGw6yCT4hHIrWe1MtvZjAVpVP7F6GRXYd6/QEymI4ELym5vybLqidJnr1RX/0dkEjsJrTNyLIo24g+Ss3kWm8AnGIMJet4EjpMcOyH3wysQ8dAw20uM44Ik3AC4t+y2l10Seewea8Zc8f1gRHo9gDShIBLiI+CPZbe7RHkZMue/GR2A0432nogs/BxYKOp6UCO7ngCmT+Ve/GbZ71WCHE9EbmENlWtVlMl4yq8gZIrgv18h4nUYsrgs+mpxIJkj1t6vgQ2T65WWM2NIXIDIrktjzvsLNbJrlJs3QWpXucRa8RUiYopMvOn8tikiu14jXO9yaSW/rYBPgBVpTU6fjc4ZRyX3/gYpVUYLol61kozDvkgxfHHMf8OBvxIENAqsfnPI+APkzv0UFSG3EnnNE7J5IOlnDbNjI2uv72kdgL4HrQnqSsmvI5cOHYw+Ajz2N7ONzWw9M1sRwBWk8BLgfjNbGQUs3NXdb3H3v6NJoD9wvpmtUtoLlIzEjWkU3P0RpBm4FbjGzDZzYVjcMj+ylDsZWd5UGQsiS8Ejwn2zwBSIbBjicjspAtE/ieKwLIU2kVXHYGBOYAcAr7lFjILHipLRNtx9pMvtZiCwXpTRxneM48I0/U1gNHlXBcmYLOTRCxjs7v8X9X9AhPWMKGj6ou7+MXJ/3yLWlcohxuNwYAbgDXf/wcxa4tp5SKn0FnC3mc3n7t+jWD97oXlxsJn1S+ReqTGejLdbkByXifrRxmo7N63DINwMPWR2Mjq8/RoRrQ8DZ5jZpiHDEXH/K+hAfSMRuDrmw8rKOdxhC7e7Xc3sT2Z2kZnNaWaTuPvXwL4o5tkGwJ/MrKvLzbtLiK8IxFyZdSR91wi3sBVy0f5nrBHEvq9zfB6IiG3QnnqyKslrHDAbSubypLsPjX75CiK67gK2NLNpAdz9KmAdd3+1vOY2B2Ic9kBW5guguW8zlLF3a+BoM5vTFVh9axSj+jp0/l3CK5Y4B/Wx91AMuO1hVIKSTvE5TWL1+/i7UfGwu38f++xi7syu7h0EHZboingqZ6MN40C0gbnHzG6OuAz/cPe3UdDHd4Fbk81kr6j7EB34KofwjS82ObOb2SIWGdrc/THgKGThcI2ZbROk4jTA8iiI33FVXmxionsYxVRZETjBzJaNyw8AU5rZPkXsj2QCHYJczIa2f6ubBxEP4H0U6HFjM5sR8gFvfFCQNTE2zRVv6yKUgWfJ2Gw3nOPd/Vl3XzNd6KuCmPuGm1mvONz9EWmKLa4XJNifUBKO6YHTzWwRFEPuTWS1VEm44lIY0roXBHUhs9vR2vEx6of93X0IOiwfglwbPyul4U2AYn5z98EoCc4h8X2kVevQMV4ws7mSNWJ4HPBWQ9YMF7n7IHf/K3AQSv1+baGkQ2RXi7u/6O7bekWz8taj6IsR3+dMFEd0Y+A/aE2ezN2/Qoe+fyMy8aIgu4Y3+q2JGWa2IYz2rpMD8wGP1SvqvHXmyYEoC+MW7v5lFeTVCG3sNToja+kiI2qn2B++gdxn56R1BtpvJnhDOw52Q0rzA9z9Unf/p7tvhUitrYHDzWyuGMdnuPs+7n5McSbxisSYSvrT6ujsdaCZ7Qaj1t6U7OqC9ndvIa5gNFR1/HZUdMgDjimF9APIuugfwELAysA51GIhrRaLTl+U1emT6NBTINfFA4C13L1yRFddAMiLkIbzCeBBMxtoZtO5+9PA4UgDcAXwEnAvMsO+yt1/LKf1zYEgCMzd70TazhUQ2bU4stp6Bpm0F9ZKI0wB/VdCE+h3ZbS7WZBYdNyLZLcWVEsz/HORHPjOp7YgX4bcZv8RVkhtkl3J70z0AUgLxJgtNKFPInf29YGZgd+Y2cwpMR1k1x/RurKTu78HbOzuz5bzBuUi6UtXAcub2W9gVF8syK5bkEX1PEjRhLsPRUFvN6o60ZDI8ABgQTM7E0atER1yTzYhEX3lX+jwVuBsRJ6uiFxxAHD3R1EWstuRkm6TOJTUEzOVOOA1QrHGmjAlGqNbIOJwYbR3ORfYxMz6JmTXYER2zVFKw0uEme0I7N/gUqGwnB5aW4jEc1ua2a5x7Wp3f3CCN7ZJUadcnym59Cw6kx1oZn1ibBZEQnfkcvd1uza2yWBmS5rZ+g3WzX4ofujzcV83AHc/GMWY2gI42Mzmrd/nVWkOLPbBYZyxCTI4OCAZmynZNRzJtC+yAMvo6PAm8J8cn4LY6zeQSes8tPax7YUOzG8ALyDXshUQO/sI0vbdCHxKBBSuckF+yO+iTcwmyPz6U2SxVQRcngmZZl+LXBXnKrvdzVSo+Xqvi+IJ3IY2gn1QQM2vkYb0wvj7JTB/2e1uphKy+RJYJL63GTckl9Fkt0z0u22Tuo3Q5vEzYJW6+ysrW2rxejrFnPYv5JrYH9gOxR58BOgf96UxGzZNxnrlZEhd0NVYe19EbhMrJPUtyefnkVKEdJ3OZZR8+iLl3CfAQW3JOhcH2Bwp21ZPZHdtzH1/oC7mJbAYtVijq7R3e5u11M9dKBHOc7QOXt0LeUp8DexcyDb2NAuU/Q4lyW1eZIG5bl19/5DfoGL/UifHPyHFe6VjstatpWcC99E6Idg/UUykI5L+Ng06ozxFEji8agVoiX3JiQ2u/Rb4AinQi7iF3eLvlsCPMQceWfZ7NEOhFpO1SFDyKgpr1Ooe5AL6LEmMrlw6bim9AePVWAX/fgu4sziMRH0a+LETsAZynbgx6vaITvshcp2o5GKdygppQt9H1khFUMOewJoo5sVtjZ6ragnZ7FZXl2Z9eiomzRHIvWlAPHNSLFJPx6I9d9nvUqIMG/YhwvQfBb2tfJDR8ZTp1EjTfi2tA2X+GrgHWTIc02ATXiniIdkEFi7vV5MElUeBRjeOua8h2dXo+8ReiEyJbchi1dhI30eSkAO5ohgi/S8v+x3KLrTOVDcqkHf8nRfFw3wXOKLstjZrQXF8HgROT+omQ4TMVyjmSs+6Z5ZGVmA5aLCPFnh5NxQ24GLgrqS+SDrUM2T7GYp9VmWioVPs8YoMsy11stwakQk3AWtE3VzIsvDroq6qpU5WA1FQ/j1JyNW4dgeytHkFkdSPIiOFyp7XEtlMGn8nQaRW9/g+e/Sxa5FVYSrrXWOvs3OeA1vJshHZlWbjnQOd4a6h4ufeiaWU3oDxaqwIq5HAaWO5rycK/jgyJoVOyJd+QNUWbJSNbWZgSVofhDdFh+Aio1gx+LujAKQjgV+V3f5mKcB+JJoRaoeXbsh6cHDIeo2Q64MkllvUZeyoWknk1RURW4vQWou8JtLYf4IO0Gm630qRMmOQYac2Pu8ZfXOBuvtnRu7HnyJ3lHNQIoQeZb9LO8lrIeDsurolQ1YjgT/UXeuGyK73kIZ++rLfoWT5LYaIrEuTunqi5ldIE/8osGNxDW26/wucUPZ7lCzDQl69gPOQku5ulPBliri2CHADOrBcgYL2t6TPV7XQ+uC2DVIkLZrU9QmZfkEDsiu5r7JrbwNZHI2ysz2MrJRGAmfWywrto+9F5MMMZbS1mQryfPix6H+0tl7dBfhfyOrNKJ8Cm8T1yu9hgFOA12MNLqyOupFknkUWStehzIp/RmFnSm97SfKaG5guPhfryN/Q+WL9Yh+HrF1/RCTiKogMWxKdSU5Lfi/PgTVZNCK7dgGmQ2e3p5N5MJNdHbyU3oDxaqzM1f9AXcrZNu5dLBbzHcpud4ny6hUb5xdj8KamwuuEHAtXgM51g38ksF3Z79AsJTbUp4Zcjou6bugwN5jWlg9rxWJ0N7By2W0vuySLdO/YwLyKMqB8ikzVJ4nrK4XMhgDHA4vX/U5lF5xkbLYQhzlqZMOMiCQ8N67XW94sjMiwZ1FMw83Lfp92ktkGKPZgL0S+FDJcDsVW+QhYte6ZbsCGMc4vLPsdSpTdgFg3vkFWHX9JrtWTXSujeGdfIPfsgbFRfK7Km+tEPr1QpuKnkQXNnejA9w4wTdwzE4rp+HGsKccisrBycx6Kvbo2da7CSGH5D3QQ7pvcPykKlv45sC3Qu+x3aJYS815KFk6OyKstkNKpP4pn9j6xr4n7ikNeL2Cxst+jbBnG384xv70ITBl1qUJu2VhnL4m/izX6P6hiiXX138CpSd3cyBLpUWRhPUtyrUuVZQZMFf3sZYLsivrp0HnjXbS/KQjDzVD4jy9jvf4o1uSWMtpfdqmb89ryJCnWldmRIvgN5PX1IlnRNFGV0hsw3g3WpuZ0dBA5usH1ovP2A74FfhffKzVpIlLh/2JTU6R2T61AZkDudi9QpzVB2oB3UBrf0t+lWUpd3zseEQeDSSw/kv63Rtz3L4LIqXJBFm3PIqJrw1ikjwoZnZ5srPuGbN9CWtFTkbVXpcZvnewKYqEbchN7LGQyc3LPhcDb1Ezc21rcp6tKf0Qpt78Ffl3IhNau24Xl5Qp1z3WP65Xc5MT7n4QOv3sDf0EkwpjIrgEo8cadiIhIx3Ql5Rjv3gkpmwbVjdfzY+7bJqnrhoiHS5C1zbcoU1tl3LkRUf8YOrCtQ0IkxPVdYl9TkAhFH5sUETbZEr1t2R6GXO9uAWZM6meOfUpDsiv5Xtk1OJHBFrE3uZmwRKrvo7k0lFtvdKa4EFgUxUv+Hu2fL0cKlYvKbmczFZSs5OWYD9MzxjRR9x6tya7ZgN2RkmTPZI2ulLIp2eOlFpcN9yDJvQNi/ns8WVMqJbeJuZTegJ/U6LGQXXHPTsgXvHLB09FBZRAiuWZJDiP1lh57xOLzKLKA6xKT5WWIZJi27HdptpL0vSHIImk0GSXyXpUKx+Sqk8XeyFJh3uTajjGG92nw3CIotsDTSIu/Zdnv0s5y60VrK8sewLTI5ekWZKr+bGxqpomF+m3gmDZ+r3KWIfHeV6BYZYXlTGrZtSo1smv5Np6vHEkTc9xpwDnxfUqU5v0L6sguxnL4reJmkdba5JbYPJ+Y9LuNY97bL773ps6dGFnbrItcUSploYSIlycRobAedVYJsbe5O/leyHUylCG1cn2ugQyPBZZMvvdBMUJHxt5u5qgvDsMzIbLrLRKrm1xGk2snpIh7DyW2mqqoj7+ZDGytUK93PR6JlCavAIcm1y5HStDKk4Z18tsbWf+OjexqGI6iavsXaueNrrHvO2dsskjG7rRUlByc2EvpDfjJDR8D2YWsFgZGmbTstpYgm22Q28gybVxPF599kYZ0aGyAXkHmmwuV/R7NWmLTWMSAa+hCW/UND6NbfJyHSKvCJHiLkN9B8X0KGpANiLSdgjZir0yMBVl2HAD8Kb73QsTqccmivC7KkvoVssq8FxFfN1IRi61xlOV2KMD8jmmfpDXZNRS5pKxWVjubodA6huP0ddemRVZIrciuBr9RSUK1XoYxZvsjV7EviENdMu8V37ujg/OOVNjFCSnk+iTfZ4w9zFvUkV3I2vIFEmu4tv4fqlhirL4DbFxXPyDWjBEkWdiSuXBGFDrgY2COst+jBLktMKb5K5FT59j/vY32zouSCZpCRml2xUlJ3O4SGa8AzJfUTYksgc+lYsTMGOSYkl17IbLrcVqHSJkGGSkUbozdy253yTIr1t4WFAblCeA74LDknjGSXWO6J5eOW0pvwM9qfGuy66io64XMYz+ggtZcIYMLgCfHck+6IC2ACK8LgH2AWct+h2YvjINVYVULNUKhDzKh7oRcJt6I+g1CbofE907R/24iNKRFfdnvUpL8eiKL1JEohsUbsRGckbqDcNQdAdxFLcj62mW/QzMVZAH3FkmwflqTXauE3M4ru60lymjhRu8fY7Mgq1Oy6/y6ZzekovFAGsisN4pDuE8cRu5H1jL7FPNe0veWAx6gwvEwkfXuF4ikT2Nv1ZNdRcyufjGmr07urSRBOAaZnoGUH1PU1c9CzW3290l90R9npoIxuagpLlcd074jkVMnRFo/iA7T55CzK6ZnilNQ9uJPYv5bkgZWR4h8vRjFlKps4PlEHtbG59/SmOwqsm4Ppy4EQ5VKMi57I7f/m5EHydAY18cn92Yiq2Kl9Ab87BdoTTicgOKJfE+FLZIQYXBnfG6Lwe4ci/Vi+YDyk+Wc9r2cGt5bWXBNEoe9G1A8uE1jM3NTyGv/5N75kUXNGVU+sCC34VFBMIEDQ1bv0zpQa6c2/m6KzNmvQ5YilZVlIcNEri8ii7dZk+uW3LMo1bYCWRophxq6WtOa7BrlxhhyeyX6XGX7G62tBQ9H5NWAqNuBGgl9cnLfHMgN799V3HyHDLojK6KRyDrmWlpnYasnu4p4NMvFM5VIrDEeMi3Wgs1CZsvF99QibuYYw63CBlBdxZLFHuQB5Aq22phkQWvrjx5ISXcPypp6PbBm2e9UhgyTz9chUuYQYPVYKx5HypBuyX2HhczfBBYs+x3KLiQxLZHBxlQk5CDwOxqTXdMCF1VxDamTX1dErv4HWBCF4lkInTm+IpNdlS2lN+AXeQkRDkU2xuHAwmW3qWR5FAtNcTgZ06J9Izl468+Rddr3Diq7PSXLItV2zgfcQQRSjoX75pBTQcIaIlofQVqYYqGv3IEZHXrfBjZL6s6OcfwjcGW6SWwk9/h8FArkPHXZ79ROcmtF9rV1T2y430RavhWppebuXCe/ypFdMQ5nRu5g2xVyaXRf/O1HjewaFjJtSe+pYkGH3r1jnvs9rV1BD6CWnOR3SCn3OK3duSu5+UYE/Uh06H0RZWBry7JrfWpZes9E1iIzltHuZirIYqZ7Xd1DwFPJ90Zk149V3rcQhEGsEXMhC60PGAvZ1eB3+qAsgltTZ0VXpQIcE2N4yfi+H7KqeSfKBojc7oUCp59NKASqXKgpSnqh89tziDi9jYTMp0Z2PUpCdtX/ThULOnN8gsJVpHu6OWLdHQkcntRXktivYunERAB3/xo4GbnwzOfuT5fcpFJgZhYfr0QbmaMA3H2kmY32f21mGyO3xffaq40TG6LvnYRM328puTmlIvpZd6TdPI9a3Dfc/Vtk2XAbMK+ZPY8IrstQzJAV3X24mXV21ypUMXyC4qZcZ2ZdY7weiwiaA4CNgMtCvqNgZlY3vgcBPyCXgIkaZrYgcIyZTdbWHAfql0jLtx062F0PHGRmA9x9RFwvZDm8nZrfNHDhLTRujzOzvu4+IllPRt0Xfz+ioPzlAAAgAElEQVRBc92kaMO9kLsPM7MuFR27BU5GLtqLAc/EfNYVwN1PRxkDeyKLr6UQub94IrsRJbW7bNyNEo48j8iuVYBzzawvgLu/gzIwfo0OxqvFcw8CsyKyurIws1NQX/qVmXVLLh0LTG9mlwIU/Sw+v4X2LdcAp5jZzO3Z5maAmZ0P/MvM5o014BU0Rt8A/gqs0taakvxGMUd+4+4vAVe6+2cTst3NihivUwKXuPujZrYfmhO3BFZGRggnAGsBP7j7+Yhkfa2sNpeNov/EetsTJeGYEe2Tz0Pz21Vm9tu4708o4UZf4EEz65f+XoXXEJAXyZTAh7Ef7BJ7uleAownPGzM7BkbtCzOqgLKZtl+ykBnaQg4zo4Pd/4BdkvpUwzw5WszvINGe5vKTZZ77nuSwOFqsPwMGRp1Ri6/SB2UdOwtttLehwplOkAYv1bR3Q/G4Lqdm6TEFitEwBLiKmuVbfxTAder43hlZQ3xKBSy6UBaxYWjz3CfqxjgO0WboIuClkNOBVDymGTVLrSWR+9jphHUIDSy0Yoy/CTxFhVNxw2hZjFsQcTASEYFFn0zX3e4krnmNfqcqhdYxfU5E1m1TosPxxzHXNbLsepOIR0PFsxqHDPojous9pBApxm4fdCj+EDg9ub/esmu+9mxvsxR0+H0DuQ7PG3WFZddD/ATLriqXmP+WRxa/i6OQC7sla8S5MTd+mtfcWnIlalbppyFruDRMxeJIMTec1tb+ByHLr0quHXWyLPYvU8S+7p/U9sRF35sk9jZ3x5jfoOx259KOfaTsBuQygf5jYdkY0J+QmGvGtbmBS5DrybxltzWXjlto4G6INPL3xqZm26S+zVhwVVywYxy+ggLgFot1b+T69DYKcFuQXVMisuv7uL5zHG4+pkYU9kUWD4uW/W7tJL9OiNj7BAW/nayob+P+tI8ujCzlHomDznplv0/ZBRGll6KD8eaNxnZ8Xx1ZfxV9s3IkVyKLHiQZ6lBckOtQTJCTgd5jklG9bCf2gtxItmhQ3w255BwX38+KflhPds0ah5knyn6XsgutE7f0i7nsA0R2Fe6d/WOO/BC4fCy/V4m+WLcO7IeI07vIZNf4yLCtNbaIoVcET09jSZ2IlFO3U8GsnokcFkUGBismdZ2RcuT24ntybQm0T7yRxD2Z2p6xUntnWsfDrN+bnIbOtUcB00RdEYv6duDXiIA9vT3bnEu5pRgoGRMhzGw5FD9qaRSI+QWk5euHAh1u5O7PlNfCjIkBYXJ9LPD3oj+Z2QrA8SjI617ufnXUdyK8pcpqb7PAzOZG2qcuwI7Awy53p8kQYbUq2tzs63I7mRIFZP4D0vC9hALfDjOzTh7m2l4B9zsz6+7uP4Tp/zVI83kdCvb9VSGPBs+1qjezydGGaZjLDbmSSPpPV2SpNQmKB3Jn2r/i3q5IXl6V/tYIMZddCWyCyOXnor4FGAgsgzKKneTu37bVJ6sCM1sMuSZ2R645fwUecPePQpaHA+ui1PDDkDXSRsB9aA35Mn5nrXh+M3e/vr3foxlgZuchd87l3f3tqOuHYtHMiGLF3eHu35vZtMhydVtE6uwHvOju/0t+z6q0JtfNZ/sjeb2GgvO/EP1xDjR+Z0Wxt/5T5fFbIMJLjIjPi6LzxKfAS+7+XdQfjPrZBu4+2MymAi4E7nH3P5fU9KaAma2OlGv3AMe4+6Co/zfQ390XiO+j1lYzOwOF/hjg7p8nv1W1cdvZa26eR6Essk+idWRw3HMjsAIiqi9EZP8uyL14VTO7HymM1/Fqu3pWBhNFjK6MxnD3h1Bcmh0Ryz0rykxxHbBKJrkyfiEsgzY1h5nZvADu/gAKTPoM8Gcz2zLqK79RTPAyOsj9D1kuLGtm3eJA93tkFbcB8Ecza4mDyRWIPNwEWM1r8X1GAlSBdIjNzg8RE2RflN59BmBPFHurj7cRs6u+/7n75+7+WZVJLhgVX6+Luw8FfoWI1AuAHc2sV1zvHPcOLTbXVehvY4Cjg/BTwG1mthAoFhIan4OAnYBDzWzSPPexCiK5XgDmQeP1ATPbAinezgHmBHYOGe6LCMMVgKvNrHf8zvfIQumT9m1+U+FNFItxoJnNBKNi562Hgn7/GVjLzHq4+wdoLd42nrkWyXOrIjZXlQ7LMGq+a4nPZyB5DQDOqovZtTNap29CiqdKIwjCguS6Eo3PWxDx/FAo70AuYl3R3uViRDgsh8IyVBZBTN2F4pStDBxvZsvG5f8As5vZHrHHGV6suYHXUfiKUajguB1hZr1QdvGNERl9HHCOmW0e92yAwlPMioj/E4Fv0Xw4GfKOeAZ5nGRUANmiqwOiEYs/Lsx+1TXKGRMOpsQGVwK3Ake7+3+jfmWUJGJ+4FB3v6S8VjYPgrgaFpvtBdFG+hNEcD3i7kPrLLv+CewXB8D0dyo5pkOj9wTwEdKOfoVIhfmQJcjJ7v51VeXTFsYmj2IdCUu3W4Hp0abyIHd/vb3a2YxoJLuwKFwWjdNpUOyZwqq1CyIVNgT2dAVfrjTM7ChEHtyPrLumB/ZCrtpXA7OhQP0bu/sbIcNLgMmQUgDgMGAPYAl3r1QinXSfZ2Z7APujLLsbj8Gy63Z3H5L8xnbIfWp9RC5e4O7ftOuLlIBxmPsKy67XkWXXf0NZMhcitI9093vap7XNjSCvVkOWgi8RJCEKvbCYu79pZqsi9+3JUIiFPd39+ZKa3DRI1ti10b7vfuBgFJ9rEFpHjnf38+L+OdA68ry7b1tSs0tFnRXhJmgN+Z27v2Jmv0LxfrsCJyTeI32Rxdfn7v5W7LUvAtYGlnH3V8t4l4z2Rya6OhjqBnwLIvUL89aGZFd9fdXMXTN+OYzJVcnMNkUxGG6hNdm1EspG9r67/6q92tqsSMyvJ0XkYCdk4TATcp/YGRgcRFhBdq2EDobbZ3NrMLPjUSKDtd39haT+JmBN4AzgVB+DG2PVkGywuwPTexvZrpL+2QIcijaG8yKt/NPu/rf2a3VzIJFdN2BSd/80vUaN7Joa9cln41oL0jgfUcVxa3JXnMzd707qTkKuJHcjwmoaZIm0P4oz+AWyZH0s+mFntM8ZaWY9kGXSf9z9/9r3bZoDdW53eyJr6jGRXXsiN8Yf6n5nWuBLd/++PdtfBupktjaKj9kPJcx5PLkvJbt+7zU3xknc/buq7p3rCNa5EUFzPHC9uw8xs7lQBt5b0NgeEvPlVMgKqVPVraYLxHrREsrM36J14y7U7z5BrtpzoRjLH6J94feIQBxelT6YnnXjew+U0GAEOkscnVxbA8Vp7YbiPF5b91vbA5sCiwC/8uzNVClk18UOhDqS6xiUjeM+M7vczPq3NfnV11dhksyYMIiFtqeZ7W5m09RdG4hiWawLHGlmC0T9f4DtUUyRyiMOb90RcdUTkYArA7uiTeHfgKXNrKvX3BifRdrSPHaFmYDvCpIrCAjcfX3kGrUncIiZTZ5JrhrCQuZOFCyYOtcIYFT/7BzWg8ej4POHIpP/fcxs/fidyiAObZ2R9v2qIAlGXUOa+IPRRvs6M5s/rg1z90MTwqZq2BJZbBWx3XD3w4DzEYH6F+AHdz8VWWMehubDF0Nmndx9RJBcnYOUuaCqJBfU3Izj83nAmchq5gYb3Y3xdRQLbW0LJL/zQQVJrhPQYXkbFLt2sJntEEqn1I1xRuAiM5vf3Ud6xJ6q0t7ZzDqb2fQw2ntPh9zCnkhIrkEo2Pcu0ad2NrPe7v6pu39bVZLLzBYzs8PqqjsFybUYyhh9F7Lavwy5cC8HHAm8BXyNQs0UJFeXKvRBU3zpPc1skqR6Y6QA2QJZ8hP7aNz9TuAQ5Jp9uJnVW769iqyGV8okVwXhTRARP5fxK8gv/n1khjkQmQ6/j2Kr5OwwufzihdZZYI5B/u1HAf2S+sJC9PC4fhGwSFu/U7VSyCc+/wr4HMXZKupakEvJcyguyArUshj1opaGurJjPJHBKSgWzVzJtUJW+6INzxBg97Lb3Gwl1oxXGEMW1LivPqORRT/sOaHa1iwlmcu6x9+i3+2O3GSvBaZt8NwVMff9CMxe9nuUXUJeryZy7JpcOy5keTW1jHedqWX7rOw810COY5QFIhNfQ+7cMyX10wCPA6uW/Q4lyGy2uu8HAp8Bm8f37WKsDgH2ITKkxrXDgHeBJct+j5Jk1xMRftcDm9ZdWwjFcFwZmDb2MdcCveL6Coj0Wr7s9yhZhp2Q6+ZIZNE7av+LLIu+Ay6M72uGTB8EFkx+I90zVmbvjEi/s+vqOiPr1Q9RjMIpo74luWf1GLd/byC/rhOyzbk0bym9AbmM53+YNPFvIFeJYvO9QTGZJhNpJVJF5zLhSmx2Jkn6VA9guvh8SfS5Ywiyi9rhcDXkSjESxUoq/V1KlOHywFUN6reMjc1i8b043LWgw+HIOLSsTmuSsVKHv7beFxGFI1Gg0cnqrh2JtPbHVmlzOK6yRG6wH6NMduPynKV/J/aCrGN2J4gsYApEIswTh5et4pByHTropZvp85GV0lm574koRKTqqUldl+TzsbFWXE1r0roSfW0cZdgp+bw+cFD0sUUIAjGupWTXjEl916rJFHgaZSwu3n1BZI25R3xfL9aPY1H8raHICrhP8huzlP0eJcmud8jvEZThedK66zMBzyMrrs9i7BZE9hTIgvBeYKqy36XsgrLc/6Hoa1FXkFwXoD12sb6uhbLN3oOShZXe/hLlVsikB9orF2eMzoiU/hgYDEwd9SnZtURee3NJS3Zd7HhYEJmjv+gyYZ8VkQ5XAWd4zdzfUzP1jIzxQbiC7QkcHd97I03J3gDuvhPa0ByFTIyncffCpHoKtIgvhUiHSiLcS5ZDm8F6vICIrhVglEtoF5e72L3IbH1eYG9P4hR4hdzwQh4jzaybmS1iZmub2Rzh0nk7CkB6CMq0OE88sxAiwV5x96O9ui5jRf8bhaTvPIXG8q/H5XeKcZ2M74kdUyPXpidNgYAfQnGjvggZXgfshlzvzgZmNbOWWItnQ/Gj9qly30swAll3rGpmS8Coua7I4Hk0kuGayN29yNpblb42RoS7Zup2dzawGUru8h/kIjYNgLufixJx9AL+bbWMikPjbyVkambnIBnsV7w7sgK5Hbl3LoXCAxyFXLPPA75BSpOdYq+Du7/Z3m0vGxEH6R6UCXpn4HBXUpdR85grDtzpyPXzB+AKVxbkRYBT0bz4W0/iGFYV7v4V6ldnovntQjRu/w7s6+7fxVmts7vfgWS3MkpgUlkkc9UhKI7t5mY2ReyFz0Hk4XTATWbWzxXPtnCNfyyvvRmtUDbTlkvbhdaWHC2IzX4E+GfUzU7NbLhn1B2IAjFXRnuXyy9foq/tjDRRlyJT4XuB/rTWyF+OCJuzkSZlcWR+fX5yT5f2bn+zFKBH/O0JnJLU90bBvX9EQYTTZ9YFbkapkytlwZXIoLAi7I2C3L4RffE9FAi3kOsxUf8+cvd8HxE5le1zdXLsiTSiferqN0Ta43XKbmOzlVhr10GusUNiPmtpsB5vgQ7IL6O4Z88BT5K1yfXynA1Zbf2N1u5h6TpyNInVQ9ULcg9L+9sBSGGyWXzfJOT1DToMTp3cuy9SlCxb9nuUILduKAj/wPj+B2ruYdPE3wuQtddkyXN3AR+ETCtpyRVyOAi5us5PgzMEiZUWirv6Yay5ryPl3Uskrne5jJJVb0QCfh/rRPcG9xRWTEvm/csombSg88cQFKt2iqgv3BjfJjJVlt3WXJq3ZIuuJobXAs9fhkxZRwD/BhY3s22Q6eZdKADkd2Y2C4rx0wkt+BkZPwmuAMAXoyDU2xMmw+7+oUsj3xL3bY/cKH6DLB/+gdxV9k5+q2GWxirAa8F+t0CWR1dF/TfIIm4QcLWZHWhmy5jZr1F8kB+BVz2CMJfR9jLh0shNgrSf3yDrwtmRJnld4N6w+DoGWANZtT6AtPNLRB+tVMD0woK3GJvx/vshjeh/zOw8M5vezHoi8uZdYJW4N+8FGJVdrLCqHILW0ZnQBntEMu8Nc/drkMXma4jsfxTF9Mna5EBYKryOQi5sgawaOsEoy65CnseibG3Hl9bYJoGZPY7W3a7xfQHksniYu19nZusjq8LD4+8xwLZm1h/A3f8IrOjug0poftkYiQj8Vc3sRtTvbgJw94/intkR0fAlQATwN2BHYIBX0JIrwaIoE+fz7j7KAtDMdjazgWjdvd3M5nH3y1HYlH2RR8lBKObos2U0vJkR+72TkEJ4PpS4pP4ej/Xn0YruXxolxhmGrKevQ6T11oll19nIgnVxFO8xI6MxymbacqkVoAtKYwy1eCqLI23oVPF9VWRdMxy4K3m2HzrsvYYW69LfJ5eOX5CZ8PvR3y6gtUYv9YtfE9gJbRYLa5yslarJZyp0eBkGXJfUL4vi+gwJGX+OCOyWuF5Zy0xktfAa0nAWgea3QyTgYal86uVUtb6H3IVXBmaI75OiQLhLoNhS54csP0YWwPOh7HYfA9OX3f5mKujQOx3aYO+KrGPepBazq9XYpC7IbdX63jjKtDc1q62zSAL5F2M7y89Bh7dXgFmTur6IRJgWhQP4CsVjbQEGRN/8ABFfU5fV9rILrWOZfRHrxFnU4nQVe+q/xry3EdpfHxZz49zJ85Vbd9H54wbg4VhPDFmV3xPj9nNkLf199LmZy25zRyuxLp8e8jy67PY0S6EWo7Y7ilW2PEkyCUT6X4FcZestu7YgW1HnMoZSbNQySkakSb0XmV2f45HOOFLQ3gPM4+7vR92O6BDzMXJ/6gMsBqwIrOxZo5LxC8HMpkUbno2RS+xlKIPMJ3G9sycxpJLnGtZXAWOQyVTo4Hwscj/eNOp7AjMDc6J00ve5rEK6eIWt4czsWGStOm183wq5Px3m7qdESvhNUIyQSva1Ama2OjLxvwq5E9+DAgZv5e7/C8uZ7miTuHKU19BB+bgo7hXdEIxpHkNz36lRtYy7fxDXpkXEwtPJ/VZVGY4NMf/tiKy27kEuZf9MrldadmHBcQMiWdYzsz+jA+DuZjZljOO/IMJre3f/Ip67GwW4ngxl+ny9rHcoCxGXtohlthZy/f8IHZAPBK7xiNcVe+3BKN7tl8gDYmd3v76MtjcTIo7eI8B9SDbLIQLs72iN+AYREVcDV7r7riU1tcMi9i1HIUu4Y9y90lasxbwfsfHuRnvhPohM3d/db4v7uqJM7psh4v/a4hwS1yt75sgYMzLR1UQwsxfRJuZI4FKXO+LSyPR6XuBrd/8x7t0YxVlZDfnJP4tiAP1fKY3P6PBIF4r6Q4eZ9UIWW6cjsusQd/88AuHugw4tb5TR7mZCIcNwu9sYZa28B/jAFbC1H3LRORb4h7tvNqbfabeGNyHMbHcUyHUAsmS9DgXHPTncn3ZEGQQPc/d3Smtok8DMzkCb568QybWeu3/ZYCx3RUkQtkHKkc/cfdEy2twMKAjlOAAvh2JKPYLG7KdBQGyMXCdGINdZR6Rii7vPV1LTOxzCvXYV5O7eCVkvHQl87O7vldm2shFrxgWIhH4u/v7G3W9M7rkTWcCtGN+nR+7aJ6BxXDmSK4WZLY+sPN5GAdUfRt4OB6PsxwXZ1RXYAVlSv+Tuj1edaC0QMrwEEaf3ov71hEcYhghY/yLwoLtvU1pDOzCC7DoCxd7b2d0vLblJpSDZL3dBcfN6IKXSTCi78TLApoVCJMbtBciyf3N3H1hOyzM6EirlA9zscPd5zOwBZK1lZnYpMnUdBvwvXYTd/QaUQWZSV1aUrl7LMJORMV5IDns9kSn/Amb2CTDY3S9292+jPzpwGtDHzO5B8btmRG4TlUcs2r3QQbkfMCUios81s3Pd/RMzuyhuP8bMrnL33zT6nfZrdblItfF1eBsFU78KEV2HuHthWTMH6nvPoVhTlUMcSOZw90sA3H1/M9sXZRx7Ccnuy+T+4iA3zN3vNrOHkevO7Wa2g7tf1v5vUS5ioz08tMm3I0VTL2T9dqWZnefuz5tZYe1xHPAMGtOfItfQymIMlnANSYOou8fMVkCE1+7IlewNMzuwqoq6kNcQFGvrY2B1pFC6Ka4X8WveBNYysx3Q3PcrZJn0XUFyVZGwSQjUu5BXw5tRvzSy3voD4GZ2tbsPjb3yBaU1uInh7g+ashf3dveP02sh5wHI8vzZoq5q/e3nIs5sJ6KEJ38tuz1lIfbL3YHJgU+Ay9z9QQAzexa5u99gZhu5+43uPtTMdkPJD/7Z5g9nZCTIFl0lIg7Ed6MMT58nptcPIFP0/RHJdUzc8x0iJ4eieD5zAC+7+3t5scn4qSiIhjjsPYT61lOIwFocWWsdEvf2BjZHWr5PgVeB1V3pfdsiLCqBRI5nAnMhq62P0YZ6IXRwOdndvwrLrp2QxdIJ7n5UWe0uEwnB2g1YmCAG3f3JuH4Syir2ILCTu78Wh+Q/IM39MvF8pea/2ByeCwxx973jADI50oZ2QdZaZwJnu3ubRKCZTY0Ogte4+2ETvuXNh7BQGISy2u3v7s+a2SuoL94JHO/uLwTZsCiyIuyKLKiHW0VdjOvG7gpoX/Kq11w7G64H9fVmtiCKN/V64Y5XVZiSkdyCCK3OwOnu/ufkel+UoGMOFK/GgV2r6HbXaM43s/uQJdJSifdDLzTH9UMWNNdmpfC4I1WiR/87A82BK7v722W2bWJBhdeQTkjBtDqy7l0z7VNmVgSaXxPY0N1vqnu+knLLGD9ki65ysRwKdPtjuvFz9xXM7EF0aBkMTI9i08yB/s++RXGTHLk0UqVDXsYviyBnuiPt8f+Ard39QzO7BW2294rNzn6u7DEXm+KCTAM8Fs9XdsEprBqSMdyCiINH4/o6KAD4TvH95LDsuhwF+r+qhGaXjjprmntR0OVZgU/M7ClgM3c/zMxGoDgrd4SJ+3dI+7dGPF85N0+XG+xh7v5xWGGu7e7XUetjX6GMi2ZmZxVkVxxUpk4sZ75GBE+/IMsqtZbERvsY1J+2c/ePwnqrOxqzu+k2O97d/ws8FqV4vnNV571k7N6H9ij9gEfN7EJ3vyzWhdHIrkSh18ndR3qFY4oWZE1C2jyPXGeHovX4gLh2DoC7fxGWnBvGT7zg7k9UkOgf9b5m1ieUR4aysJ0NHBwWMyNd1uhL8//snXeUVtX1hp899GoL9hp7icbeezQaY2+Aij3GWGKJvaGogGKsUbHF3tHE8rNh7xp7iV1BsWHBgoIg7++PvS9z+YIKiPPNcPezFsuZW7515njvd855z97v9s2SgUBrM7u4Sv31cyiJXGvjUdSbAGulyDX1qOoYgqevX4h7ci2BV0QdUhobnjSzo3HLgBvNbC1JDxQ3V7jfkskgha46Iul2MxscE8YBlHbfJa1uZvcD6+PGmpcB7+FpFWPxqh3vFLunSfIz2QivUnRAiFw34ikR3YHdgP3M7FtJRwBIegcXaYsFSyUHHGv0GOiIe299iUfB3RHn24cosQ3uMbUzMM7MTpb0ARG2XkWhUI1eZvfhvlKH4QbCKwAX4BObTSQdFcL/XHiUzbPAYFXQsN/MFgHmk3RbiFytcGPWo8zT2C8AkLRvLPz2B743s/PwPr4e3zw5NM4fgEcb9qrKwq8UiVS8u8OAz0PkOh+P2vqDpBfj+ewJjDGzU1QynodqpRgXlPqtAX+eRuBiYVs81eQwM+ss6cwfErugUfCqKjX90hFPP3y3dH5TXOw60MwoiV1f4hXIxlOVd7egJHIdBvzOzI6W9LCZ3YHbBnTHzdLfNLN2IXatgYvU71atv34O5r5Id+IbUSOB1UP0T5LJolaQj3H4Zjw69RTgVDP7o6RasetE4BXccy9JJotMXWwGmNmywP14SeQVy+KVmd2Hp0EdBwys4sQ6mfqUFntd8AikLri540lm1gdf3PWQ9ISZ/Qb4D55Ge52knevX8uZHpEb8By/J3QmPBrlM0o5xvp2k0SFKXIOXNd9L0jn1anNzwcy2Avrhz9sz8hTYnfDqOkdJ6vcj91YmkitEqS54SvFoPMXu9ji3KJ6SsyOwp6TzS/edAewNvIQLEQYsLmlMnJ8HaC/p1Sb8c+qGNaYXz4CLM31orLy2KHADLrjeLOlbM9sRjwJpi6cwHlOfljcvQgD8NbAnLig8GseXwRcs8wCnFuLMD4ldVaUmImlvYFM8auFRSceWrpsDF7t+BZwk6eza+6uKmf0K3yRZDO+7fnh0yBfAi8BtknaLa9vK/X0Kkbby/Tc5mNmKeGX3G3NzPZkSSmuO1vhcuQ0u7n9unv6+Hm7H8DmwaVnsmtjnNPkfkLRYGurdgCphZu3MbB0z28XMFjQv+Q6+eOmFV4B5wrxsOQCS1sJ9kPriYewdm7rdybSHJkwZ6xFh6APi9Nr4gu/5+P19PNLmWaBb7ORXmhisi9Sng4C38H4rTIR3iChNQuRqF6JMd3xCfl5dGt78WAzoIOmJELl6AhcBR0rqZ2bTm9nuE7uxKiIXeARDRHIcgEd/HG1mG8W5/+LP1GXAueX+krQvXnHsadwPcrHo59YxiRxSQZGrDR4lvSbQWdLYSM9ZBPclfFpuDA6eUnEGXgGq0mXgC0KwvwI3o94UN1QuhOen8Sq8Q4C/mtlekNFbtZRErqPxud0IoBsevfV/peuG4X38IdDHzP5avr9KTGTe8QUubN2NF8jZPH7fA6/kuVlEUo9Pv8MzISrZfz8HuQ3D2SlyJVOCTWhTcR2+7ngWeDCi9kfjXl174R57/zKzeWK8tvJnpciVTC6VX7A2FfGC344vgi8AHgd2DnVaeAWJQ/EQzlqxa3V84rgP0K6p255MO1hj9SaAo/HokNtgvFfX7HjK4qhIuSuq7DyHP38bF+koTdz0ZoUaK1Ruh0cv3CzpRUkP4wviM4ADasSu9rGoPlyNJZWrzod4Bc8ZzGwz4HLgCEn94xnbFPiDmc1X11bWkdgUaQUg6SY8imZu4Ahz/zckFZshl/K/YiWZvwQAACAASURBVNfJeAnzvVQyT6+S+FAjcq0JfAXsgo+rBe/ifmV7mlkX88pj2+JVKq8q7UZXmhCY78KjWLvhnlLA+H5+Dhe73gFOiqjNymNB6ffpcJ/WPSVtDayOR+6vYV7RGBgvdm2FP5/PU1HU6O02v5l1iajUK4HZ4pI1cMuAXXDh6xtgezObs/QZKXBNIdl3yZQS891OwJN4ZeMrgXPxVNjrzWz/0riyD9AVeNTMZs3nLvm5ZOpiE2BmXXH1+i08auZjfCK4KbCwpA/jOsPTmvrj6U8r1KQxzqM0gEx+JhEVuCMxMZR0cc35gXiE4X64ELY7PmlcX5IyDcUxswPw9/kbYGdJ15XOzY1H3+yLV846uD6tbB78UJqhma2PizMv4gLEoZJOiXOL4pFvL+GLwcoNVpG69AZecfLK0vEN8fTOocCJkm6J4wvhqXc7AHtIurDpW908MfeaeQzfTDJJK8fxQgTrCpyGmy0T132Mj8OV3UX+oTQvM9sBryzbHthQXq2yFb4mHmdmy+HjzH5Vir6cFMzscFygmR/YW9JbcbwrbvjdF09j/F3pniIFvrJpd2a2PT5enAlcKOl5M1sJj+raUdL1ZjYrbki/NV6wacGif5MkaRpq53zmPlsbA5tJejOOzQscjn/nbSHpFvPCWBvj2Q/b5NiR/FxS6PqFiUiup/Gd4x1jd44YnAfjO3qv4rvGYyOKYQs8FaUVbvz4Xl0an0yTmNlZ+K7nKGADuQ9XGzX69iyHpzttCQzHn891I+WpypPs2oHb8EG6D/AvfEE3tHR+Llws3B/YV6Uy8VXCGr0Z2uPiagPwqaQn4/zJwIHAw7hg+Ia5cXB//Dtwlbi/cs+euZfUMpLuDqHm++IZ/BGxa0E8Onhn3Ovi5vq0vvlhZufgqU2jcAHrxTheePfMiE+yF8XTyQaUo+Dq1vA6UXp3W+G77J2BL+RptJh7mB2CFzbaulbsKn1OZfz0ajEvBDFIUlGgpEiH3QEvMLS23DS9EFy74O/uccB/C0E2GR+Rfioe/TYbPv7eDvwZr0B+lKSX49qewJCIsk6SpAkwsyWB9yV9UnP8Brwy7zr4erdI3/41cDXu2bWWvILq+PG2ymNHMnVIoesXJNIcBgOrAL+W9F5p4rg8PkA/gpdVfQS4WNJdpZSdC4EPgCXzRU+mFhEpcxJeafGfknaN4+XBpT3un2S4Sfi4qi72ykQ03BpqNAJvwBckh+O78GfJqykW18+HL5zPrmLfFeJULN7uB+bA052+xn2SdpObfg8AtsdNhUfjQsRHeBThmKpPdmIseQTfMOlRek9/SOxaDPes6V/F5w7+x/C7LOT3xtO2/wkcV0RJ/0jUYSWfvZL41wX3f1sYL//+KHCVGo3Rd8Z9ClsDW0WUTUb9Ama2FHAWsH05Gj8iL3fHo36PVxQ5KH1fdsbFmxPw8ebxpm99ffmxZ8jM1gJ64H14NR5VvRBesOmKmmsNMvUuSX5pIgL9QeBMSafGsWLNezswi6Sly8fj5/54VNdvy/PnJJkapND1C2JeFWZ/fDIzEDgoFm0dcH+LccCteKW2noSngKT7Y3DeCHhF0ht1+QOSFs8PTRbNbAE8vH9V4BRJfeL4RMWsXLiMF7XOwSfXPSVdXTrXH1/s9cMH+f8ZrKsmFJYWyq3w1BLwVM8RwPo0VgNcT+4Htz4wJ17G/EVgcNxfqX6bGJHSdABwMO5j9peJiF1DcLHr1pp7K9d/pcl1ESUzvaQRpfOn4GPzWfj3XyF25aK4hLmvylO4d9ntuADdHVgaf9aOjOt2xCt/zoNHIOacJTD3ZhxlXk32O0UKspnNj7/Te+JzwyJlu7w5MKMqaFdRnm/E99tiQAfgTUlXla7bHB93u+ARXcPxjeGPmr7VSVJtYq63pqR7YrO8fTHuxvffQHzcODaOFd91vfHgjvVqI8GS5OdSeWPVXxJJn5jZafjksDcwOl7oJ/GKMT1KE+wngYuBjczskdh9vqUe7U6mDUqLvXZ4Ks6cuFfcl5EedgDuSfMnM0NSnyJNpTaCoeoiF4w3678emA84LQbpq+LcIbFGPgT43swGqibluEpiQ/TN9yHqLwi8DVxQpJGY2TO42H8xHrm6naQ7J/I5rarUbwXlaCQASV+apxx/hUcOmpntKTeVv83MdsMnkaeZ2eeSHindW6n+s8YKT52BcyJ6ZnYzuxa4UdJDkg6M93V/QGZ2iqShKXD9D4fgUb074iKDzKsC7g8cbmbDJJ0j6RJrTE1+u47tbY6MNjdEPxN4y8xGSbpBnq54SlxzcrzzA6KPTdJX+Pv+gz5p0yLxtxYi14m4EPgFvgHSpRC35BVjbzSzl4Df4TYBCwDz4tHASZI0EaV1wz0Rgf4vYB4zWz3EqwfwYhF7xDveG2hnZvMAmwEv4xsqSTJVyYiuJsDMuuGD9dHAGNyzaxtJw8qigpm9DTwiabv6tTaZFqhJO7kLr3QyJz4BvBevbPd2LAJPx9Nnz5F0Yt0a3YyIyI6G0rtZTn1aE3+Xl8B9uco7zH3xxeGekgY2fcubD7G7dz3wR3zBtoqkV0pRNp3wlM+9cJ+aZ+rY3LpS2tk0oBBqWuGRCmMkjYzruuGiQ19cJNyzFNm1GR7+v2WtUF0VSv3YGRdSP8HH25G4N9eHQF9Jl8X1hT/cZcDBVY0EMU9nbyPp+Zrj1wGzSlo9IloV/bsE3mef45V4R9bcV8l0zx/D3HfwIjyita+kQXH81/gzuDvQO8dgx8z2wH0a98ajCTviC+Lj8PSo7uXnztxfb0FVMM0zSepFaT5XrDmK348AdsV9CLeS9LGZLY0HfWwAvIJnMU2PB4Msr4p6sSa/LA31bkAVkDQcT3k6EvgOeE1hSl98MZjZIvhLX9nFXjL1KEXT3I+LDH/G00pOxyeLV5lZV0mv4eV8nwOOixSUyhLii6/mog/NrIM85bhtnLsfn2y/CJxuZlsV90s6DBduKlntrkj9An8GcVH1KXyRMk/psoZYpAzGTa5nbOq2NjOmi/8WIlcX4Cr8/b3XzC4xsxliLLkAr6y4I3B27J4i6V+SNlNjumjlCBGmARcCv8CFv/3ivTwD9/EZVfSPpIPwd3VhPO2pUpgzB77bvuJELvkOmMs8/W4cMWeUm/hfh6e+T1d7U5VFrvJ3YPl3SQ/gJvMzAYeZ2ZZxvKjGfRlwvLmvY+Lp7Q/gRv6fyAu9nAf8BV8oH1JcGOPJZ4XIVfv/IEmSqY+ZzQRsbGZLlDbWLzX3CO0H/AOf9w0ys5ljM3N/vBjWUDz69xoaRa7WKXIlU5sUuqYyPzTAxgLlYuBkoJeZnR4TcnCPrv3wMt2DmqKdSSXYCH+2jgLulvQu7uPTBrgm0qFayf1UDsZFsMvr1to6Y2bL4gPymqXDtwJDzKyTpO9qxK5+uM/eBTVi1znFoN2U7a838SzJzFqbV5xE0hnA2cDHwGVm9htJ36sxFXYGXGCo7OTGzBYGXjCz7eK56QQ8ASyCV6J8F/gD8KSZrSz3vLgEF7t2wEXrCcbyKgsNeKrdb/EiGm/E7vJ2+PfgkZKuw1Mm5gaQtDuwclxXqTlRCPrDgG0lnW9m7SLKt+BJvFLWX0PwLzbmGnDPpFeI9LpkvOBSFECY38wWB5Yqzkt6EBeoa8Wut3Hj+d/Ez5UlxNcOeL99LS9WUoj5o4Db8A2SDcxs+jg+gbVCLpaTpEmYExezjjGzlXHP1Tnwqtrf49YoZwBz0yh2vSXpCkkbS+opqbcaLVMqZbOQNA2VmtT9UsTkcF748QFW0oe4j0pvPBz7VPNS0wPwyc+WVZ/kJFOV3wBdJT0mabSZbQ9cARwt6VRzg+vuZtZZ0suSDqxyNAgeVbQ+cISZrRLHrgDGAo9PROy6C48G+R641txMfTxVGrRjJ+77SBm7HF/ELQ0g6VLgCDzC5h4z29DMljSvnHUw8CZwX31a3iyYA0+xGxAL31/j4f5bSPqLpC3xCoojcLFw+tg4uQRP7Zm5Tu1urhQRgoW/0XZ4tMwRkvqZexaeAKxTWkAXvkiV8iIsRbYVvip3AueZ2W/jkrPwiMzDcLGrbfTRQrj4+l+8gmrlsQkN1A/HqwE+Avw7NjaLvn6ARrHrIDPrHsffkvRS3F/ZiKQQX7/F0xPXMbO5YiHcJs5/jkeCzICPzUmS1AFJz+GRlVvi6cXD8HnLR9aYvl4Wu643L9JWVJIuf1aVN+eSX5AUun4mMXl5CI/qWOSnro8FyrnAMbgnwyt4meRVJD37S7Y1qRyfAZjZdDGZvhRf7PWNHfkdgPWoST2p4oATi9y78JSIdYC+ZvZbSRfi/ikzA0+UxK4iqmFWvKLgyTRWFqwUscAr0u0ew/3g7scXwQDIPZFOAL7FTUofAHrh4s1aEU1TKYE1ohaQdA9efe01fGw4Ce+n8qbHw3jI/wzAKXHfJ/Fz0X+VG8/LgkApRexzvC83NrNd8e+9oyT1i0sXw9P0upbF6CpFgZT6rYg+suiLu/D+OcrMlotj6wLP4xFxr5vZI3ikawNeJVrl/w9VpSRy9cYXf/8E1sZF/H3wOWL7uPYBfPxdADjUzGat+axKPIs/8Z31f3jE9EAzm1WNHpnT4ePxi3E+SZImpnh3JV0RhzrjG3ZzxvGiYnYhdp0e5x4ws+mqtBGc1JfKTYynNvES/wNYBfc4mlSxayC+SPkGWF0VNmJOfh4/IhA8B8yCRyWVRS7DK+Fti5s0v98kDW3GlCI67sTLHK8K/N3MVpSbzf8V6Ianj82MV6ydK/5dLOmQqkbDhcjSFrgJT1HcEbhe0igzax9RXki6GBf4X8CjQM6WtEEIh22qJLCa2WrAhWY2G4Cke4Hj8Xd2FWBsKU2sVUQ5PIgLXouUFsxfVTgaqXX87a3ivetQOt0XT9s+HzhG0glxz2/w8Xp0/LdymJt2b2pmc8e72wW4xszmlXQ83ndr41GZy0n6Dhf/D8Y9997ETdXTVyUoFn3mBSF6AntIOhsXZHriwmBPXLQpBO6H8EiI/SPav1LURMDtYGZnm9mJZrYegDzF+BJgaeBOM9vAzLYGDgU2Bs6T9E292p8kVSXmJOXNycPwAk0b4ZskS4JnNZQiu07HMyBeI6OAkyYkqy7+TKyx0kR3fFC+AThBbtb6U/fOglfU+uyXbmcybRKLjLGRjrM0Hp31EvBxCAjH4UUQHsCNmYfgJeD74WLNyspKJ8D4KIc20W/74APzHbhA+HRMsk/C+/hFPHLpa2DZ+A6obB+aV2G7DthH0uA4tjFuvjwfcIekQ+P4bsDf4tYtJL1cXvRUATPrgb97+9qElXd/j1eiXB3YQdIVNQvCC3HvmnUkfVmv9tcbm7Cq7D9x4X5GPG32eklPmVdtOwIXtc7Hn8MV4iNWkheYqFx1QHOj4EF4OfejgZvxnfiNFVUnzewAfNy4F68Q+J8f+KzK9V+BuRFzQ2xcEuJzD2ABSUfEu3wz3o+X4n39Z9yz8KBIzys+q8pjx/F4xNsQPEK6PXBoCIWY2f64SLgsvjE3DDhM0o1V7rckqQelNUcnPNvhFUnXxrnd8SCOQUAfRRXfWOt2k/Ri8c5WeexImpYUun4GxQsfP8+PV1vbDzedHyDp5To2L5nGKQ0YXfD0iPnwUr0f4Wl0e0gaWRK7Xsb9a0bgZeF/V+HF3nLA+iqVci8tnpfD++8xPG3nYXzX/emICNkb36kfChxYs2tVScxNl5/HK2I9jqdl74kbB4/Dd/r2Li1edsLFrpmBNSS9Uodm1x0z64gvgK8sTQrXAfrgHnt7htjVBpgf+DfwuKRe9WpzvSl973XA/aO+pbFacQ/8e+44STeb2Yp4BMhceNGD/wDHliKRKpc+EZsiG9DoP/gCsI2kD2pE1f3xdMV78UVLWisEZnYaLkbPgD+Du8qLuywWlwzD/c4exCMKR8a4ci8eaTgI7/PKTcBrnrFF8KprJ+Ki4BL44nlrvFrqGXHddMCSwKfASElDYmOqMmmeSVJvinc31hwP42uJG4FzC+HezP6EWzBci28WDyE2ViTtGtekQJ00GZWqCjY1iRe1ELmuwCtkfYL7quwIdDKzY6q6gEt+WUoDTivgenzA2Q0PC94bD+1/wMxWl3S0md2HGwjPADwNDFZjDn2lFnuRZrIlcEj04/ElkWsZ3F/qCkl/il35W/HCEQdJegLYo0bkrlwfToShwDnx7z3cCHwLSf8yr263CG6+DHgaY0RA7AKMqUN7mwtr4ilhc5nZ8ZL+KzcGbwCOxc3ntwVa4QvkkXifVXKyWHpPG3CD/g+BXYF3Qvy6HrcEOMrMhkl6HNjczLqWI+CswhWe5IVJ7sH9uboCXxJzwRhTWksaKy9YIjzC8DQz201eobfSmNnduLfWvcBswGbAgma2QrG5aWYLAvMCAyWNjFu74aLiNfiir1LvbkFJ5PoTHm35InBnpCE+YWbH4gLsafEVd6akL8zsoXKfVbX/kqRexPjQDjeeH46vNV6LMbmVvKL2eaFBnwushhdrGolHsxafk+9u0mSk0DWFFC+qmZ0M/A7YDo9kmB73+Pm7n7ZjJP03rq3cwiSZ+sRzVAw4a+OTwuOAR+P4AcCz+G78ubFAuQe4p+ZzKrnYiz7qh3sUHmfuD3VMiFwP4ulPB0Q/32Fmf8R3m080s76S7taEJtaV6cMfEvUkfRWRg9fj/fqWpHdi170zvqB5Lz6jmBCda2ZXSfqiKf+GelIb+SfpNvOqgJcArczsOHkF1MFmNg6P9loVj0TaB18gV1KghvEGtx3wqOmxeIr22+Y0SLo9nrlBuBD2dNxXFrmsqtGXpTlIZ3x8+B735DrNzA6QNKQcoSrptIg6XAN4q45NbxaEQDgHsImk50Jw3QuvnL1v/BcaK3/OFIJ+a2Al4F3gUkmfV2k+aGYLAyPUmBo7Ny6gzo1vLBViIPJU9uPj19Pju+7UqvRVkjRzVsUjpPekUeSyiYhdnwIrA6OA3lWOok7qS6Yu/gxiAnMf/rL3qjm3C3Aenh5wsibBsytJJhVrLAU/Fx7t8dtInWgjT0fsiIcN/wFYpphgJo2YWVdcSDgAuADoDlyFpyl+E9cUESTr47tY/5C0T73aXA/MbFngr8V3XK1Y8yP3dQAWBc7Co0fWUKMXVaU8uWACb4sO+GbIHfIKgZhZT1zsGoSn3RWRIevjFT3flfTHOFb1NNnZcOFvNuAR/LkqolsVP1+CizOLAaOqvkj+ofct5jBb4HOVO4ADJA2Jc7MBHSW9WYgyVXxvC8zsSnyMWLzYvIzjnfGNpUGSDikdPw2PeHgMj1pdGdha0s1N2vA6Y2YDcP/Qx/C04e/iXV0bN7FeDthU0n1l8c/MFsUr9W6GR8e9V9VnL0maC2b2F+AMvGrxN7Vjgnla49cxXpT9R1PkSupCVl2cQmLXuBXQsXSsVencjfhO1XZAHzNbqB7tTKZNYsC4Ed81nhePKiRErrYh1JyLLwYXr1c7mzMR5XEsvgu/PfAOLuh8U7qm2K26E1+o7F+PttaL+E5bF9jezC6H8X3yo9UlzT1VjsIFRAFrle+r2oKliJ6MSeDduGfeRsV5SVcCvfCU2mMsvH7iudsNF8YqHY0E4wWbD/DKlI/Ef3vEd973IXI14HObT4DRKXJZ6yIC2MxWMLMtzWwpAEmjgH8BewC/B04ys9+Ye47ehn8/lqvSVuq9LTA3Xv4Uj4DbKo41xMbS17hH3DxmdpSZ7W1m3YD+eFptq7h3c7lvnNXnr2h6zOw23A/uP8AFIXI1xHfYPXil2beAS8xsqeI5Awgx8Uh8o25oVZ+9JGlmjIj/rlWMCdZYdbYNPpb0Ap8rFjelyJXUi0xdnERqdpqKn0ea2TPABmY2u6T3i4ga4HMzex83Kl0FyDLIyRRjExq4FuHBZ0Z48PnAoWb2iaQHiskk7sk1AvdgSSZCpNydiC9gDol/x9ZcUyzyHodq7UyFOHUxvljrY2btJG1dDlP/gVvnx8eXW6m4+TeM78dOeHr7MNxw+dmaa64KIfBCYJx5muzzkp6EakZylSIqizFXAHIz6u3wlOK+QIOZXRHfkQvgESTPVn1xXCOw3o57NC4IvGxmD0jaJ3blb4hbBgLr4POVEXjVVKDavipyM/kj8DScY6Nfe+PvaU9coB6Bi2ANwDF42uzFeMTwE8VzXI/21wMzuwqYE/cUfE7uDTdeLI0F8oN4/5wO3GRmRUqoyXm59HmVSfVMknrzI/ONR/HxYSfgBTN7rxRRvTBuGTCo6VqaJD9Opi5OArUvvJm1j53QwnvgLuAD4PeSRsTx2fFJ41nA/cX1STK5WGPKUxvcA66tpGGl87vg6U1v4bvI9+NRXH3xinerV33B91PYhGmMx0o69iduqQTWmArbDS+ycRJwsaTCEP0HxRcrGYBXTaQxs47lyMBY4A7A/S22At6PyeEiuOfP18BLkr6OhfPlwPGSjq5D85sFJZGrE/5d1hmv4HSmpM/imnlorNb2OPA+bvrdGVgxnt1KLpCLvzv67yG80u6BuIH/g3gk8FWSdojrWwNL4VFIHwInVl2grqVmnNgff96uiWPX4RWPVwH+iNsGzA2sJumRujS4TpjZ2vjc9xDgtpr5czu8MIlJGhYL5NWAM/GCG1tLeroOzU6ShP+xWVgdX3fcDnwnaZR51ezz8CrQF+Pjy9p4YZ1WwKo5ZiTNhRS6fgKbMMe4N/Bb3HfmBuD/JD0YC5NTcJX7H7i4sCo+eK8qqfImrsmUYROW870ZmA/ogBc7OCvSJgqx68w49y7wXHzE1rGTWimhYUooLWL2x80z+9S5SXWlJDR0xScwv8G/02bADZV3Kl9Xv5Y2L8xsFdw4/oBIsyuOX46/n9sAbfFIhyPiGLiIOCDEmd8B91V9smjuNfgEYEAbPFV7OLBO0bchdl2JpxYPBO6VdG2cq6RIUxK5WuHP1RLATpI+MPeaWguvGrgpcI2i7Hv53vi5kv33Y8T34THAX/HorYPx8VhlQdXMZsI9zt6tS0PriJn9GegHLCTp49LxXXARcCV8ntwXr9QL7ql3IdAeWETSV03a6CRJymNHF+ABfENkOnwj/UTg2tiQ64WvOTri4tYw4E1gvZjD5LwwaRakR9dPUBK5rsfD+L8GHsZzkC8wsx3k/ipbAq/hngJH4ekTG6TIlfwcQuRqg4tc3+O7J7fhA84pETmIpIuAP+FpisOAiyRtEiJX2xxwfpqIPjoOF62PjUl5ZSlF0zwJrIBPenrhEay9IjVlkjy7KsZSeMTWB0WqkjX6Ri2ORzpchz9nA3F/vf8AOxCej5IGF9E0dWh/3SmleG2JR838Ad9kOhBoBzxuZnOCpzECPYHn8d3nssdeZUQaM1vdzC6DCdIM2+PpnlfE83ghLlavgQs1LwA7m9lFxeeUxZoq9d+kokZvx7545c8uksaVxMHCh/DTQuSqUspiibHAsmbWwcx+bWZX456Na+Li9ef4QnnPiDh/CPcj7J4iV5I0PSFOKeYrZ+ORvdvggRvv4ib0u5pZF0mX4nOdnvjaY3t8A2pMbJDkmiNpFlRyEj25mNlewIpAD+CZ8GvYAa+StRBAhKZvaG4iPBKvOvFpvdqctGxswkomMwLf4dUAXwrx4Sk8FaqVmR0t6X1JV0QExAnAX8zsQ0mPSfquPn9Fy0NeufIEYChwab3b0wz4C76btx/wSgivz+ClpY8ws9GSdgqxq9LRH2a2PLCJpKPi9464sfw1kp42s91x4+8l8cIHa0t6NK69C4+umWDzqWr9OZFnaDQ+5haVAK/Ax9eTgEfMbGVJw+SeXZvinnCnRnrUTXK/zGmaEFFa4eLVF+VzMVc5BRhhZqsD6wF7Ae+EkDoQ91HaycyGyn2nkp8gxokBeDTmUWY2rkh3n9gCr4Kps3fiYuC5uFA9F9AVT3c6TdIr5rYf5wB/M7NBkj7EowzTjytJ6kDM49rj40Qb4HRJd8Xptc3sTlzgx8wulfQOPpcZT4hllZq3JM2bFLomjd/iO59PRoTMQvhu/NU0vvTzSXpbJfPMJJkSbEJPrjlxP4uRkl6C8YuX8/AIr1MBmdkxIXadb2bjcLHrdDPbR9IT9fpbWiKSvsCjbjJ1xz1mRhffazGJed/MzsFTxXqZ2VhJu1W8n8Ajedc0s5MiIqEncBAwt5n1l/SsmW2Ii1ltI/y/NZ6OvCXwoqTP69b6OmONxumdgZPNbHp87L27uCbOF8bp/YGHzGwtSUNC7NoIr8Z4FHAHMM0LXTC+X84MAaYTcLikI+L0RyFQL4pHDD4d17fCUxofxSvgnV+f1rdMJH1hZsfFr0eYF+o4vK6NaiZIesvM1sFTOn+Fb8ydjH/HjYhrXjWzYfgYM6Lm/hS5kqSJiUiuQXgE/+fAn+N4e0mjJK1vZnfgGSUys0tivjyejORKmhuZulhDvOi1zAa0CZFrAeAxfGK4u7xi0R7A5qGEJ8kUEzuZRZWse3Fj+Ufw3ZTfFtfJixtciPtJbQ+cYWa/inMXAn3wCeaHTfwnTFOkeMOrwBxmtkT8rkLswv0IhwO7mNnxdWth86E/HllzCICkC4BDgfWBw8xsSUljJX0XIteM+M7ppfim0x5QzTSn+N77PqLg/gP8Hq8O+CtgKzNbp+iXiHS9AfdGmhkX+4vPGIL7/2yh8C+clokxYYdYiHwZ85ee+PN2KYzvL/CU9hmBVaIvFwKWxz3Nzs0U5MmnlMZ4Hl75eME6N6nZEBtzmwIrSdpU0kNqLNZkZjYzHi38JB6ZXrnvvSSpN+U1b4wVp+KRwQvgdgrIDejbxc+/x20sTsPH6SRp1qTQhe8km9mKZjZPMSk0s0PNbJm4ZCiwsJltgFd2GoyLXCPNfUI2AmYnSp8nyZRQyo9vjVc4AfewuBgP+z86duWBCcSu3nilsc9K5/4BLCNpaNO0PmnJ/MgC9zngbeC4iFodFwviBrwox8N4SnfvpmlpjpLIkAAAIABJREFUs+Y1PHJhYzObG0DSSXgkw3p41MfiMH5y2R9P3RmOVwgsKtxVahyxCX1BlsH7cXV8Er0FPq72B1arEbtuxMfereOY4r/vahr3xiyJAgOBi4BtIqJoHHALHtHWM1I9C57Bo9CvAV7HN+u6Uorkyt34ySeiNw8HFpP0er3b05yIKJAx4BV8S6c64X5cawHnSxpZte+9JKk3sTk0zszamVlbcH9QfPN8KPBnMyvG19ElsWtD4HR8wylJmjVZdREIr4BL8fTEw/CJ40p4xcTXYtFyPzAPXk61e7z0s+GRM+sA60t6oy5/QNLiKTwpIiqwDR7yf4akF+J8UQ3wLrwi4Mule9sCY0qLRcXP6XOR/CSlVNn2uLjwLfBeKV3xWNyr62F8Af0Kbqp+JjBY4U2TaZ5gZpvgPlw7SrqsdPxQPALpLuA4uddeN9xX6caYbFa2/8zLmP8Tjzh6D9ittOm0HC7evId/Bz5U+71mFa3wFO/sQ/jc5GDgaknfmtksuEFw7zi2XVy/MC4uLI8vZE4s0hir2H+/BDnu/jhmthYe6bU7sLOk67LPkqQ+xMb6Q3iq4maSRsfx1fF18Qh8nLgujrePTfbx91d13pK0DFLoCsxsTzwV5228qtMfJT0b51rjO8t9cF+ks/CUiuWAVYB1JT1Xj3Yn0w7xnN2PP1cvA7/XhKW5j8Krjt2Bi13/rbk/J4vJFFFKlZ0dmBV4ERgYkYGYWW88JWoB4AP8O/I9YLlYKFf22Sv/7ea+UjcBXfAxZFjpukNxz647gQGSniqdq7TQYGZrA1cAbYGLJf0tjjeECLg8vsk0FDgydp0rjZl1CFGrLe6zNT3QD7h8ImLXtZJ6lO4tP7O5UEmaBDM7G59LvwX0kXRbKUqzkuNHktQTc0/MPfFNzFtw8XliYtfxkgbVraFJMoVk6mIg6Ry8fOq8uGfAF6VzY4Gbge3wRd6eeMnV4cDqKXIlU4nW+GLuDWAWfLFMKVy4D15pcV3gTDObt3xzThSTyaFIV4wowKvwyUwvYCvgU7xiYOE31RvYCf/uuxI4jkaRq1Lpdma2jJltE1FIRPRkq/h5BP4OL4ZXVywiLpHUD0/B2xaPaBhPlUUuAEn34h5lnwJ7mtnmcXxciF1PApvgJrk9fviTqkG8c9+a2Qx4IYMH8KIGBwE9Ytf9I9w7qjewtZmNjzAsv68pciVNyJnAEXjEa4pcSdLE1Hrhyb0sB+J+opsD/yytOR7E54RdcB/gtZu4uUnys8mIriAiGk4DvgT+insf9ZP05kSunQH4DvhOFShfnvwyTCwKxsy64gaQx+FG4KvGQrpdaZflJGApYEM1Gg0nySRTSpXtiFf13A+4SdL9cX4ZfEGyNv49eNIPfE6lIpFC3HoYrwZ4P3Ar8PfyexiTxCeBLyWtFsfGR82Y2fZ4OlklBYYfe2bMbFO8YizAYZJujuNFZNciwOtVeuZqKb27nYEngE/wZ7INLlJ3wBctV8lNhGfB/ZD6AMcWqcZJUg+qHP2bJPUgIs1HqtEvrzW+/h9TumY6PJjjFNz/cpciRdHMfodXYNy2ymNv0jKprND1E5PtvYEzcK+uvoXYFYvCbvLKTkkyRUT0R1FdsRVeeciA0fJqbF1xM8h+wPPAGrHIK4tdxWKnIcWuZFIwrxg7VtI78XsDbia6CZ6G+Du5J2HxbC0JHIN7+pwg6e/1aXnzwsxmxb21+gC/xiMw/wncIOmN2DE9FDga6CHpX3GsoTzmVDFlrOQH1wn3fZsfj4x+UtJNcc1W+HPXABxaK3bFz5USWGuJd/csXIjeTNKrcXxWPDV2Ztwg/aqI/JoN99+7vGrPXJIkSVWJKKxTga0lvR4R5g/hUfxnF2uKuHY6YFc8c+R8YD9J39Z8XqXH3qTlUUmhq/yiRopEA/C1pDtK1+yLR3idjxuDD8HFr864Ue43Td7wpEVjXtVzSOn3Lnj++3x4VM0r+I77Q7EQ3BHoS6PYJTNrU9qVyZ3R5CcJkWUu4B1ceLmmdK477uOzCrB5pJOUn7ElgSPxSJHtJF3V1O1vrpjZzMBqeDrnasBX+ITyZvxdHgrcJmnXujWyGVGKyuqCR7wZbhEwDzASuF/SznHtpriQKNwb5Lo6NbvZYmZ3AK0lrRu/t5E0JkStR4FReMXPq8rzlSoKrEmSJFUjPLbuAi4B9pUXUZsBuADYAC/uckmN2DUzMBhYAvg/fF6YmUtJi6WSQleBmV2N+x11AVoB50jat3S+ELtexifkywCrqWQinCSTQgw4dwNbSLolhKyn8EonN+BGwivj0TNbSroxIgh3xFN5hgOLpLCVTC5FJKCZbSzp5tjRm0XSu3F+MzxVdnY8VfbVGrFrWdy7oXcukCeOmW2LTxx3xL3OLsOjarbGi0rcXcfmNRvMrA3uYdYR2F3S63H8IVxsXa/oq3guBwJ3StqhTk1udoRw3Rq4Bi8csZGkz+NcIXadAewNjAa2knRr3RqcJEmSNCmlNcdZwBHlyCwzmwkP4OgO7IsXgCmLXf8GxuCBHX/IrJGkJdO63g1oSmoiufbDfY62x1/o3wF/i7Sx3SSNlXSGmX2Il0H+FPiTpJfq1PykhRIDzmB8wLk3Dh8NfA1sX0qNPQwXumYGkPSNmV2ODzbr4ZGHGTKcTDIRkTXQzNYIkas97uvzopkdJenNSK0bh6fKPmRmq5XFrhD2n4rPy2iQEkWUUkTJXWNmF+Fm6VsBs8Vly+ITzsSFmXnw1Ii3AcxsE1zkP1DS3WbWUdI38Vx+CjxSv+bWn3LkbunnMWZ2Kx5xvgm+Y09p5/07/H2eGa/SmyRJklQAM1sZX3OcDhwT6etFRPVskj4ws33w9cQZQIOZXRJrjsXx6sd/V6Nna1qkJC2WSkZ0mdlSeKWir4FTJH0fCvf2wEnA1cCuajQP7gSMkfRdvdqctEzMbCW8ItYpuM/R13H8Vvz56x4pidvgz93BkgaEeeR0koaYG2CPiusyPz6ZZMysB3AFcLKkQ+LYqXjBjXPxycwbcXwTfHH8Kzxy9bV83iafEBO74tXupsMrjFVSHCxHBsbvywOP41Fud5WezyMk9Y2xdn/gAUkPlO6r5HNY/N3hyQUwg6RPi3O4wLUlnj57k6TPYqFyEf5uX1P+nDr8CUmSJEkTEWuHW/HNo4XCN7QYR5YBbgP2lHSDmXXDM0Z2w9cfHwKr4sEfhTdwWqQkLZpKRXQBmNmfgbPxlLEDi8mfpE/N7BLcN6Q/MNbM/hwRDSPr1+KkpWJmK+CRHK8Cp8qN5osFyyw0ileFyHV4iFxt8Cp4HcysdxFyHANOLlaSyWEw7rPQw8wGS7pL0v5mNgI3/MbM/i7pDUk3mZmAE4FXzGxeSUPr2PaWyneSPjazvUqROJWJhDM3tP0V8E6k0XUFNgWuBz6Lf4ub2Ry4IHMELrCCm/yvCzxW/swqfu+VFied8Qi4JYGuZnYDXiTnWzM7Fvcxuwh4ysy+AebErRYGFZ9Vxf5LkiSpIKPwKK3ZgKvNbMvYMF8GeBDfWLodQNJwM9sLeBMvDvMt8F9gmxC5MpIrafE0/PQl0xy34ELXDMAqoX4DIGkEcDFwILAzHvaZJJONma2BVzb5Gjea38/MOsegIeB+YAkz64+LXIfhxsHgKbVrA5+V8+pzVyWZVMxpkDQcFxJmAraPKBAkHQsci5eMPsC8IiPyCnd98Io8w+rS+BZO7S5o/FwVkasB2An31lrd3Hj+VWAdYFykaf8f/l13EXC0pL5+qy2AVwocAdxTh+Y3G+LdLUSuJ4DF8GqKV+HFIU41s1kkvR7+Zbvii5UvcQ+0FdRY1TdJkiSpAJJGATcCB+Ab6lea2Yb4muNyvJLiN6Xrx0jqD6wQ/7aIDarWKXIl0wLTdOriD6nRZjYnvsjbHtgHuDS+HIrzMwDb4OkT/22q9ibTBiFy3Y4XMuiPp5esAlwInCjpq0jhuR0XXC+UtHvcu1hcNxpYN3fik8khPLk6SHq85viBuLjQU9LVpePH4JFd5+CpTm/W3FeZSKRk6mBmiwBP45WKp8N3iLcFvogJ9CzAP/ACB4fgQs5CePXPtsByIdJUejfZzNrhUVnt8Wqpw83setyvsQNexORAScPi+to00Xx3kyRJKkiMHxvilaDnAa4EdqodE4pNuZrNuUqPvcm0xTQrdNmExvOL4WmakvRCHOuGfwFshVedqBW7Mi85mWwibedz4EzgyBC1WuNpO4XY1U/SF2a2Fr7z8hFeDr4tsCgwDlg5FoXprZJMEmY2N/BO/HoIcK+k/8S5xYHz8MiurSS9WLqvELuuBg4qFs5JMrmUDG9XwNMPvwT+KumSmvOz4X6Y6+AG9U/hEUk7hMhVeZHGzFYEDsbT3h8ys+uAlYAtgBXx9JTz8M2ToTX35vwlSZKkwoTYtRFwPJ7SuImk9+rbqiRpWqZJoausRptXwVoZV7S/w0M3zwij5W64Sfg2eCnuK8qpYkkyJUQKzvvyCiaFz0ob4Dpc7LoIF7tGxIJw6zg+FHgBOCkXe8nkEmljt+Fmou/ikTTPSOoT53ckogpxA9Lv1Vhw45S4b5XcyUt+DmZmuLntAbhPyDDgEEm3FOdLO8fzAtPjz+tnsbNcqe+92BwB6CTp/dLxuYDlaUxD2QvYTtKjIWo/DMyBv/O9FCb1SZIkSQLji+NsgG++fwRsLund+rYqSZqOaVLoKjCzS3Gvo8NwNXs63DvkNuAvkt6NNIp+wI7AzsXOc5JMLX5A7Bof2fVj9zRlO5OWSylSpgeeEvZf3AtuB1xE2FvSi2Z2Bu6htJKkl82sraKabCmEPcPWk6lCpDE+gldzOrgkdrXGo6ytvLlUtUgkM1sOF54XBNoAfYGL1FiApHivb8YN5nuVNvEGAx8AMwMb5jubJEmS1GJmbYE/4GLXh8BmGbmfVIVp1ozezNbEw/z3BK6RdD1wH774+wAYDiDpI9zc9Ty87HmSTFVC5GoV/ilb4wu/XYFDwqy5iMaZ4J6mb2nS0ojoGUqL3Ntx/54F8GIafwA64tV3+uNG4C8D5xciV8mgvvBpyAVzMsUUz2R8572CRwrOCvQPU1yAGXGxf7PyvRUTuVbHDYLH4HOTt/GFyN9qruuCR8Z1xsUwzCtotQfOlPT7EMOm2flckiRJMmXEZuZteOZSN+CRyGhKkmmeaTaiy8y64wbLq0bkwgK46e2dwC6RVrampPvj+oygSX5RaiK7rsWF2EG4L1KmzCaThZktC/QELpP0bOn4AsDzwPGSToxjR+KCw9K4F9ICwABgQJXEhWTq8lNphqXvvEXwVLsvgMHAkngk0kJVSlMsMLNVgLtxU/5+kj6J9/Yw3Lh/+XIhHDM7Aq+Geh7wPi5gjwLWUU2VzyRJkiSpJSK7tsDHmK1yzZtUgRa9A2hm7cxsDTNbx8wWjmMWpzvhO56vhHJdiFy7hci1MTDAzBaFjKBJfnlqIru2AV4H5sUXLEkyyUQU1ibA/sDlIWQBIOkNPCpktyKCRtLxceyfuGdhN2D+XBwnk4uZTW9m0wOEl2AXM1t5YteWvvNewZ+74bjv1HBg4bi/VZM1vhkQgtZD+HzkWEmfwPj39sa4bIKoSkkn4MVzugO74wVP1isiufI9TpIkSX6MiOwaJGnzYmyud5uS5JemxUZ0RTj/v4DFgFnw6k5/lnR1nF8In0i+iUcx3ArsJenLki/XLMD2kj6rw5+QVJRSlEMrPFsnd+STySZE/WXxqJDf4lXuDgOeAboCF+D+XEeVjarNbBO87PQ+VYymSaac8NbaBd8R3hr4BrcCuA/YtvB7m8h9xXdeFzy1dngVjecBzGwJ4FI8fXMXvO8s+mdh4BY86u1LXBB7uvBTMbPZ8Q3K92PcqFz/JUmSJEmSTAotUugys674Yu5D3OejE266vBywvqTBEaLZB/gTMAJYQdLwEMAOw0P/15b0cj3+hqTa1FQGTfPvZIoJ4b4HXpWtG3Axbmr9Gzw1ditJd5lZm4gmLN+bC+VkkglxdR183B2Fj70v4ZHSP1q2vFbMr/L3npkthkdXzo733R1x/Dbg98DHwExAK2AILnjdBdxSbMxVuf+SJEmSJEl+ihYndMWO8DPAW3iVxGKnc1XgIuBevKLiuLi2P7Ax8B0+YeyMLwY3L/vaJEmStFQi0uZXwCnApng0SA9gX2ApYEVJn+biOJkamNkWwPXAV3jFv0fq3KQWh5ktjs9ZZsVTEg8HlgD2wKMz5wAWxaukrovPe9bI9zdJkiRJkuSnaVFCV6R6XYov4JaX9FR5l9jMbgFGStrWzDpJGmlmHYEV8OpOHfDJ4m2ShtTpz0iSJPnFMLPt8KqeawLPAgvh0SMHSRpdz7YlLZtCKDWzvfFCCLPj6YsbS3qzvq1reYTY9U88Gn04Lho+HeeKvm6D+42OzDT3JEmSJEmSSaOlCV3t8IoRxwOfAZtJGlaaEF6Np+t8jU8aBwFPSHqpbo1OkiRpAmrSYWcFtgROBLrgVT575AI5mRJqIwHNbAbAgBWBM4AxwCZhqF5c0/aHPLuSRsKz6xRgGbxIyX3hX1YU1qG0mZfVoZMkSZIkSSaBFiV0wXixa0PgTNzHYpMQu44GegOP4pPuRfDy5V/i1e1OA67C54wt649OkiSZBCbig7QisBFwXFS4y2iQZLIofNzC93IJvOLf55JGxHi8LnA6MBaPSHonhNaL8KqCj9et8c2MiaUOh6C1GN5fs+OpiveloJUkSZIkSTLltDihC3ynGDeTPxMYiotbewO98LTEr8xsNnzyuCWeFrCDpFfr1OQkSZImZSKiVxrPJ5NF8QyF3+VNwIJ4Gt29uHj6gpm1B9bGxa62wGW4ofocwDxVfuZKImEHSd/+xLWL4yb/swJ/wecyLW+CliRJkiRJ0gxokUIXTCB29cM9aPaSdE5pYl6UM28AWtVWG0uSJEmSZOLUeEQ9gEdKXwIsiRd4+QboJenpELtWBI4D5gJexgu+jKmqwFojEr4MHC7psp+4ZzHgFuA5SZs3RTuTJEmSJEmmRVqs0AXj0xg3Ak4CRgCbFlUYkyRJkiSZPApvqBBp2gINwHnAAEnPxzW9gIPwCK4eIXYZ0Ar4NfB63F9VkavYaGsFXADMAxwo6ZlJuHc+YGimLiZJkiRJkkw5DfVuwM8hKojdCvwNmAX4t5nNWd9WJUmSJEnLwsxmMbP2CiKS6zHcHmDB+C8Aki7Fo6m/A640s6XjtrGSXov7G6oocgGEyNUBN5jvAPwDr4A6Kfe+XRLJkiRJkiRJkimgRQtdMF7s+j9gH2BG4D4zm72+rUqSJEmSloGZLQ28gAszBZ2B24GRQDegXVzbFkDSFbjYNQq4x8wWLH9mrel6lYjotoHA47hZ/9DaSoo/RUZ0JUmSJEmSTDktXugCiBLm/wccik+629W3RUmSJEnSYngeT018xMxaRWTX57jB/Hm4sfxA8PG2Ruz6B+4r9VZ9mt78CBP5AcC/gZmA9cOQvuV6RSRJkiRJkrQgWrRHVy0x+W4r6et6tyVJkiRJmjtlH60wlb8duBE4X9I3ZtYN2A03mv+3pK3i2raxyVT+rFZVjESqrXBaHAMWBc4CFserQg+uYv8kSZIkSZI0NdOU0JUkSZIkyZQRVYrfBtoDRwBXTkTs+pekreP6SprNl6mt8Ay0BkZHxcoGYGHckH4+YGdS7EqSJEmSJPnFmSZSF5MkSZIkmXwK36iI0BqHV00cCvQHtjOzjpKG42LN0cAfzewegBS5rHWIXJ2BfwL3Ak8Dvc1sgejPV3GR8G3gImCdNJpPkiRJkiT5ZUmhK0mSJEkqRiG2FCl3RRpiRButBLyDm82Xxa7zgVOBVhGtVFmKqpIhcj0KLARcB9yFF8c5w8wWrRG73gTuAJatU7OTJEmSJEkqQaYuJkmSJEmFKFIOzawTcDgu0nQCLgWekPRWCFlP4BFehwBXRBrjdMCXUUWwoWrVFcs+ZGbWDrge6AD0kDTczC4DNgG+wU3+95H0WvTnEsBfgL0yfTFJkiRJkuSXo9I7skmSJElSJUqRSF2Ap4CNgbmAmYErgb5mtkIIWCsAbwAnAn+KaoxfhMhlVRK5zGxRM5sjUhWL1MPlgS7AwSFyXQ+sjffbBcB6eGTXItFXL0j6c81nJEmSJEmSJFOZjOhKkiRJkgphZq2Ba4HZgR2AoZJGm9mhwJHArcChkt6OSKQ3gVeAP9RWF6wCYcZ/P242v46kYaVzOwGXA/sBewM9JT0S557E+/gjYAtJ7zRty5MkSZIkSapJRnQlSZIkSbWYGVgcuEnS65JGA0jqB5wAbA0sE8cKg/o/FpFcdWpz3Qh/sovi1xvNbM7SuYvDlH9l4CE83ZNI8eyIi4Sv4wb/SZIkSZIkSROQQleSJEmSVIv2QDegbXGgZE7fF/eW2jGOt5XzffhTVSqiqzDdlzQAOBOYCbihELvMrMHM2uCRW/OVKlHOjhv67wR0lzSu6gb+SZIkSZIkTUVOupIkSZJkGuUHIrA+Bj4Efm9mM8H4aouYWQdgDPBlHP+uuKmKBuplgUrSWcDfaRS75oqIt3HAJcAyZvZvMzsKuCKue6eKnmZJkiRJkiT1JIWuJEmSJJkGieqKiqij8ebnkr4GDgWWBk4ys1+VbpsXT7l7LT6jcqmKBcXfHmJX8fM/gNNwEWuQmc0dAuAtQH9gSTwabhiweiGUVS0SLkmSJEmSpJ6kGX2SJEmSTGNEmuH3ZtYZOBf32WoDXA/cIOl1MzsYOBZ4DrgTj+TaIj5i+VIaXuUIkXBsCIQd4t9ISd/E+X2BvwKfAVtJGmJmHeO66YC3Q2RsXeV+TJIkSZIkqQcpdCVJkiTJNESkySmEl2eB0cBLeBTSMni01l8kPWNmfwT6ArPi1QGfB3oVIk8V0xVrRMKLgEXwSLeHgEskXRPXFWLXp7jYNbTmcxoyXTFJkiRJkqTpSaErSZIkSaYRSpFIDUBPoBewWyHCmNmfgP2Az4EdJb1hZp2AGXFBbHhGIkH0ydN4P90XhzcDFgT2k3RmXLc3sC9u7L+CpI+bvrVJkiRJkiRJmdb1bkCSJEmSJFOHELk6Aafi4tVwSUOLKCVJ54XfVD9gE+DvkkYCI4vPiEikyopcQW/ge6CHpLcBzGwQcAhwqpl9JOlaSWdF5NxyeGRXkiRJkiRJUmcyoitJkiRJpiHMbDHgxfj1akk943gbSWPi5/uAdpJWrk8rmwdRZbIhxL7y8VuAVpI2LKdwmtkKwOXAy0B3SaPieJEuWsl0zyRJkiRJkuZEVl1MkiRJkmmEiMZ6Gfgt8AWwrZltCSBpjJm1ioiuz4BRFa+quBhwPHC0mc1Sc7oVMAdA+HW1jp+fAG4G1sCrUxLHFWJXilxJkiRJkiR1JoWuJEmSJJlGkDQuooqeB9YCvgV6m9lWcf57vALjEsCbqmhYt5mtAtwKrAh8JumjmkseBn5tZntGfxYVGAvexPt2PFXtyyRJkiRJkuZGpi4mSZIkyTRGqXLgMsADePTR9fgG10zxb5kQcKxKIo2ZLQfcAVwFnCXplTheTlGcAXgQmAE4QdLZcXwh4BrgBUm96tH+JEmSJEmS5MdJoStJkiRJWhi1XlATE6tKYtdSwP1AV+BS4FZJ18U1laquaGbTA4OAocCBkj6byDWdJX1tZjMDg4H5gbeBD4B5gG+A5aooEiZJkiRJkrQEMnUxSZIkSVoYIWB1NLMdzazdxMSWuKaVpOeANXGBZj7cu6ugap5S0wMLAHdJ+qzw3jKzmc1sezO7CLjEzLpL+hhYHegDvAV8CVxLo8jVOkWuJEmSJEmS5kfrejcgSZIkSZIp4gRgZ+A+YEgY0Y8rX1AWu8xsLTyy64QQx26uoFAzE56O2AkgBKsVgPOB3wCjcCP6zc1sfkknmFn/H4iWq0wkXJIkSZIkSUsiUxeTJEmSpAVQK2SZ2YzAc8D9kraPYxNNpavx7PoP7tu1kaSRTdT8ZoGZdQMeAsbiPl3tgF2AT4BL8CqMSwL7AVsBK0p6pj6tTZIkSZIkSaaEFLqSJEmSpJlTEqra4mP36Dj+J1yc+ZukSyfxM5YCRhcm7FXDzH4DXAfMiQtdFwJXSbq/dM12wGXABpLurEtDkyRJkiRJkikiUxeTJEmSpJkTAlUH4AngUzPbRdJbwE3ADkB3M7tL0gc/8RkN4dlVWSS9YGZr4H5dbSS9VJwrRc3NALyBG9AnSZIkSZIkLYiM6EqSJEmSFoCZLQY8A7QBhgHn4VUUuwGPA3tIuiArAU4+5SqWZrYAcDXwJtA9+zJJkiRJkqRlkUJXkiRJkjRDyuJL/N4ZOAyYFTdNnw+YCxgArAh0B1aV9N86NLfFY2btgVWBY4EuwLJhVv8/Jv9JkiRJkiRJ86Wh3g1IkiRJkuR/KdIVzWy1EL2+BgYDqwGPArsBlwMDgd8DHYG/mVmXujW6hRIm/XcBfYGvaRS5WqfIlSRJkiRJ0rJIoStJkiRJmi/XAjcA55tZR0n3Amfi4tb0kvoDy+ApjW2BWXChJpk8vgE+x1NBNyqJXGPr3K4kSZIkSZJkMsnUxSRJkiRpRpQ9tsxsDmAvPC2xLZ66+DiwH26Yvp+kj8xsRmBZ4J6IBEufrsnEzNqVqllOkDaaJEmSJEmStBxS6EqSJEmSZsBEPLnaSxoV3lELAEcD/9/evYNoetVxHP+e3dkNIUIsJEIiuBoJgldExRQGtIghKhEFUbETNYUiBrSzSKXgBTSFgjcUhXjDBBG1UBQSLJLCJii4oMEVtZCIMbiYwWPxPGOGZdfLOvNO5vXzqR6eOTOct3rhN//zOzdX91ePVldWn55zfv9f/R3+O0JCAIDjTdAFAEds75jcGOOqlqmt51Sz+kZ1774bAW+vbm0JvE5X9805bzqibQMAwJOOoAsAjtDerX5rifwD1WPVn6uTLcXzn6s+Oed8aF1/fXVT9fnqbPVNa/LrAAADM0lEQVRchekAALAQdAHAERtj7FR3V0+r3lX9cs45xxhfq95Yvar66QVHG59ZnVs7uU4IuwAAwK2LAPBkcHX1/Oqe6uwacr21JeT60Jzzvtbv7LE4Med8eA25Tgq5AABgIegCgA0YY4yLvDuxvr+uenb18/UY49urr7aEXB9Zu7u+OMZ46Vz8M9hSPA8AAE/YOeoNAMD/iVNjjFPVi6rfVX+acz5SNcb4RfWb6s1jjCurL7WGXOvvvriloP766sGN7xwAAI4JHV0AcMjGGM+r3lm9vjpTna8eru6o7p9zPjrGuLN6f/WU6oNzzo+t0143VF+oHqluM8EFAACX5ugiAByiMcaN1XdaJrK+Xt1c3VXN6tvV+9Yprs9UP6z+WL1wjPHyliDsy9VV1Rv2iuc3/ykAAOB4MNEFAIdkjPHK6gfVZ6u75pxn9/3sBdUHqre1HFP88BjjTPWO6i3VNdXZ6mfVu+ecu2OMnTnn7mY/BQAAHB+CLgA4BOsk14+rT1V3zjn/sr4/Ned8fH2+tvpoy+2Kt8w5fzLGuKL6e0sf17nqsfUWRiEXAAD8G4IuADhgY4ynVt+tbqxu2D/JdZG1L6u+Vf2qem311/WI4pjrl/T+ZwAA4NL0fADAwTvfMsn16+ruMcZ1l1o453yg+lH1rGp3r2x+f7Al5AIAgP+MoAsADtic83xL0fwd1dOre8cYz7hw3Rjj1Pr4YHV1dY2yeQAAuHyOLgLAIRljnK5ubbll8Q8tNyeeu2DNTvXNamfO+brN7xIAALaH/xoDwCGZc/6t+l713pbJrnsuMtn1iuraltsZAQCA/4GJLgA4ZBeZ7LptzvnbMcaZ6istnV6v2evnAgAALo+gCwA24IKw6/fVe6qPt3RzvWTO+fgY46SwCwAALp+gCwA2ZIxxRXVL9YmWWxYf6omQa2fOuXukGwQAgGNO0AUAG7SGXW+qXl3dPufcFXIBAMDBEHQBwIaNMU6vRfUJuQAA4OAIugAAAADYCieOegMAAAAAcBAEXQAAAABsBUEXAAAAAFtB0AUAAADAVhB0AQAAALAVBF0AAAAAbAVBFwAAAABbQdAFAAAAwFb4B6ymIegjfk6A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2087593" y="3262982"/>
            <a:ext cx="6374920" cy="3507893"/>
          </a:xfrm>
          <a:prstGeom prst="rect">
            <a:avLst/>
          </a:prstGeom>
        </p:spPr>
      </p:pic>
    </p:spTree>
    <p:extLst>
      <p:ext uri="{BB962C8B-B14F-4D97-AF65-F5344CB8AC3E}">
        <p14:creationId xmlns:p14="http://schemas.microsoft.com/office/powerpoint/2010/main" val="4186348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FEATURE ENGINEERING</a:t>
            </a:r>
            <a:endParaRPr lang="en-IN" b="1"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We convert Date column into three different column ‘year’, ’month, </a:t>
            </a:r>
            <a:r>
              <a:rPr lang="en-US" dirty="0" err="1"/>
              <a:t>Weeekday</a:t>
            </a:r>
            <a:r>
              <a:rPr lang="en-US" dirty="0"/>
              <a:t>.</a:t>
            </a:r>
          </a:p>
          <a:p>
            <a:pPr>
              <a:buFont typeface="Wingdings" panose="05000000000000000000" pitchFamily="2" charset="2"/>
              <a:buChar char="Ø"/>
            </a:pPr>
            <a:r>
              <a:rPr lang="en-US" dirty="0"/>
              <a:t>We  replace month number in words for understanding.</a:t>
            </a:r>
          </a:p>
          <a:p>
            <a:pPr marL="0" indent="0">
              <a:buNone/>
            </a:pPr>
            <a:r>
              <a:rPr lang="en-US" dirty="0"/>
              <a:t> </a:t>
            </a:r>
            <a:r>
              <a:rPr lang="en-IN" dirty="0"/>
              <a:t>'Jan','Feb','Mar','Apr','May','Jun','Jul','Aug','Sep','Oct','Nov','Dec'</a:t>
            </a:r>
            <a:endParaRPr lang="en-US" dirty="0"/>
          </a:p>
          <a:p>
            <a:pPr>
              <a:buFont typeface="Wingdings" panose="05000000000000000000" pitchFamily="2" charset="2"/>
              <a:buChar char="Ø"/>
            </a:pPr>
            <a:r>
              <a:rPr lang="en-US" dirty="0"/>
              <a:t>We replace Day of week into in to numbers </a:t>
            </a:r>
          </a:p>
          <a:p>
            <a:pPr marL="0" indent="0">
              <a:buNone/>
            </a:pPr>
            <a:r>
              <a:rPr lang="en-IN" dirty="0"/>
              <a:t>'Mon’, 'Tues’, 'Wed’, 'Thu’, 'Fri’, 'Sat’, 'Sun'</a:t>
            </a:r>
          </a:p>
          <a:p>
            <a:pPr marL="0" indent="0">
              <a:buNone/>
            </a:pPr>
            <a:endParaRPr lang="en-US" dirty="0"/>
          </a:p>
          <a:p>
            <a:pPr marL="0" indent="0">
              <a:buNone/>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19916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ANALYSIS OF SEASONS VARIABLE</a:t>
            </a:r>
            <a:endParaRPr lang="en-IN" b="1" dirty="0">
              <a:solidFill>
                <a:srgbClr val="FF0000"/>
              </a:solidFill>
            </a:endParaRPr>
          </a:p>
        </p:txBody>
      </p:sp>
      <p:pic>
        <p:nvPicPr>
          <p:cNvPr id="7" name="Content Placeholder 6"/>
          <p:cNvPicPr>
            <a:picLocks noGrp="1" noChangeAspect="1"/>
          </p:cNvPicPr>
          <p:nvPr>
            <p:ph idx="1"/>
          </p:nvPr>
        </p:nvPicPr>
        <p:blipFill>
          <a:blip r:embed="rId2"/>
          <a:stretch>
            <a:fillRect/>
          </a:stretch>
        </p:blipFill>
        <p:spPr>
          <a:xfrm>
            <a:off x="838201" y="1840837"/>
            <a:ext cx="10453776" cy="3705948"/>
          </a:xfrm>
          <a:prstGeom prst="rect">
            <a:avLst/>
          </a:prstGeom>
        </p:spPr>
      </p:pic>
      <p:sp>
        <p:nvSpPr>
          <p:cNvPr id="8" name="TextBox 7"/>
          <p:cNvSpPr txBox="1"/>
          <p:nvPr/>
        </p:nvSpPr>
        <p:spPr>
          <a:xfrm>
            <a:off x="646981" y="5469147"/>
            <a:ext cx="11481759"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Above Bar plot  shows that seasons wise distribution of rented bike counts.</a:t>
            </a:r>
          </a:p>
          <a:p>
            <a:pPr marL="285750" indent="-285750">
              <a:buFont typeface="Wingdings" panose="05000000000000000000" pitchFamily="2" charset="2"/>
              <a:buChar char="Ø"/>
            </a:pPr>
            <a:r>
              <a:rPr lang="en-US" dirty="0"/>
              <a:t>We can see that rented bike counts are maximum in summer season and it is minimum in winter season.</a:t>
            </a:r>
          </a:p>
          <a:p>
            <a:pPr marL="285750" indent="-285750">
              <a:buFont typeface="Wingdings" panose="05000000000000000000" pitchFamily="2" charset="2"/>
              <a:buChar char="Ø"/>
            </a:pPr>
            <a:r>
              <a:rPr lang="en-US" dirty="0"/>
              <a:t>The spring and Autumn season has same rented bike counts. </a:t>
            </a:r>
            <a:endParaRPr lang="en-IN" dirty="0"/>
          </a:p>
        </p:txBody>
      </p:sp>
    </p:spTree>
    <p:extLst>
      <p:ext uri="{BB962C8B-B14F-4D97-AF65-F5344CB8AC3E}">
        <p14:creationId xmlns:p14="http://schemas.microsoft.com/office/powerpoint/2010/main" val="97230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FF0000"/>
                </a:solidFill>
              </a:rPr>
              <a:t>ANALYSIS OF SEASONS VARIABLE WITH RESPECT TO HOUR VARIABLE</a:t>
            </a:r>
            <a:endParaRPr lang="en-IN" sz="2800"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362309" y="1181819"/>
            <a:ext cx="11326483" cy="3752490"/>
          </a:xfrm>
          <a:prstGeom prst="rect">
            <a:avLst/>
          </a:prstGeom>
        </p:spPr>
      </p:pic>
      <p:sp>
        <p:nvSpPr>
          <p:cNvPr id="5" name="TextBox 4"/>
          <p:cNvSpPr txBox="1"/>
          <p:nvPr/>
        </p:nvSpPr>
        <p:spPr>
          <a:xfrm>
            <a:off x="508958" y="5011947"/>
            <a:ext cx="11568023"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Above line plot shows rented bike counts in seasons with respect to hours.</a:t>
            </a:r>
          </a:p>
          <a:p>
            <a:pPr marL="285750" indent="-285750">
              <a:buFont typeface="Wingdings" panose="05000000000000000000" pitchFamily="2" charset="2"/>
              <a:buChar char="Ø"/>
            </a:pPr>
            <a:r>
              <a:rPr lang="en-US" dirty="0"/>
              <a:t>From  the above visualization we can clearly see that  maximum rented bike counts have a high fluctuation in between 5 am to 8 am also in between 5 pm  to 7 pm  so most people have rented the bikes in between these two time intervals. </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800717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1404</TotalTime>
  <Words>1700</Words>
  <Application>Microsoft Office PowerPoint</Application>
  <PresentationFormat>Widescreen</PresentationFormat>
  <Paragraphs>157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CAPSTONE PROJECT Bike Sharing Demand Prediction</vt:lpstr>
      <vt:lpstr>CONTENT</vt:lpstr>
      <vt:lpstr>BUSINESS UNDERSTANDING</vt:lpstr>
      <vt:lpstr>DATA SUMMARY</vt:lpstr>
      <vt:lpstr>Feature Analysis</vt:lpstr>
      <vt:lpstr>INSIGHTS FROM OUR DATASET</vt:lpstr>
      <vt:lpstr>FEATURE ENGINEERING</vt:lpstr>
      <vt:lpstr>ANALYSIS OF SEASONS VARIABLE</vt:lpstr>
      <vt:lpstr>ANALYSIS OF SEASONS VARIABLE WITH RESPECT TO HOUR VARIABLE</vt:lpstr>
      <vt:lpstr>ANALYSIS OF MONTH VARIABLE</vt:lpstr>
      <vt:lpstr>ANALYSIS OF HOUR  VARIABLE</vt:lpstr>
      <vt:lpstr>ANALYSIS OF FUNCTION DAY VARIABLE WITH RESPECT TO HOUR</vt:lpstr>
      <vt:lpstr>ANALYSIS OF DAY OF WEEK VARIABLE</vt:lpstr>
      <vt:lpstr>ANALYSIS OF HOLIDAY VARIABLE WITH RESPECT TO HOUR</vt:lpstr>
      <vt:lpstr>                          </vt:lpstr>
      <vt:lpstr>NUMERICAL VARIABLE VS RENTED BIKE COUNTS</vt:lpstr>
      <vt:lpstr>PowerPoint Presentation</vt:lpstr>
      <vt:lpstr>PowerPoint Presentation</vt:lpstr>
      <vt:lpstr>REGRESSION PLOT FOR NUMERICAL VARIABLES</vt:lpstr>
      <vt:lpstr>PowerPoint Presentation</vt:lpstr>
      <vt:lpstr>Insights From Correlation Plot</vt:lpstr>
      <vt:lpstr>MODEL BUILDING</vt:lpstr>
      <vt:lpstr>LINEAR REGRESSOR </vt:lpstr>
      <vt:lpstr>LASSO REGRESSOR</vt:lpstr>
      <vt:lpstr>RIDGE REGRESSOR</vt:lpstr>
      <vt:lpstr>DECISION TREE REGRESSOR</vt:lpstr>
      <vt:lpstr>GRADIENT BOSTING REGRESSOR</vt:lpstr>
      <vt:lpstr>REGRESSION MODELS AND ACCURACY</vt:lpstr>
      <vt:lpstr>CHALLENGES FACED</vt:lpstr>
      <vt:lpstr>CONCLUSION</vt:lpstr>
      <vt:lpstr>Model Fitting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Bike Sharing Demand Prediction</dc:title>
  <dc:creator>Microsoft account</dc:creator>
  <cp:lastModifiedBy>Windows User</cp:lastModifiedBy>
  <cp:revision>34</cp:revision>
  <dcterms:created xsi:type="dcterms:W3CDTF">2022-05-17T10:27:30Z</dcterms:created>
  <dcterms:modified xsi:type="dcterms:W3CDTF">2022-05-18T17:34:33Z</dcterms:modified>
</cp:coreProperties>
</file>