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5143500" type="screen16x9"/>
  <p:notesSz cx="6858000" cy="9144000"/>
  <p:embeddedFontLst>
    <p:embeddedFont>
      <p:font typeface="Montserrat" charset="0"/>
      <p:regular r:id="rId30"/>
      <p:bold r:id="rId31"/>
      <p:italic r:id="rId32"/>
      <p:boldItalic r:id="rId33"/>
    </p:embeddedFont>
    <p:embeddedFont>
      <p:font typeface="Roboto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1970079"/>
            <a:ext cx="8512500" cy="317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+mj-l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Hotel Booking Analysis | EDA </a:t>
            </a:r>
            <a:br>
              <a:rPr lang="en-GB" sz="36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</a:br>
            <a:r>
              <a:rPr lang="en-GB" sz="28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Team Member’s:</a:t>
            </a:r>
            <a: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/>
            </a:r>
            <a:b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b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Rohit Raj</a:t>
            </a:r>
            <a:b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Swen </a:t>
            </a:r>
            <a:r>
              <a:rPr lang="en-GB" sz="2000" b="1" dirty="0" err="1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Fereira</a:t>
            </a:r>
            <a: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b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Nikhil </a:t>
            </a:r>
            <a:r>
              <a:rPr lang="en-GB" sz="2000" b="1" dirty="0" err="1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Machave</a:t>
            </a:r>
            <a: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b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Sameer </a:t>
            </a:r>
            <a:r>
              <a:rPr lang="en-GB" sz="2000" b="1" dirty="0" err="1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Talashilkar</a:t>
            </a:r>
            <a:r>
              <a:rPr lang="en-GB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sz="2000" b="1" dirty="0">
              <a:solidFill>
                <a:schemeClr val="lt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58052-37A6-4D61-B892-A6B2350B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26" y="148713"/>
            <a:ext cx="8520600" cy="572700"/>
          </a:xfrm>
        </p:spPr>
        <p:txBody>
          <a:bodyPr/>
          <a:lstStyle/>
          <a:p>
            <a:pPr algn="ctr"/>
            <a:r>
              <a:rPr lang="en-US" sz="2400" b="0" i="0" dirty="0">
                <a:effectLst/>
                <a:latin typeface="+mn-lt"/>
              </a:rPr>
              <a:t>Total Number of Booking Cancelled in different months?</a:t>
            </a:r>
            <a:br>
              <a:rPr lang="en-US" sz="2400" b="0" i="0" dirty="0">
                <a:effectLst/>
                <a:latin typeface="+mn-lt"/>
              </a:rPr>
            </a:b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AC77CB-E098-461C-9A6B-0F293A3E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279133"/>
            <a:ext cx="8520600" cy="715654"/>
          </a:xfrm>
        </p:spPr>
        <p:txBody>
          <a:bodyPr/>
          <a:lstStyle/>
          <a:p>
            <a:r>
              <a:rPr lang="en-US" sz="1400" b="1" dirty="0">
                <a:solidFill>
                  <a:srgbClr val="000000"/>
                </a:solidFill>
                <a:latin typeface="+mn-lt"/>
              </a:rPr>
              <a:t>Observations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 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In May, most of the bookings are cancelled in City Hotel and In August most of the cancellation done in Resort Hotel.</a:t>
            </a:r>
            <a:endParaRPr lang="en-IN" sz="1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7F8D29-C4E7-4930-8C27-58BC5589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60" y="961176"/>
            <a:ext cx="7618879" cy="32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12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EFD315-5493-4F2B-815A-6F10423F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288274"/>
            <a:ext cx="8694648" cy="572700"/>
          </a:xfrm>
        </p:spPr>
        <p:txBody>
          <a:bodyPr/>
          <a:lstStyle/>
          <a:p>
            <a:pPr algn="ctr"/>
            <a:r>
              <a:rPr lang="en-US" sz="2400" b="0" i="0" dirty="0">
                <a:effectLst/>
                <a:latin typeface="+mn-lt"/>
              </a:rPr>
              <a:t>Total Number of Non-Cancelled Bookings in different months?</a:t>
            </a:r>
            <a:r>
              <a:rPr lang="en-US" sz="2000" b="0" i="0" dirty="0">
                <a:effectLst/>
                <a:latin typeface="+mn-lt"/>
              </a:rPr>
              <a:t/>
            </a:r>
            <a:br>
              <a:rPr lang="en-US" sz="2000" b="0" i="0" dirty="0">
                <a:effectLst/>
                <a:latin typeface="+mn-lt"/>
              </a:rPr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21B48D-2725-4787-A1F3-D2C4F8CC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652" y="4298798"/>
            <a:ext cx="9006348" cy="715654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Roboto" panose="02000000000000000000" pitchFamily="2" charset="0"/>
              </a:rPr>
              <a:t>Observations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Maximum number of Booking done in August in City Hotel and Resort Hotel that are Not-Cancelled.</a:t>
            </a:r>
            <a:endParaRPr lang="en-IN" sz="1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C10AAA-4CE5-422D-8EED-D958340B3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18" y="932546"/>
            <a:ext cx="7472515" cy="32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547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CA955-09F4-48EF-B722-6195B55D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+mn-lt"/>
              </a:rPr>
              <a:t>Analysis on Hotels &amp; Bookings  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/>
            </a:r>
            <a:b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E773B2-883F-47CA-80F3-0856179892AC}"/>
              </a:ext>
            </a:extLst>
          </p:cNvPr>
          <p:cNvSpPr txBox="1"/>
          <p:nvPr/>
        </p:nvSpPr>
        <p:spPr>
          <a:xfrm>
            <a:off x="-71758" y="1450032"/>
            <a:ext cx="852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Roboto" panose="020B0604020202020204" pitchFamily="2" charset="0"/>
              </a:rPr>
              <a:t>Let's try to find out the solutions for the below question</a:t>
            </a:r>
            <a:r>
              <a:rPr lang="en-US" sz="1400" b="1" i="0" dirty="0">
                <a:effectLst/>
                <a:latin typeface="Roboto" panose="020B0604020202020204" pitchFamily="2" charset="0"/>
              </a:rPr>
              <a:t>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910E641-5FB6-409C-990F-6236144CCCAC}"/>
              </a:ext>
            </a:extLst>
          </p:cNvPr>
          <p:cNvSpPr txBox="1"/>
          <p:nvPr/>
        </p:nvSpPr>
        <p:spPr>
          <a:xfrm>
            <a:off x="914400" y="2065585"/>
            <a:ext cx="78166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days customers prefer to stay in week night?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accent2"/>
              </a:solidFill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days customers prefer to stay in weekend night?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accent2"/>
              </a:solidFill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what is the most preferred meal type by customers?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accent2"/>
              </a:solidFill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customers are making special Request?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chemeClr val="accent2"/>
              </a:solidFill>
              <a:effectLst/>
              <a:latin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one is most preferred room type?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chemeClr val="accent2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chemeClr val="accent2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+mn-lt"/>
            </a:endParaRPr>
          </a:p>
          <a:p>
            <a:endParaRPr lang="en-IN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91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C7C48-224E-41E7-89CD-AF75FC53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26" y="221496"/>
            <a:ext cx="8520600" cy="572700"/>
          </a:xfrm>
        </p:spPr>
        <p:txBody>
          <a:bodyPr/>
          <a:lstStyle/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days customers prefer to stay in week night?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C28471-FB30-4A74-80FE-06064EAE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4" y="794196"/>
            <a:ext cx="8601279" cy="33464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1C0B7457-382B-4E9B-A393-D4C06386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288965"/>
            <a:ext cx="8520600" cy="715654"/>
          </a:xfrm>
        </p:spPr>
        <p:txBody>
          <a:bodyPr/>
          <a:lstStyle/>
          <a:p>
            <a:r>
              <a:rPr lang="en-US" sz="1400" b="1" dirty="0">
                <a:solidFill>
                  <a:srgbClr val="000000"/>
                </a:solidFill>
                <a:latin typeface="+mn-lt"/>
              </a:rPr>
              <a:t>Observations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 : 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Most of the customers preferred to stay for 2 days in City Hotel and 1 day in Resort Hotel.</a:t>
            </a:r>
            <a:endParaRPr lang="en-IN" sz="14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97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CB6EA-FD3E-45F1-82FE-7DC99A36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days customers prefer to stay in weekend night?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3C854065-5305-4E0C-8B24-75832747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285" y="4427846"/>
            <a:ext cx="8520600" cy="715654"/>
          </a:xfrm>
        </p:spPr>
        <p:txBody>
          <a:bodyPr/>
          <a:lstStyle/>
          <a:p>
            <a:r>
              <a:rPr lang="en-US" sz="1400" b="1" dirty="0">
                <a:solidFill>
                  <a:srgbClr val="000000"/>
                </a:solidFill>
                <a:latin typeface="+mn-lt"/>
              </a:rPr>
              <a:t>Observations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 : 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Most customer stays for 0 nights in Resort and City hotels.</a:t>
            </a:r>
            <a:endParaRPr lang="en-IN" sz="14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F433A9-37DF-4B34-99E3-84E49095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7" y="932531"/>
            <a:ext cx="8058576" cy="34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519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C1F5C-BD88-4B0E-926E-1983FB98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hat is the most preferred meal type by customers?</a:t>
            </a:r>
            <a: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F3E05FDF-2279-4FCF-B025-91565169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285" y="4427846"/>
            <a:ext cx="8520600" cy="715654"/>
          </a:xfrm>
        </p:spPr>
        <p:txBody>
          <a:bodyPr/>
          <a:lstStyle/>
          <a:p>
            <a:r>
              <a:rPr lang="en-US" sz="1400" b="1" dirty="0">
                <a:solidFill>
                  <a:srgbClr val="000000"/>
                </a:solidFill>
                <a:latin typeface="+mn-lt"/>
              </a:rPr>
              <a:t>Observations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 : 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Most preferred meal by customer is BB for Resort and City Hotel</a:t>
            </a:r>
            <a:endParaRPr lang="en-IN" sz="14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AADA1D4-6263-4FD3-AC77-00E67798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081549"/>
            <a:ext cx="7895303" cy="33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198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CFA624-ADAC-4804-B2E8-615FF0B5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5" y="169722"/>
            <a:ext cx="8520600" cy="572700"/>
          </a:xfrm>
        </p:spPr>
        <p:txBody>
          <a:bodyPr/>
          <a:lstStyle/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customers are making special Request?</a:t>
            </a:r>
            <a: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923F3757-E67C-44F3-8708-1C4AF3C5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285" y="4427846"/>
            <a:ext cx="8520600" cy="715654"/>
          </a:xfrm>
        </p:spPr>
        <p:txBody>
          <a:bodyPr/>
          <a:lstStyle/>
          <a:p>
            <a:r>
              <a:rPr lang="en-US" sz="1400" b="1" dirty="0">
                <a:solidFill>
                  <a:srgbClr val="000000"/>
                </a:solidFill>
                <a:latin typeface="+mn-lt"/>
              </a:rPr>
              <a:t>Observations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 : 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Most of the customers do not make any special request.</a:t>
            </a:r>
            <a:endParaRPr lang="en-IN" sz="14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CB6BAFA-C5B0-4B94-8ED9-F9BBEAA8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0" y="1017725"/>
            <a:ext cx="7718320" cy="34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23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8B09E-9792-4CA1-B5D2-EF1FC448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98468"/>
            <a:ext cx="8520600" cy="572700"/>
          </a:xfrm>
        </p:spPr>
        <p:txBody>
          <a:bodyPr/>
          <a:lstStyle/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one is most preferred room type?</a:t>
            </a:r>
            <a: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0CA09171-1DBB-4EF4-9346-46C7C220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7524" y="4378909"/>
            <a:ext cx="8520600" cy="715654"/>
          </a:xfrm>
        </p:spPr>
        <p:txBody>
          <a:bodyPr/>
          <a:lstStyle/>
          <a:p>
            <a:r>
              <a:rPr lang="en-US" sz="1400" b="1" dirty="0">
                <a:solidFill>
                  <a:srgbClr val="000000"/>
                </a:solidFill>
                <a:latin typeface="+mn-lt"/>
              </a:rPr>
              <a:t>Observations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 : 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Most Preferred room type by customer is Room A..</a:t>
            </a:r>
            <a:endParaRPr lang="en-IN" sz="14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0215396-B742-450D-818D-148B97B9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1" y="885808"/>
            <a:ext cx="6921909" cy="34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2237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1830"/>
          </a:xfrm>
        </p:spPr>
        <p:txBody>
          <a:bodyPr/>
          <a:lstStyle/>
          <a:p>
            <a:r>
              <a:rPr lang="en-IN" sz="2000" dirty="0" smtClean="0"/>
              <a:t>Top 20 Countries from where most number of customers are booking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823307" cy="295707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downloa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359"/>
            <a:ext cx="9144000" cy="3579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943" y="4495800"/>
            <a:ext cx="567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US" b="1" dirty="0" smtClean="0"/>
              <a:t>Observations : </a:t>
            </a:r>
            <a:r>
              <a:rPr lang="en-IN" dirty="0" smtClean="0"/>
              <a:t>Most </a:t>
            </a:r>
            <a:r>
              <a:rPr lang="en-IN" dirty="0" smtClean="0"/>
              <a:t>of the customers are from PRT.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4" y="161245"/>
            <a:ext cx="8520600" cy="572700"/>
          </a:xfrm>
        </p:spPr>
        <p:txBody>
          <a:bodyPr/>
          <a:lstStyle/>
          <a:p>
            <a:r>
              <a:rPr lang="en-IN" sz="2400" dirty="0" smtClean="0"/>
              <a:t> </a:t>
            </a:r>
            <a:r>
              <a:rPr lang="en-IN" sz="2400" dirty="0" smtClean="0"/>
              <a:t>                             Deposit </a:t>
            </a:r>
            <a:r>
              <a:rPr lang="en-IN" sz="2400" dirty="0" smtClean="0"/>
              <a:t>Type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3" name="Picture 2" descr="download depos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1" y="1240220"/>
            <a:ext cx="7367750" cy="3241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6443" y="4624552"/>
            <a:ext cx="5633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Observations </a:t>
            </a:r>
            <a:r>
              <a:rPr lang="en-US" b="1" dirty="0" smtClean="0"/>
              <a:t>: </a:t>
            </a:r>
            <a:r>
              <a:rPr lang="en-IN" dirty="0" smtClean="0"/>
              <a:t>Most </a:t>
            </a:r>
            <a:r>
              <a:rPr lang="en-IN" dirty="0" smtClean="0"/>
              <a:t>of the customers prefer No Deposit for booking.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B6A2D-58C7-4F22-B9D8-CAB4872F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8826"/>
            <a:ext cx="8520600" cy="737419"/>
          </a:xfrm>
        </p:spPr>
        <p:txBody>
          <a:bodyPr/>
          <a:lstStyle/>
          <a:p>
            <a:r>
              <a:rPr lang="en-US" b="1" dirty="0"/>
              <a:t>Points For Discussion 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440B9A-9934-4548-9197-F7ACFC260DA9}"/>
              </a:ext>
            </a:extLst>
          </p:cNvPr>
          <p:cNvSpPr txBox="1"/>
          <p:nvPr/>
        </p:nvSpPr>
        <p:spPr>
          <a:xfrm>
            <a:off x="4114800" y="211393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F3767D-DE52-4804-BC53-9644B4F7F906}"/>
              </a:ext>
            </a:extLst>
          </p:cNvPr>
          <p:cNvSpPr txBox="1"/>
          <p:nvPr/>
        </p:nvSpPr>
        <p:spPr>
          <a:xfrm>
            <a:off x="321532" y="806245"/>
            <a:ext cx="777041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Agenda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Data Summary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Overview of Hotel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Analysis on Hotels &amp; Bookings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Analysis on Customer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Preference </a:t>
            </a:r>
            <a:endParaRPr lang="en-IN" sz="16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Overview of Market Segments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Correlation between Features ( Heat Map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Conclusion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029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679" y="182266"/>
            <a:ext cx="8520600" cy="572700"/>
          </a:xfrm>
        </p:spPr>
        <p:txBody>
          <a:bodyPr/>
          <a:lstStyle/>
          <a:p>
            <a:r>
              <a:rPr lang="en-IN" dirty="0" smtClean="0"/>
              <a:t> </a:t>
            </a:r>
            <a:r>
              <a:rPr lang="en-IN" sz="2400" dirty="0" smtClean="0"/>
              <a:t>Plot of cancelling booking from given market segment.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 descr="download cust cancell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5" y="1171442"/>
            <a:ext cx="8429297" cy="3174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5820" y="4445876"/>
            <a:ext cx="6191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Observations : </a:t>
            </a:r>
            <a:r>
              <a:rPr lang="en-IN" dirty="0" smtClean="0"/>
              <a:t>Most </a:t>
            </a:r>
            <a:r>
              <a:rPr lang="en-IN" dirty="0" smtClean="0"/>
              <a:t>of the customers from Online TA cancel their booking.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69" y="255839"/>
            <a:ext cx="8520600" cy="572700"/>
          </a:xfrm>
        </p:spPr>
        <p:txBody>
          <a:bodyPr/>
          <a:lstStyle/>
          <a:p>
            <a:r>
              <a:rPr lang="en-IN" sz="2400" dirty="0" smtClean="0"/>
              <a:t>Plot of not cancelling booking from given market segment.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 descr="market s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9710"/>
            <a:ext cx="8334703" cy="3150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8069" y="4698124"/>
            <a:ext cx="7116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Observations : </a:t>
            </a:r>
            <a:r>
              <a:rPr lang="en-IN" dirty="0" smtClean="0"/>
              <a:t>Most </a:t>
            </a:r>
            <a:r>
              <a:rPr lang="en-IN" dirty="0" smtClean="0"/>
              <a:t>of the customer from Online TA are not Cancelling their bookings.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69" y="245329"/>
            <a:ext cx="8520600" cy="572700"/>
          </a:xfrm>
        </p:spPr>
        <p:txBody>
          <a:bodyPr/>
          <a:lstStyle/>
          <a:p>
            <a:r>
              <a:rPr lang="en-IN" sz="2400" dirty="0" smtClean="0"/>
              <a:t>Which Agent(id) is booking the most number of hotels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 descr="Agent ID 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1250731"/>
            <a:ext cx="8103476" cy="3247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028" y="4673426"/>
            <a:ext cx="420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51034" y="4624551"/>
            <a:ext cx="5147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Observations : </a:t>
            </a:r>
            <a:r>
              <a:rPr lang="en-IN" dirty="0" smtClean="0"/>
              <a:t>Agent </a:t>
            </a:r>
            <a:r>
              <a:rPr lang="en-IN" dirty="0" smtClean="0"/>
              <a:t>with ID 9, books most number of hotels.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69" y="255839"/>
            <a:ext cx="8520600" cy="572700"/>
          </a:xfrm>
        </p:spPr>
        <p:txBody>
          <a:bodyPr/>
          <a:lstStyle/>
          <a:p>
            <a:r>
              <a:rPr lang="en-IN" sz="2400" dirty="0" smtClean="0"/>
              <a:t>                Room </a:t>
            </a:r>
            <a:r>
              <a:rPr lang="en-IN" sz="2400" dirty="0" smtClean="0"/>
              <a:t>type and average price</a:t>
            </a:r>
            <a:br>
              <a:rPr lang="en-IN" sz="2400" dirty="0" smtClean="0"/>
            </a:br>
            <a:endParaRPr lang="en-IN" sz="2400" dirty="0"/>
          </a:p>
        </p:txBody>
      </p:sp>
      <p:pic>
        <p:nvPicPr>
          <p:cNvPr id="3" name="Picture 2" descr="room typ n 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0" y="1103586"/>
            <a:ext cx="7817037" cy="3356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717" y="4620280"/>
            <a:ext cx="8923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Observations : </a:t>
            </a:r>
            <a:r>
              <a:rPr lang="en-IN" dirty="0" smtClean="0"/>
              <a:t>The </a:t>
            </a:r>
            <a:r>
              <a:rPr lang="en-IN" dirty="0" smtClean="0"/>
              <a:t>average price of Room E is the maximum and the average price of Room L is minimum.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69" y="213798"/>
            <a:ext cx="8520600" cy="572700"/>
          </a:xfrm>
        </p:spPr>
        <p:txBody>
          <a:bodyPr/>
          <a:lstStyle/>
          <a:p>
            <a:r>
              <a:rPr lang="en-IN" sz="2400" dirty="0" smtClean="0"/>
              <a:t>Revenue per month per hotel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 descr="revenue month w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5" y="914051"/>
            <a:ext cx="8376745" cy="3206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145" y="4414345"/>
            <a:ext cx="838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 </a:t>
            </a:r>
            <a:r>
              <a:rPr lang="en-US" b="1" dirty="0" smtClean="0"/>
              <a:t> Observations : </a:t>
            </a:r>
            <a:r>
              <a:rPr lang="en-IN" dirty="0" smtClean="0"/>
              <a:t>Revenue </a:t>
            </a:r>
            <a:r>
              <a:rPr lang="en-IN" dirty="0" smtClean="0"/>
              <a:t>of Resort Hotel are maximum in the month of August and least in the month of </a:t>
            </a:r>
            <a:r>
              <a:rPr lang="en-IN" dirty="0" smtClean="0"/>
              <a:t>January and </a:t>
            </a:r>
            <a:r>
              <a:rPr lang="en-IN" dirty="0" smtClean="0"/>
              <a:t>there is no high fluctuation in the price of city Hotels throughout the Year.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58" y="255839"/>
            <a:ext cx="8520600" cy="572700"/>
          </a:xfrm>
        </p:spPr>
        <p:txBody>
          <a:bodyPr/>
          <a:lstStyle/>
          <a:p>
            <a:r>
              <a:rPr lang="en-IN" sz="2400" dirty="0" smtClean="0"/>
              <a:t>Plotting Scatter plot to find the optimal length of stay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 descr="total stay scatt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910"/>
            <a:ext cx="8702566" cy="3436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538" y="4624552"/>
            <a:ext cx="626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 </a:t>
            </a:r>
            <a:r>
              <a:rPr lang="en-US" b="1" dirty="0" smtClean="0"/>
              <a:t> Observations : </a:t>
            </a:r>
            <a:r>
              <a:rPr lang="en-IN" dirty="0" smtClean="0"/>
              <a:t>The </a:t>
            </a:r>
            <a:r>
              <a:rPr lang="en-IN" dirty="0" smtClean="0"/>
              <a:t>longer the stay length, the best price customer will get</a:t>
            </a:r>
            <a:r>
              <a:rPr lang="en-IN" b="1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90" y="297880"/>
            <a:ext cx="8520600" cy="572700"/>
          </a:xfrm>
        </p:spPr>
        <p:txBody>
          <a:bodyPr/>
          <a:lstStyle/>
          <a:p>
            <a:r>
              <a:rPr lang="en-IN" sz="2400" dirty="0" smtClean="0"/>
              <a:t>                   Number </a:t>
            </a:r>
            <a:r>
              <a:rPr lang="en-IN" sz="2400" dirty="0" smtClean="0"/>
              <a:t>of repeated guests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 descr="guest ty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11" y="1093077"/>
            <a:ext cx="5838234" cy="3121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028" y="4750676"/>
            <a:ext cx="6191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Observations : </a:t>
            </a:r>
            <a:r>
              <a:rPr lang="en-US" b="1" dirty="0" smtClean="0"/>
              <a:t> </a:t>
            </a:r>
            <a:r>
              <a:rPr lang="en-IN" dirty="0" smtClean="0"/>
              <a:t>We </a:t>
            </a:r>
            <a:r>
              <a:rPr lang="en-IN" dirty="0" smtClean="0"/>
              <a:t>have more number of New Guest in both type of hotels.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sz="2400" dirty="0" smtClean="0"/>
              <a:t>                     Correlation </a:t>
            </a:r>
            <a:r>
              <a:rPr lang="en-IN" sz="2400" dirty="0" smtClean="0"/>
              <a:t>between features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 descr="heat 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5" y="525518"/>
            <a:ext cx="8198069" cy="3846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624551"/>
            <a:ext cx="9081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Observations </a:t>
            </a:r>
            <a:r>
              <a:rPr lang="en-IN" dirty="0" smtClean="0"/>
              <a:t>: </a:t>
            </a:r>
            <a:r>
              <a:rPr lang="en-IN" dirty="0" smtClean="0"/>
              <a:t>Total stay is highly correlated with </a:t>
            </a:r>
            <a:r>
              <a:rPr lang="en-IN" dirty="0" err="1" smtClean="0"/>
              <a:t>stays_in_weekend_nights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stays_in_week_nights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A8DB3-5A84-46CF-AED1-41465916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0053"/>
            <a:ext cx="8520600" cy="572700"/>
          </a:xfrm>
        </p:spPr>
        <p:txBody>
          <a:bodyPr/>
          <a:lstStyle/>
          <a:p>
            <a:pPr algn="ctr"/>
            <a:r>
              <a:rPr lang="en-US" b="1" dirty="0"/>
              <a:t>Agenda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C0A8DB-699B-470E-8ABC-607EEAE945AB}"/>
              </a:ext>
            </a:extLst>
          </p:cNvPr>
          <p:cNvSpPr txBox="1"/>
          <p:nvPr/>
        </p:nvSpPr>
        <p:spPr>
          <a:xfrm>
            <a:off x="311700" y="1150374"/>
            <a:ext cx="8520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To perform EDA on hotel bookings data set from 2015-2017. </a:t>
            </a:r>
          </a:p>
          <a:p>
            <a:endParaRPr lang="en-US" dirty="0"/>
          </a:p>
          <a:p>
            <a:r>
              <a:rPr lang="en-US" sz="1600" dirty="0"/>
              <a:t>We’ll be doing analysis of given data set in following ways : </a:t>
            </a:r>
          </a:p>
          <a:p>
            <a:endParaRPr lang="en-US" sz="1600" dirty="0"/>
          </a:p>
          <a:p>
            <a:r>
              <a:rPr lang="en-US" dirty="0"/>
              <a:t>• Overview of the type of hotel </a:t>
            </a:r>
          </a:p>
          <a:p>
            <a:endParaRPr lang="en-US" dirty="0"/>
          </a:p>
          <a:p>
            <a:r>
              <a:rPr lang="en-US" dirty="0"/>
              <a:t>• Analysis on Hotels &amp; Bookings </a:t>
            </a:r>
          </a:p>
          <a:p>
            <a:endParaRPr lang="en-US" dirty="0"/>
          </a:p>
          <a:p>
            <a:r>
              <a:rPr lang="en-US" dirty="0"/>
              <a:t>• Analysis on Customer Preference</a:t>
            </a:r>
          </a:p>
          <a:p>
            <a:endParaRPr lang="en-US" dirty="0"/>
          </a:p>
          <a:p>
            <a:r>
              <a:rPr lang="en-US" dirty="0"/>
              <a:t>• Overview of Market Segments </a:t>
            </a:r>
          </a:p>
          <a:p>
            <a:endParaRPr lang="en-US" dirty="0"/>
          </a:p>
          <a:p>
            <a:r>
              <a:rPr lang="en-US" dirty="0"/>
              <a:t>• Correlation Between Features ( Heat Map)</a:t>
            </a:r>
          </a:p>
          <a:p>
            <a:endParaRPr lang="en-US" dirty="0"/>
          </a:p>
          <a:p>
            <a:r>
              <a:rPr lang="en-US" sz="1600" dirty="0"/>
              <a:t>By doing this we’ll try to find out key factors driving the hotel bookings trends.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142037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4265E-392E-4BFB-B716-C7F75306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26" y="0"/>
            <a:ext cx="8520600" cy="572700"/>
          </a:xfrm>
        </p:spPr>
        <p:txBody>
          <a:bodyPr/>
          <a:lstStyle/>
          <a:p>
            <a:pPr algn="ctr"/>
            <a:r>
              <a:rPr lang="en-US" b="1" dirty="0"/>
              <a:t>Data Summary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CC0577-9A82-4959-91A4-5C5335274080}"/>
              </a:ext>
            </a:extLst>
          </p:cNvPr>
          <p:cNvSpPr txBox="1"/>
          <p:nvPr/>
        </p:nvSpPr>
        <p:spPr>
          <a:xfrm>
            <a:off x="346113" y="713111"/>
            <a:ext cx="8589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Given data set has different columns of variables crucial for hotel bookings. </a:t>
            </a:r>
          </a:p>
          <a:p>
            <a:pPr algn="ctr"/>
            <a:r>
              <a:rPr lang="en-US" b="1" dirty="0"/>
              <a:t>Some of them are: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 hotel: </a:t>
            </a:r>
            <a:r>
              <a:rPr lang="en-US" dirty="0"/>
              <a:t>Type of Hotels </a:t>
            </a:r>
            <a:endParaRPr lang="en-US" dirty="0">
              <a:latin typeface="+mj-lt"/>
            </a:endParaRPr>
          </a:p>
          <a:p>
            <a:pPr algn="l"/>
            <a:endParaRPr lang="en-US" dirty="0"/>
          </a:p>
          <a:p>
            <a:r>
              <a:rPr lang="en-US" b="1" dirty="0"/>
              <a:t> </a:t>
            </a:r>
            <a:r>
              <a:rPr lang="en-US" b="1" dirty="0" err="1"/>
              <a:t>is_cancelled</a:t>
            </a:r>
            <a:r>
              <a:rPr lang="en-US" b="1" dirty="0"/>
              <a:t> :</a:t>
            </a:r>
            <a:r>
              <a:rPr lang="en-US" dirty="0"/>
              <a:t> cancelled or not  |  Values[0,1], where 0 indicates not cancelled.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 </a:t>
            </a:r>
            <a:r>
              <a:rPr lang="en-US" b="1" dirty="0" err="1"/>
              <a:t>lead_time</a:t>
            </a:r>
            <a:r>
              <a:rPr lang="en-US" b="1" dirty="0"/>
              <a:t> : </a:t>
            </a:r>
            <a:r>
              <a:rPr lang="en-US" dirty="0"/>
              <a:t>The time between reservation and actual arrival.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 </a:t>
            </a:r>
            <a:r>
              <a:rPr lang="en-US" b="1" dirty="0" err="1"/>
              <a:t>stays_in_weekend_nights</a:t>
            </a:r>
            <a:r>
              <a:rPr lang="en-US" b="1" dirty="0"/>
              <a:t>: </a:t>
            </a:r>
            <a:r>
              <a:rPr lang="en-US" dirty="0"/>
              <a:t>The number of weekend nights stay per reservation 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 </a:t>
            </a:r>
            <a:r>
              <a:rPr lang="en-US" b="1" dirty="0" err="1"/>
              <a:t>stays_in_weekday_nights</a:t>
            </a:r>
            <a:r>
              <a:rPr lang="en-US" b="1" dirty="0"/>
              <a:t>: </a:t>
            </a:r>
            <a:r>
              <a:rPr lang="en-US" dirty="0"/>
              <a:t>The number of weekday nights stay per reservation. 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 meal: </a:t>
            </a:r>
            <a:r>
              <a:rPr lang="en-US" dirty="0"/>
              <a:t>Meal preferences per reservation. (</a:t>
            </a:r>
            <a:r>
              <a:rPr lang="en-US" dirty="0" err="1"/>
              <a:t>BB,FB,HB,SC,Undefined</a:t>
            </a:r>
            <a:r>
              <a:rPr lang="en-US" dirty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 Country: </a:t>
            </a:r>
            <a:r>
              <a:rPr lang="en-US" dirty="0"/>
              <a:t>The origin country of guest.</a:t>
            </a:r>
            <a:endParaRPr lang="en-US" b="0" i="0" dirty="0"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2777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39752-541F-489D-917A-A7D46FE8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74635"/>
            <a:ext cx="8520600" cy="572700"/>
          </a:xfrm>
        </p:spPr>
        <p:txBody>
          <a:bodyPr/>
          <a:lstStyle/>
          <a:p>
            <a:pPr algn="ctr"/>
            <a:r>
              <a:rPr lang="en-US" b="1" dirty="0"/>
              <a:t>Data Summary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B2EE25-22E0-4EB5-A6B1-BDA519F78121}"/>
              </a:ext>
            </a:extLst>
          </p:cNvPr>
          <p:cNvSpPr txBox="1"/>
          <p:nvPr/>
        </p:nvSpPr>
        <p:spPr>
          <a:xfrm>
            <a:off x="127086" y="1258528"/>
            <a:ext cx="88898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market_segment</a:t>
            </a:r>
            <a:r>
              <a:rPr lang="en-US" b="1" dirty="0"/>
              <a:t>: 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en-US" i="0" dirty="0">
                <a:effectLst/>
                <a:latin typeface="arial" panose="020B0604020202020204" pitchFamily="34" charset="0"/>
              </a:rPr>
              <a:t> group of people who share one or more similar characteristics         </a:t>
            </a:r>
            <a:endParaRPr lang="en-US" dirty="0"/>
          </a:p>
          <a:p>
            <a:pPr algn="l"/>
            <a:r>
              <a:rPr lang="en-US" b="0" i="0" dirty="0">
                <a:effectLst/>
                <a:latin typeface="-apple-system"/>
              </a:rPr>
              <a:t>                                         -  TA: Travel agents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                                         -  TO: Tour operators</a:t>
            </a:r>
          </a:p>
          <a:p>
            <a:endParaRPr lang="en-US" dirty="0"/>
          </a:p>
          <a:p>
            <a:r>
              <a:rPr lang="en-US" b="1" dirty="0" err="1"/>
              <a:t>distribution_channel</a:t>
            </a:r>
            <a:r>
              <a:rPr lang="en-US" b="1" dirty="0"/>
              <a:t>: </a:t>
            </a:r>
            <a:r>
              <a:rPr lang="en-US" dirty="0"/>
              <a:t>The medium through booking was made.[</a:t>
            </a:r>
            <a:r>
              <a:rPr lang="en-US" dirty="0" err="1"/>
              <a:t>Direct,Corporate,TA</a:t>
            </a:r>
            <a:r>
              <a:rPr lang="en-US" dirty="0"/>
              <a:t>/</a:t>
            </a:r>
            <a:r>
              <a:rPr lang="en-US" dirty="0" err="1"/>
              <a:t>TO,undefined,GDS</a:t>
            </a:r>
            <a:r>
              <a:rPr lang="en-US" dirty="0"/>
              <a:t>.]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Is_repeated_guest</a:t>
            </a:r>
            <a:r>
              <a:rPr lang="en-US" b="1" dirty="0"/>
              <a:t>: </a:t>
            </a:r>
            <a:r>
              <a:rPr lang="en-US" dirty="0"/>
              <a:t>Shows if the guest is who has arrived earlier or </a:t>
            </a:r>
            <a:r>
              <a:rPr lang="en-US" dirty="0" err="1"/>
              <a:t>not.Values</a:t>
            </a:r>
            <a:r>
              <a:rPr lang="en-US" dirty="0"/>
              <a:t>[0,1]--&gt;0 indicates no and 1 indicated yes person is repeated guest. 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days_in_waiting_list</a:t>
            </a:r>
            <a:r>
              <a:rPr lang="en-US" b="1" dirty="0"/>
              <a:t>: </a:t>
            </a:r>
            <a:r>
              <a:rPr lang="en-US" dirty="0"/>
              <a:t>Number of days between actual booking and transact.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customer_type</a:t>
            </a:r>
            <a:r>
              <a:rPr lang="en-US" b="1" dirty="0"/>
              <a:t>: </a:t>
            </a:r>
            <a:r>
              <a:rPr lang="en-US" dirty="0"/>
              <a:t>Type of customers( Transient, group,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686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C4C0D-E6E0-433E-92ED-3734A91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 of the Hotel Type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18E56B-9C0A-4B5B-A9A6-63AEB3CADFB7}"/>
              </a:ext>
            </a:extLst>
          </p:cNvPr>
          <p:cNvSpPr txBox="1"/>
          <p:nvPr/>
        </p:nvSpPr>
        <p:spPr>
          <a:xfrm>
            <a:off x="914400" y="1338978"/>
            <a:ext cx="70693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Roboto" panose="020B0604020202020204" pitchFamily="2" charset="0"/>
              </a:rPr>
              <a:t>Let's try to find out the solutions for the below question.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B6B13-67ED-41E6-9513-95E5DEFFB7DE}"/>
              </a:ext>
            </a:extLst>
          </p:cNvPr>
          <p:cNvSpPr txBox="1"/>
          <p:nvPr/>
        </p:nvSpPr>
        <p:spPr>
          <a:xfrm>
            <a:off x="914400" y="2065585"/>
            <a:ext cx="7816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+mn-lt"/>
              </a:rPr>
              <a:t>What is the percentage of booking done in different hotels?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+mn-lt"/>
              </a:rPr>
              <a:t>How many total bookings done in different Years?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+mn-lt"/>
              </a:rPr>
              <a:t>How many total bookings done in different months?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+mn-lt"/>
              </a:rPr>
              <a:t>Total Number of Booking Cancelled in different months?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+mn-lt"/>
              </a:rPr>
              <a:t>Total Number of Non-Cancelled Bookings in different months?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81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243DA1-667A-444D-A374-A714F6B1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+mn-lt"/>
              </a:rPr>
              <a:t>What is the percentage of booking done in different hotels?</a:t>
            </a:r>
            <a:r>
              <a:rPr lang="en-US" b="0" i="0" dirty="0">
                <a:effectLst/>
                <a:latin typeface="+mn-lt"/>
              </a:rPr>
              <a:t/>
            </a:r>
            <a:br>
              <a:rPr lang="en-US" b="0" i="0" dirty="0">
                <a:effectLst/>
                <a:latin typeface="+mn-lt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0194C8-744C-4055-94B9-197C7CF5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712" y="1940998"/>
            <a:ext cx="5336116" cy="171936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Observations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endParaRPr lang="en-US" sz="1200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From the above Pie-Chart, we can conclude that 66.41 % of booking done in City Hotel and 33.59 % of booking done in Resort Hotel.</a:t>
            </a:r>
            <a:endParaRPr lang="en-IN" sz="12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8DEE0B-8600-442D-ABF2-7A83D09B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550" y="1205258"/>
            <a:ext cx="3931738" cy="40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311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EA14A-1DEF-44B1-8EA2-EC457D0D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9047"/>
            <a:ext cx="8520600" cy="572700"/>
          </a:xfrm>
        </p:spPr>
        <p:txBody>
          <a:bodyPr/>
          <a:lstStyle/>
          <a:p>
            <a:pPr algn="ctr"/>
            <a:r>
              <a:rPr lang="en-US" sz="2400" i="0" dirty="0">
                <a:effectLst/>
                <a:latin typeface="+mn-lt"/>
              </a:rPr>
              <a:t>How many total bookings done in different Years?</a:t>
            </a:r>
            <a:r>
              <a:rPr lang="en-US" b="0" i="0" dirty="0">
                <a:effectLst/>
                <a:latin typeface="+mn-lt"/>
              </a:rPr>
              <a:t/>
            </a:r>
            <a:br>
              <a:rPr lang="en-US" b="0" i="0" dirty="0">
                <a:effectLst/>
                <a:latin typeface="+mn-lt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C8692E-5AFA-40B3-94BF-115584A6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481" y="4132878"/>
            <a:ext cx="7259139" cy="1010622"/>
          </a:xfrm>
        </p:spPr>
        <p:txBody>
          <a:bodyPr/>
          <a:lstStyle/>
          <a:p>
            <a:r>
              <a:rPr lang="en-US" sz="1400" b="1" dirty="0" err="1">
                <a:solidFill>
                  <a:srgbClr val="000000"/>
                </a:solidFill>
                <a:latin typeface="+mn-lt"/>
              </a:rPr>
              <a:t>Observtions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 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We can see that, In year 2016 most bookings have been made in    City Hotel and Resort Hotel.</a:t>
            </a:r>
            <a:endParaRPr lang="en-IN" sz="1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4FDB72-4C1C-427B-B524-E4D49C18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24" y="788045"/>
            <a:ext cx="6141973" cy="33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02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F425B-21D0-41C5-9526-87FF86AF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546"/>
            <a:ext cx="8520600" cy="572700"/>
          </a:xfrm>
        </p:spPr>
        <p:txBody>
          <a:bodyPr/>
          <a:lstStyle/>
          <a:p>
            <a:pPr algn="ctr"/>
            <a:r>
              <a:rPr lang="en-US" sz="2400" b="0" i="0" dirty="0">
                <a:effectLst/>
                <a:latin typeface="+mn-lt"/>
              </a:rPr>
              <a:t>How many total bookings done in different months?</a:t>
            </a:r>
            <a:r>
              <a:rPr lang="en-US" b="0" i="0" dirty="0">
                <a:effectLst/>
                <a:latin typeface="+mn-lt"/>
              </a:rPr>
              <a:t/>
            </a:r>
            <a:br>
              <a:rPr lang="en-US" b="0" i="0" dirty="0">
                <a:effectLst/>
                <a:latin typeface="+mn-lt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6A8AB4-176E-4D51-9D28-166AC44B2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391448"/>
            <a:ext cx="8520600" cy="833641"/>
          </a:xfrm>
        </p:spPr>
        <p:txBody>
          <a:bodyPr/>
          <a:lstStyle/>
          <a:p>
            <a:r>
              <a:rPr lang="en-US" sz="1400" b="1" dirty="0" err="1">
                <a:solidFill>
                  <a:srgbClr val="000000"/>
                </a:solidFill>
                <a:latin typeface="+mn-lt"/>
              </a:rPr>
              <a:t>Obervations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Most of the bookings done in the Month of August in Resort Hotel and City Hotel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endParaRPr lang="en-IN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D6E139-5A64-4988-A4EF-D0A10EF7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93" y="920800"/>
            <a:ext cx="7502013" cy="33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7364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6249</TotalTime>
  <Words>885</Words>
  <Application>Microsoft Office PowerPoint</Application>
  <PresentationFormat>On-screen Show (16:9)</PresentationFormat>
  <Paragraphs>144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Montserrat</vt:lpstr>
      <vt:lpstr>-apple-system</vt:lpstr>
      <vt:lpstr>Roboto</vt:lpstr>
      <vt:lpstr>Simple Light</vt:lpstr>
      <vt:lpstr>           Capstone Project Hotel Booking Analysis | EDA   Team Member’s:   Rohit Raj Swen Fereira  Nikhil Machave  Sameer Talashilkar    </vt:lpstr>
      <vt:lpstr>Points For Discussion </vt:lpstr>
      <vt:lpstr>Agenda   </vt:lpstr>
      <vt:lpstr>Data Summary  </vt:lpstr>
      <vt:lpstr>Data Summary</vt:lpstr>
      <vt:lpstr>Overview of the Hotel Type </vt:lpstr>
      <vt:lpstr>What is the percentage of booking done in different hotels? </vt:lpstr>
      <vt:lpstr>How many total bookings done in different Years? </vt:lpstr>
      <vt:lpstr>How many total bookings done in different months? </vt:lpstr>
      <vt:lpstr>Total Number of Booking Cancelled in different months? </vt:lpstr>
      <vt:lpstr>Total Number of Non-Cancelled Bookings in different months? </vt:lpstr>
      <vt:lpstr>Analysis on Hotels &amp; Bookings   </vt:lpstr>
      <vt:lpstr>How many days customers prefer to stay in week night? </vt:lpstr>
      <vt:lpstr>How many days customers prefer to stay in weekend night? </vt:lpstr>
      <vt:lpstr>What is the most preferred meal type by customers? </vt:lpstr>
      <vt:lpstr>How many customers are making special Request? </vt:lpstr>
      <vt:lpstr>Which one is most preferred room type? </vt:lpstr>
      <vt:lpstr>Top 20 Countries from where most number of customers are booking</vt:lpstr>
      <vt:lpstr>                              Deposit Type.</vt:lpstr>
      <vt:lpstr> Plot of cancelling booking from given market segment. </vt:lpstr>
      <vt:lpstr>Plot of not cancelling booking from given market segment. </vt:lpstr>
      <vt:lpstr>Which Agent(id) is booking the most number of hotels </vt:lpstr>
      <vt:lpstr>                Room type and average price </vt:lpstr>
      <vt:lpstr>Revenue per month per hotel </vt:lpstr>
      <vt:lpstr>Plotting Scatter plot to find the optimal length of stay </vt:lpstr>
      <vt:lpstr>                   Number of repeated guests </vt:lpstr>
      <vt:lpstr>                     Correlation between features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Project Title   </dc:title>
  <cp:lastModifiedBy>admin</cp:lastModifiedBy>
  <cp:revision>63</cp:revision>
  <dcterms:modified xsi:type="dcterms:W3CDTF">2022-02-13T02:29:55Z</dcterms:modified>
</cp:coreProperties>
</file>