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b2d5a7ffa_23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b2d5a7ffa_23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b2d5a7ffa_23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9b2d5a7ffa_23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9b2d5a7ffa_23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9b2d5a7ffa_23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b2d5a7ffa_23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b2d5a7ffa_23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b2d5a7ffa_2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9b2d5a7ffa_2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9b2d5a7ffa_23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9b2d5a7ffa_23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b2d5a7ffa_2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9b2d5a7ffa_2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9b2d5a7ffa_2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9b2d5a7ffa_2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9b2d5a7ffa_2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9b2d5a7ffa_2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9b2d5a7ffa_23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9b2d5a7ffa_23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963e89f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963e89f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b2d5a7ffa_23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b2d5a7ffa_23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b2d5a7ffa_23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b2d5a7ffa_23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b2d5a7ffa_2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b2d5a7ffa_2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b2d5a7ffa_2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b2d5a7ffa_2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b2d5a7ffa_23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b2d5a7ffa_23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b2d5a7ffa_23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b2d5a7ffa_23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b2d5a7ffa_23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b2d5a7ffa_23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11" Type="http://schemas.openxmlformats.org/officeDocument/2006/relationships/image" Target="../media/image14.png"/><Relationship Id="rId10" Type="http://schemas.openxmlformats.org/officeDocument/2006/relationships/hyperlink" Target="https://web.archive.org/web/20170509114427/https://www.ncei.noaa.gov/data/gsom/archive/gsom-latest.tar.gz" TargetMode="External"/><Relationship Id="rId12" Type="http://schemas.openxmlformats.org/officeDocument/2006/relationships/hyperlink" Target="https://web.archive.org/web/20220601162542/https://www.ncei.noaa.gov/data/gsom/" TargetMode="External"/><Relationship Id="rId9" Type="http://schemas.openxmlformats.org/officeDocument/2006/relationships/hyperlink" Target="https://web.archive.org/web/20220215030230/https://www.ncei.noaa.gov/data/gsom/archive/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hyperlink" Target="https://datasetsearch.research.google.com/search?src=0&amp;query=education&amp;docid=L2cvMTFyaHp0NXl3Xw%3D%3D" TargetMode="External"/><Relationship Id="rId6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hyperlink" Target="https://web.archive.org/web/20200122125450/https://www.ceicdata.com/en/united-states/education-statistics" TargetMode="External"/><Relationship Id="rId6" Type="http://schemas.openxmlformats.org/officeDocument/2006/relationships/image" Target="../media/image31.png"/><Relationship Id="rId7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hyperlink" Target="https://crime-data-explorer.fr.cloud.gov/pages/explorer/crime/crime-trend" TargetMode="External"/><Relationship Id="rId6" Type="http://schemas.openxmlformats.org/officeDocument/2006/relationships/hyperlink" Target="https://web.archive.org/web/20221123093558/https://crime-data-explorer.fr.cloud.gov/pages/explorer/crime/crime-trend" TargetMode="External"/><Relationship Id="rId7" Type="http://schemas.openxmlformats.org/officeDocument/2006/relationships/image" Target="../media/image35.png"/><Relationship Id="rId8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hyperlink" Target="https://web.archive.org/web/20220610035834/https://data.gov/metrics.html" TargetMode="External"/><Relationship Id="rId6" Type="http://schemas.openxmlformats.org/officeDocument/2006/relationships/hyperlink" Target="https://web.archive.org/web/20220804223950/https://dashboard.data.gov/offices/detail/49018/2021-12-31" TargetMode="External"/><Relationship Id="rId7" Type="http://schemas.openxmlformats.org/officeDocument/2006/relationships/image" Target="../media/image37.png"/><Relationship Id="rId8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26.png"/><Relationship Id="rId5" Type="http://schemas.openxmlformats.org/officeDocument/2006/relationships/hyperlink" Target="https://microdata.worldbank.org/index.php/catalog/4776" TargetMode="External"/><Relationship Id="rId6" Type="http://schemas.openxmlformats.org/officeDocument/2006/relationships/image" Target="../media/image33.png"/><Relationship Id="rId7" Type="http://schemas.openxmlformats.org/officeDocument/2006/relationships/image" Target="../media/image28.png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hyperlink" Target="https://web.archive.org/web/20190715001358/https://www.cia.gov/library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.jpg"/><Relationship Id="rId7" Type="http://schemas.openxmlformats.org/officeDocument/2006/relationships/hyperlink" Target="https://cia.gov/library/" TargetMode="External"/><Relationship Id="rId8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8.png"/><Relationship Id="rId5" Type="http://schemas.openxmlformats.org/officeDocument/2006/relationships/image" Target="../media/image1.jpg"/><Relationship Id="rId6" Type="http://schemas.openxmlformats.org/officeDocument/2006/relationships/hyperlink" Target="https://web.archive.org/web/20190706174759/https://www.cia.gov/redirects/ciaredirect.html" TargetMode="External"/><Relationship Id="rId7" Type="http://schemas.openxmlformats.org/officeDocument/2006/relationships/image" Target="../media/image32.png"/><Relationship Id="rId8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10" Type="http://schemas.openxmlformats.org/officeDocument/2006/relationships/hyperlink" Target="https://github.com/factbook/factbook" TargetMode="External"/><Relationship Id="rId9" Type="http://schemas.openxmlformats.org/officeDocument/2006/relationships/hyperlink" Target="https://factbook.github.io/it" TargetMode="External"/><Relationship Id="rId5" Type="http://schemas.openxmlformats.org/officeDocument/2006/relationships/image" Target="../media/image41.png"/><Relationship Id="rId6" Type="http://schemas.openxmlformats.org/officeDocument/2006/relationships/hyperlink" Target="https://www.cia.gov/the-world-factbook/countries/world/" TargetMode="External"/><Relationship Id="rId7" Type="http://schemas.openxmlformats.org/officeDocument/2006/relationships/image" Target="../media/image40.png"/><Relationship Id="rId8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10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hyperlink" Target="https://www.cnn.com/interactive/2020/health/coronavirus-maps-and-cases/" TargetMode="External"/><Relationship Id="rId6" Type="http://schemas.openxmlformats.org/officeDocument/2006/relationships/hyperlink" Target="https://covid19.who.int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hyperlink" Target="https://data.un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hyperlink" Target="https://data.u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hyperlink" Target="http://data.un.org/DocumentData.aspx?id=374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hyperlink" Target="https://www.wikidata.org/wiki/Q86597695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7" Type="http://schemas.openxmlformats.org/officeDocument/2006/relationships/hyperlink" Target="https://web.archive.org/web/20180829235347/http://data.un.org/Explorer.asp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hyperlink" Target="https://web.archive.org/web/20220812130920/https://www.ncei.noaa.gov/access/search/data-search/global-hourly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hyperlink" Target="https://apps.who.int/gho/data/node.main.173?lang=en" TargetMode="External"/><Relationship Id="rId6" Type="http://schemas.openxmlformats.org/officeDocument/2006/relationships/hyperlink" Target="https://www.who.int/globalatlas/loginManagement/autoLogins/flunet_login.asp" TargetMode="External"/><Relationship Id="rId7" Type="http://schemas.openxmlformats.org/officeDocument/2006/relationships/image" Target="../media/image23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3325"/>
            <a:ext cx="8520600" cy="18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Archival Survey of Global Data Portals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476900"/>
            <a:ext cx="8520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David Calano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CS 895: Web Archiving Forensics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Old Dominion University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November 28th, 2022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59" name="Google Shape;59;p13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2" name="Google Shape;62;p13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218" name="Google Shape;218;p22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219" name="Google Shape;219;p22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220" name="Google Shape;220;p22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221" name="Google Shape;22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2" name="Google Shape;222;p22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2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Archive Issues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5">
            <a:alphaModFix/>
          </a:blip>
          <a:srcRect b="7961" l="0" r="0" t="0"/>
          <a:stretch/>
        </p:blipFill>
        <p:spPr>
          <a:xfrm>
            <a:off x="168675" y="649275"/>
            <a:ext cx="2821200" cy="2073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57150">
              <a:srgbClr val="000000">
                <a:alpha val="50000"/>
              </a:srgbClr>
            </a:outerShdw>
          </a:effectLst>
        </p:spPr>
      </p:pic>
      <p:pic>
        <p:nvPicPr>
          <p:cNvPr id="225" name="Google Shape;225;p22"/>
          <p:cNvPicPr preferRelativeResize="0"/>
          <p:nvPr/>
        </p:nvPicPr>
        <p:blipFill rotWithShape="1">
          <a:blip r:embed="rId6">
            <a:alphaModFix/>
          </a:blip>
          <a:srcRect b="0" l="0" r="42834" t="0"/>
          <a:stretch/>
        </p:blipFill>
        <p:spPr>
          <a:xfrm>
            <a:off x="168675" y="3631600"/>
            <a:ext cx="5081375" cy="638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57150">
              <a:srgbClr val="000000">
                <a:alpha val="50000"/>
              </a:srgbClr>
            </a:outerShdw>
          </a:effectLst>
        </p:spPr>
      </p:pic>
      <p:pic>
        <p:nvPicPr>
          <p:cNvPr id="226" name="Google Shape;22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3875" y="1468850"/>
            <a:ext cx="2409825" cy="236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57150">
              <a:srgbClr val="000000">
                <a:alpha val="50000"/>
              </a:srgbClr>
            </a:outerShdw>
          </a:effectLst>
        </p:spPr>
      </p:pic>
      <p:pic>
        <p:nvPicPr>
          <p:cNvPr id="227" name="Google Shape;227;p22"/>
          <p:cNvPicPr preferRelativeResize="0"/>
          <p:nvPr/>
        </p:nvPicPr>
        <p:blipFill rotWithShape="1">
          <a:blip r:embed="rId8">
            <a:alphaModFix/>
          </a:blip>
          <a:srcRect b="10698" l="0" r="0" t="0"/>
          <a:stretch/>
        </p:blipFill>
        <p:spPr>
          <a:xfrm>
            <a:off x="3256700" y="649275"/>
            <a:ext cx="3048100" cy="180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57150">
              <a:srgbClr val="000000">
                <a:alpha val="50000"/>
              </a:srgbClr>
            </a:outerShdw>
          </a:effectLst>
        </p:spPr>
      </p:pic>
      <p:sp>
        <p:nvSpPr>
          <p:cNvPr id="228" name="Google Shape;228;p22"/>
          <p:cNvSpPr txBox="1"/>
          <p:nvPr/>
        </p:nvSpPr>
        <p:spPr>
          <a:xfrm>
            <a:off x="3280750" y="243266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9"/>
              </a:rPr>
              <a:t>https://web.archive.org/web/20220215030230/https://www.ncei.noaa.gov/data/gsom/archive/</a:t>
            </a:r>
            <a:endParaRPr sz="900"/>
          </a:p>
        </p:txBody>
      </p:sp>
      <p:sp>
        <p:nvSpPr>
          <p:cNvPr id="229" name="Google Shape;229;p22"/>
          <p:cNvSpPr txBox="1"/>
          <p:nvPr/>
        </p:nvSpPr>
        <p:spPr>
          <a:xfrm>
            <a:off x="3280750" y="4443675"/>
            <a:ext cx="577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0"/>
              </a:rPr>
              <a:t>https://web.archive.org/web/20170509114427/https://www.ncei.noaa.gov/data/gsom/archive/gsom-latest.tar.gz</a:t>
            </a:r>
            <a:endParaRPr sz="900"/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6">
            <a:alphaModFix/>
          </a:blip>
          <a:srcRect b="27738" l="45395" r="43234" t="32480"/>
          <a:stretch/>
        </p:blipFill>
        <p:spPr>
          <a:xfrm>
            <a:off x="4436477" y="2993650"/>
            <a:ext cx="1835811" cy="4617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360000" dist="219075">
              <a:srgbClr val="000000">
                <a:alpha val="50000"/>
              </a:srgbClr>
            </a:outerShdw>
          </a:effectLst>
        </p:spPr>
      </p:pic>
      <p:pic>
        <p:nvPicPr>
          <p:cNvPr id="231" name="Google Shape;231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39725" y="649275"/>
            <a:ext cx="2513975" cy="638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57150">
              <a:srgbClr val="000000">
                <a:alpha val="50000"/>
              </a:srgbClr>
            </a:outerShdw>
          </a:effectLst>
        </p:spPr>
      </p:pic>
      <p:sp>
        <p:nvSpPr>
          <p:cNvPr id="232" name="Google Shape;232;p22"/>
          <p:cNvSpPr txBox="1"/>
          <p:nvPr/>
        </p:nvSpPr>
        <p:spPr>
          <a:xfrm>
            <a:off x="98107" y="26908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2"/>
              </a:rPr>
              <a:t>https://web.archive.org/web/20220601162542/https://www.ncei.noaa.gov/data/gsom/</a:t>
            </a:r>
            <a:endParaRPr sz="900"/>
          </a:p>
        </p:txBody>
      </p:sp>
      <p:sp>
        <p:nvSpPr>
          <p:cNvPr id="233" name="Google Shape;233;p22"/>
          <p:cNvSpPr/>
          <p:nvPr/>
        </p:nvSpPr>
        <p:spPr>
          <a:xfrm>
            <a:off x="4202400" y="3865725"/>
            <a:ext cx="1018200" cy="3231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22"/>
          <p:cNvCxnSpPr/>
          <p:nvPr/>
        </p:nvCxnSpPr>
        <p:spPr>
          <a:xfrm flipH="1" rot="10800000">
            <a:off x="4202000" y="2986375"/>
            <a:ext cx="218100" cy="8853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/>
          <p:nvPr/>
        </p:nvCxnSpPr>
        <p:spPr>
          <a:xfrm flipH="1" rot="10800000">
            <a:off x="5226075" y="3468525"/>
            <a:ext cx="1044000" cy="7401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2"/>
          <p:cNvSpPr/>
          <p:nvPr/>
        </p:nvSpPr>
        <p:spPr>
          <a:xfrm>
            <a:off x="7300675" y="2418150"/>
            <a:ext cx="971100" cy="704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2"/>
          <p:cNvCxnSpPr/>
          <p:nvPr/>
        </p:nvCxnSpPr>
        <p:spPr>
          <a:xfrm rot="10800000">
            <a:off x="5477275" y="2332200"/>
            <a:ext cx="1823400" cy="43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2"/>
          <p:cNvCxnSpPr>
            <a:stCxn id="231" idx="1"/>
          </p:cNvCxnSpPr>
          <p:nvPr/>
        </p:nvCxnSpPr>
        <p:spPr>
          <a:xfrm flipH="1">
            <a:off x="5503725" y="968750"/>
            <a:ext cx="936000" cy="135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2"/>
          <p:cNvCxnSpPr/>
          <p:nvPr/>
        </p:nvCxnSpPr>
        <p:spPr>
          <a:xfrm flipH="1" rot="10800000">
            <a:off x="2147250" y="2378550"/>
            <a:ext cx="1050600" cy="5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247" name="Google Shape;247;p23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249" name="Google Shape;249;p23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250" name="Google Shape;250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1" name="Google Shape;251;p23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3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Impractical Archives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1069650" y="4514701"/>
            <a:ext cx="70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https://datasetsearch.research.google.com/search?src=0&amp;query=education&amp;docid=L2cvMTFyaHp0NXl3Xw%3D%3D</a:t>
            </a:r>
            <a:endParaRPr sz="900"/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020" y="477625"/>
            <a:ext cx="8043960" cy="3942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262" name="Google Shape;262;p24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263" name="Google Shape;263;p24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264" name="Google Shape;264;p24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265" name="Google Shape;26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6" name="Google Shape;266;p24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4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Old Friend, JavaScript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1069650" y="4519875"/>
            <a:ext cx="70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https://web.archive.org/web/20200122125450/https://www.ceicdata.com/en/united-states/education-statistics</a:t>
            </a:r>
            <a:endParaRPr sz="900"/>
          </a:p>
        </p:txBody>
      </p:sp>
      <p:pic>
        <p:nvPicPr>
          <p:cNvPr id="269" name="Google Shape;269;p24"/>
          <p:cNvPicPr preferRelativeResize="0"/>
          <p:nvPr/>
        </p:nvPicPr>
        <p:blipFill rotWithShape="1">
          <a:blip r:embed="rId6">
            <a:alphaModFix/>
          </a:blip>
          <a:srcRect b="0" l="6200" r="0" t="0"/>
          <a:stretch/>
        </p:blipFill>
        <p:spPr>
          <a:xfrm>
            <a:off x="169449" y="501300"/>
            <a:ext cx="6928748" cy="3637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47625">
              <a:srgbClr val="000000">
                <a:alpha val="50000"/>
              </a:srgbClr>
            </a:outerShdw>
          </a:effectLst>
        </p:spPr>
      </p:pic>
      <p:pic>
        <p:nvPicPr>
          <p:cNvPr id="270" name="Google Shape;27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9025" y="1496850"/>
            <a:ext cx="4090175" cy="26420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sp>
        <p:nvSpPr>
          <p:cNvPr id="271" name="Google Shape;271;p24"/>
          <p:cNvSpPr/>
          <p:nvPr/>
        </p:nvSpPr>
        <p:spPr>
          <a:xfrm>
            <a:off x="1053550" y="2012425"/>
            <a:ext cx="3273000" cy="137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4"/>
          <p:cNvCxnSpPr>
            <a:stCxn id="271" idx="3"/>
            <a:endCxn id="270" idx="1"/>
          </p:cNvCxnSpPr>
          <p:nvPr/>
        </p:nvCxnSpPr>
        <p:spPr>
          <a:xfrm>
            <a:off x="4326550" y="2701975"/>
            <a:ext cx="332400" cy="11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5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280" name="Google Shape;280;p25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281" name="Google Shape;281;p25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282" name="Google Shape;282;p25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283" name="Google Shape;28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4" name="Google Shape;284;p25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5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Federal Bureau of Inaccessibility</a:t>
            </a:r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1069650" y="4443675"/>
            <a:ext cx="70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https://crime-data-explorer.fr.cloud.gov/pages/explorer/crime/crime-trend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https://web.archive.org/web/20221123093558/https://crime-data-explorer.fr.cloud.gov/pages/explorer/crime/crime-trend</a:t>
            </a:r>
            <a:endParaRPr sz="900"/>
          </a:p>
        </p:txBody>
      </p:sp>
      <p:pic>
        <p:nvPicPr>
          <p:cNvPr id="287" name="Google Shape;28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375" y="501300"/>
            <a:ext cx="5977524" cy="29434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95250">
              <a:srgbClr val="000000">
                <a:alpha val="50000"/>
              </a:srgbClr>
            </a:outerShdw>
          </a:effectLst>
        </p:spPr>
      </p:pic>
      <p:pic>
        <p:nvPicPr>
          <p:cNvPr id="288" name="Google Shape;28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3575" y="1425250"/>
            <a:ext cx="5775626" cy="284408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296" name="Google Shape;296;p26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297" name="Google Shape;297;p26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298" name="Google Shape;298;p26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299" name="Google Shape;29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0" name="Google Shape;300;p26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6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Workable Balances</a:t>
            </a:r>
            <a:endParaRPr/>
          </a:p>
        </p:txBody>
      </p:sp>
      <p:sp>
        <p:nvSpPr>
          <p:cNvPr id="302" name="Google Shape;302;p26"/>
          <p:cNvSpPr txBox="1"/>
          <p:nvPr/>
        </p:nvSpPr>
        <p:spPr>
          <a:xfrm>
            <a:off x="1809600" y="4391050"/>
            <a:ext cx="55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https://web.archive.org/web/20220610035834/https://data.gov/metrics.html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https://web.archive.org/web/20220804223950/https://dashboard.data.gov/offices/detail/49018/2021-12-31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7">
            <a:alphaModFix/>
          </a:blip>
          <a:srcRect b="0" l="18617" r="18187" t="0"/>
          <a:stretch/>
        </p:blipFill>
        <p:spPr>
          <a:xfrm>
            <a:off x="140900" y="655425"/>
            <a:ext cx="3943125" cy="3085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57150">
              <a:srgbClr val="000000">
                <a:alpha val="50000"/>
              </a:srgbClr>
            </a:outerShdw>
          </a:effectLst>
        </p:spPr>
      </p:pic>
      <p:pic>
        <p:nvPicPr>
          <p:cNvPr id="304" name="Google Shape;30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9425" y="501300"/>
            <a:ext cx="5405550" cy="3813549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</p:pic>
      <p:sp>
        <p:nvSpPr>
          <p:cNvPr id="305" name="Google Shape;305;p26"/>
          <p:cNvSpPr/>
          <p:nvPr/>
        </p:nvSpPr>
        <p:spPr>
          <a:xfrm>
            <a:off x="2213650" y="3273125"/>
            <a:ext cx="325800" cy="3255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26"/>
          <p:cNvCxnSpPr>
            <a:stCxn id="305" idx="3"/>
            <a:endCxn id="304" idx="1"/>
          </p:cNvCxnSpPr>
          <p:nvPr/>
        </p:nvCxnSpPr>
        <p:spPr>
          <a:xfrm flipH="1" rot="10800000">
            <a:off x="2539450" y="2408075"/>
            <a:ext cx="960000" cy="1027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314" name="Google Shape;314;p27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315" name="Google Shape;315;p27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316" name="Google Shape;316;p27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317" name="Google Shape;31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8" name="Google Shape;318;p27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7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Walled Gardens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1069650" y="4519875"/>
            <a:ext cx="70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https://microdata.worldbank.org/index.php/catalog/4776</a:t>
            </a:r>
            <a:endParaRPr sz="900"/>
          </a:p>
        </p:txBody>
      </p:sp>
      <p:pic>
        <p:nvPicPr>
          <p:cNvPr id="321" name="Google Shape;32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175" y="501300"/>
            <a:ext cx="6604125" cy="308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57150">
              <a:srgbClr val="000000">
                <a:alpha val="50000"/>
              </a:srgbClr>
            </a:outerShdw>
          </a:effectLst>
        </p:spPr>
      </p:pic>
      <p:pic>
        <p:nvPicPr>
          <p:cNvPr id="322" name="Google Shape;32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425" y="2610100"/>
            <a:ext cx="3149229" cy="1774525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pic>
        <p:nvPicPr>
          <p:cNvPr id="323" name="Google Shape;323;p27"/>
          <p:cNvPicPr preferRelativeResize="0"/>
          <p:nvPr/>
        </p:nvPicPr>
        <p:blipFill rotWithShape="1">
          <a:blip r:embed="rId8">
            <a:alphaModFix/>
          </a:blip>
          <a:srcRect b="34469" l="0" r="0" t="0"/>
          <a:stretch/>
        </p:blipFill>
        <p:spPr>
          <a:xfrm>
            <a:off x="6170525" y="574362"/>
            <a:ext cx="2527976" cy="201858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85725">
              <a:srgbClr val="000000">
                <a:alpha val="50000"/>
              </a:srgbClr>
            </a:outerShdw>
          </a:effectLst>
        </p:spPr>
      </p:pic>
      <p:pic>
        <p:nvPicPr>
          <p:cNvPr id="324" name="Google Shape;324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9825" y="2752850"/>
            <a:ext cx="3870976" cy="16908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875" y="580712"/>
            <a:ext cx="4894925" cy="367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330" name="Google Shape;3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75" y="580693"/>
            <a:ext cx="3971360" cy="3399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sp>
        <p:nvSpPr>
          <p:cNvPr id="331" name="Google Shape;331;p28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334" name="Google Shape;334;p28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335" name="Google Shape;335;p28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336" name="Google Shape;336;p28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337" name="Google Shape;337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8" name="Google Shape;338;p28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8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State of Suspended Animation</a:t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4163324" y="4208350"/>
            <a:ext cx="136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7"/>
              </a:rPr>
              <a:t>https://cia.gov/library/</a:t>
            </a:r>
            <a:endParaRPr sz="900"/>
          </a:p>
        </p:txBody>
      </p:sp>
      <p:sp>
        <p:nvSpPr>
          <p:cNvPr id="341" name="Google Shape;341;p28"/>
          <p:cNvSpPr/>
          <p:nvPr/>
        </p:nvSpPr>
        <p:spPr>
          <a:xfrm>
            <a:off x="4341000" y="630793"/>
            <a:ext cx="548700" cy="211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28"/>
          <p:cNvCxnSpPr>
            <a:stCxn id="341" idx="2"/>
            <a:endCxn id="343" idx="0"/>
          </p:cNvCxnSpPr>
          <p:nvPr/>
        </p:nvCxnSpPr>
        <p:spPr>
          <a:xfrm>
            <a:off x="4615350" y="842293"/>
            <a:ext cx="2617500" cy="2414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3" name="Google Shape;34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5613" y="3257000"/>
            <a:ext cx="3414524" cy="103245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361950">
              <a:srgbClr val="000000">
                <a:alpha val="50000"/>
              </a:srgbClr>
            </a:outerShdw>
          </a:effectLst>
        </p:spPr>
      </p:pic>
      <p:sp>
        <p:nvSpPr>
          <p:cNvPr id="344" name="Google Shape;344;p28"/>
          <p:cNvSpPr txBox="1"/>
          <p:nvPr/>
        </p:nvSpPr>
        <p:spPr>
          <a:xfrm>
            <a:off x="15975" y="3986475"/>
            <a:ext cx="408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9"/>
              </a:rPr>
              <a:t>https://web.archive.org/web/20190715001358/https://www.cia.gov/library/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9"/>
          <p:cNvPicPr preferRelativeResize="0"/>
          <p:nvPr/>
        </p:nvPicPr>
        <p:blipFill rotWithShape="1">
          <a:blip r:embed="rId3">
            <a:alphaModFix/>
          </a:blip>
          <a:srcRect b="30304" l="10959" r="20198" t="34575"/>
          <a:stretch/>
        </p:blipFill>
        <p:spPr>
          <a:xfrm>
            <a:off x="200550" y="501300"/>
            <a:ext cx="4476524" cy="1955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60000" dist="85725">
              <a:srgbClr val="000000">
                <a:alpha val="50000"/>
              </a:srgbClr>
            </a:outerShdw>
          </a:effectLst>
        </p:spPr>
      </p:pic>
      <p:sp>
        <p:nvSpPr>
          <p:cNvPr id="350" name="Google Shape;350;p29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9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353" name="Google Shape;353;p29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354" name="Google Shape;354;p29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355" name="Google Shape;355;p29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356" name="Google Shape;356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7" name="Google Shape;357;p29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9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</a:t>
            </a:r>
            <a:r>
              <a:rPr lang="en"/>
              <a:t> Consequences</a:t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4285275" y="4551619"/>
            <a:ext cx="485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https://web.archive.org/web/20190706174759/https://www.cia.gov/redirects/ciaredirect.html</a:t>
            </a:r>
            <a:endParaRPr sz="900"/>
          </a:p>
        </p:txBody>
      </p:sp>
      <p:pic>
        <p:nvPicPr>
          <p:cNvPr id="360" name="Google Shape;36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6927" y="501301"/>
            <a:ext cx="4044248" cy="4020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160000" dist="85725">
              <a:srgbClr val="000000">
                <a:alpha val="50000"/>
              </a:srgbClr>
            </a:outerShdw>
          </a:effectLst>
        </p:spPr>
      </p:pic>
      <p:pic>
        <p:nvPicPr>
          <p:cNvPr id="361" name="Google Shape;36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3375" y="639759"/>
            <a:ext cx="2122800" cy="15512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60000" dist="114300">
              <a:srgbClr val="000000">
                <a:alpha val="50000"/>
              </a:srgbClr>
            </a:outerShdw>
          </a:effectLst>
        </p:spPr>
      </p:pic>
      <p:sp>
        <p:nvSpPr>
          <p:cNvPr id="362" name="Google Shape;362;p29"/>
          <p:cNvSpPr/>
          <p:nvPr/>
        </p:nvSpPr>
        <p:spPr>
          <a:xfrm>
            <a:off x="5411475" y="1366926"/>
            <a:ext cx="651000" cy="769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29"/>
          <p:cNvCxnSpPr>
            <a:stCxn id="364" idx="3"/>
            <a:endCxn id="361" idx="1"/>
          </p:cNvCxnSpPr>
          <p:nvPr/>
        </p:nvCxnSpPr>
        <p:spPr>
          <a:xfrm>
            <a:off x="2460000" y="1366926"/>
            <a:ext cx="1053300" cy="4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9"/>
          <p:cNvSpPr/>
          <p:nvPr/>
        </p:nvSpPr>
        <p:spPr>
          <a:xfrm>
            <a:off x="874200" y="1225926"/>
            <a:ext cx="1585800" cy="28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0001" y="2281154"/>
            <a:ext cx="3154175" cy="222132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76200">
              <a:srgbClr val="000000">
                <a:alpha val="50000"/>
              </a:srgbClr>
            </a:outerShdw>
          </a:effectLst>
        </p:spPr>
      </p:pic>
      <p:sp>
        <p:nvSpPr>
          <p:cNvPr id="366" name="Google Shape;366;p29"/>
          <p:cNvSpPr/>
          <p:nvPr/>
        </p:nvSpPr>
        <p:spPr>
          <a:xfrm flipH="1">
            <a:off x="5101700" y="2835413"/>
            <a:ext cx="856200" cy="63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29"/>
          <p:cNvPicPr preferRelativeResize="0"/>
          <p:nvPr/>
        </p:nvPicPr>
        <p:blipFill rotWithShape="1">
          <a:blip r:embed="rId9">
            <a:alphaModFix/>
          </a:blip>
          <a:srcRect b="94541" l="28001" r="28080" t="0"/>
          <a:stretch/>
        </p:blipFill>
        <p:spPr>
          <a:xfrm>
            <a:off x="200550" y="3748938"/>
            <a:ext cx="4044249" cy="35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76200">
              <a:srgbClr val="000000">
                <a:alpha val="50000"/>
              </a:srgbClr>
            </a:outerShdw>
          </a:effectLst>
        </p:spPr>
      </p:pic>
      <p:cxnSp>
        <p:nvCxnSpPr>
          <p:cNvPr id="368" name="Google Shape;368;p29"/>
          <p:cNvCxnSpPr/>
          <p:nvPr/>
        </p:nvCxnSpPr>
        <p:spPr>
          <a:xfrm flipH="1" rot="10800000">
            <a:off x="2222675" y="2423838"/>
            <a:ext cx="1254600" cy="132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0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376" name="Google Shape;376;p30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377" name="Google Shape;377;p30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378" name="Google Shape;378;p30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379" name="Google Shape;37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0" name="Google Shape;380;p30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0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3rd-Party Adaptations</a:t>
            </a:r>
            <a:endParaRPr/>
          </a:p>
        </p:txBody>
      </p:sp>
      <p:sp>
        <p:nvSpPr>
          <p:cNvPr id="382" name="Google Shape;382;p30"/>
          <p:cNvSpPr txBox="1"/>
          <p:nvPr/>
        </p:nvSpPr>
        <p:spPr>
          <a:xfrm>
            <a:off x="1087100" y="4138875"/>
            <a:ext cx="251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https://factbook.github.io/it</a:t>
            </a:r>
            <a:endParaRPr sz="900"/>
          </a:p>
        </p:txBody>
      </p:sp>
      <p:pic>
        <p:nvPicPr>
          <p:cNvPr id="383" name="Google Shape;3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73" y="501300"/>
            <a:ext cx="3925100" cy="38513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76200">
              <a:srgbClr val="000000">
                <a:alpha val="50000"/>
              </a:srgbClr>
            </a:outerShdw>
          </a:effectLst>
        </p:spPr>
      </p:pic>
      <p:sp>
        <p:nvSpPr>
          <p:cNvPr id="384" name="Google Shape;384;p30"/>
          <p:cNvSpPr txBox="1"/>
          <p:nvPr/>
        </p:nvSpPr>
        <p:spPr>
          <a:xfrm>
            <a:off x="402875" y="4393968"/>
            <a:ext cx="3072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https://www.cia.gov/the-world-factbook/countries/world/</a:t>
            </a:r>
            <a:endParaRPr sz="900"/>
          </a:p>
        </p:txBody>
      </p:sp>
      <p:cxnSp>
        <p:nvCxnSpPr>
          <p:cNvPr id="385" name="Google Shape;385;p30"/>
          <p:cNvCxnSpPr/>
          <p:nvPr/>
        </p:nvCxnSpPr>
        <p:spPr>
          <a:xfrm>
            <a:off x="6976925" y="508725"/>
            <a:ext cx="2043300" cy="8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</p:cxnSp>
      <p:cxnSp>
        <p:nvCxnSpPr>
          <p:cNvPr id="386" name="Google Shape;386;p30"/>
          <p:cNvCxnSpPr/>
          <p:nvPr/>
        </p:nvCxnSpPr>
        <p:spPr>
          <a:xfrm>
            <a:off x="4155775" y="2167075"/>
            <a:ext cx="792300" cy="23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7" name="Google Shape;38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1675" y="501300"/>
            <a:ext cx="2816099" cy="1668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8" name="Google Shape;38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9750" y="1411372"/>
            <a:ext cx="4079501" cy="30506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04775">
              <a:srgbClr val="000000">
                <a:alpha val="50000"/>
              </a:srgbClr>
            </a:outerShdw>
          </a:effectLst>
        </p:spPr>
      </p:pic>
      <p:sp>
        <p:nvSpPr>
          <p:cNvPr id="389" name="Google Shape;389;p30"/>
          <p:cNvSpPr txBox="1"/>
          <p:nvPr/>
        </p:nvSpPr>
        <p:spPr>
          <a:xfrm>
            <a:off x="7407513" y="4527037"/>
            <a:ext cx="1659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9"/>
              </a:rPr>
              <a:t>https://factbook.github.io/it</a:t>
            </a:r>
            <a:endParaRPr sz="900"/>
          </a:p>
        </p:txBody>
      </p:sp>
      <p:sp>
        <p:nvSpPr>
          <p:cNvPr id="390" name="Google Shape;390;p30"/>
          <p:cNvSpPr/>
          <p:nvPr/>
        </p:nvSpPr>
        <p:spPr>
          <a:xfrm>
            <a:off x="3823594" y="1583775"/>
            <a:ext cx="631500" cy="5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  <a:effectLst>
            <a:outerShdw blurRad="57150" rotWithShape="0" algn="bl" dir="42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 txBox="1"/>
          <p:nvPr/>
        </p:nvSpPr>
        <p:spPr>
          <a:xfrm>
            <a:off x="5028750" y="4487875"/>
            <a:ext cx="204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0"/>
              </a:rPr>
              <a:t>https://github.com/factbook/factbook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399" name="Google Shape;399;p31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401" name="Google Shape;401;p31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402" name="Google Shape;40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3" name="Google Shape;403;p31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1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277800" y="790900"/>
            <a:ext cx="8588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Disparate and dynamic data requires integrative tooling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Need for robust systems to limit the downsides of siloed data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Automation of data gathering and preservation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Finding b</a:t>
            </a:r>
            <a:r>
              <a:rPr lang="en" sz="1700"/>
              <a:t>alance between accessibility and usability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Temporal importance of live and archived data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Beware of long-lasting design consequences</a:t>
            </a:r>
            <a:endParaRPr sz="1700"/>
          </a:p>
        </p:txBody>
      </p:sp>
      <p:grpSp>
        <p:nvGrpSpPr>
          <p:cNvPr id="406" name="Google Shape;406;p31"/>
          <p:cNvGrpSpPr/>
          <p:nvPr/>
        </p:nvGrpSpPr>
        <p:grpSpPr>
          <a:xfrm>
            <a:off x="5802162" y="1801723"/>
            <a:ext cx="3103127" cy="2792905"/>
            <a:chOff x="6791500" y="2338525"/>
            <a:chExt cx="2074699" cy="2185200"/>
          </a:xfrm>
        </p:grpSpPr>
        <p:pic>
          <p:nvPicPr>
            <p:cNvPr id="407" name="Google Shape;407;p31"/>
            <p:cNvPicPr preferRelativeResize="0"/>
            <p:nvPr/>
          </p:nvPicPr>
          <p:blipFill rotWithShape="1">
            <a:blip r:embed="rId5">
              <a:alphaModFix/>
            </a:blip>
            <a:srcRect b="5439" l="3816" r="83736" t="23733"/>
            <a:stretch/>
          </p:blipFill>
          <p:spPr>
            <a:xfrm>
              <a:off x="6791500" y="2338525"/>
              <a:ext cx="1060651" cy="2185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3000000" dist="66675">
                <a:srgbClr val="000000">
                  <a:alpha val="50000"/>
                </a:srgbClr>
              </a:outerShdw>
            </a:effectLst>
          </p:spPr>
        </p:pic>
        <p:pic>
          <p:nvPicPr>
            <p:cNvPr id="408" name="Google Shape;408;p31"/>
            <p:cNvPicPr preferRelativeResize="0"/>
            <p:nvPr/>
          </p:nvPicPr>
          <p:blipFill rotWithShape="1">
            <a:blip r:embed="rId5">
              <a:alphaModFix/>
            </a:blip>
            <a:srcRect b="5439" l="65237" r="22718" t="23733"/>
            <a:stretch/>
          </p:blipFill>
          <p:spPr>
            <a:xfrm>
              <a:off x="7839850" y="2338525"/>
              <a:ext cx="1026349" cy="2185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3000000" dist="66675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70" name="Google Shape;70;p14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73" name="Google Shape;7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4" name="Google Shape;74;p14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Cares About Statistical Data?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775575" y="4442384"/>
            <a:ext cx="451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https://www.cnn.com/interactive/2020/health/coronavirus-maps-and-cases/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https://covid19.who.int/</a:t>
            </a:r>
            <a:endParaRPr sz="900"/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7">
            <a:alphaModFix/>
          </a:blip>
          <a:srcRect b="0" l="0" r="47443" t="0"/>
          <a:stretch/>
        </p:blipFill>
        <p:spPr>
          <a:xfrm>
            <a:off x="490800" y="3182225"/>
            <a:ext cx="2627100" cy="79177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475" y="735891"/>
            <a:ext cx="2979749" cy="1947332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pic>
        <p:nvPicPr>
          <p:cNvPr id="79" name="Google Shape;7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6825" y="1655800"/>
            <a:ext cx="4804351" cy="2632224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pic>
        <p:nvPicPr>
          <p:cNvPr id="80" name="Google Shape;8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1381" y="583512"/>
            <a:ext cx="4277246" cy="1805875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88" name="Google Shape;88;p15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89" name="Google Shape;89;p15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91" name="Google Shape;9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2" name="Google Shape;92;p15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Impressions?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5">
            <a:alphaModFix/>
          </a:blip>
          <a:srcRect b="3130" l="0" r="0" t="1120"/>
          <a:stretch/>
        </p:blipFill>
        <p:spPr>
          <a:xfrm>
            <a:off x="2310643" y="453950"/>
            <a:ext cx="4522714" cy="4065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sp>
        <p:nvSpPr>
          <p:cNvPr id="95" name="Google Shape;95;p15"/>
          <p:cNvSpPr txBox="1"/>
          <p:nvPr/>
        </p:nvSpPr>
        <p:spPr>
          <a:xfrm>
            <a:off x="3805650" y="4519875"/>
            <a:ext cx="153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https://data.un.org/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103" name="Google Shape;103;p16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106" name="Google Shape;10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Google Shape;107;p16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Vast and Infinite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47789" l="8386" r="9874" t="37013"/>
          <a:stretch/>
        </p:blipFill>
        <p:spPr>
          <a:xfrm>
            <a:off x="4344215" y="520468"/>
            <a:ext cx="4274713" cy="7462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sp>
        <p:nvSpPr>
          <p:cNvPr id="110" name="Google Shape;110;p16"/>
          <p:cNvSpPr txBox="1"/>
          <p:nvPr/>
        </p:nvSpPr>
        <p:spPr>
          <a:xfrm>
            <a:off x="3805650" y="4519875"/>
            <a:ext cx="153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https://data.un.org/</a:t>
            </a:r>
            <a:endParaRPr sz="900"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 b="67088" l="24511" r="52178" t="28547"/>
          <a:stretch/>
        </p:blipFill>
        <p:spPr>
          <a:xfrm>
            <a:off x="551508" y="622699"/>
            <a:ext cx="2852107" cy="50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 b="13414" l="9694" r="11614" t="55068"/>
          <a:stretch/>
        </p:blipFill>
        <p:spPr>
          <a:xfrm>
            <a:off x="1675349" y="1424907"/>
            <a:ext cx="5793301" cy="21786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5">
            <a:alphaModFix/>
          </a:blip>
          <a:srcRect b="3931" l="1462" r="1666" t="86644"/>
          <a:stretch/>
        </p:blipFill>
        <p:spPr>
          <a:xfrm>
            <a:off x="410037" y="3741833"/>
            <a:ext cx="8323925" cy="760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121" name="Google Shape;121;p17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124" name="Google Shape;12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5" name="Google Shape;125;p17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Inherent Sparsity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300750" y="4519875"/>
            <a:ext cx="254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http://data.un.org/DocumentData.aspx?id=374</a:t>
            </a:r>
            <a:endParaRPr sz="900"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1200" y="3852225"/>
            <a:ext cx="5181600" cy="466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475" y="577500"/>
            <a:ext cx="8520599" cy="30853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3810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7">
            <a:alphaModFix/>
          </a:blip>
          <a:srcRect b="4937" l="16400" r="71442" t="57194"/>
          <a:stretch/>
        </p:blipFill>
        <p:spPr>
          <a:xfrm>
            <a:off x="4314325" y="1156200"/>
            <a:ext cx="1915574" cy="21606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209550">
              <a:srgbClr val="000000">
                <a:alpha val="50000"/>
              </a:srgbClr>
            </a:outerShdw>
          </a:effectLst>
        </p:spPr>
      </p:pic>
      <p:sp>
        <p:nvSpPr>
          <p:cNvPr id="131" name="Google Shape;131;p17"/>
          <p:cNvSpPr/>
          <p:nvPr/>
        </p:nvSpPr>
        <p:spPr>
          <a:xfrm>
            <a:off x="1645125" y="2319025"/>
            <a:ext cx="1116600" cy="1209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7"/>
          <p:cNvCxnSpPr>
            <a:endCxn id="130" idx="1"/>
          </p:cNvCxnSpPr>
          <p:nvPr/>
        </p:nvCxnSpPr>
        <p:spPr>
          <a:xfrm flipH="1" rot="10800000">
            <a:off x="2761825" y="2236525"/>
            <a:ext cx="1552500" cy="68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140" name="Google Shape;140;p18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142" name="Google Shape;142;p18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143" name="Google Shape;14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4" name="Google Shape;144;p18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Paradoxes of Collaboration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3312600" y="4519875"/>
            <a:ext cx="251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https://www.wikidata.org/wiki/Q86597695</a:t>
            </a:r>
            <a:endParaRPr sz="900"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6">
            <a:alphaModFix/>
          </a:blip>
          <a:srcRect b="0" l="1569" r="2708" t="1497"/>
          <a:stretch/>
        </p:blipFill>
        <p:spPr>
          <a:xfrm>
            <a:off x="148425" y="501300"/>
            <a:ext cx="4158300" cy="399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47625">
              <a:srgbClr val="000000">
                <a:alpha val="50000"/>
              </a:srgbClr>
            </a:outerShdw>
          </a:effectLst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7">
            <a:alphaModFix/>
          </a:blip>
          <a:srcRect b="0" l="0" r="27499" t="0"/>
          <a:stretch/>
        </p:blipFill>
        <p:spPr>
          <a:xfrm>
            <a:off x="3276775" y="501302"/>
            <a:ext cx="5532002" cy="187171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8113" y="1959412"/>
            <a:ext cx="3550976" cy="24877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114300">
              <a:srgbClr val="000000">
                <a:alpha val="50000"/>
              </a:srgbClr>
            </a:outerShdw>
          </a:effectLst>
        </p:spPr>
      </p:pic>
      <p:sp>
        <p:nvSpPr>
          <p:cNvPr id="150" name="Google Shape;150;p18"/>
          <p:cNvSpPr/>
          <p:nvPr/>
        </p:nvSpPr>
        <p:spPr>
          <a:xfrm>
            <a:off x="5024775" y="2005775"/>
            <a:ext cx="15330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012937" y="3577126"/>
            <a:ext cx="15330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159" name="Google Shape;159;p19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161" name="Google Shape;161;p19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162" name="Google Shape;16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3" name="Google Shape;163;p19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Archive =/= Archived Data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00" y="542750"/>
            <a:ext cx="8122792" cy="399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3810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6875" y="1091485"/>
            <a:ext cx="2528200" cy="28589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209550">
              <a:srgbClr val="000000">
                <a:alpha val="50000"/>
              </a:srgbClr>
            </a:outerShdw>
          </a:effectLst>
        </p:spPr>
      </p:pic>
      <p:sp>
        <p:nvSpPr>
          <p:cNvPr id="167" name="Google Shape;167;p19"/>
          <p:cNvSpPr txBox="1"/>
          <p:nvPr/>
        </p:nvSpPr>
        <p:spPr>
          <a:xfrm>
            <a:off x="2476650" y="4522868"/>
            <a:ext cx="419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7"/>
              </a:rPr>
              <a:t>https://web.archive.org/web/20180829235347/http://data.un.org/Explorer.aspx</a:t>
            </a:r>
            <a:endParaRPr sz="900"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5">
            <a:alphaModFix/>
          </a:blip>
          <a:srcRect b="68540" l="33405" r="32944" t="24240"/>
          <a:stretch/>
        </p:blipFill>
        <p:spPr>
          <a:xfrm>
            <a:off x="647500" y="3131675"/>
            <a:ext cx="5318576" cy="56157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171450">
              <a:srgbClr val="000000">
                <a:alpha val="50000"/>
              </a:srgbClr>
            </a:outerShdw>
          </a:effectLst>
        </p:spPr>
      </p:pic>
      <p:cxnSp>
        <p:nvCxnSpPr>
          <p:cNvPr id="169" name="Google Shape;169;p19"/>
          <p:cNvCxnSpPr/>
          <p:nvPr/>
        </p:nvCxnSpPr>
        <p:spPr>
          <a:xfrm>
            <a:off x="5646600" y="1550750"/>
            <a:ext cx="337200" cy="156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 flipH="1">
            <a:off x="627425" y="1544825"/>
            <a:ext cx="2296500" cy="158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178" name="Google Shape;178;p20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180" name="Google Shape;180;p20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181" name="Google Shape;181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2" name="Google Shape;182;p20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0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Archival Data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1411050" y="4443675"/>
            <a:ext cx="632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https://web.archive.org/web/20220812130920/https://www.ncei.noaa.gov/access/search/data-search/global-hourly</a:t>
            </a:r>
            <a:endParaRPr sz="900"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6">
            <a:alphaModFix/>
          </a:blip>
          <a:srcRect b="0" l="18540" r="0" t="0"/>
          <a:stretch/>
        </p:blipFill>
        <p:spPr>
          <a:xfrm>
            <a:off x="848674" y="501300"/>
            <a:ext cx="6494624" cy="39423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57150">
              <a:srgbClr val="000000">
                <a:alpha val="50000"/>
              </a:srgbClr>
            </a:outerShdw>
          </a:effectLst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6">
            <a:alphaModFix/>
          </a:blip>
          <a:srcRect b="9660" l="66070" r="20173" t="55313"/>
          <a:stretch/>
        </p:blipFill>
        <p:spPr>
          <a:xfrm>
            <a:off x="6263299" y="898250"/>
            <a:ext cx="1797101" cy="226262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133350">
              <a:srgbClr val="000000">
                <a:alpha val="50000"/>
              </a:srgbClr>
            </a:outerShdw>
          </a:effectLst>
        </p:spPr>
      </p:pic>
      <p:sp>
        <p:nvSpPr>
          <p:cNvPr id="187" name="Google Shape;187;p20"/>
          <p:cNvSpPr/>
          <p:nvPr/>
        </p:nvSpPr>
        <p:spPr>
          <a:xfrm>
            <a:off x="4644569" y="2702021"/>
            <a:ext cx="1047900" cy="132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0"/>
          <p:cNvCxnSpPr>
            <a:stCxn id="187" idx="3"/>
            <a:endCxn id="186" idx="1"/>
          </p:cNvCxnSpPr>
          <p:nvPr/>
        </p:nvCxnSpPr>
        <p:spPr>
          <a:xfrm flipH="1" rot="10800000">
            <a:off x="5692469" y="2029571"/>
            <a:ext cx="570900" cy="133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/>
          <p:nvPr/>
        </p:nvSpPr>
        <p:spPr>
          <a:xfrm>
            <a:off x="6434607" y="1042133"/>
            <a:ext cx="804300" cy="257700"/>
          </a:xfrm>
          <a:prstGeom prst="roundRect">
            <a:avLst>
              <a:gd fmla="val 16667" name="adj"/>
            </a:avLst>
          </a:prstGeom>
          <a:solidFill>
            <a:srgbClr val="FF0000">
              <a:alpha val="357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434607" y="2705319"/>
            <a:ext cx="804300" cy="257700"/>
          </a:xfrm>
          <a:prstGeom prst="roundRect">
            <a:avLst>
              <a:gd fmla="val 16667" name="adj"/>
            </a:avLst>
          </a:prstGeom>
          <a:solidFill>
            <a:srgbClr val="FF0000">
              <a:alpha val="357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7">
            <a:alphaModFix/>
          </a:blip>
          <a:srcRect b="0" l="0" r="0" t="6568"/>
          <a:stretch/>
        </p:blipFill>
        <p:spPr>
          <a:xfrm>
            <a:off x="6028375" y="3633049"/>
            <a:ext cx="2266950" cy="5428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92" name="Google Shape;192;p20"/>
          <p:cNvCxnSpPr>
            <a:stCxn id="186" idx="2"/>
            <a:endCxn id="191" idx="0"/>
          </p:cNvCxnSpPr>
          <p:nvPr/>
        </p:nvCxnSpPr>
        <p:spPr>
          <a:xfrm>
            <a:off x="7161849" y="3160874"/>
            <a:ext cx="0" cy="47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200" name="Google Shape;200;p21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202" name="Google Shape;202;p21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203" name="Google Shape;20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4" name="Google Shape;204;p21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1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Live Data</a:t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2491500" y="4401100"/>
            <a:ext cx="41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https://apps.who.int/gho/data/node.main.173?lang=en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https://www.who.int/globalatlas/loginManagement/autoLogins/flunet_login.asp</a:t>
            </a:r>
            <a:endParaRPr sz="900"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175" y="653700"/>
            <a:ext cx="8965199" cy="35658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208" name="Google Shape;20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5075" y="701250"/>
            <a:ext cx="4770599" cy="23627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114300">
              <a:srgbClr val="000000">
                <a:alpha val="50000"/>
              </a:srgbClr>
            </a:outerShdw>
          </a:effectLst>
        </p:spPr>
      </p:pic>
      <p:sp>
        <p:nvSpPr>
          <p:cNvPr id="209" name="Google Shape;209;p21"/>
          <p:cNvSpPr/>
          <p:nvPr/>
        </p:nvSpPr>
        <p:spPr>
          <a:xfrm>
            <a:off x="2977181" y="3520250"/>
            <a:ext cx="1047600" cy="354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1"/>
          <p:cNvCxnSpPr>
            <a:stCxn id="209" idx="3"/>
            <a:endCxn id="208" idx="2"/>
          </p:cNvCxnSpPr>
          <p:nvPr/>
        </p:nvCxnSpPr>
        <p:spPr>
          <a:xfrm flipH="1" rot="10800000">
            <a:off x="4024781" y="3063950"/>
            <a:ext cx="2585700" cy="63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