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58" r:id="rId4"/>
    <p:sldId id="259" r:id="rId5"/>
    <p:sldId id="281" r:id="rId6"/>
    <p:sldId id="294" r:id="rId7"/>
    <p:sldId id="282" r:id="rId8"/>
    <p:sldId id="283" r:id="rId9"/>
    <p:sldId id="260" r:id="rId10"/>
    <p:sldId id="261" r:id="rId11"/>
    <p:sldId id="290" r:id="rId12"/>
    <p:sldId id="262" r:id="rId13"/>
    <p:sldId id="278" r:id="rId14"/>
    <p:sldId id="264" r:id="rId15"/>
    <p:sldId id="291" r:id="rId16"/>
    <p:sldId id="265" r:id="rId17"/>
    <p:sldId id="295" r:id="rId18"/>
    <p:sldId id="268" r:id="rId19"/>
    <p:sldId id="267" r:id="rId20"/>
    <p:sldId id="272" r:id="rId21"/>
    <p:sldId id="276" r:id="rId22"/>
    <p:sldId id="277" r:id="rId23"/>
    <p:sldId id="296" r:id="rId24"/>
    <p:sldId id="273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75294" autoAdjust="0"/>
  </p:normalViewPr>
  <p:slideViewPr>
    <p:cSldViewPr>
      <p:cViewPr>
        <p:scale>
          <a:sx n="100" d="100"/>
          <a:sy n="100" d="100"/>
        </p:scale>
        <p:origin x="-33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86" y="-6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D6E13-FC9B-4A71-B98F-8F839C203B20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40A5D-3332-485C-8A44-48ED486E8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</a:t>
            </a:r>
          </a:p>
          <a:p>
            <a:r>
              <a:rPr lang="en-US" dirty="0" smtClean="0"/>
              <a:t>Software project – </a:t>
            </a:r>
            <a:r>
              <a:rPr lang="en-US" dirty="0" err="1" smtClean="0"/>
              <a:t>WARCreate</a:t>
            </a:r>
            <a:r>
              <a:rPr lang="en-US" dirty="0" smtClean="0"/>
              <a:t>-  Chrome extension </a:t>
            </a:r>
          </a:p>
          <a:p>
            <a:endParaRPr lang="en-US" dirty="0" smtClean="0"/>
          </a:p>
          <a:p>
            <a:r>
              <a:rPr lang="en-US" dirty="0" smtClean="0"/>
              <a:t>Allows create WARC file from any webpage you can view in your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= web server, my bank statements? Exposed to world?</a:t>
            </a:r>
          </a:p>
          <a:p>
            <a:endParaRPr lang="en-US" dirty="0" smtClean="0"/>
          </a:p>
          <a:p>
            <a:r>
              <a:rPr lang="en-US" dirty="0" err="1" smtClean="0"/>
              <a:t>Evrthng</a:t>
            </a:r>
            <a:r>
              <a:rPr lang="en-US" dirty="0" smtClean="0"/>
              <a:t> in Suite is on your machine. </a:t>
            </a:r>
          </a:p>
          <a:p>
            <a:endParaRPr lang="en-US" dirty="0" smtClean="0"/>
          </a:p>
          <a:p>
            <a:r>
              <a:rPr lang="en-US" dirty="0" smtClean="0"/>
              <a:t>Aside </a:t>
            </a:r>
            <a:r>
              <a:rPr lang="en-US" dirty="0" err="1" smtClean="0"/>
              <a:t>frm</a:t>
            </a:r>
            <a:r>
              <a:rPr lang="en-US" dirty="0" smtClean="0"/>
              <a:t> </a:t>
            </a:r>
            <a:r>
              <a:rPr lang="en-US" dirty="0" err="1" smtClean="0"/>
              <a:t>grabng</a:t>
            </a:r>
            <a:r>
              <a:rPr lang="en-US" dirty="0" smtClean="0"/>
              <a:t> content you </a:t>
            </a:r>
            <a:r>
              <a:rPr lang="en-US" dirty="0" err="1" smtClean="0"/>
              <a:t>wanna</a:t>
            </a:r>
            <a:r>
              <a:rPr lang="en-US" dirty="0" smtClean="0"/>
              <a:t> </a:t>
            </a:r>
            <a:r>
              <a:rPr lang="en-US" dirty="0" err="1" smtClean="0"/>
              <a:t>presv</a:t>
            </a:r>
            <a:r>
              <a:rPr lang="en-US" dirty="0" smtClean="0"/>
              <a:t> from web, none output is exposed. </a:t>
            </a:r>
          </a:p>
          <a:p>
            <a:endParaRPr lang="en-US" dirty="0" smtClean="0"/>
          </a:p>
          <a:p>
            <a:r>
              <a:rPr lang="en-US" dirty="0" smtClean="0"/>
              <a:t>Further, I’ve worked in preliminary support for </a:t>
            </a:r>
            <a:r>
              <a:rPr lang="en-US" dirty="0" err="1" smtClean="0"/>
              <a:t>encding</a:t>
            </a:r>
            <a:r>
              <a:rPr lang="en-US" dirty="0" smtClean="0"/>
              <a:t>/</a:t>
            </a:r>
            <a:r>
              <a:rPr lang="en-US" dirty="0" err="1" smtClean="0"/>
              <a:t>encrypn</a:t>
            </a:r>
            <a:r>
              <a:rPr lang="en-US" dirty="0" smtClean="0"/>
              <a:t> to ease nerves a little</a:t>
            </a:r>
          </a:p>
          <a:p>
            <a:r>
              <a:rPr lang="en-US" dirty="0" smtClean="0"/>
              <a:t>but real power = your </a:t>
            </a:r>
            <a:r>
              <a:rPr lang="en-US" dirty="0" err="1" smtClean="0"/>
              <a:t>priv</a:t>
            </a:r>
            <a:r>
              <a:rPr lang="en-US" dirty="0" smtClean="0"/>
              <a:t> archives are !</a:t>
            </a:r>
            <a:r>
              <a:rPr lang="en-US" dirty="0" err="1" smtClean="0"/>
              <a:t>expsd</a:t>
            </a:r>
            <a:r>
              <a:rPr lang="en-US" dirty="0" smtClean="0"/>
              <a:t> as would be if </a:t>
            </a:r>
            <a:r>
              <a:rPr lang="en-US" dirty="0" err="1" smtClean="0"/>
              <a:t>handedoff</a:t>
            </a:r>
            <a:r>
              <a:rPr lang="en-US" dirty="0" smtClean="0"/>
              <a:t> to </a:t>
            </a:r>
            <a:r>
              <a:rPr lang="en-US" dirty="0" err="1" smtClean="0"/>
              <a:t>instit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Meanwhile, </a:t>
            </a:r>
            <a:r>
              <a:rPr lang="en-US" dirty="0" err="1" smtClean="0"/>
              <a:t>ur</a:t>
            </a:r>
            <a:r>
              <a:rPr lang="en-US" baseline="0" dirty="0" smtClean="0"/>
              <a:t> able to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instit</a:t>
            </a:r>
            <a:r>
              <a:rPr lang="en-US" dirty="0" smtClean="0"/>
              <a:t> </a:t>
            </a:r>
            <a:r>
              <a:rPr lang="en-US" dirty="0" err="1" smtClean="0"/>
              <a:t>facilitts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K,snds</a:t>
            </a:r>
            <a:r>
              <a:rPr lang="en-US" dirty="0" smtClean="0"/>
              <a:t> good. Doesn’t do?</a:t>
            </a:r>
          </a:p>
          <a:p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 err="1" smtClean="0"/>
              <a:t>doesnot</a:t>
            </a:r>
            <a:r>
              <a:rPr lang="en-US" dirty="0" smtClean="0"/>
              <a:t> archive entire website into single WARC. -</a:t>
            </a:r>
            <a:r>
              <a:rPr lang="en-US" baseline="0" dirty="0" smtClean="0"/>
              <a:t> </a:t>
            </a:r>
            <a:r>
              <a:rPr lang="en-US" dirty="0" smtClean="0"/>
              <a:t>purely WYSIWYG - What you see is what you get. 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does not submit WARCs to IA. So, even if </a:t>
            </a:r>
            <a:r>
              <a:rPr lang="en-US" dirty="0" err="1" smtClean="0"/>
              <a:t>y’ad</a:t>
            </a:r>
            <a:r>
              <a:rPr lang="en-US" dirty="0" smtClean="0"/>
              <a:t> </a:t>
            </a:r>
            <a:r>
              <a:rPr lang="en-US" dirty="0" err="1" smtClean="0"/>
              <a:t>PersWebArch</a:t>
            </a:r>
            <a:r>
              <a:rPr lang="en-US" dirty="0" smtClean="0"/>
              <a:t> </a:t>
            </a:r>
            <a:r>
              <a:rPr lang="en-US" dirty="0" err="1" smtClean="0"/>
              <a:t>wantd</a:t>
            </a:r>
            <a:r>
              <a:rPr lang="en-US" dirty="0" smtClean="0"/>
              <a:t> world to see one day, tool </a:t>
            </a:r>
            <a:r>
              <a:rPr lang="en-US" dirty="0" err="1" smtClean="0"/>
              <a:t>willnt</a:t>
            </a:r>
            <a:r>
              <a:rPr lang="en-US" dirty="0" smtClean="0"/>
              <a:t> </a:t>
            </a:r>
            <a:r>
              <a:rPr lang="en-US" dirty="0" err="1" smtClean="0"/>
              <a:t>auto’ly</a:t>
            </a:r>
            <a:r>
              <a:rPr lang="en-US" dirty="0" smtClean="0"/>
              <a:t> submit  WARCs.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only </a:t>
            </a:r>
            <a:r>
              <a:rPr lang="en-US" dirty="0" err="1" smtClean="0"/>
              <a:t>implmnts</a:t>
            </a:r>
            <a:r>
              <a:rPr lang="en-US" dirty="0" smtClean="0"/>
              <a:t> subset WARC </a:t>
            </a:r>
            <a:r>
              <a:rPr lang="en-US" dirty="0" err="1" smtClean="0"/>
              <a:t>formt</a:t>
            </a:r>
            <a:r>
              <a:rPr lang="en-US" dirty="0" smtClean="0"/>
              <a:t>. While </a:t>
            </a:r>
            <a:r>
              <a:rPr lang="en-US" dirty="0" err="1" smtClean="0"/>
              <a:t>ths</a:t>
            </a:r>
            <a:r>
              <a:rPr lang="en-US" baseline="0" dirty="0" smtClean="0"/>
              <a:t> </a:t>
            </a:r>
            <a:r>
              <a:rPr lang="en-US" dirty="0" smtClean="0"/>
              <a:t>WARCs </a:t>
            </a:r>
            <a:r>
              <a:rPr lang="en-US" dirty="0" err="1" smtClean="0"/>
              <a:t>validt</a:t>
            </a:r>
            <a:r>
              <a:rPr lang="en-US" dirty="0" smtClean="0"/>
              <a:t>, </a:t>
            </a:r>
            <a:r>
              <a:rPr lang="en-US" dirty="0" err="1" smtClean="0"/>
              <a:t>compreh</a:t>
            </a:r>
            <a:r>
              <a:rPr lang="en-US" dirty="0" smtClean="0"/>
              <a:t> support format has </a:t>
            </a:r>
            <a:r>
              <a:rPr lang="en-US" dirty="0" err="1" smtClean="0"/>
              <a:t>mny</a:t>
            </a:r>
            <a:r>
              <a:rPr lang="en-US" dirty="0" smtClean="0"/>
              <a:t> edge cases and must take into account all of the nuances of the web experience.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err="1" smtClean="0"/>
              <a:t>Doesnt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prvd</a:t>
            </a:r>
            <a:r>
              <a:rPr lang="en-US" baseline="0" dirty="0" smtClean="0"/>
              <a:t> </a:t>
            </a:r>
            <a:r>
              <a:rPr lang="en-US" dirty="0" smtClean="0"/>
              <a:t>means replay - job of the </a:t>
            </a:r>
            <a:r>
              <a:rPr lang="en-US" dirty="0" err="1" smtClean="0"/>
              <a:t>supplemtry</a:t>
            </a:r>
            <a:r>
              <a:rPr lang="en-US" dirty="0" smtClean="0"/>
              <a:t> PWA suite, which will be freely available with WC.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extras, </a:t>
            </a:r>
            <a:r>
              <a:rPr lang="en-US" dirty="0" err="1" smtClean="0"/>
              <a:t>configing</a:t>
            </a:r>
            <a:r>
              <a:rPr lang="en-US" baseline="0" dirty="0" smtClean="0"/>
              <a:t> all </a:t>
            </a:r>
            <a:r>
              <a:rPr lang="en-US" dirty="0" smtClean="0"/>
              <a:t>packages on a system is hard. </a:t>
            </a:r>
          </a:p>
          <a:p>
            <a:endParaRPr lang="en-US" dirty="0" smtClean="0"/>
          </a:p>
          <a:p>
            <a:r>
              <a:rPr lang="en-US" dirty="0" smtClean="0"/>
              <a:t>WC </a:t>
            </a:r>
            <a:r>
              <a:rPr lang="en-US" dirty="0" err="1" smtClean="0"/>
              <a:t>contns</a:t>
            </a:r>
            <a:r>
              <a:rPr lang="en-US" baseline="0" dirty="0" smtClean="0"/>
              <a:t> </a:t>
            </a:r>
            <a:r>
              <a:rPr lang="en-US" dirty="0" smtClean="0"/>
              <a:t>sanity checks -</a:t>
            </a:r>
            <a:r>
              <a:rPr lang="en-US" baseline="0" dirty="0" smtClean="0"/>
              <a:t> </a:t>
            </a:r>
            <a:r>
              <a:rPr lang="en-US" dirty="0" smtClean="0"/>
              <a:t>ensure u setup the suite correctly and can take advantage of the full extent of the extension. </a:t>
            </a:r>
          </a:p>
          <a:p>
            <a:endParaRPr lang="en-US" dirty="0" smtClean="0"/>
          </a:p>
          <a:p>
            <a:r>
              <a:rPr lang="en-US" dirty="0" smtClean="0"/>
              <a:t>By using this client-side server approach, able to overcome some</a:t>
            </a:r>
            <a:r>
              <a:rPr lang="en-US" baseline="0" dirty="0" smtClean="0"/>
              <a:t> </a:t>
            </a:r>
            <a:r>
              <a:rPr lang="en-US" dirty="0" smtClean="0"/>
              <a:t>short comings of JS &amp;web browser. </a:t>
            </a:r>
          </a:p>
          <a:p>
            <a:endParaRPr lang="en-US" dirty="0" smtClean="0"/>
          </a:p>
          <a:p>
            <a:r>
              <a:rPr lang="en-US" dirty="0" smtClean="0"/>
              <a:t>Start off, !Apache | !Tomcat running</a:t>
            </a:r>
          </a:p>
          <a:p>
            <a:endParaRPr lang="en-US" dirty="0" smtClean="0"/>
          </a:p>
          <a:p>
            <a:r>
              <a:rPr lang="en-US" dirty="0" smtClean="0"/>
              <a:t>Can still create WARCs using</a:t>
            </a:r>
            <a:r>
              <a:rPr lang="en-US" baseline="0" dirty="0" smtClean="0"/>
              <a:t> just </a:t>
            </a:r>
            <a:r>
              <a:rPr lang="en-US" dirty="0" smtClean="0"/>
              <a:t>extension but !validated &amp;</a:t>
            </a:r>
            <a:r>
              <a:rPr lang="en-US" baseline="0" dirty="0" smtClean="0"/>
              <a:t> </a:t>
            </a:r>
            <a:r>
              <a:rPr lang="en-US" dirty="0" smtClean="0"/>
              <a:t>might run into website-based security issues trying to store sites' content locally. </a:t>
            </a:r>
          </a:p>
          <a:p>
            <a:endParaRPr lang="en-US" dirty="0" smtClean="0"/>
          </a:p>
          <a:p>
            <a:r>
              <a:rPr lang="en-US" dirty="0" smtClean="0"/>
              <a:t>So, we dragged the suite to our hard drive, per the procedure before and we're now ready to fire up Apache. We click the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wasnt</a:t>
            </a:r>
            <a:r>
              <a:rPr lang="en-US" dirty="0" smtClean="0"/>
              <a:t> Memento support </a:t>
            </a:r>
            <a:r>
              <a:rPr lang="en-US" dirty="0" err="1" smtClean="0"/>
              <a:t>integr</a:t>
            </a:r>
            <a:r>
              <a:rPr lang="en-US" dirty="0" smtClean="0"/>
              <a:t> into </a:t>
            </a:r>
            <a:r>
              <a:rPr lang="en-US" dirty="0" err="1" smtClean="0"/>
              <a:t>gend</a:t>
            </a:r>
            <a:r>
              <a:rPr lang="en-US" baseline="0" dirty="0" smtClean="0"/>
              <a:t> </a:t>
            </a:r>
            <a:r>
              <a:rPr lang="en-US" dirty="0" smtClean="0"/>
              <a:t>WARCs? </a:t>
            </a:r>
          </a:p>
          <a:p>
            <a:endParaRPr lang="en-US" dirty="0" smtClean="0"/>
          </a:p>
          <a:p>
            <a:r>
              <a:rPr lang="en-US" dirty="0" err="1" smtClean="0"/>
              <a:t>Simput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beyond abstraction WARCs &amp; </a:t>
            </a:r>
            <a:r>
              <a:rPr lang="en-US" dirty="0" err="1" smtClean="0"/>
              <a:t>instd</a:t>
            </a:r>
            <a:r>
              <a:rPr lang="en-US" dirty="0" smtClean="0"/>
              <a:t> in realm of replay rather than </a:t>
            </a:r>
            <a:r>
              <a:rPr lang="en-US" dirty="0" err="1" smtClean="0"/>
              <a:t>src</a:t>
            </a:r>
            <a:r>
              <a:rPr lang="en-US" dirty="0" smtClean="0"/>
              <a:t> replay. 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utilizng</a:t>
            </a:r>
            <a:r>
              <a:rPr lang="en-US" dirty="0" smtClean="0"/>
              <a:t> suite that </a:t>
            </a:r>
            <a:r>
              <a:rPr lang="en-US" dirty="0" err="1" smtClean="0"/>
              <a:t>origly</a:t>
            </a:r>
            <a:r>
              <a:rPr lang="en-US" dirty="0" smtClean="0"/>
              <a:t> built to </a:t>
            </a:r>
            <a:r>
              <a:rPr lang="en-US" dirty="0" err="1" smtClean="0"/>
              <a:t>supplmnt</a:t>
            </a:r>
            <a:r>
              <a:rPr lang="en-US" dirty="0" smtClean="0"/>
              <a:t> WC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dirty="0" smtClean="0"/>
              <a:t>also able </a:t>
            </a:r>
            <a:r>
              <a:rPr lang="en-US" dirty="0" err="1" smtClean="0"/>
              <a:t>incld</a:t>
            </a:r>
            <a:r>
              <a:rPr lang="en-US" dirty="0" smtClean="0"/>
              <a:t> facilities for Memento to handle </a:t>
            </a:r>
            <a:r>
              <a:rPr lang="en-US" dirty="0" err="1" smtClean="0"/>
              <a:t>reqts</a:t>
            </a:r>
            <a:r>
              <a:rPr lang="en-US" dirty="0" smtClean="0"/>
              <a:t> </a:t>
            </a:r>
            <a:r>
              <a:rPr lang="en-US" dirty="0" err="1" smtClean="0"/>
              <a:t>approply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&amp; </a:t>
            </a:r>
            <a:r>
              <a:rPr lang="en-US" dirty="0" err="1" smtClean="0"/>
              <a:t>retn</a:t>
            </a:r>
            <a:r>
              <a:rPr lang="en-US" dirty="0" smtClean="0"/>
              <a:t> to user</a:t>
            </a:r>
            <a:r>
              <a:rPr lang="en-US" baseline="0" dirty="0" smtClean="0"/>
              <a:t> </a:t>
            </a:r>
            <a:r>
              <a:rPr lang="en-US" dirty="0" smtClean="0"/>
              <a:t>date of archive </a:t>
            </a:r>
            <a:r>
              <a:rPr lang="en-US" dirty="0" err="1" smtClean="0"/>
              <a:t>reqd</a:t>
            </a:r>
            <a:r>
              <a:rPr lang="en-US" dirty="0" smtClean="0"/>
              <a:t> from local WB 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 all together:</a:t>
            </a:r>
          </a:p>
          <a:p>
            <a:endParaRPr lang="en-US" dirty="0" smtClean="0"/>
          </a:p>
          <a:p>
            <a:r>
              <a:rPr lang="en-US" dirty="0" smtClean="0"/>
              <a:t>WC gens WARCs</a:t>
            </a:r>
          </a:p>
          <a:p>
            <a:endParaRPr lang="en-US" dirty="0" smtClean="0"/>
          </a:p>
          <a:p>
            <a:r>
              <a:rPr lang="en-US" dirty="0" smtClean="0"/>
              <a:t>Suite contains support for </a:t>
            </a:r>
            <a:r>
              <a:rPr lang="en-US" dirty="0" err="1" smtClean="0"/>
              <a:t>Wayback</a:t>
            </a:r>
            <a:r>
              <a:rPr lang="en-US" dirty="0" smtClean="0"/>
              <a:t> and a host of WARC tools that supplement creation WARCs. 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dirty="0" smtClean="0"/>
              <a:t>included custom Memento </a:t>
            </a:r>
            <a:r>
              <a:rPr lang="en-US" dirty="0" err="1" smtClean="0"/>
              <a:t>Timegate</a:t>
            </a:r>
            <a:r>
              <a:rPr lang="en-US" dirty="0" smtClean="0"/>
              <a:t> in suite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so when you go to query your </a:t>
            </a:r>
            <a:r>
              <a:rPr lang="en-US" dirty="0" err="1" smtClean="0"/>
              <a:t>persWebArchvs</a:t>
            </a:r>
            <a:r>
              <a:rPr lang="en-US" baseline="0" dirty="0" smtClean="0"/>
              <a:t> </a:t>
            </a:r>
            <a:r>
              <a:rPr lang="en-US" dirty="0" smtClean="0"/>
              <a:t>on your machine, matter </a:t>
            </a:r>
            <a:r>
              <a:rPr lang="en-US" dirty="0" err="1" smtClean="0"/>
              <a:t>put’ng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baseline="0" dirty="0" smtClean="0"/>
              <a:t> of</a:t>
            </a:r>
            <a:r>
              <a:rPr lang="en-US" dirty="0" smtClean="0"/>
              <a:t> </a:t>
            </a:r>
            <a:r>
              <a:rPr lang="en-US" dirty="0" err="1" smtClean="0"/>
              <a:t>timegate</a:t>
            </a:r>
            <a:r>
              <a:rPr lang="en-US" dirty="0" smtClean="0"/>
              <a:t>  =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dirty="0" smtClean="0"/>
              <a:t>the your personal web archives are temporally navigable.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Synop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 </a:t>
            </a:r>
            <a:r>
              <a:rPr lang="en-US" dirty="0" smtClean="0"/>
              <a:t>wanted show browser </a:t>
            </a:r>
            <a:r>
              <a:rPr lang="en-US" dirty="0" err="1" smtClean="0"/>
              <a:t>bsd</a:t>
            </a:r>
            <a:r>
              <a:rPr lang="en-US" dirty="0" smtClean="0"/>
              <a:t> </a:t>
            </a:r>
            <a:r>
              <a:rPr lang="en-US" dirty="0" err="1" smtClean="0"/>
              <a:t>persWebArch</a:t>
            </a:r>
            <a:r>
              <a:rPr lang="en-US" dirty="0" smtClean="0"/>
              <a:t> very feasible endeavor to </a:t>
            </a:r>
            <a:r>
              <a:rPr lang="en-US" dirty="0" err="1" smtClean="0"/>
              <a:t>implmt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By taking into acct pre-existing tools, able to show that WARCs we’re creating aren't some esoteric format that, too, will be lost in time when format dies -&gt;</a:t>
            </a:r>
          </a:p>
          <a:p>
            <a:endParaRPr lang="en-US" dirty="0" smtClean="0"/>
          </a:p>
          <a:p>
            <a:r>
              <a:rPr lang="en-US" dirty="0" smtClean="0"/>
              <a:t>* rather an established, standard format that integrates with pre-existing offerings.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Fut.</a:t>
            </a:r>
            <a:r>
              <a:rPr lang="en-US" baseline="0" dirty="0" smtClean="0"/>
              <a:t> Work </a:t>
            </a:r>
            <a:r>
              <a:rPr lang="en-US" baseline="0" dirty="0" err="1" smtClean="0"/>
              <a:t>WARCreate</a:t>
            </a:r>
            <a:endParaRPr lang="en-US" baseline="0" dirty="0" smtClean="0"/>
          </a:p>
          <a:p>
            <a:r>
              <a:rPr lang="en-US" dirty="0" smtClean="0"/>
              <a:t>* Decouple from “server”</a:t>
            </a:r>
          </a:p>
          <a:p>
            <a:r>
              <a:rPr lang="en-US" dirty="0" smtClean="0"/>
              <a:t>* Refine Memento integration</a:t>
            </a:r>
          </a:p>
          <a:p>
            <a:r>
              <a:rPr lang="en-US" dirty="0" smtClean="0"/>
              <a:t>* Reference full WARC spec</a:t>
            </a:r>
          </a:p>
          <a:p>
            <a:r>
              <a:rPr lang="en-US" dirty="0" smtClean="0"/>
              <a:t>* Built-in WARC validation</a:t>
            </a:r>
          </a:p>
          <a:p>
            <a:r>
              <a:rPr lang="en-US" dirty="0" smtClean="0"/>
              <a:t>* Built-in replay</a:t>
            </a:r>
          </a:p>
          <a:p>
            <a:r>
              <a:rPr lang="en-US" dirty="0" smtClean="0"/>
              <a:t>* Compression</a:t>
            </a:r>
          </a:p>
          <a:p>
            <a:r>
              <a:rPr lang="en-US" dirty="0" smtClean="0"/>
              <a:t>* Optimization (removing duplicates)</a:t>
            </a:r>
          </a:p>
          <a:p>
            <a:r>
              <a:rPr lang="en-US" smtClean="0"/>
              <a:t>* …</a:t>
            </a:r>
            <a:r>
              <a:rPr lang="en-US" dirty="0" smtClean="0"/>
              <a:t>many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extras, </a:t>
            </a:r>
            <a:r>
              <a:rPr lang="en-US" dirty="0" err="1" smtClean="0"/>
              <a:t>configing</a:t>
            </a:r>
            <a:r>
              <a:rPr lang="en-US" baseline="0" dirty="0" smtClean="0"/>
              <a:t> all </a:t>
            </a:r>
            <a:r>
              <a:rPr lang="en-US" dirty="0" smtClean="0"/>
              <a:t>packages on a system is hard. </a:t>
            </a:r>
          </a:p>
          <a:p>
            <a:endParaRPr lang="en-US" dirty="0" smtClean="0"/>
          </a:p>
          <a:p>
            <a:r>
              <a:rPr lang="en-US" dirty="0" smtClean="0"/>
              <a:t>WC </a:t>
            </a:r>
            <a:r>
              <a:rPr lang="en-US" dirty="0" err="1" smtClean="0"/>
              <a:t>contns</a:t>
            </a:r>
            <a:r>
              <a:rPr lang="en-US" baseline="0" dirty="0" smtClean="0"/>
              <a:t> </a:t>
            </a:r>
            <a:r>
              <a:rPr lang="en-US" dirty="0" smtClean="0"/>
              <a:t>sanity checks -</a:t>
            </a:r>
            <a:r>
              <a:rPr lang="en-US" baseline="0" dirty="0" smtClean="0"/>
              <a:t> </a:t>
            </a:r>
            <a:r>
              <a:rPr lang="en-US" dirty="0" smtClean="0"/>
              <a:t>ensure u setup the suite correctly and can take advantage of the full extent of the extension. </a:t>
            </a:r>
          </a:p>
          <a:p>
            <a:endParaRPr lang="en-US" dirty="0" smtClean="0"/>
          </a:p>
          <a:p>
            <a:r>
              <a:rPr lang="en-US" dirty="0" smtClean="0"/>
              <a:t>By using this client-side server approach, able to overcome some</a:t>
            </a:r>
            <a:r>
              <a:rPr lang="en-US" baseline="0" dirty="0" smtClean="0"/>
              <a:t> </a:t>
            </a:r>
            <a:r>
              <a:rPr lang="en-US" dirty="0" smtClean="0"/>
              <a:t>short comings of JS &amp;web browser. </a:t>
            </a:r>
          </a:p>
          <a:p>
            <a:endParaRPr lang="en-US" dirty="0" smtClean="0"/>
          </a:p>
          <a:p>
            <a:r>
              <a:rPr lang="en-US" dirty="0" smtClean="0"/>
              <a:t>Start off, !Apache | !Tomcat running</a:t>
            </a:r>
          </a:p>
          <a:p>
            <a:endParaRPr lang="en-US" dirty="0" smtClean="0"/>
          </a:p>
          <a:p>
            <a:r>
              <a:rPr lang="en-US" dirty="0" smtClean="0"/>
              <a:t>Can still create WARCs using</a:t>
            </a:r>
            <a:r>
              <a:rPr lang="en-US" baseline="0" dirty="0" smtClean="0"/>
              <a:t> just </a:t>
            </a:r>
            <a:r>
              <a:rPr lang="en-US" dirty="0" smtClean="0"/>
              <a:t>extension but !validated &amp;</a:t>
            </a:r>
            <a:r>
              <a:rPr lang="en-US" baseline="0" dirty="0" smtClean="0"/>
              <a:t> </a:t>
            </a:r>
            <a:r>
              <a:rPr lang="en-US" dirty="0" smtClean="0"/>
              <a:t>might run into website-based security issues trying to store sites' content locally. </a:t>
            </a:r>
          </a:p>
          <a:p>
            <a:endParaRPr lang="en-US" dirty="0" smtClean="0"/>
          </a:p>
          <a:p>
            <a:r>
              <a:rPr lang="en-US" dirty="0" smtClean="0"/>
              <a:t>So, we dragged the suite to our hard drive, per the procedure before and we're now ready to fire up Apache. We click the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conf of </a:t>
            </a:r>
            <a:r>
              <a:rPr lang="en-US" dirty="0" err="1" smtClean="0"/>
              <a:t>Apach</a:t>
            </a:r>
            <a:r>
              <a:rPr lang="en-US" baseline="0" dirty="0" smtClean="0"/>
              <a:t> suite gives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* access to WARC </a:t>
            </a:r>
            <a:r>
              <a:rPr lang="en-US" dirty="0" err="1" smtClean="0"/>
              <a:t>validatn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allows overcome protection of website in keeping us from preserving content </a:t>
            </a:r>
          </a:p>
          <a:p>
            <a:pPr>
              <a:buFont typeface="Arial" charset="0"/>
              <a:buNone/>
            </a:pPr>
            <a:r>
              <a:rPr lang="en-US" dirty="0" smtClean="0"/>
              <a:t>*able to interact with local </a:t>
            </a:r>
            <a:r>
              <a:rPr lang="en-US" dirty="0" err="1" smtClean="0"/>
              <a:t>filesys</a:t>
            </a:r>
            <a:r>
              <a:rPr lang="en-US" baseline="0" dirty="0" smtClean="0"/>
              <a:t> - </a:t>
            </a:r>
            <a:r>
              <a:rPr lang="en-US" dirty="0" smtClean="0"/>
              <a:t>something </a:t>
            </a:r>
            <a:r>
              <a:rPr lang="en-US" dirty="0" err="1" smtClean="0"/>
              <a:t>Javascript</a:t>
            </a:r>
            <a:r>
              <a:rPr lang="en-US" dirty="0" smtClean="0"/>
              <a:t> has severe limitations on doing.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Replay sys isn't up yet though &amp; that's because the Java-based FOSS </a:t>
            </a:r>
            <a:r>
              <a:rPr lang="en-US" dirty="0" err="1" smtClean="0"/>
              <a:t>Wayback</a:t>
            </a:r>
            <a:r>
              <a:rPr lang="en-US" dirty="0" smtClean="0"/>
              <a:t> requires Tomcat.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Also, </a:t>
            </a:r>
            <a:r>
              <a:rPr lang="en-US" dirty="0" err="1" smtClean="0"/>
              <a:t>wanna</a:t>
            </a:r>
            <a:r>
              <a:rPr lang="en-US" dirty="0" smtClean="0"/>
              <a:t> able jump in time between our archives </a:t>
            </a:r>
            <a:r>
              <a:rPr lang="en-US" smtClean="0"/>
              <a:t>using Me, </a:t>
            </a:r>
            <a:r>
              <a:rPr lang="en-US" dirty="0" smtClean="0"/>
              <a:t>so we cannot experience this without our </a:t>
            </a:r>
            <a:r>
              <a:rPr lang="en-US" dirty="0" err="1" smtClean="0"/>
              <a:t>Wayback</a:t>
            </a:r>
            <a:r>
              <a:rPr lang="en-US" dirty="0" smtClean="0"/>
              <a:t> instance being up.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We start up Tomcat.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&amp;now </a:t>
            </a:r>
            <a:r>
              <a:rPr lang="en-US" dirty="0" err="1" smtClean="0"/>
              <a:t>complt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r>
              <a:rPr lang="en-US" dirty="0" smtClean="0"/>
              <a:t>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operatnl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Incldd</a:t>
            </a:r>
            <a:r>
              <a:rPr lang="en-US" dirty="0" smtClean="0"/>
              <a:t> w/ suite is </a:t>
            </a:r>
            <a:r>
              <a:rPr lang="en-US" dirty="0" err="1" smtClean="0"/>
              <a:t>impl</a:t>
            </a:r>
            <a:r>
              <a:rPr lang="en-US" dirty="0" smtClean="0"/>
              <a:t> of Memento framework built </a:t>
            </a:r>
            <a:r>
              <a:rPr lang="en-US" dirty="0" err="1" smtClean="0"/>
              <a:t>specif</a:t>
            </a:r>
            <a:r>
              <a:rPr lang="en-US" dirty="0" smtClean="0"/>
              <a:t> for </a:t>
            </a:r>
            <a:r>
              <a:rPr lang="en-US" dirty="0" err="1" smtClean="0"/>
              <a:t>persWebArch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Ths</a:t>
            </a:r>
            <a:r>
              <a:rPr lang="en-US" dirty="0" smtClean="0"/>
              <a:t> </a:t>
            </a:r>
            <a:r>
              <a:rPr lang="en-US" dirty="0" err="1" smtClean="0"/>
              <a:t>supprt</a:t>
            </a:r>
            <a:r>
              <a:rPr lang="en-US" baseline="0" dirty="0" smtClean="0"/>
              <a:t> is fairly new and not tied into suite yet, so </a:t>
            </a:r>
            <a:r>
              <a:rPr lang="en-US" baseline="0" dirty="0" err="1" smtClean="0"/>
              <a:t>reqs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lil</a:t>
            </a:r>
            <a:r>
              <a:rPr lang="en-US" baseline="0" dirty="0" smtClean="0"/>
              <a:t> more s/w, also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WARC format </a:t>
            </a:r>
            <a:r>
              <a:rPr lang="en-US" dirty="0" err="1" smtClean="0"/>
              <a:t>prev</a:t>
            </a:r>
            <a:r>
              <a:rPr lang="en-US" dirty="0" smtClean="0"/>
              <a:t> inaccessible directly to users </a:t>
            </a:r>
          </a:p>
          <a:p>
            <a:endParaRPr lang="en-US" dirty="0" smtClean="0"/>
          </a:p>
          <a:p>
            <a:r>
              <a:rPr lang="en-US" dirty="0" smtClean="0"/>
              <a:t>Using tool, users utilize format. </a:t>
            </a:r>
          </a:p>
          <a:p>
            <a:endParaRPr lang="en-US" dirty="0" smtClean="0"/>
          </a:p>
          <a:p>
            <a:r>
              <a:rPr lang="en-US" dirty="0" smtClean="0"/>
              <a:t>Bringing WARC format</a:t>
            </a:r>
            <a:r>
              <a:rPr lang="en-US" baseline="0" dirty="0" smtClean="0"/>
              <a:t> to</a:t>
            </a:r>
            <a:r>
              <a:rPr lang="en-US" dirty="0" smtClean="0"/>
              <a:t> user is </a:t>
            </a:r>
            <a:r>
              <a:rPr lang="en-US" dirty="0" err="1" smtClean="0"/>
              <a:t>signif</a:t>
            </a:r>
            <a:r>
              <a:rPr lang="en-US" dirty="0" smtClean="0"/>
              <a:t> b/c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smtClean="0"/>
              <a:t>first step in porting practices, tools and facilities from </a:t>
            </a:r>
            <a:r>
              <a:rPr lang="en-US" dirty="0" err="1" smtClean="0"/>
              <a:t>conventnl</a:t>
            </a:r>
            <a:r>
              <a:rPr lang="en-US" dirty="0" smtClean="0"/>
              <a:t> web archiving to casual archivist or</a:t>
            </a:r>
            <a:r>
              <a:rPr lang="en-US" baseline="0" dirty="0" smtClean="0"/>
              <a:t> </a:t>
            </a:r>
            <a:r>
              <a:rPr lang="en-US" dirty="0" smtClean="0"/>
              <a:t>anyone wants to preserve content in a standard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vistd</a:t>
            </a:r>
            <a:r>
              <a:rPr lang="en-US" baseline="0" dirty="0" smtClean="0"/>
              <a:t> WB Mach</a:t>
            </a:r>
            <a:r>
              <a:rPr lang="en-US" dirty="0" smtClean="0"/>
              <a:t>, noticed </a:t>
            </a:r>
            <a:r>
              <a:rPr lang="en-US" dirty="0" err="1" smtClean="0"/>
              <a:t>lg</a:t>
            </a:r>
            <a:r>
              <a:rPr lang="en-US" baseline="0" dirty="0" smtClean="0"/>
              <a:t> part </a:t>
            </a:r>
            <a:r>
              <a:rPr lang="en-US" dirty="0" smtClean="0"/>
              <a:t>of web not preserved </a:t>
            </a:r>
          </a:p>
          <a:p>
            <a:endParaRPr lang="en-US" dirty="0" smtClean="0"/>
          </a:p>
          <a:p>
            <a:r>
              <a:rPr lang="en-US" dirty="0" smtClean="0"/>
              <a:t>Content</a:t>
            </a:r>
            <a:r>
              <a:rPr lang="en-US" baseline="0" dirty="0" smtClean="0"/>
              <a:t> | </a:t>
            </a:r>
            <a:r>
              <a:rPr lang="en-US" dirty="0" smtClean="0"/>
              <a:t>auth &amp; data </a:t>
            </a:r>
            <a:r>
              <a:rPr lang="en-US" dirty="0" err="1" smtClean="0"/>
              <a:t>inacces</a:t>
            </a:r>
            <a:r>
              <a:rPr lang="en-US" dirty="0" smtClean="0"/>
              <a:t> crawlers IS</a:t>
            </a:r>
            <a:r>
              <a:rPr lang="en-US" baseline="0" dirty="0" smtClean="0"/>
              <a:t> NOT ARCHIVED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Maybe this is good, not </a:t>
            </a:r>
            <a:r>
              <a:rPr lang="en-US" dirty="0" err="1" smtClean="0"/>
              <a:t>arcving</a:t>
            </a:r>
            <a:r>
              <a:rPr lang="en-US" dirty="0" smtClean="0"/>
              <a:t> bank </a:t>
            </a:r>
            <a:r>
              <a:rPr lang="en-US" dirty="0" err="1" smtClean="0"/>
              <a:t>statmts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Dontwant</a:t>
            </a:r>
            <a:r>
              <a:rPr lang="en-US" baseline="0" dirty="0" smtClean="0"/>
              <a:t> </a:t>
            </a:r>
            <a:r>
              <a:rPr lang="en-US" dirty="0" smtClean="0"/>
              <a:t>Crawlers !=</a:t>
            </a:r>
            <a:r>
              <a:rPr lang="en-US" baseline="0" dirty="0" smtClean="0"/>
              <a:t> </a:t>
            </a:r>
            <a:r>
              <a:rPr lang="en-US" dirty="0" smtClean="0"/>
              <a:t>auth w/ bank &amp; archive spending habits but what if I wanted to archive them? </a:t>
            </a:r>
          </a:p>
          <a:p>
            <a:endParaRPr lang="en-US" dirty="0" smtClean="0"/>
          </a:p>
          <a:p>
            <a:r>
              <a:rPr lang="en-US" dirty="0" smtClean="0"/>
              <a:t>Instead bank </a:t>
            </a:r>
            <a:r>
              <a:rPr lang="en-US" dirty="0" err="1" smtClean="0"/>
              <a:t>st</a:t>
            </a:r>
            <a:r>
              <a:rPr lang="en-US" dirty="0" smtClean="0"/>
              <a:t>, wanted</a:t>
            </a:r>
            <a:r>
              <a:rPr lang="en-US" baseline="0" dirty="0" smtClean="0"/>
              <a:t> to </a:t>
            </a:r>
            <a:r>
              <a:rPr lang="en-US" dirty="0" smtClean="0"/>
              <a:t>preserve FB</a:t>
            </a:r>
            <a:r>
              <a:rPr lang="en-US" baseline="0" dirty="0" smtClean="0"/>
              <a:t> acct content </a:t>
            </a:r>
            <a:r>
              <a:rPr lang="en-US" dirty="0" smtClean="0"/>
              <a:t>or </a:t>
            </a:r>
            <a:r>
              <a:rPr lang="en-US" dirty="0" err="1" smtClean="0"/>
              <a:t>priv</a:t>
            </a:r>
            <a:r>
              <a:rPr lang="en-US" dirty="0" smtClean="0"/>
              <a:t> </a:t>
            </a:r>
            <a:r>
              <a:rPr lang="en-US" dirty="0" err="1" smtClean="0"/>
              <a:t>Twitt</a:t>
            </a:r>
            <a:r>
              <a:rPr lang="en-US" dirty="0" smtClean="0"/>
              <a:t> feed? 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facil</a:t>
            </a:r>
            <a:r>
              <a:rPr lang="en-US" dirty="0" smtClean="0"/>
              <a:t> exist that allow me to </a:t>
            </a:r>
            <a:r>
              <a:rPr lang="en-US" dirty="0" err="1" smtClean="0"/>
              <a:t>archi</a:t>
            </a:r>
            <a:r>
              <a:rPr lang="en-US" baseline="0" dirty="0" smtClean="0"/>
              <a:t> this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dirty="0" smtClean="0"/>
              <a:t>WARC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bank </a:t>
            </a:r>
            <a:r>
              <a:rPr lang="en-US" dirty="0" err="1" smtClean="0"/>
              <a:t>st</a:t>
            </a:r>
            <a:r>
              <a:rPr lang="en-US" dirty="0" smtClean="0"/>
              <a:t>, twit feed et al are</a:t>
            </a:r>
            <a:r>
              <a:rPr lang="en-US" baseline="0" dirty="0" smtClean="0"/>
              <a:t> not arch, what else isn’t </a:t>
            </a:r>
            <a:r>
              <a:rPr lang="en-US" baseline="0" dirty="0" err="1" smtClean="0"/>
              <a:t>preservd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lg</a:t>
            </a:r>
            <a:r>
              <a:rPr lang="en-US" dirty="0" smtClean="0"/>
              <a:t> majority of web inaccessible </a:t>
            </a:r>
            <a:r>
              <a:rPr lang="en-US" dirty="0" err="1" smtClean="0"/>
              <a:t>Heritr</a:t>
            </a:r>
            <a:r>
              <a:rPr lang="en-US" dirty="0" smtClean="0"/>
              <a:t> &amp; IA or simply not </a:t>
            </a:r>
            <a:r>
              <a:rPr lang="en-US" dirty="0" err="1" smtClean="0"/>
              <a:t>presvd</a:t>
            </a:r>
            <a:r>
              <a:rPr lang="en-US" baseline="0" dirty="0" smtClean="0"/>
              <a:t> one </a:t>
            </a:r>
            <a:r>
              <a:rPr lang="en-US" baseline="0" dirty="0" err="1" smtClean="0"/>
              <a:t>reas|anoth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Evrthn</a:t>
            </a:r>
            <a:r>
              <a:rPr lang="en-US" baseline="0" dirty="0" smtClean="0"/>
              <a:t> </a:t>
            </a:r>
            <a:r>
              <a:rPr lang="en-US" dirty="0" err="1" smtClean="0"/>
              <a:t>Heritrx</a:t>
            </a:r>
            <a:r>
              <a:rPr lang="en-US" baseline="0" dirty="0" smtClean="0"/>
              <a:t> can archive, we can see in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see</a:t>
            </a:r>
            <a:r>
              <a:rPr lang="en-US" dirty="0" smtClean="0"/>
              <a:t> things </a:t>
            </a:r>
            <a:r>
              <a:rPr lang="en-US" dirty="0" err="1" smtClean="0"/>
              <a:t>Heritr</a:t>
            </a:r>
            <a:r>
              <a:rPr lang="en-US" dirty="0" smtClean="0"/>
              <a:t> != access to. </a:t>
            </a:r>
          </a:p>
          <a:p>
            <a:endParaRPr lang="en-US" dirty="0" smtClean="0"/>
          </a:p>
          <a:p>
            <a:r>
              <a:rPr lang="en-US" dirty="0" err="1" smtClean="0"/>
              <a:t>Unarchd</a:t>
            </a:r>
            <a:r>
              <a:rPr lang="en-US" dirty="0" smtClean="0"/>
              <a:t> info ==</a:t>
            </a:r>
            <a:r>
              <a:rPr lang="en-US" baseline="0" dirty="0" smtClean="0"/>
              <a:t> </a:t>
            </a:r>
            <a:r>
              <a:rPr lang="en-US" dirty="0" smtClean="0"/>
              <a:t>more </a:t>
            </a:r>
            <a:r>
              <a:rPr lang="en-US" dirty="0" err="1" smtClean="0"/>
              <a:t>importnt</a:t>
            </a:r>
            <a:r>
              <a:rPr lang="en-US" dirty="0" smtClean="0"/>
              <a:t> than info currently </a:t>
            </a:r>
            <a:r>
              <a:rPr lang="en-US" dirty="0" err="1" smtClean="0"/>
              <a:t>archd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should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what’s </a:t>
            </a:r>
            <a:r>
              <a:rPr lang="en-US" baseline="0" dirty="0" err="1" smtClean="0"/>
              <a:t>impt</a:t>
            </a:r>
            <a:r>
              <a:rPr lang="en-US" baseline="0" dirty="0" smtClean="0"/>
              <a:t>. – can w/ </a:t>
            </a:r>
            <a:r>
              <a:rPr lang="en-US" baseline="0" dirty="0" err="1" smtClean="0"/>
              <a:t>WARCreate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</a:t>
            </a:r>
            <a:r>
              <a:rPr lang="en-US" dirty="0" err="1" smtClean="0"/>
              <a:t>Levl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</a:t>
            </a:r>
            <a:r>
              <a:rPr lang="en-US" baseline="0" dirty="0" smtClean="0"/>
              <a:t> - </a:t>
            </a:r>
            <a:r>
              <a:rPr lang="en-US" dirty="0" smtClean="0"/>
              <a:t>don't want </a:t>
            </a:r>
            <a:r>
              <a:rPr lang="en-US" dirty="0" err="1" smtClean="0"/>
              <a:t>transf</a:t>
            </a:r>
            <a:r>
              <a:rPr lang="en-US" dirty="0" smtClean="0"/>
              <a:t> the complications </a:t>
            </a:r>
            <a:r>
              <a:rPr lang="en-US" baseline="0" dirty="0" smtClean="0"/>
              <a:t> </a:t>
            </a:r>
            <a:r>
              <a:rPr lang="en-US" dirty="0" err="1" smtClean="0"/>
              <a:t>formt</a:t>
            </a:r>
            <a:r>
              <a:rPr lang="en-US" dirty="0" smtClean="0"/>
              <a:t> to user but inst allow</a:t>
            </a:r>
            <a:r>
              <a:rPr lang="en-US" baseline="0" dirty="0" smtClean="0"/>
              <a:t> </a:t>
            </a:r>
            <a:r>
              <a:rPr lang="en-US" dirty="0" smtClean="0"/>
              <a:t>user to </a:t>
            </a:r>
            <a:r>
              <a:rPr lang="en-US" dirty="0" err="1" smtClean="0"/>
              <a:t>util</a:t>
            </a:r>
            <a:r>
              <a:rPr lang="en-US" dirty="0" smtClean="0"/>
              <a:t> format w/o knowing ins/outs. </a:t>
            </a:r>
          </a:p>
          <a:p>
            <a:endParaRPr lang="en-US" dirty="0" smtClean="0"/>
          </a:p>
          <a:p>
            <a:r>
              <a:rPr lang="en-US" dirty="0" err="1" smtClean="0"/>
              <a:t>Wanna</a:t>
            </a:r>
            <a:r>
              <a:rPr lang="en-US" dirty="0" smtClean="0"/>
              <a:t> make it easy to use.</a:t>
            </a:r>
          </a:p>
          <a:p>
            <a:endParaRPr lang="en-US" dirty="0" smtClean="0"/>
          </a:p>
          <a:p>
            <a:r>
              <a:rPr lang="en-US" dirty="0" err="1" smtClean="0"/>
              <a:t>Interface,as</a:t>
            </a:r>
            <a:r>
              <a:rPr lang="en-US" dirty="0" smtClean="0"/>
              <a:t> see</a:t>
            </a:r>
            <a:r>
              <a:rPr lang="en-US" baseline="0" dirty="0" smtClean="0"/>
              <a:t> =</a:t>
            </a:r>
            <a:r>
              <a:rPr lang="en-US" dirty="0" smtClean="0"/>
              <a:t> simple</a:t>
            </a:r>
            <a:r>
              <a:rPr lang="en-US" baseline="0" dirty="0" smtClean="0"/>
              <a:t> at root but powerful below root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Wanna</a:t>
            </a:r>
            <a:r>
              <a:rPr lang="en-US" dirty="0" smtClean="0"/>
              <a:t> fulfill goal of </a:t>
            </a:r>
            <a:r>
              <a:rPr lang="en-US" dirty="0" err="1" smtClean="0"/>
              <a:t>presving</a:t>
            </a:r>
            <a:r>
              <a:rPr lang="en-US" dirty="0" smtClean="0"/>
              <a:t> </a:t>
            </a:r>
            <a:r>
              <a:rPr lang="en-US" dirty="0" err="1" smtClean="0"/>
              <a:t>contt</a:t>
            </a:r>
            <a:r>
              <a:rPr lang="en-US" baseline="0" dirty="0" smtClean="0"/>
              <a:t> ||</a:t>
            </a:r>
            <a:r>
              <a:rPr lang="en-US" dirty="0" smtClean="0"/>
              <a:t> auth &amp; </a:t>
            </a:r>
            <a:r>
              <a:rPr lang="en-US" dirty="0" err="1" smtClean="0"/>
              <a:t>contt</a:t>
            </a:r>
            <a:r>
              <a:rPr lang="en-US" dirty="0" smtClean="0"/>
              <a:t> currently being lost/time </a:t>
            </a:r>
            <a:r>
              <a:rPr lang="en-US" dirty="0" err="1" smtClean="0"/>
              <a:t>bc</a:t>
            </a:r>
            <a:r>
              <a:rPr lang="en-US" dirty="0" smtClean="0"/>
              <a:t> !being preserved.</a:t>
            </a:r>
          </a:p>
          <a:p>
            <a:endParaRPr lang="en-US" dirty="0" smtClean="0"/>
          </a:p>
          <a:p>
            <a:r>
              <a:rPr lang="en-US" dirty="0" smtClean="0"/>
              <a:t>Esp. </a:t>
            </a:r>
            <a:r>
              <a:rPr lang="en-US" dirty="0" err="1" smtClean="0"/>
              <a:t>wanna</a:t>
            </a:r>
            <a:r>
              <a:rPr lang="en-US" dirty="0" smtClean="0"/>
              <a:t> show browser,</a:t>
            </a:r>
            <a:r>
              <a:rPr lang="en-US" baseline="0" dirty="0" smtClean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extdd</a:t>
            </a:r>
            <a:r>
              <a:rPr lang="en-US" dirty="0" smtClean="0"/>
              <a:t>, used as tool for preservation in way that </a:t>
            </a:r>
            <a:r>
              <a:rPr lang="en-US" dirty="0" err="1" smtClean="0"/>
              <a:t>mks</a:t>
            </a:r>
            <a:r>
              <a:rPr lang="en-US" baseline="0" dirty="0" smtClean="0"/>
              <a:t> </a:t>
            </a:r>
            <a:r>
              <a:rPr lang="en-US" dirty="0" smtClean="0"/>
              <a:t>most sense for</a:t>
            </a:r>
            <a:r>
              <a:rPr lang="en-US" baseline="0" dirty="0" smtClean="0"/>
              <a:t> </a:t>
            </a:r>
            <a:r>
              <a:rPr lang="en-US" dirty="0" err="1" smtClean="0"/>
              <a:t>pers</a:t>
            </a:r>
            <a:r>
              <a:rPr lang="en-US" dirty="0" smtClean="0"/>
              <a:t> web </a:t>
            </a:r>
            <a:r>
              <a:rPr lang="en-US" dirty="0" err="1" smtClean="0"/>
              <a:t>preserv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i.e. we preserve what we can see and deem important.</a:t>
            </a:r>
          </a:p>
          <a:p>
            <a:endParaRPr lang="en-US" dirty="0" smtClean="0"/>
          </a:p>
          <a:p>
            <a:r>
              <a:rPr lang="en-US" dirty="0" err="1" smtClean="0"/>
              <a:t>Finly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wanna</a:t>
            </a:r>
            <a:r>
              <a:rPr lang="en-US" dirty="0" smtClean="0"/>
              <a:t> show that WARC </a:t>
            </a:r>
            <a:r>
              <a:rPr lang="en-US" dirty="0" err="1" smtClean="0"/>
              <a:t>formt</a:t>
            </a:r>
            <a:r>
              <a:rPr lang="en-US" dirty="0" smtClean="0"/>
              <a:t> is </a:t>
            </a:r>
            <a:r>
              <a:rPr lang="en-US" dirty="0" err="1" smtClean="0"/>
              <a:t>applicble</a:t>
            </a:r>
            <a:r>
              <a:rPr lang="en-US" dirty="0" smtClean="0"/>
              <a:t> beyond</a:t>
            </a:r>
            <a:r>
              <a:rPr lang="en-US" baseline="0" dirty="0" smtClean="0"/>
              <a:t> </a:t>
            </a:r>
            <a:r>
              <a:rPr lang="en-US" dirty="0" smtClean="0"/>
              <a:t>scope of convent web archiving.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Said before, Interface is simple.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User navigates to </a:t>
            </a:r>
            <a:r>
              <a:rPr lang="en-US" dirty="0" err="1" smtClean="0"/>
              <a:t>webpg</a:t>
            </a:r>
            <a:r>
              <a:rPr lang="en-US" dirty="0" smtClean="0"/>
              <a:t> want archived, clicks WC icon, </a:t>
            </a:r>
            <a:r>
              <a:rPr lang="en-US" dirty="0" err="1" smtClean="0"/>
              <a:t>clks</a:t>
            </a:r>
            <a:r>
              <a:rPr lang="en-US" baseline="0" dirty="0" smtClean="0"/>
              <a:t> </a:t>
            </a:r>
            <a:r>
              <a:rPr lang="en-US" dirty="0" smtClean="0"/>
              <a:t>generate </a:t>
            </a:r>
            <a:r>
              <a:rPr lang="en-US" dirty="0" err="1" smtClean="0"/>
              <a:t>warc</a:t>
            </a:r>
            <a:r>
              <a:rPr lang="en-US" dirty="0" smtClean="0"/>
              <a:t> button&amp; out pops </a:t>
            </a:r>
            <a:r>
              <a:rPr lang="en-US" dirty="0" err="1" smtClean="0"/>
              <a:t>aWARC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Simple.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Threre</a:t>
            </a:r>
            <a:r>
              <a:rPr lang="en-US" baseline="0" dirty="0" smtClean="0"/>
              <a:t> are many user customizable options hidden beneath simplicity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for simple WARC creation of the webpage you’re viewing, it’s one-click and you’re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you've used </a:t>
            </a:r>
            <a:r>
              <a:rPr lang="en-US" dirty="0" err="1" smtClean="0"/>
              <a:t>WCto</a:t>
            </a:r>
            <a:r>
              <a:rPr lang="en-US" dirty="0" smtClean="0"/>
              <a:t> create WARC. Mission success! Let's all go home.</a:t>
            </a:r>
          </a:p>
          <a:p>
            <a:endParaRPr lang="en-US" dirty="0" smtClean="0"/>
          </a:p>
          <a:p>
            <a:r>
              <a:rPr lang="en-US" dirty="0" smtClean="0"/>
              <a:t>What good is </a:t>
            </a:r>
            <a:r>
              <a:rPr lang="en-US" dirty="0" err="1" smtClean="0"/>
              <a:t>presrvd</a:t>
            </a:r>
            <a:r>
              <a:rPr lang="en-US" dirty="0" smtClean="0"/>
              <a:t> </a:t>
            </a:r>
            <a:r>
              <a:rPr lang="en-US" dirty="0" err="1" smtClean="0"/>
              <a:t>formt</a:t>
            </a:r>
            <a:r>
              <a:rPr lang="en-US" dirty="0" smtClean="0"/>
              <a:t> if cannot be re-</a:t>
            </a:r>
            <a:r>
              <a:rPr lang="en-US" dirty="0" err="1" smtClean="0"/>
              <a:t>expercd</a:t>
            </a:r>
            <a:r>
              <a:rPr lang="en-US" dirty="0" smtClean="0"/>
              <a:t>? IA’s WB is FOSS! </a:t>
            </a:r>
          </a:p>
          <a:p>
            <a:endParaRPr lang="en-US" dirty="0" smtClean="0"/>
          </a:p>
          <a:p>
            <a:r>
              <a:rPr lang="en-US" dirty="0" smtClean="0"/>
              <a:t>You can dl copy and replay these WARCs. </a:t>
            </a:r>
          </a:p>
          <a:p>
            <a:endParaRPr lang="en-US" dirty="0" smtClean="0"/>
          </a:p>
          <a:p>
            <a:r>
              <a:rPr lang="en-US" dirty="0" smtClean="0"/>
              <a:t>But that sounds excessive &amp;difficult and who really wants to host their own WB </a:t>
            </a:r>
            <a:r>
              <a:rPr lang="en-US" dirty="0" err="1" smtClean="0"/>
              <a:t>intance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</a:t>
            </a:r>
            <a:r>
              <a:rPr lang="en-US" dirty="0" smtClean="0"/>
              <a:t>precisely some</a:t>
            </a:r>
            <a:r>
              <a:rPr lang="en-US" baseline="0" dirty="0" smtClean="0"/>
              <a:t> </a:t>
            </a:r>
            <a:r>
              <a:rPr lang="en-US" dirty="0" smtClean="0"/>
              <a:t>reasons that have </a:t>
            </a:r>
            <a:r>
              <a:rPr lang="en-US" dirty="0" err="1" smtClean="0"/>
              <a:t>prevntd</a:t>
            </a:r>
            <a:r>
              <a:rPr lang="en-US" dirty="0" smtClean="0"/>
              <a:t> </a:t>
            </a:r>
            <a:r>
              <a:rPr lang="en-US" dirty="0" err="1" smtClean="0"/>
              <a:t>utilizn</a:t>
            </a:r>
            <a:r>
              <a:rPr lang="en-US" dirty="0" smtClean="0"/>
              <a:t> of </a:t>
            </a:r>
            <a:r>
              <a:rPr lang="en-US" dirty="0" err="1" smtClean="0"/>
              <a:t>convtnl</a:t>
            </a:r>
            <a:r>
              <a:rPr lang="en-US" dirty="0" smtClean="0"/>
              <a:t> web arch</a:t>
            </a:r>
            <a:r>
              <a:rPr lang="en-US" baseline="0" dirty="0" smtClean="0"/>
              <a:t> </a:t>
            </a:r>
            <a:r>
              <a:rPr lang="en-US" dirty="0" smtClean="0"/>
              <a:t>practices &amp; tools into realm of personal web archiving. </a:t>
            </a:r>
          </a:p>
          <a:p>
            <a:endParaRPr lang="en-US" dirty="0" smtClean="0"/>
          </a:p>
          <a:p>
            <a:r>
              <a:rPr lang="en-US" dirty="0" smtClean="0"/>
              <a:t>But we have a solution for this,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STILL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complctd</a:t>
            </a:r>
            <a:r>
              <a:rPr lang="en-US" dirty="0" smtClean="0"/>
              <a:t>, so here's a better synopsis. </a:t>
            </a:r>
          </a:p>
          <a:p>
            <a:endParaRPr lang="en-US" dirty="0" smtClean="0"/>
          </a:p>
          <a:p>
            <a:r>
              <a:rPr lang="en-US" dirty="0" err="1" smtClean="0"/>
              <a:t>Drag&amp;Drop</a:t>
            </a:r>
            <a:r>
              <a:rPr lang="en-US" dirty="0" smtClean="0"/>
              <a:t> zipped suite to</a:t>
            </a:r>
            <a:r>
              <a:rPr lang="en-US" baseline="0" dirty="0" smtClean="0"/>
              <a:t> </a:t>
            </a:r>
            <a:r>
              <a:rPr lang="en-US" dirty="0" smtClean="0"/>
              <a:t>root of HD. </a:t>
            </a:r>
          </a:p>
          <a:p>
            <a:r>
              <a:rPr lang="en-US" dirty="0" smtClean="0"/>
              <a:t>Start Apache </a:t>
            </a:r>
            <a:r>
              <a:rPr lang="en-US" dirty="0" err="1" smtClean="0"/>
              <a:t>serv</a:t>
            </a:r>
            <a:r>
              <a:rPr lang="en-US" dirty="0" smtClean="0"/>
              <a:t> by clicking a button. </a:t>
            </a:r>
          </a:p>
          <a:p>
            <a:r>
              <a:rPr lang="en-US" dirty="0" smtClean="0"/>
              <a:t>Start Tomcat </a:t>
            </a:r>
            <a:r>
              <a:rPr lang="en-US" dirty="0" err="1" smtClean="0"/>
              <a:t>serv</a:t>
            </a:r>
            <a:r>
              <a:rPr lang="en-US" dirty="0" smtClean="0"/>
              <a:t> by clicking a button. 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</a:t>
            </a:r>
            <a:r>
              <a:rPr lang="en-US" dirty="0" smtClean="0"/>
              <a:t>WARC from </a:t>
            </a:r>
            <a:r>
              <a:rPr lang="en-US" u="sng" dirty="0" smtClean="0"/>
              <a:t>any page on the web </a:t>
            </a:r>
            <a:r>
              <a:rPr lang="en-US" dirty="0" smtClean="0"/>
              <a:t>using WC. </a:t>
            </a:r>
          </a:p>
          <a:p>
            <a:endParaRPr lang="en-US" dirty="0" smtClean="0"/>
          </a:p>
          <a:p>
            <a:r>
              <a:rPr lang="en-US" dirty="0" smtClean="0"/>
              <a:t>Save WARC to your HD. </a:t>
            </a:r>
          </a:p>
          <a:p>
            <a:endParaRPr lang="en-US" dirty="0" smtClean="0"/>
          </a:p>
          <a:p>
            <a:r>
              <a:rPr lang="en-US" dirty="0" smtClean="0"/>
              <a:t>Wait for</a:t>
            </a:r>
            <a:r>
              <a:rPr lang="en-US" baseline="0" dirty="0" smtClean="0"/>
              <a:t> </a:t>
            </a:r>
            <a:r>
              <a:rPr lang="en-US" dirty="0" smtClean="0"/>
              <a:t>WB </a:t>
            </a:r>
            <a:r>
              <a:rPr lang="en-US" dirty="0" err="1" smtClean="0"/>
              <a:t>instc</a:t>
            </a:r>
            <a:r>
              <a:rPr lang="en-US" dirty="0" smtClean="0"/>
              <a:t> to index -&gt; any content you can view is then preserved into WARC format and </a:t>
            </a:r>
            <a:r>
              <a:rPr lang="en-US" dirty="0" err="1" smtClean="0"/>
              <a:t>replayable</a:t>
            </a:r>
            <a:r>
              <a:rPr lang="en-US" dirty="0" smtClean="0"/>
              <a:t> from your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0A5D-3332-485C-8A44-48ED486E89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387-847F-47AC-9A27-C2ABC389EE08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A0654223-A588-40C3-BCCD-259DF534344A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E362-0191-4E26-BC7D-C72116C3BA3E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8D8-9488-4476-8EAD-9E7A9176715E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64CC-0778-4854-933B-6A378C4DCFCB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590" name="Picture 6" descr="Creative Commons Licens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6248400"/>
            <a:ext cx="838200" cy="29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E6E-5333-4030-9A6D-742E86E75274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4BD3-5FEE-4103-BC93-325CEDB956B9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56E8-ECAE-414C-9485-367B3A3F0826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45B-C204-4F17-9DA2-6AEF1456F746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2D4F-ACBB-4C9D-927E-0BCC3D341681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33CE-ECD6-4578-BF21-A45213A7162A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1FED-2E8A-43D4-891B-BB79B4393A41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8000">
              <a:srgbClr val="B2CCEC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6774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2A41-BBFF-41EA-8959-4A8FEB2D344D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A0654223-A588-40C3-BCCD-259DF5343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33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July 25, 2012</a:t>
            </a:r>
          </a:p>
          <a:p>
            <a:r>
              <a:rPr lang="en-US" sz="1400" dirty="0" smtClean="0"/>
              <a:t>Arlington, Virginia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76600" y="65502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Digital Preservation 2012</a:t>
            </a:r>
            <a:endParaRPr lang="en-US" sz="1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53200" y="65502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warcreate.com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Matthew\My%20Documents\Downloads\pressButton2.av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Matthew\My%20Documents\Downloads\replay3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/>
              <a:t>WARCreate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Create Wayback-Consumable WARC Files from Any Webpage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Mat Kelly, Michele C. Weigle, Michael L. Nelson</a:t>
            </a:r>
          </a:p>
          <a:p>
            <a:pPr marL="514350" indent="-514350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  <a:r>
              <a:rPr lang="en-US" sz="2400" dirty="0" err="1" smtClean="0">
                <a:solidFill>
                  <a:schemeClr val="tx1"/>
                </a:solidFill>
              </a:rPr>
              <a:t>mkelly,mweigle,mln</a:t>
            </a:r>
            <a:r>
              <a:rPr lang="en-US" sz="2400" dirty="0" smtClean="0">
                <a:solidFill>
                  <a:schemeClr val="tx1"/>
                </a:solidFill>
              </a:rPr>
              <a:t>}@</a:t>
            </a:r>
            <a:r>
              <a:rPr lang="en-US" sz="2400" dirty="0" err="1" smtClean="0">
                <a:solidFill>
                  <a:schemeClr val="tx1"/>
                </a:solidFill>
              </a:rPr>
              <a:t>cs.odu.edu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Old Dominion University; Norfolk, VA</a:t>
            </a:r>
          </a:p>
          <a:p>
            <a:pPr marL="514350" indent="-514350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410" name="Picture 2" descr="http://matkelly.com/warcreate/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9906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WARC Generation is Quick &amp;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Navigate</a:t>
            </a:r>
            <a:r>
              <a:rPr lang="en-US" dirty="0" smtClean="0"/>
              <a:t> to a webpage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Click</a:t>
            </a:r>
            <a:r>
              <a:rPr lang="en-US" dirty="0" smtClean="0"/>
              <a:t> the WARCreate 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 smtClean="0"/>
              <a:t>Click</a:t>
            </a:r>
            <a:r>
              <a:rPr lang="en-US" dirty="0" smtClean="0"/>
              <a:t> Generate WARC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Extension </a:t>
            </a:r>
            <a:r>
              <a:rPr lang="en-US" i="1" dirty="0" smtClean="0"/>
              <a:t>Output</a:t>
            </a:r>
            <a:r>
              <a:rPr lang="en-US" dirty="0" smtClean="0"/>
              <a:t> Options:</a:t>
            </a:r>
          </a:p>
          <a:p>
            <a:pPr lvl="1"/>
            <a:r>
              <a:rPr lang="en-US" dirty="0" smtClean="0"/>
              <a:t>In-Browser viewing of raw WARC</a:t>
            </a:r>
          </a:p>
          <a:p>
            <a:pPr lvl="1"/>
            <a:r>
              <a:rPr lang="en-US" dirty="0" smtClean="0"/>
              <a:t>Download to Local Disk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C:\Documents and Settings\Matthew\My Documents\My Dropbox\Conferences\DigitalPreservation 2012\buttonIconHi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811337"/>
            <a:ext cx="2747238" cy="1617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ressButton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81643" y="-381000"/>
            <a:ext cx="922564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60960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WARC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Made a WARC.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 with the archive is up to you.</a:t>
            </a:r>
          </a:p>
          <a:p>
            <a:pPr lvl="1"/>
            <a:r>
              <a:rPr lang="en-US" dirty="0" smtClean="0"/>
              <a:t>Install it in your local Wayback instance</a:t>
            </a:r>
          </a:p>
          <a:p>
            <a:r>
              <a:rPr lang="en-US" dirty="0" smtClean="0"/>
              <a:t>Who has their own Wayback Instance!?</a:t>
            </a:r>
          </a:p>
          <a:p>
            <a:pPr lvl="1"/>
            <a:r>
              <a:rPr lang="en-US" dirty="0" smtClean="0"/>
              <a:t>Wayback is free &amp; open source</a:t>
            </a:r>
            <a:endParaRPr lang="en-US" dirty="0"/>
          </a:p>
          <a:p>
            <a:r>
              <a:rPr lang="en-US" dirty="0" smtClean="0"/>
              <a:t>That seems like a lot of work!</a:t>
            </a:r>
          </a:p>
          <a:p>
            <a:pPr lvl="1"/>
            <a:r>
              <a:rPr lang="en-US" dirty="0" smtClean="0"/>
              <a:t>One additional reason for users </a:t>
            </a:r>
            <a:r>
              <a:rPr lang="en-US" b="1" dirty="0" smtClean="0"/>
              <a:t>NOT</a:t>
            </a:r>
            <a:r>
              <a:rPr lang="en-US" dirty="0" smtClean="0"/>
              <a:t> to preserve what they would like archived</a:t>
            </a:r>
          </a:p>
          <a:p>
            <a:endParaRPr lang="en-US" baseline="-25000" dirty="0" smtClean="0"/>
          </a:p>
          <a:p>
            <a:endParaRPr lang="en-US" baseline="300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590800"/>
            <a:ext cx="2362200" cy="189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213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…to directory accessible to local </a:t>
            </a:r>
            <a:r>
              <a:rPr lang="en-US" sz="3200" dirty="0" err="1" smtClean="0"/>
              <a:t>wayback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81800" y="3581400"/>
            <a:ext cx="762000" cy="1066800"/>
            <a:chOff x="6781800" y="3581400"/>
            <a:chExt cx="762000" cy="10668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781800" y="3581400"/>
              <a:ext cx="0" cy="1066800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010400" y="3810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Univers LT 53 Extended" pitchFamily="2" charset="0"/>
                  <a:cs typeface="Arial" pitchFamily="34" charset="0"/>
                </a:rPr>
                <a:t>6</a:t>
              </a:r>
              <a:endParaRPr lang="en-US" sz="3200" dirty="0">
                <a:latin typeface="Univers LT 53 Extended" pitchFamily="2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5958" y="5105400"/>
            <a:ext cx="1325841" cy="1366614"/>
            <a:chOff x="5455958" y="5105400"/>
            <a:chExt cx="1325841" cy="1366614"/>
          </a:xfrm>
        </p:grpSpPr>
        <p:sp>
          <p:nvSpPr>
            <p:cNvPr id="37" name="Curved Up Arrow 36"/>
            <p:cNvSpPr/>
            <p:nvPr/>
          </p:nvSpPr>
          <p:spPr>
            <a:xfrm rot="1490388">
              <a:off x="5455958" y="5985662"/>
              <a:ext cx="1219200" cy="486352"/>
            </a:xfrm>
            <a:prstGeom prst="curvedUpArrow">
              <a:avLst/>
            </a:prstGeom>
            <a:solidFill>
              <a:schemeClr val="bg1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urved Up Arrow 35"/>
            <p:cNvSpPr/>
            <p:nvPr/>
          </p:nvSpPr>
          <p:spPr>
            <a:xfrm rot="10800000">
              <a:off x="5562599" y="5105400"/>
              <a:ext cx="1219200" cy="486352"/>
            </a:xfrm>
            <a:prstGeom prst="curvedUpArrow">
              <a:avLst/>
            </a:prstGeom>
            <a:solidFill>
              <a:schemeClr val="bg1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WARC Creation &amp;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1. User visits a website using their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8" name="Picture 4" descr="C:\Documents and Settings\Matthew\My Documents\My Dropbox\Conferences\DigitalPreservation 2012\u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590800"/>
            <a:ext cx="1238250" cy="1176337"/>
          </a:xfrm>
          <a:prstGeom prst="rect">
            <a:avLst/>
          </a:prstGeom>
          <a:noFill/>
        </p:spPr>
      </p:pic>
      <p:grpSp>
        <p:nvGrpSpPr>
          <p:cNvPr id="44" name="Group 43"/>
          <p:cNvGrpSpPr/>
          <p:nvPr/>
        </p:nvGrpSpPr>
        <p:grpSpPr>
          <a:xfrm>
            <a:off x="1676400" y="2757152"/>
            <a:ext cx="4495800" cy="976648"/>
            <a:chOff x="1676400" y="2757152"/>
            <a:chExt cx="4495800" cy="976648"/>
          </a:xfrm>
        </p:grpSpPr>
        <p:pic>
          <p:nvPicPr>
            <p:cNvPr id="1030" name="Picture 6" descr="C:\Documents and Settings\Matthew\My Documents\My Dropbox\Conferences\DigitalPreservation 2012\brows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76400" y="2757152"/>
              <a:ext cx="990600" cy="976648"/>
            </a:xfrm>
            <a:prstGeom prst="rect">
              <a:avLst/>
            </a:prstGeom>
            <a:noFill/>
          </p:spPr>
        </p:pic>
        <p:grpSp>
          <p:nvGrpSpPr>
            <p:cNvPr id="43" name="Group 42"/>
            <p:cNvGrpSpPr/>
            <p:nvPr/>
          </p:nvGrpSpPr>
          <p:grpSpPr>
            <a:xfrm>
              <a:off x="2667000" y="2971800"/>
              <a:ext cx="3505200" cy="533400"/>
              <a:chOff x="2667000" y="2971800"/>
              <a:chExt cx="3505200" cy="533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2667000" y="3276600"/>
                <a:ext cx="3048000" cy="0"/>
              </a:xfrm>
              <a:prstGeom prst="straightConnector1">
                <a:avLst/>
              </a:prstGeom>
              <a:ln w="1143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638800" y="2971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Univers LT 53 Extended" pitchFamily="2" charset="0"/>
                    <a:cs typeface="Arial" pitchFamily="34" charset="0"/>
                  </a:rPr>
                  <a:t>1</a:t>
                </a:r>
                <a:endParaRPr lang="en-US" sz="3200" dirty="0">
                  <a:latin typeface="Univers LT 53 Extended" pitchFamily="2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676400" y="3733800"/>
            <a:ext cx="990600" cy="2514600"/>
            <a:chOff x="1676400" y="3733800"/>
            <a:chExt cx="990600" cy="2514600"/>
          </a:xfrm>
        </p:grpSpPr>
        <p:pic>
          <p:nvPicPr>
            <p:cNvPr id="1032" name="Picture 8" descr="http://matkelly.com/warcreate/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5257799"/>
              <a:ext cx="990600" cy="990601"/>
            </a:xfrm>
            <a:prstGeom prst="rect">
              <a:avLst/>
            </a:prstGeom>
            <a:noFill/>
          </p:spPr>
        </p:pic>
        <p:cxnSp>
          <p:nvCxnSpPr>
            <p:cNvPr id="18" name="Straight Arrow Connector 17"/>
            <p:cNvCxnSpPr>
              <a:endCxn id="1032" idx="0"/>
            </p:cNvCxnSpPr>
            <p:nvPr/>
          </p:nvCxnSpPr>
          <p:spPr>
            <a:xfrm flipH="1">
              <a:off x="2171700" y="3962400"/>
              <a:ext cx="0" cy="1295399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905000" y="37338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Univers LT 53 Extended" pitchFamily="2" charset="0"/>
                  <a:cs typeface="Arial" pitchFamily="34" charset="0"/>
                </a:rPr>
                <a:t>2</a:t>
              </a:r>
              <a:endParaRPr lang="en-US" sz="3200" dirty="0">
                <a:latin typeface="Univers LT 53 Extended" pitchFamily="2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4765344"/>
            <a:ext cx="1064399" cy="1544756"/>
            <a:chOff x="6629400" y="4765344"/>
            <a:chExt cx="1064399" cy="1544756"/>
          </a:xfrm>
        </p:grpSpPr>
        <p:pic>
          <p:nvPicPr>
            <p:cNvPr id="1033" name="Picture 9" descr="C:\Documents and Settings\Matthew\My Documents\My Dropbox\Conferences\DigitalPreservation 2012\xampp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5257800"/>
              <a:ext cx="1064399" cy="1052300"/>
            </a:xfrm>
            <a:prstGeom prst="rect">
              <a:avLst/>
            </a:prstGeom>
            <a:noFill/>
          </p:spPr>
        </p:pic>
        <p:pic>
          <p:nvPicPr>
            <p:cNvPr id="1035" name="Picture 11" descr="C:\Documents and Settings\Matthew\My Documents\My Dropbox\Conferences\DigitalPreservation 2012\wayback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22374" y="4765344"/>
              <a:ext cx="897626" cy="475742"/>
            </a:xfrm>
            <a:prstGeom prst="rect">
              <a:avLst/>
            </a:prstGeom>
            <a:noFill/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5410200"/>
            <a:ext cx="3028950" cy="756314"/>
            <a:chOff x="2743200" y="5410200"/>
            <a:chExt cx="3028950" cy="75631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971800" y="5791200"/>
              <a:ext cx="2133600" cy="1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743200" y="54864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Univers LT 53 Extended" pitchFamily="2" charset="0"/>
                  <a:cs typeface="Arial" pitchFamily="34" charset="0"/>
                </a:rPr>
                <a:t>4</a:t>
              </a:r>
            </a:p>
          </p:txBody>
        </p:sp>
        <p:pic>
          <p:nvPicPr>
            <p:cNvPr id="1036" name="Picture 12" descr="C:\Documents and Settings\Matthew\My Documents\My Dropbox\Conferences\DigitalPreservation 2012\localdir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5410200"/>
              <a:ext cx="666750" cy="756314"/>
            </a:xfrm>
            <a:prstGeom prst="rect">
              <a:avLst/>
            </a:prstGeom>
            <a:noFill/>
          </p:spPr>
        </p:pic>
      </p:grpSp>
      <p:grpSp>
        <p:nvGrpSpPr>
          <p:cNvPr id="59" name="Group 58"/>
          <p:cNvGrpSpPr/>
          <p:nvPr/>
        </p:nvGrpSpPr>
        <p:grpSpPr>
          <a:xfrm>
            <a:off x="2590800" y="3733800"/>
            <a:ext cx="3505200" cy="1600200"/>
            <a:chOff x="2590800" y="3733800"/>
            <a:chExt cx="3505200" cy="1600200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90800" y="4038600"/>
              <a:ext cx="3200400" cy="1295400"/>
            </a:xfrm>
            <a:prstGeom prst="straightConnector1">
              <a:avLst/>
            </a:prstGeom>
            <a:ln w="114300"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562600" y="37338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Univers LT 53 Extended" pitchFamily="2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60" name="Content Placeholder 2"/>
          <p:cNvSpPr txBox="1">
            <a:spLocks/>
          </p:cNvSpPr>
          <p:nvPr/>
        </p:nvSpPr>
        <p:spPr>
          <a:xfrm>
            <a:off x="457200" y="1676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2. WARCreate captures the HTTP Headers</a:t>
            </a:r>
            <a:endParaRPr lang="en-US" sz="3200" dirty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457200" y="1600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None/>
            </a:pPr>
            <a:r>
              <a:rPr lang="en-US" sz="3200" dirty="0" smtClean="0"/>
              <a:t>3. User Selects “Generate WARC” </a:t>
            </a:r>
          </a:p>
          <a:p>
            <a:pPr marL="514350" indent="-514350">
              <a:buNone/>
            </a:pPr>
            <a:r>
              <a:rPr lang="en-US" sz="3200" dirty="0" smtClean="0"/>
              <a:t>button in WARCreate</a:t>
            </a:r>
            <a:endParaRPr lang="en-US" sz="32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57200" y="1676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4. WARC generated, saved locally</a:t>
            </a:r>
            <a:endParaRPr lang="en-US" sz="3200" dirty="0"/>
          </a:p>
        </p:txBody>
      </p:sp>
      <p:sp>
        <p:nvSpPr>
          <p:cNvPr id="66" name="Oval 65"/>
          <p:cNvSpPr/>
          <p:nvPr/>
        </p:nvSpPr>
        <p:spPr>
          <a:xfrm>
            <a:off x="5867400" y="5562600"/>
            <a:ext cx="533400" cy="5334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Univers LT 53 Extended" pitchFamily="2" charset="0"/>
                <a:cs typeface="Arial" pitchFamily="34" charset="0"/>
              </a:rPr>
              <a:t>5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457200" y="1676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200" dirty="0" smtClean="0"/>
              <a:t>5. Local Wayback instance indexes WARC</a:t>
            </a:r>
            <a:endParaRPr lang="en-US" sz="32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457200" y="1600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None/>
            </a:pPr>
            <a:r>
              <a:rPr lang="en-US" sz="3200" dirty="0" smtClean="0"/>
              <a:t>6. User accesses local </a:t>
            </a:r>
            <a:r>
              <a:rPr lang="en-US" sz="3200" dirty="0" err="1" smtClean="0"/>
              <a:t>wayback</a:t>
            </a:r>
            <a:r>
              <a:rPr lang="en-US" sz="3200" dirty="0" smtClean="0"/>
              <a:t> </a:t>
            </a:r>
          </a:p>
          <a:p>
            <a:pPr marL="514350" indent="-514350">
              <a:buNone/>
            </a:pPr>
            <a:r>
              <a:rPr lang="en-US" sz="3200" dirty="0" smtClean="0"/>
              <a:t>to view preserved content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0800000">
                                      <p:cBhvr>
                                        <p:cTn id="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70" grpId="1" build="allAtOnce"/>
      <p:bldP spid="3" grpId="0" build="p"/>
      <p:bldP spid="3" grpId="1" build="p"/>
      <p:bldP spid="60" grpId="0" build="p"/>
      <p:bldP spid="60" grpId="1" build="allAtOnce"/>
      <p:bldP spid="62" grpId="0" build="p"/>
      <p:bldP spid="62" grpId="1" build="allAtOnce"/>
      <p:bldP spid="63" grpId="0" build="p"/>
      <p:bldP spid="63" grpId="1" build="allAtOnce"/>
      <p:bldP spid="66" grpId="0" animBg="1"/>
      <p:bldP spid="68" grpId="0" build="p"/>
      <p:bldP spid="68" grpId="1" build="allAtOnce"/>
      <p:bldP spid="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Suite Installation &amp;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Drag &amp; Drop .zip to </a:t>
            </a:r>
            <a:r>
              <a:rPr lang="en-US" dirty="0" err="1" smtClean="0"/>
              <a:t>hd</a:t>
            </a: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Start relevant services</a:t>
            </a:r>
            <a:br>
              <a:rPr lang="en-US" dirty="0" smtClean="0"/>
            </a:br>
            <a:r>
              <a:rPr lang="en-US" dirty="0" smtClean="0"/>
              <a:t>using GUI</a:t>
            </a:r>
          </a:p>
          <a:p>
            <a:pPr marL="514350" indent="-514350"/>
            <a:r>
              <a:rPr lang="en-US" dirty="0" smtClean="0"/>
              <a:t>Execute WARCreate process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View Archive at http://localhost/wayback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92455"/>
            <a:ext cx="3581400" cy="117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5900" y="2743200"/>
            <a:ext cx="3314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4500" y="3276600"/>
            <a:ext cx="33147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810000"/>
            <a:ext cx="2667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replay3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-364175"/>
            <a:ext cx="9144000" cy="6827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594360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Replay of Preserved Twitter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My Bank Statements?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Preserved content:</a:t>
            </a:r>
          </a:p>
          <a:p>
            <a:pPr lvl="1"/>
            <a:r>
              <a:rPr lang="en-US" dirty="0" smtClean="0"/>
              <a:t>never leaves WARC files</a:t>
            </a:r>
          </a:p>
          <a:p>
            <a:pPr lvl="1"/>
            <a:r>
              <a:rPr lang="en-US" dirty="0" smtClean="0"/>
              <a:t>never leaves local machine</a:t>
            </a:r>
          </a:p>
          <a:p>
            <a:r>
              <a:rPr lang="en-US" dirty="0" smtClean="0"/>
              <a:t>WARCreate provides preliminary encoding/encryption support</a:t>
            </a:r>
          </a:p>
          <a:p>
            <a:r>
              <a:rPr lang="en-US" dirty="0" smtClean="0"/>
              <a:t>Wayback instance is hosted on your own machine – no external access by default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 entire websites with a click</a:t>
            </a:r>
          </a:p>
          <a:p>
            <a:r>
              <a:rPr lang="en-US" dirty="0" smtClean="0"/>
              <a:t>Submit your WARCs to IA</a:t>
            </a:r>
          </a:p>
          <a:p>
            <a:r>
              <a:rPr lang="en-US" dirty="0" smtClean="0"/>
              <a:t>Contain comprehensive support for WARC format</a:t>
            </a:r>
          </a:p>
          <a:p>
            <a:pPr lvl="1"/>
            <a:r>
              <a:rPr lang="en-US" dirty="0" smtClean="0"/>
              <a:t>A subset is utilized and all generated WARCs validated at time of creation</a:t>
            </a:r>
          </a:p>
          <a:p>
            <a:r>
              <a:rPr lang="en-US" dirty="0" smtClean="0"/>
              <a:t>Provide a direct means for replay</a:t>
            </a:r>
          </a:p>
          <a:p>
            <a:pPr lvl="1"/>
            <a:r>
              <a:rPr lang="en-US" dirty="0" smtClean="0"/>
              <a:t>Replay is executed through the XAMPP suite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828801"/>
            <a:ext cx="2799572" cy="15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Client-Side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2438400"/>
          </a:xfrm>
        </p:spPr>
        <p:txBody>
          <a:bodyPr/>
          <a:lstStyle/>
          <a:p>
            <a:r>
              <a:rPr lang="en-US" dirty="0" smtClean="0"/>
              <a:t>Server scripts do what JS can’t</a:t>
            </a:r>
          </a:p>
          <a:p>
            <a:r>
              <a:rPr lang="en-US" dirty="0" smtClean="0"/>
              <a:t>Can reside on your machine!</a:t>
            </a:r>
          </a:p>
          <a:p>
            <a:r>
              <a:rPr lang="en-US" dirty="0" smtClean="0"/>
              <a:t>Controls are GUI based</a:t>
            </a:r>
          </a:p>
          <a:p>
            <a:r>
              <a:rPr lang="en-US" dirty="0" smtClean="0"/>
              <a:t>Resource fetching w/o XSS issues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4191000"/>
          <a:ext cx="6096000" cy="21147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81000"/>
                <a:gridCol w="2667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Local Wayback Instance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/>
                        </a:gs>
                        <a:gs pos="100000">
                          <a:schemeClr val="tx1">
                            <a:alpha val="0"/>
                          </a:schemeClr>
                        </a:gs>
                        <a:gs pos="0">
                          <a:srgbClr val="FF000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WARCreate Server-Side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Memento Proxy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40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989">
                <a:tc grid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XAMPP-Based Personal Web Archiving Suite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2" descr="C:\Documents and Settings\Matthew\My Documents\Downloads\xam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638220"/>
            <a:ext cx="609600" cy="604964"/>
          </a:xfrm>
          <a:prstGeom prst="rect">
            <a:avLst/>
          </a:prstGeom>
          <a:noFill/>
        </p:spPr>
      </p:pic>
      <p:pic>
        <p:nvPicPr>
          <p:cNvPr id="17" name="Picture 2" descr="http://www.mementoweb.org/memento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495800"/>
            <a:ext cx="533400" cy="533400"/>
          </a:xfrm>
          <a:prstGeom prst="rect">
            <a:avLst/>
          </a:prstGeom>
          <a:noFill/>
        </p:spPr>
      </p:pic>
      <p:pic>
        <p:nvPicPr>
          <p:cNvPr id="19460" name="Picture 4" descr="File:ASF-logo.sv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5181600"/>
            <a:ext cx="990600" cy="298939"/>
          </a:xfrm>
          <a:prstGeom prst="rect">
            <a:avLst/>
          </a:prstGeom>
          <a:noFill/>
        </p:spPr>
      </p:pic>
      <p:pic>
        <p:nvPicPr>
          <p:cNvPr id="19462" name="Picture 6" descr="Apache Tomcat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5105400"/>
            <a:ext cx="609600" cy="405385"/>
          </a:xfrm>
          <a:prstGeom prst="rect">
            <a:avLst/>
          </a:prstGeom>
          <a:noFill/>
        </p:spPr>
      </p:pic>
      <p:pic>
        <p:nvPicPr>
          <p:cNvPr id="20" name="Picture 4" descr="C:\Documents and Settings\Matthew\My Documents\Downloads\wayback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4776563"/>
            <a:ext cx="1066799" cy="297305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>
            <a:off x="7772400" y="42672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48600" y="5029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Extras: Memento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Suite’s includes tailored </a:t>
            </a:r>
            <a:br>
              <a:rPr lang="en-US" dirty="0" smtClean="0"/>
            </a:br>
            <a:r>
              <a:rPr lang="en-US" dirty="0" err="1" smtClean="0"/>
              <a:t>Timegate</a:t>
            </a:r>
            <a:endParaRPr lang="en-US" dirty="0" smtClean="0"/>
          </a:p>
          <a:p>
            <a:r>
              <a:rPr lang="en-US" dirty="0" smtClean="0"/>
              <a:t>Memento abstraction is </a:t>
            </a:r>
            <a:br>
              <a:rPr lang="en-US" dirty="0" smtClean="0"/>
            </a:br>
            <a:r>
              <a:rPr lang="en-US" dirty="0" smtClean="0"/>
              <a:t>beyond WARC</a:t>
            </a:r>
          </a:p>
          <a:p>
            <a:r>
              <a:rPr lang="en-US" dirty="0" smtClean="0"/>
              <a:t>Point </a:t>
            </a:r>
            <a:r>
              <a:rPr lang="en-US" dirty="0" err="1" smtClean="0"/>
              <a:t>MementoFox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(or other Memento tools)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localhost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http://www.mementoweb.org/memento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1524000" cy="15240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600199"/>
            <a:ext cx="3657599" cy="316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153400" y="2133600"/>
            <a:ext cx="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WARCreate?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Chrome extension</a:t>
            </a:r>
          </a:p>
          <a:p>
            <a:r>
              <a:rPr lang="en-US" dirty="0" smtClean="0"/>
              <a:t>Creates WARC files</a:t>
            </a:r>
          </a:p>
          <a:p>
            <a:r>
              <a:rPr lang="en-US" dirty="0" smtClean="0"/>
              <a:t>Enables preservation by users from their browser</a:t>
            </a:r>
          </a:p>
          <a:p>
            <a:r>
              <a:rPr lang="en-US" dirty="0" smtClean="0"/>
              <a:t>First steps in bringing Institutional </a:t>
            </a:r>
            <a:br>
              <a:rPr lang="en-US" dirty="0" smtClean="0"/>
            </a:br>
            <a:r>
              <a:rPr lang="en-US" dirty="0" smtClean="0"/>
              <a:t>Archiving facilities to the PC</a:t>
            </a:r>
            <a:endParaRPr lang="en-US" dirty="0"/>
          </a:p>
        </p:txBody>
      </p:sp>
      <p:pic>
        <p:nvPicPr>
          <p:cNvPr id="33794" name="Picture 2" descr="http://upload.wikimedia.org/wikipedia/en/thumb/f/fa/Google_Chrome_2011_computer_icon.svg/1000px-Google_Chrome_2011_computer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524000"/>
            <a:ext cx="1219200" cy="12192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matkelly.com/warcreate/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0434" y="3352799"/>
            <a:ext cx="990600" cy="99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Relates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9812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5029200"/>
            <a:ext cx="18288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WARCreate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164" y="1676400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BROWSER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" y="3733800"/>
            <a:ext cx="18288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MementoFox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1967" y="3276600"/>
            <a:ext cx="19439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Browser Extensions</a:t>
            </a:r>
            <a:endParaRPr lang="en-US" sz="1700" b="1" dirty="0"/>
          </a:p>
        </p:txBody>
      </p: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2362200" y="5486400"/>
            <a:ext cx="2590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53000" y="4953000"/>
            <a:ext cx="1295400" cy="1066800"/>
          </a:xfrm>
          <a:prstGeom prst="rect">
            <a:avLst/>
          </a:prstGeom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WARC/1.0</a:t>
            </a:r>
          </a:p>
          <a:p>
            <a:r>
              <a:rPr lang="en-US" sz="800" dirty="0" smtClean="0"/>
              <a:t>WARC-Type: </a:t>
            </a:r>
            <a:r>
              <a:rPr lang="en-US" sz="800" dirty="0" err="1" smtClean="0"/>
              <a:t>warcinfo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WARC-Date: 2012-07-15T22:15:59.485Z</a:t>
            </a:r>
          </a:p>
          <a:p>
            <a:r>
              <a:rPr lang="en-US" sz="800" dirty="0" smtClean="0"/>
              <a:t>WARC-Filename: 2220471175c820fee3fec986040ebd1f.warc 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9735" y="5486400"/>
            <a:ext cx="21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WARC file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962400" y="2895600"/>
            <a:ext cx="18288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</a:t>
            </a:r>
          </a:p>
          <a:p>
            <a:pPr algn="ctr"/>
            <a:r>
              <a:rPr lang="en-US" sz="1600" dirty="0" err="1" smtClean="0"/>
              <a:t>Timegate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553200" y="3962400"/>
            <a:ext cx="18288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</a:t>
            </a:r>
          </a:p>
          <a:p>
            <a:pPr algn="ctr"/>
            <a:r>
              <a:rPr lang="en-US" sz="1600" dirty="0" smtClean="0"/>
              <a:t>Wayback</a:t>
            </a:r>
          </a:p>
          <a:p>
            <a:pPr algn="ctr"/>
            <a:r>
              <a:rPr lang="en-US" sz="1600" dirty="0" smtClean="0"/>
              <a:t>Instance</a:t>
            </a:r>
            <a:endParaRPr lang="en-US" sz="1600" dirty="0"/>
          </a:p>
        </p:txBody>
      </p:sp>
      <p:sp>
        <p:nvSpPr>
          <p:cNvPr id="28" name="Curved Up Arrow 27"/>
          <p:cNvSpPr/>
          <p:nvPr/>
        </p:nvSpPr>
        <p:spPr>
          <a:xfrm rot="19577219">
            <a:off x="6258660" y="5223251"/>
            <a:ext cx="1386924" cy="457200"/>
          </a:xfrm>
          <a:prstGeom prst="curvedUpArrow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rot="8805304">
            <a:off x="5758044" y="4333806"/>
            <a:ext cx="1005463" cy="457200"/>
          </a:xfrm>
          <a:prstGeom prst="curvedUpArrow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7" idx="6"/>
            <a:endCxn id="18" idx="2"/>
          </p:cNvCxnSpPr>
          <p:nvPr/>
        </p:nvCxnSpPr>
        <p:spPr>
          <a:xfrm flipV="1">
            <a:off x="2362200" y="33909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654924">
            <a:off x="2312256" y="3836387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Desired Date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20167" y="5421868"/>
            <a:ext cx="14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WARCs</a:t>
            </a:r>
            <a:endParaRPr lang="en-US" dirty="0"/>
          </a:p>
        </p:txBody>
      </p:sp>
      <p:sp>
        <p:nvSpPr>
          <p:cNvPr id="35" name="Curved Up Arrow 34"/>
          <p:cNvSpPr/>
          <p:nvPr/>
        </p:nvSpPr>
        <p:spPr>
          <a:xfrm rot="12655396">
            <a:off x="5634074" y="3076297"/>
            <a:ext cx="1719406" cy="457200"/>
          </a:xfrm>
          <a:prstGeom prst="curvedUpArrow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Up Arrow 35"/>
          <p:cNvSpPr/>
          <p:nvPr/>
        </p:nvSpPr>
        <p:spPr>
          <a:xfrm rot="2713083">
            <a:off x="5265436" y="3610336"/>
            <a:ext cx="1723691" cy="334214"/>
          </a:xfrm>
          <a:prstGeom prst="curvedUpArrow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48600" y="1676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438400" y="16764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338714">
            <a:off x="5436697" y="2295884"/>
            <a:ext cx="218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Memento negotiated</a:t>
            </a:r>
          </a:p>
          <a:p>
            <a:r>
              <a:rPr lang="en-US" dirty="0" smtClean="0"/>
              <a:t>&amp; returned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1688068"/>
            <a:ext cx="405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Personal Archives Accessible at </a:t>
            </a:r>
            <a:r>
              <a:rPr lang="en-US" b="1" dirty="0" err="1" smtClean="0"/>
              <a:t>localhost</a:t>
            </a:r>
            <a:endParaRPr lang="en-US" b="1" dirty="0"/>
          </a:p>
        </p:txBody>
      </p:sp>
      <p:pic>
        <p:nvPicPr>
          <p:cNvPr id="30722" name="Picture 2" descr="http://www.mementoweb.org/memento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14600"/>
            <a:ext cx="609600" cy="609600"/>
          </a:xfrm>
          <a:prstGeom prst="rect">
            <a:avLst/>
          </a:prstGeom>
          <a:noFill/>
        </p:spPr>
      </p:pic>
      <p:pic>
        <p:nvPicPr>
          <p:cNvPr id="60" name="Picture 2" descr="http://matkelly.com/warcreate/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800600"/>
            <a:ext cx="533400" cy="533401"/>
          </a:xfrm>
          <a:prstGeom prst="rect">
            <a:avLst/>
          </a:prstGeom>
          <a:noFill/>
        </p:spPr>
      </p:pic>
      <p:pic>
        <p:nvPicPr>
          <p:cNvPr id="30724" name="Picture 4" descr="C:\Documents and Settings\Matthew\My Documents\Downloads\wayback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0"/>
            <a:ext cx="1066799" cy="297305"/>
          </a:xfrm>
          <a:prstGeom prst="rect">
            <a:avLst/>
          </a:prstGeom>
          <a:noFill/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browser-based Personal Web Archiving</a:t>
            </a:r>
          </a:p>
          <a:p>
            <a:r>
              <a:rPr lang="en-US" dirty="0" smtClean="0"/>
              <a:t>Determine feasibility of fully Client-Side Preservation</a:t>
            </a:r>
          </a:p>
          <a:p>
            <a:r>
              <a:rPr lang="en-US" dirty="0" smtClean="0"/>
              <a:t>Integrate with existing tools for establishing use cases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WARCreate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Wayback-Consumable WARC Files from Any Webpage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8862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http://WARCreate.com</a:t>
            </a: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http://matkelly.com/warcreate/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9906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Decouple from “server”</a:t>
            </a:r>
          </a:p>
          <a:p>
            <a:r>
              <a:rPr lang="en-US" dirty="0" smtClean="0"/>
              <a:t>Refine Memento integration</a:t>
            </a:r>
          </a:p>
          <a:p>
            <a:r>
              <a:rPr lang="en-US" dirty="0" smtClean="0"/>
              <a:t>Reference full WARC spec</a:t>
            </a:r>
          </a:p>
          <a:p>
            <a:r>
              <a:rPr lang="en-US" dirty="0" smtClean="0"/>
              <a:t>Built-in WARC validation</a:t>
            </a:r>
          </a:p>
          <a:p>
            <a:r>
              <a:rPr lang="en-US" dirty="0" smtClean="0"/>
              <a:t>Built-in replay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Optimization (removing duplicates)</a:t>
            </a:r>
          </a:p>
          <a:p>
            <a:r>
              <a:rPr lang="en-US" dirty="0" smtClean="0"/>
              <a:t>…many more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Extras: Configuration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scipts</a:t>
            </a:r>
            <a:r>
              <a:rPr lang="en-US" dirty="0" smtClean="0"/>
              <a:t> make up for </a:t>
            </a:r>
            <a:r>
              <a:rPr lang="en-US" dirty="0" err="1" smtClean="0"/>
              <a:t>Javascript</a:t>
            </a:r>
            <a:r>
              <a:rPr lang="en-US" dirty="0" smtClean="0"/>
              <a:t> shortcomings</a:t>
            </a:r>
          </a:p>
          <a:p>
            <a:r>
              <a:rPr lang="en-US" dirty="0" smtClean="0"/>
              <a:t>The server can reside on your machine!</a:t>
            </a:r>
          </a:p>
          <a:p>
            <a:r>
              <a:rPr lang="en-US" dirty="0" err="1" smtClean="0"/>
              <a:t>Setup,Start,Stop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	            GUI based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1600200"/>
            <a:ext cx="76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6002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WARC Validation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AJAX XSS Circumvention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HTML5 Sandbox Escaping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Memento Support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Local Wayback Instance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4286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38800" y="3048000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WARCreate </a:t>
            </a:r>
            <a:endParaRPr lang="en-US" b="1" dirty="0"/>
          </a:p>
        </p:txBody>
      </p:sp>
      <p:sp>
        <p:nvSpPr>
          <p:cNvPr id="13" name="Curved Up Arrow 12"/>
          <p:cNvSpPr/>
          <p:nvPr/>
        </p:nvSpPr>
        <p:spPr>
          <a:xfrm rot="19555835">
            <a:off x="7031484" y="3183900"/>
            <a:ext cx="838200" cy="4863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Extras: Configuration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Apache allows generated</a:t>
            </a:r>
            <a:br>
              <a:rPr lang="en-US" dirty="0" smtClean="0"/>
            </a:br>
            <a:r>
              <a:rPr lang="en-US" dirty="0" smtClean="0"/>
              <a:t>WARCs to be validated</a:t>
            </a:r>
          </a:p>
          <a:p>
            <a:pPr>
              <a:buFont typeface="Calibri" pitchFamily="34" charset="0"/>
              <a:buChar char="+"/>
            </a:pPr>
            <a:r>
              <a:rPr lang="en-US" dirty="0" err="1" smtClean="0"/>
              <a:t>Javascript</a:t>
            </a:r>
            <a:r>
              <a:rPr lang="en-US" dirty="0" smtClean="0"/>
              <a:t> cannot write to</a:t>
            </a:r>
            <a:br>
              <a:rPr lang="en-US" dirty="0" smtClean="0"/>
            </a:br>
            <a:r>
              <a:rPr lang="en-US" dirty="0" smtClean="0"/>
              <a:t>disk, server-side scripts can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Server prevents hot-</a:t>
            </a:r>
            <a:br>
              <a:rPr lang="en-US" dirty="0" smtClean="0"/>
            </a:br>
            <a:r>
              <a:rPr lang="en-US" dirty="0" smtClean="0"/>
              <a:t>linking &amp; has security</a:t>
            </a:r>
          </a:p>
          <a:p>
            <a:pPr>
              <a:buFont typeface="Calibri" pitchFamily="34" charset="0"/>
              <a:buChar char="="/>
            </a:pPr>
            <a:r>
              <a:rPr lang="en-US" sz="2400" dirty="0" smtClean="0"/>
              <a:t>Content better preserved </a:t>
            </a:r>
            <a:br>
              <a:rPr lang="en-US" sz="2400" dirty="0" smtClean="0"/>
            </a:br>
            <a:r>
              <a:rPr lang="en-US" sz="2400" dirty="0" smtClean="0"/>
              <a:t>using server techs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1600200"/>
            <a:ext cx="121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?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✗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6002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WARC Validation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AJAX XSS Circumvention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HTML5 Sandbox Escaping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Memento Support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Local Wayback Instance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4286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457200" y="48006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3048000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WARCreate </a:t>
            </a:r>
            <a:endParaRPr lang="en-US" b="1" dirty="0"/>
          </a:p>
        </p:txBody>
      </p:sp>
      <p:sp>
        <p:nvSpPr>
          <p:cNvPr id="13" name="Curved Up Arrow 12"/>
          <p:cNvSpPr/>
          <p:nvPr/>
        </p:nvSpPr>
        <p:spPr>
          <a:xfrm rot="19555835">
            <a:off x="7031484" y="3183900"/>
            <a:ext cx="838200" cy="4863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Extras: Configuration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Memento</a:t>
            </a:r>
            <a:r>
              <a:rPr lang="en-US" dirty="0" smtClean="0"/>
              <a:t> requires </a:t>
            </a:r>
            <a:r>
              <a:rPr lang="en-US" b="1" dirty="0" smtClean="0"/>
              <a:t>Wayback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Wayback</a:t>
            </a:r>
            <a:r>
              <a:rPr lang="en-US" dirty="0" smtClean="0"/>
              <a:t> requires </a:t>
            </a:r>
            <a:r>
              <a:rPr lang="en-US" b="1" dirty="0" smtClean="0"/>
              <a:t>Tomcat</a:t>
            </a:r>
            <a:br>
              <a:rPr lang="en-US" b="1" dirty="0" smtClean="0"/>
            </a:br>
            <a:r>
              <a:rPr lang="en-US" dirty="0" smtClean="0"/>
              <a:t>∴ </a:t>
            </a:r>
            <a:r>
              <a:rPr lang="en-US" b="1" dirty="0" smtClean="0"/>
              <a:t>Memento</a:t>
            </a:r>
            <a:r>
              <a:rPr lang="en-US" dirty="0" smtClean="0"/>
              <a:t> requires </a:t>
            </a:r>
            <a:r>
              <a:rPr lang="en-US" b="1" dirty="0" smtClean="0"/>
              <a:t>Tomcat</a:t>
            </a:r>
          </a:p>
          <a:p>
            <a:r>
              <a:rPr lang="en-US" b="1" dirty="0" smtClean="0"/>
              <a:t>Memento </a:t>
            </a:r>
            <a:r>
              <a:rPr lang="en-US" dirty="0" err="1" smtClean="0"/>
              <a:t>Timegate</a:t>
            </a:r>
            <a:r>
              <a:rPr lang="en-US" dirty="0" smtClean="0"/>
              <a:t> </a:t>
            </a:r>
            <a:r>
              <a:rPr lang="en-US" dirty="0" err="1" smtClean="0"/>
              <a:t>req’s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Python+modules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/>
              <a:t>(pre-packaged + included)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160020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✓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1600200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WARC Validation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AJAX XSS Circumvention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HTML5 Sandbox Escaping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Memento Support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Local Wayback Instance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4286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38800" y="3048000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WARCreate </a:t>
            </a:r>
            <a:endParaRPr lang="en-US" b="1" dirty="0"/>
          </a:p>
        </p:txBody>
      </p:sp>
      <p:sp>
        <p:nvSpPr>
          <p:cNvPr id="9" name="Curved Up Arrow 8"/>
          <p:cNvSpPr/>
          <p:nvPr/>
        </p:nvSpPr>
        <p:spPr>
          <a:xfrm rot="19555835">
            <a:off x="7031484" y="3183900"/>
            <a:ext cx="838200" cy="4863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C:\Documents and Settings\Matthew\My Documents\Downloads\net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447800"/>
            <a:ext cx="2590800" cy="19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Unreachable by web crawlers</a:t>
            </a:r>
          </a:p>
          <a:p>
            <a:pPr lvl="1"/>
            <a:r>
              <a:rPr lang="en-US" dirty="0" smtClean="0"/>
              <a:t>Behind authentication</a:t>
            </a:r>
          </a:p>
          <a:p>
            <a:pPr lvl="1"/>
            <a:r>
              <a:rPr lang="en-US" dirty="0" smtClean="0"/>
              <a:t>Not listed in search engines (Deep Web)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We don’t want our bank statements in Wayback</a:t>
            </a:r>
          </a:p>
          <a:p>
            <a:r>
              <a:rPr lang="en-US" dirty="0" smtClean="0"/>
              <a:t>Non-pertinent to public</a:t>
            </a:r>
          </a:p>
          <a:p>
            <a:pPr lvl="1"/>
            <a:r>
              <a:rPr lang="en-US" dirty="0" smtClean="0"/>
              <a:t>Others have little interest in our Facebook comments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C:\Documents and Settings\Matthew\My Documents\Downloads\bo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2538" y="-228600"/>
            <a:ext cx="2811462" cy="1727878"/>
          </a:xfrm>
          <a:prstGeom prst="rect">
            <a:avLst/>
          </a:prstGeom>
          <a:noFill/>
        </p:spPr>
      </p:pic>
      <p:pic>
        <p:nvPicPr>
          <p:cNvPr id="1034" name="Picture 10" descr="C:\Documents and Settings\Matthew\My Documents\Downloads\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209925"/>
            <a:ext cx="1981200" cy="607653"/>
          </a:xfrm>
          <a:prstGeom prst="rect">
            <a:avLst/>
          </a:prstGeom>
          <a:noFill/>
        </p:spPr>
      </p:pic>
      <p:pic>
        <p:nvPicPr>
          <p:cNvPr id="1036" name="Picture 12" descr="C:\Documents and Settings\Matthew\My Documents\Downloads\twit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1713" y="2977092"/>
            <a:ext cx="1563687" cy="1042458"/>
          </a:xfrm>
          <a:prstGeom prst="rect">
            <a:avLst/>
          </a:prstGeom>
          <a:noFill/>
        </p:spPr>
      </p:pic>
      <p:pic>
        <p:nvPicPr>
          <p:cNvPr id="1038" name="Picture 14" descr="C:\Documents and Settings\Matthew\My Documents\Downloads\cn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1676400"/>
            <a:ext cx="914400" cy="923636"/>
          </a:xfrm>
          <a:prstGeom prst="rect">
            <a:avLst/>
          </a:prstGeom>
          <a:noFill/>
        </p:spPr>
      </p:pic>
      <p:pic>
        <p:nvPicPr>
          <p:cNvPr id="1040" name="Picture 16" descr="C:\Documents and Settings\Matthew\My Documents\Downloads\w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2800" y="2057400"/>
            <a:ext cx="838200" cy="846667"/>
          </a:xfrm>
          <a:prstGeom prst="rect">
            <a:avLst/>
          </a:prstGeom>
          <a:noFill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1176764"/>
            <a:ext cx="838200" cy="2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digital information is needlessly lost</a:t>
            </a:r>
          </a:p>
          <a:p>
            <a:r>
              <a:rPr lang="en-US" dirty="0" smtClean="0"/>
              <a:t>User chooses </a:t>
            </a:r>
            <a:br>
              <a:rPr lang="en-US" dirty="0" smtClean="0"/>
            </a:br>
            <a:r>
              <a:rPr lang="en-US" dirty="0" smtClean="0"/>
              <a:t>what they deem important</a:t>
            </a:r>
          </a:p>
          <a:p>
            <a:r>
              <a:rPr lang="en-US" dirty="0" smtClean="0"/>
              <a:t>Compatible with standard archiving tools.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842" name="Picture 2" descr="C:\Documents and Settings\Matthew\My Documents\My Dropbox\Conferences\DigitalPreservation 2012\thecircles2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808" y="1447800"/>
            <a:ext cx="4609592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WYSIWYG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837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4267200" cy="2987040"/>
          </a:xfrm>
          <a:prstGeom prst="rect">
            <a:avLst/>
          </a:prstGeom>
          <a:noFill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Facebook-Supplied Data Dump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WYSIWYG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8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Scraping Tools (e.g. </a:t>
            </a:r>
            <a:r>
              <a:rPr lang="en-US" b="1" dirty="0" err="1" smtClean="0"/>
              <a:t>wget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4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286000"/>
            <a:ext cx="4038600" cy="293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WYSIWYG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Crawler Has No Context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4191000" cy="298286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7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WYSIWYG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IA/HERITRIX  OBEY ROBOTS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5999"/>
            <a:ext cx="4191000" cy="29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1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to use (GUI-based, no </a:t>
            </a:r>
            <a:r>
              <a:rPr lang="en-US" dirty="0" err="1" smtClean="0"/>
              <a:t>cmd</a:t>
            </a:r>
            <a:r>
              <a:rPr lang="en-US" dirty="0" smtClean="0"/>
              <a:t> line)</a:t>
            </a:r>
          </a:p>
          <a:p>
            <a:r>
              <a:rPr lang="en-US" dirty="0" smtClean="0"/>
              <a:t>Make it useful (fill the need)</a:t>
            </a:r>
          </a:p>
          <a:p>
            <a:r>
              <a:rPr lang="en-US" dirty="0" smtClean="0"/>
              <a:t>Demonstrate novelty of browser-instigated preservation</a:t>
            </a:r>
          </a:p>
          <a:p>
            <a:r>
              <a:rPr lang="en-US" dirty="0" smtClean="0"/>
              <a:t>Show value of WARC format for Personal Web preservation</a:t>
            </a:r>
          </a:p>
          <a:p>
            <a:r>
              <a:rPr lang="en-US" dirty="0" smtClean="0"/>
              <a:t>Bring WARC format to Personal Digital Archiving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12057</TotalTime>
  <Words>2032</Words>
  <Application>Microsoft Office PowerPoint</Application>
  <PresentationFormat>On-screen Show (4:3)</PresentationFormat>
  <Paragraphs>403</Paragraphs>
  <Slides>27</Slides>
  <Notes>19</Notes>
  <HiddenSlides>2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WARCreate Create Wayback-Consumable WARC Files from Any Webpage </vt:lpstr>
      <vt:lpstr>What is WARCreate?</vt:lpstr>
      <vt:lpstr>Target Content</vt:lpstr>
      <vt:lpstr>Preserving More!</vt:lpstr>
      <vt:lpstr>WYSIWYG</vt:lpstr>
      <vt:lpstr>WYSIWYG</vt:lpstr>
      <vt:lpstr>WYSIWYG</vt:lpstr>
      <vt:lpstr>WYSIWYG</vt:lpstr>
      <vt:lpstr>Goals</vt:lpstr>
      <vt:lpstr>WARC Generation is Quick &amp; Easy</vt:lpstr>
      <vt:lpstr>Slide 11</vt:lpstr>
      <vt:lpstr>I’ve Made a WARC. Now what?</vt:lpstr>
      <vt:lpstr>WARC Creation &amp; Replay</vt:lpstr>
      <vt:lpstr>Suite Installation &amp; Interaction</vt:lpstr>
      <vt:lpstr>Slide 15</vt:lpstr>
      <vt:lpstr>And My Bank Statements?</vt:lpstr>
      <vt:lpstr>What It Doesn’t Do</vt:lpstr>
      <vt:lpstr>Why Use a Client-Side Server?</vt:lpstr>
      <vt:lpstr>Extras: Memento Support</vt:lpstr>
      <vt:lpstr>How it All Relates</vt:lpstr>
      <vt:lpstr>Contribution of Work</vt:lpstr>
      <vt:lpstr>Slide 22</vt:lpstr>
      <vt:lpstr>Backup Slides</vt:lpstr>
      <vt:lpstr>Future Work</vt:lpstr>
      <vt:lpstr>Extras: Configuration Sanity Check</vt:lpstr>
      <vt:lpstr>Extras: Configuration Sanity Check</vt:lpstr>
      <vt:lpstr>Extras: Configuration Sanity Check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WARCreate Create Wayback-Consumable WARC Files from Any Webpage</dc:title>
  <dc:creator>Mat Kelly</dc:creator>
  <cp:lastModifiedBy>Matthew</cp:lastModifiedBy>
  <cp:revision>792</cp:revision>
  <dcterms:created xsi:type="dcterms:W3CDTF">2012-07-06T21:11:27Z</dcterms:created>
  <dcterms:modified xsi:type="dcterms:W3CDTF">2012-07-27T11:27:06Z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