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Default Extension="pdf" ContentType="application/pdf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98" r:id="rId4"/>
    <p:sldId id="315" r:id="rId5"/>
    <p:sldId id="305" r:id="rId6"/>
    <p:sldId id="319" r:id="rId7"/>
    <p:sldId id="320" r:id="rId8"/>
    <p:sldId id="288" r:id="rId9"/>
    <p:sldId id="316" r:id="rId10"/>
    <p:sldId id="289" r:id="rId11"/>
    <p:sldId id="307" r:id="rId12"/>
    <p:sldId id="308" r:id="rId13"/>
    <p:sldId id="309" r:id="rId14"/>
    <p:sldId id="310" r:id="rId15"/>
    <p:sldId id="311" r:id="rId16"/>
    <p:sldId id="306" r:id="rId17"/>
    <p:sldId id="318" r:id="rId18"/>
    <p:sldId id="290" r:id="rId19"/>
    <p:sldId id="313" r:id="rId20"/>
    <p:sldId id="317" r:id="rId21"/>
    <p:sldId id="286" r:id="rId22"/>
    <p:sldId id="291" r:id="rId23"/>
    <p:sldId id="292" r:id="rId24"/>
    <p:sldId id="293" r:id="rId25"/>
    <p:sldId id="294" r:id="rId26"/>
    <p:sldId id="295" r:id="rId27"/>
    <p:sldId id="296" r:id="rId28"/>
    <p:sldId id="299" r:id="rId29"/>
    <p:sldId id="300" r:id="rId30"/>
    <p:sldId id="30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41557E"/>
    <a:srgbClr val="004001"/>
    <a:srgbClr val="0000FF"/>
    <a:srgbClr val="008701"/>
    <a:srgbClr val="00EA02"/>
    <a:srgbClr val="00C800"/>
    <a:srgbClr val="3D5DD5"/>
    <a:srgbClr val="E82404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1616" autoAdjust="0"/>
    <p:restoredTop sz="87145" autoAdjust="0"/>
  </p:normalViewPr>
  <p:slideViewPr>
    <p:cSldViewPr snapToGrid="0" snapToObjects="1">
      <p:cViewPr>
        <p:scale>
          <a:sx n="90" d="100"/>
          <a:sy n="90" d="100"/>
        </p:scale>
        <p:origin x="-2400" y="-408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925F1-3664-E046-87B3-DF2B2D3C290B}" type="datetimeFigureOut">
              <a:rPr lang="en-US" smtClean="0"/>
              <a:pPr/>
              <a:t>11/11/13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5DE1C-9A7A-374F-A554-3884B3486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14512-7483-F54E-A9B1-1BEEAE5FD76C}" type="datetimeFigureOut">
              <a:rPr lang="en-US" smtClean="0"/>
              <a:pPr/>
              <a:t>11/11/13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FE203-8F19-FC42-80EF-7F4237B60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8CA6-91FA-DD49-B000-C3E605FA73C0}" type="datetime1">
              <a:rPr lang="en-US" smtClean="0"/>
              <a:pPr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8165-F2F5-4843-A74D-2F569859852A}" type="datetime1">
              <a:rPr lang="en-US" smtClean="0"/>
              <a:pPr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A03-252D-D246-8CB6-863245B584D1}" type="datetime1">
              <a:rPr lang="en-US" smtClean="0"/>
              <a:pPr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A6FD-B308-754C-982B-D8DE0563FABF}" type="datetime1">
              <a:rPr lang="en-US" smtClean="0"/>
              <a:pPr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876-B639-B547-929D-BFD91775641D}" type="datetime1">
              <a:rPr lang="en-US" smtClean="0"/>
              <a:pPr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963E-3C3E-E344-AC9F-7EC49F4C6557}" type="datetime1">
              <a:rPr lang="en-US" smtClean="0"/>
              <a:pPr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E7D7-FF83-864C-B725-C22A55DD8F1E}" type="datetime1">
              <a:rPr lang="en-US" smtClean="0"/>
              <a:pPr/>
              <a:t>11/11/13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31C9-FDD7-4C49-8EE8-3B733F3D956B}" type="datetime1">
              <a:rPr lang="en-US" smtClean="0"/>
              <a:pPr/>
              <a:t>11/11/13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9DF1-E9DE-8042-B81D-B2E400207384}" type="datetime1">
              <a:rPr lang="en-US" smtClean="0"/>
              <a:pPr/>
              <a:t>11/11/13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D23C-4F5F-7A4E-A01A-CB99013B3BCC}" type="datetime1">
              <a:rPr lang="en-US" smtClean="0"/>
              <a:pPr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950D-6F2D-9546-BD2E-95EEF0D84372}" type="datetime1">
              <a:rPr lang="en-US" smtClean="0"/>
              <a:pPr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EEF1-2BCC-FF48-92FA-A3CA09C05ABB}" type="datetime1">
              <a:rPr lang="en-US" smtClean="0"/>
              <a:pPr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df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20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24.png"/><Relationship Id="rId8" Type="http://schemas.openxmlformats.org/officeDocument/2006/relationships/image" Target="../media/image34.png"/><Relationship Id="rId9" Type="http://schemas.openxmlformats.org/officeDocument/2006/relationships/image" Target="../media/image1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wc-wail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28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859255"/>
          </a:xfrm>
        </p:spPr>
        <p:txBody>
          <a:bodyPr>
            <a:normAutofit/>
          </a:bodyPr>
          <a:lstStyle/>
          <a:p>
            <a:r>
              <a:rPr lang="en-US" i="1" dirty="0" smtClean="0"/>
              <a:t>Archive What I See Now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199"/>
            <a:ext cx="9144000" cy="273473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1F497D"/>
                </a:solidFill>
              </a:rPr>
              <a:t>Mat Kelly, Michael L. Nelson, Michele C. </a:t>
            </a:r>
            <a:r>
              <a:rPr lang="en-US" sz="2400" b="1" dirty="0" err="1" smtClean="0">
                <a:solidFill>
                  <a:srgbClr val="1F497D"/>
                </a:solidFill>
              </a:rPr>
              <a:t>Weigle</a:t>
            </a:r>
            <a:endParaRPr lang="en-US" sz="2400" b="1" dirty="0" smtClean="0">
              <a:solidFill>
                <a:srgbClr val="1F497D"/>
              </a:solidFill>
            </a:endParaRPr>
          </a:p>
          <a:p>
            <a:r>
              <a:rPr lang="en-US" sz="2400" dirty="0" smtClean="0">
                <a:solidFill>
                  <a:srgbClr val="1F497D"/>
                </a:solidFill>
              </a:rPr>
              <a:t>Old Dominion University</a:t>
            </a:r>
            <a:br>
              <a:rPr lang="en-US" sz="2400" dirty="0" smtClean="0">
                <a:solidFill>
                  <a:srgbClr val="1F497D"/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mkelly,mln,mweigle}@cs.odu.edu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Web Science and Digital Libraries Research Group</a:t>
            </a:r>
          </a:p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ws-dl.blogspot.com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28" y="2130425"/>
            <a:ext cx="1090138" cy="1090138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1193" y="2052025"/>
            <a:ext cx="1168538" cy="11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2000px-US-NEH-2010Logo.sv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457" y="315524"/>
            <a:ext cx="2921472" cy="710081"/>
          </a:xfrm>
          <a:prstGeom prst="rect">
            <a:avLst/>
          </a:prstGeom>
        </p:spPr>
      </p:pic>
      <p:pic>
        <p:nvPicPr>
          <p:cNvPr id="11" name="Picture 10" descr="odulogo-eps-converted-to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18766" y="230859"/>
            <a:ext cx="1473200" cy="961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we built it!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00200"/>
            <a:ext cx="1625600" cy="1625600"/>
          </a:xfrm>
          <a:prstGeom prst="rect">
            <a:avLst/>
          </a:prstGeom>
        </p:spPr>
      </p:pic>
      <p:sp>
        <p:nvSpPr>
          <p:cNvPr id="15" name="Content Placeholder 35"/>
          <p:cNvSpPr txBox="1">
            <a:spLocks/>
          </p:cNvSpPr>
          <p:nvPr/>
        </p:nvSpPr>
        <p:spPr>
          <a:xfrm>
            <a:off x="2326178" y="1600201"/>
            <a:ext cx="6624782" cy="210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WARCreate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Google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Chrome extension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400" baseline="0" dirty="0" smtClean="0"/>
              <a:t>Create web archives from browser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Capture </a:t>
            </a:r>
            <a:r>
              <a:rPr lang="en-US" sz="2400" dirty="0" smtClean="0"/>
              <a:t>personalized content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Preserve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a whim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118" y="5597664"/>
            <a:ext cx="7947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Mat Kelly and Michele C., "</a:t>
            </a:r>
            <a:r>
              <a:rPr lang="en-US" sz="1000" dirty="0" err="1" smtClean="0"/>
              <a:t>WARCreate</a:t>
            </a:r>
            <a:r>
              <a:rPr lang="en-US" sz="1000" dirty="0" smtClean="0"/>
              <a:t> - Create </a:t>
            </a:r>
            <a:r>
              <a:rPr lang="en-US" sz="1000" dirty="0" err="1" smtClean="0"/>
              <a:t>Wayback</a:t>
            </a:r>
            <a:r>
              <a:rPr lang="en-US" sz="1000" dirty="0" smtClean="0"/>
              <a:t>-Consumable WARC Files from Any Webpage," </a:t>
            </a:r>
            <a:br>
              <a:rPr lang="en-US" sz="1000" dirty="0" smtClean="0"/>
            </a:br>
            <a:r>
              <a:rPr lang="en-US" sz="1000" dirty="0" smtClean="0"/>
              <a:t>In Proceedings of the ACM/IEEE Joint Conference on Digital Libraries (</a:t>
            </a:r>
            <a:r>
              <a:rPr lang="en-US" sz="1000" b="1" dirty="0" smtClean="0">
                <a:solidFill>
                  <a:srgbClr val="0000FF"/>
                </a:solidFill>
              </a:rPr>
              <a:t>JCDL 2012</a:t>
            </a:r>
            <a:r>
              <a:rPr lang="en-US" sz="1000" dirty="0" smtClean="0"/>
              <a:t>). Washington, DC, June 2012, pp. 437-438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Mat Kelly, Michele C. </a:t>
            </a:r>
            <a:r>
              <a:rPr lang="en-US" sz="1000" dirty="0" err="1" smtClean="0"/>
              <a:t>Weigle</a:t>
            </a:r>
            <a:r>
              <a:rPr lang="en-US" sz="1000" dirty="0" smtClean="0"/>
              <a:t> , Michael Nelson. "</a:t>
            </a:r>
            <a:r>
              <a:rPr lang="en-US" sz="1000" dirty="0" err="1" smtClean="0"/>
              <a:t>WARCreate</a:t>
            </a:r>
            <a:r>
              <a:rPr lang="en-US" sz="1000" dirty="0" smtClean="0"/>
              <a:t> - Create </a:t>
            </a:r>
            <a:r>
              <a:rPr lang="en-US" sz="1000" dirty="0" err="1" smtClean="0"/>
              <a:t>Wayback</a:t>
            </a:r>
            <a:r>
              <a:rPr lang="en-US" sz="1000" dirty="0" smtClean="0"/>
              <a:t>-Consumable WARC Files from Any Webpage," </a:t>
            </a:r>
            <a:br>
              <a:rPr lang="en-US" sz="1000" dirty="0" smtClean="0"/>
            </a:br>
            <a:r>
              <a:rPr lang="en-US" sz="1000" b="1" dirty="0" smtClean="0">
                <a:solidFill>
                  <a:srgbClr val="0000FF"/>
                </a:solidFill>
              </a:rPr>
              <a:t>Digital Preservation 2012</a:t>
            </a:r>
            <a:r>
              <a:rPr lang="en-US" sz="1000" dirty="0" smtClean="0"/>
              <a:t>, Tools Demo Session: Web Archiving; 2012 Jul 25; Washington, DC. 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16000" y="5194300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WARCreate</a:t>
            </a:r>
            <a:r>
              <a:rPr lang="en-US" dirty="0" smtClean="0"/>
              <a:t> – How it 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sx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09" y="1368902"/>
            <a:ext cx="7120892" cy="5198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Preserving the Original Context</a:t>
            </a:r>
            <a:br>
              <a:rPr lang="en-US" dirty="0" smtClean="0"/>
            </a:br>
            <a:r>
              <a:rPr lang="en-US" dirty="0" smtClean="0"/>
              <a:t>Use Case: Capturing </a:t>
            </a:r>
            <a:r>
              <a:rPr lang="en-US" dirty="0" err="1" smtClean="0"/>
              <a:t>Facebook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8370" name="Picture 2" descr="C:\Documents and Settings\Matthew\My Documents\My Dropbox\Thesis\johnconnerdum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0"/>
            <a:ext cx="4267200" cy="2987040"/>
          </a:xfrm>
          <a:prstGeom prst="rect">
            <a:avLst/>
          </a:prstGeom>
          <a:noFill/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6300" y="2286000"/>
            <a:ext cx="408659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35647" y="1752600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Facebook-Supplied Data Dump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15240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Archive created from </a:t>
            </a:r>
          </a:p>
          <a:p>
            <a:pPr algn="ctr"/>
            <a:r>
              <a:rPr lang="en-US" sz="2400" b="1" dirty="0" smtClean="0"/>
              <a:t>WARCreate in Wayback</a:t>
            </a:r>
            <a:endParaRPr lang="en-US" sz="2400" b="1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2495" y="5334000"/>
            <a:ext cx="856505" cy="6096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08431" y="5334000"/>
            <a:ext cx="96356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C:\Documents and Settings\Matthew\My Documents\My Dropbox\Thesis\johnconnerdum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0"/>
            <a:ext cx="923925" cy="6467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  <p:pic>
        <p:nvPicPr>
          <p:cNvPr id="16" name="Picture 2" descr="C:\Documents and Settings\Matthew\My Documents\Downloads\wgetNoAut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5313164"/>
            <a:ext cx="990600" cy="719733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72000" y="5611416"/>
            <a:ext cx="458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Liberated Data Doesn’t Give The Whole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Preserving the Original Context</a:t>
            </a:r>
            <a:br>
              <a:rPr lang="en-US" dirty="0" smtClean="0"/>
            </a:br>
            <a:r>
              <a:rPr lang="en-US" dirty="0" smtClean="0"/>
              <a:t>Use Case: Capturing </a:t>
            </a:r>
            <a:r>
              <a:rPr lang="en-US" dirty="0" err="1" smtClean="0"/>
              <a:t>Facebook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6300" y="2286000"/>
            <a:ext cx="408659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35647" y="1752600"/>
            <a:ext cx="318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Using Scraping Tools (e.g. </a:t>
            </a:r>
            <a:r>
              <a:rPr lang="en-US" b="1" dirty="0" err="1" smtClean="0"/>
              <a:t>wget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15240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Archive created from </a:t>
            </a:r>
          </a:p>
          <a:p>
            <a:pPr algn="ctr"/>
            <a:r>
              <a:rPr lang="en-US" sz="2400" b="1" dirty="0" smtClean="0"/>
              <a:t>WARCreate in Wayback</a:t>
            </a:r>
            <a:endParaRPr lang="en-US" sz="2400" b="1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2495" y="5334000"/>
            <a:ext cx="856505" cy="6096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8431" y="5334000"/>
            <a:ext cx="96356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C:\Documents and Settings\Matthew\My Documents\My Dropbox\Thesis\johnconnerdum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334000"/>
            <a:ext cx="923925" cy="646748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16" name="Picture 2" descr="C:\Documents and Settings\Matthew\My Documents\Downloads\wgetNoAut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5313164"/>
            <a:ext cx="990600" cy="7197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  <p:pic>
        <p:nvPicPr>
          <p:cNvPr id="14" name="Picture 2" descr="C:\Documents and Settings\Matthew\My Documents\Downloads\wgetNoAuth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2286000"/>
            <a:ext cx="4038600" cy="2934296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78400" y="5611416"/>
            <a:ext cx="357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Target Controls What is Allowed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Preserving the Original Context</a:t>
            </a:r>
            <a:br>
              <a:rPr lang="en-US" dirty="0" smtClean="0"/>
            </a:br>
            <a:r>
              <a:rPr lang="en-US" dirty="0" smtClean="0"/>
              <a:t>Use Case: Capturing </a:t>
            </a:r>
            <a:r>
              <a:rPr lang="en-US" dirty="0" err="1" smtClean="0"/>
              <a:t>Facebook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6300" y="2286000"/>
            <a:ext cx="408659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70495" y="1752600"/>
            <a:ext cx="263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Crawler Has No Context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15240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Archive created from </a:t>
            </a:r>
          </a:p>
          <a:p>
            <a:pPr algn="ctr"/>
            <a:r>
              <a:rPr lang="en-US" sz="2400" b="1" dirty="0" smtClean="0"/>
              <a:t>WARCreate in Wayback</a:t>
            </a:r>
            <a:endParaRPr lang="en-US" sz="2400" b="1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6000"/>
            <a:ext cx="4191000" cy="298286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2495" y="5334000"/>
            <a:ext cx="856505" cy="609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08431" y="5334000"/>
            <a:ext cx="96356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C:\Documents and Settings\Matthew\My Documents\My Dropbox\Thesis\johnconnerdum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5334000"/>
            <a:ext cx="923925" cy="646748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17" name="Picture 2" descr="C:\Documents and Settings\Matthew\My Documents\Downloads\wgetNoAuth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5313164"/>
            <a:ext cx="990600" cy="719733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86300" y="5611416"/>
            <a:ext cx="423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Credentials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No Entry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No Archiving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Preserving the Original Context</a:t>
            </a:r>
            <a:br>
              <a:rPr lang="en-US" dirty="0" smtClean="0"/>
            </a:br>
            <a:r>
              <a:rPr lang="en-US" dirty="0" smtClean="0"/>
              <a:t>Use Case: Capturing </a:t>
            </a:r>
            <a:r>
              <a:rPr lang="en-US" dirty="0" err="1" smtClean="0"/>
              <a:t>Facebook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6300" y="2286000"/>
            <a:ext cx="408659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70495" y="1752600"/>
            <a:ext cx="282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IA/HERITRIX  OBEY ROBOTS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15240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Archive created from </a:t>
            </a:r>
          </a:p>
          <a:p>
            <a:pPr algn="ctr"/>
            <a:r>
              <a:rPr lang="en-US" sz="2400" b="1" dirty="0" smtClean="0"/>
              <a:t>WARCreate in Wayback</a:t>
            </a:r>
            <a:endParaRPr lang="en-US" sz="2400" b="1" dirty="0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5999"/>
            <a:ext cx="4191000" cy="298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2495" y="5334000"/>
            <a:ext cx="856505" cy="6096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8431" y="5334000"/>
            <a:ext cx="963569" cy="685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0" name="Picture 2" descr="C:\Documents and Settings\Matthew\My Documents\My Dropbox\Thesis\johnconnerdum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334000"/>
            <a:ext cx="923925" cy="646748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21" name="Picture 2" descr="C:\Documents and Settings\Matthew\My Documents\Downloads\wgetNoAut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5313164"/>
            <a:ext cx="990600" cy="719733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26000" y="5611416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Means No, if They Say and you Obey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we built it!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00200"/>
            <a:ext cx="1625600" cy="1625600"/>
          </a:xfrm>
          <a:prstGeom prst="rect">
            <a:avLst/>
          </a:prstGeom>
        </p:spPr>
      </p:pic>
      <p:sp>
        <p:nvSpPr>
          <p:cNvPr id="15" name="Content Placeholder 35"/>
          <p:cNvSpPr txBox="1">
            <a:spLocks/>
          </p:cNvSpPr>
          <p:nvPr/>
        </p:nvSpPr>
        <p:spPr>
          <a:xfrm>
            <a:off x="2326178" y="1600201"/>
            <a:ext cx="6624782" cy="210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WARCreate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Google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Chrome extension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400" baseline="0" dirty="0" smtClean="0"/>
              <a:t>Create web archives from browser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Capture </a:t>
            </a:r>
            <a:r>
              <a:rPr lang="en-US" sz="2400" dirty="0" smtClean="0"/>
              <a:t>personalized content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Preserve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a whim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6000" y="5194300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173226" y="1409695"/>
            <a:ext cx="8777733" cy="209550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3226" y="3947804"/>
            <a:ext cx="9020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n>
                  <a:solidFill>
                    <a:srgbClr val="004001">
                      <a:alpha val="49000"/>
                    </a:srgbClr>
                  </a:solidFill>
                </a:ln>
                <a:solidFill>
                  <a:srgbClr val="00C800"/>
                </a:solidFill>
                <a:effectLst>
                  <a:outerShdw blurRad="50800" dist="38100" dir="5400000" algn="tl" rotWithShape="0">
                    <a:srgbClr val="000000">
                      <a:alpha val="43000"/>
                    </a:srgbClr>
                  </a:outerShdw>
                </a:effectLst>
              </a:rPr>
              <a:t>Users Can Now Create WARC Files!</a:t>
            </a:r>
            <a:endParaRPr lang="en-US" sz="4800" b="1" dirty="0">
              <a:ln>
                <a:solidFill>
                  <a:srgbClr val="004001">
                    <a:alpha val="49000"/>
                  </a:srgbClr>
                </a:solidFill>
              </a:ln>
              <a:solidFill>
                <a:srgbClr val="00C800"/>
              </a:solidFill>
              <a:effectLst>
                <a:outerShdw blurRad="50800" dist="38100" dir="54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Explosion 2 21"/>
          <p:cNvSpPr/>
          <p:nvPr/>
        </p:nvSpPr>
        <p:spPr>
          <a:xfrm rot="2247824">
            <a:off x="4997952" y="1147942"/>
            <a:ext cx="3672266" cy="2803101"/>
          </a:xfrm>
          <a:prstGeom prst="irregularSeal2">
            <a:avLst/>
          </a:prstGeom>
          <a:gradFill flip="none" rotWithShape="1">
            <a:gsLst>
              <a:gs pos="0">
                <a:schemeClr val="tx1"/>
              </a:gs>
              <a:gs pos="61000">
                <a:srgbClr val="E82404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563065">
            <a:off x="5828755" y="1956594"/>
            <a:ext cx="18722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 smtClean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12700" dir="5400000" algn="tl" rotWithShape="0">
                    <a:srgbClr val="000000">
                      <a:alpha val="43000"/>
                    </a:srgbClr>
                  </a:outerShdw>
                </a:effectLst>
                <a:latin typeface="Futura"/>
                <a:cs typeface="Futura"/>
              </a:rPr>
              <a:t>YAY!</a:t>
            </a:r>
            <a:endParaRPr lang="en-US" sz="640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12700" dir="5400000" algn="tl" rotWithShape="0">
                  <a:srgbClr val="000000">
                    <a:alpha val="43000"/>
                  </a:srgbClr>
                </a:outerShdw>
              </a:effectLst>
              <a:latin typeface="Futura"/>
              <a:cs typeface="Futur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5"/>
          <p:cNvSpPr txBox="1">
            <a:spLocks/>
          </p:cNvSpPr>
          <p:nvPr/>
        </p:nvSpPr>
        <p:spPr>
          <a:xfrm>
            <a:off x="173226" y="3505200"/>
            <a:ext cx="8229600" cy="3210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/>
              <a:t>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Users don’t know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TO DO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</a:t>
            </a:r>
            <a:r>
              <a:rPr kumimoji="0" lang="en-US" sz="3200" b="0" i="0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WARC files</a:t>
            </a:r>
            <a:endParaRPr kumimoji="0" lang="en-US" sz="3200" b="0" i="0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Users can now create </a:t>
            </a:r>
            <a:r>
              <a:rPr lang="en-US" dirty="0" err="1" smtClean="0"/>
              <a:t>WARCs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00200"/>
            <a:ext cx="1625600" cy="1625600"/>
          </a:xfrm>
          <a:prstGeom prst="rect">
            <a:avLst/>
          </a:prstGeom>
        </p:spPr>
      </p:pic>
      <p:sp>
        <p:nvSpPr>
          <p:cNvPr id="15" name="Content Placeholder 35"/>
          <p:cNvSpPr txBox="1">
            <a:spLocks/>
          </p:cNvSpPr>
          <p:nvPr/>
        </p:nvSpPr>
        <p:spPr>
          <a:xfrm>
            <a:off x="2326178" y="1600201"/>
            <a:ext cx="6624782" cy="210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WARCreate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Google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Chrome extension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400" baseline="0" dirty="0" smtClean="0"/>
              <a:t>Create web archives from browser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Capture </a:t>
            </a:r>
            <a:r>
              <a:rPr lang="en-US" sz="2400" dirty="0" smtClean="0"/>
              <a:t>personalized content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Preserve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a whim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6000" y="5194300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173226" y="1409695"/>
            <a:ext cx="8777733" cy="209550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 rot="21056926">
            <a:off x="458578" y="2061021"/>
            <a:ext cx="8229600" cy="63387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7200" b="1" dirty="0" smtClean="0"/>
              <a:t>CAVEAT: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39558"/>
            <a:ext cx="1650843" cy="165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again, we built it!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5"/>
          <p:cNvSpPr txBox="1">
            <a:spLocks/>
          </p:cNvSpPr>
          <p:nvPr/>
        </p:nvSpPr>
        <p:spPr>
          <a:xfrm>
            <a:off x="2326178" y="1600201"/>
            <a:ext cx="6624782" cy="210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 Archiving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Integration Layer (WAIL)</a:t>
            </a:r>
            <a:endParaRPr kumimoji="0" lang="en-US" sz="28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400" noProof="0" dirty="0" err="1" smtClean="0"/>
              <a:t>Heritrix</a:t>
            </a:r>
            <a:r>
              <a:rPr lang="en-US" sz="2400" noProof="0" dirty="0" smtClean="0"/>
              <a:t>, </a:t>
            </a:r>
            <a:r>
              <a:rPr lang="en-US" sz="2400" noProof="0" dirty="0" err="1" smtClean="0"/>
              <a:t>Wayback</a:t>
            </a:r>
            <a:r>
              <a:rPr lang="en-US" sz="2400" noProof="0" dirty="0" smtClean="0"/>
              <a:t>, etc. packaged for PC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kumimoji="0" lang="en-US" sz="24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</a:t>
            </a:r>
            <a:r>
              <a:rPr kumimoji="0" lang="en-US" sz="24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front-end allows “One-Click Preservation”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400" baseline="0" noProof="0" dirty="0" smtClean="0"/>
              <a:t>Provides means to replay </a:t>
            </a:r>
            <a:r>
              <a:rPr lang="en-US" sz="2400" baseline="0" noProof="0" dirty="0" err="1" smtClean="0"/>
              <a:t>WARCs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66254" y="3494985"/>
            <a:ext cx="2477265" cy="6655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37812" y="3589067"/>
            <a:ext cx="1249068" cy="44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5442" y="3723384"/>
            <a:ext cx="957437" cy="23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4617" y="3341350"/>
            <a:ext cx="1585943" cy="1123119"/>
          </a:xfrm>
          <a:prstGeom prst="rect">
            <a:avLst/>
          </a:prstGeom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87643" y="3439160"/>
            <a:ext cx="812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Isosceles Triangle 40"/>
          <p:cNvSpPr/>
          <p:nvPr/>
        </p:nvSpPr>
        <p:spPr>
          <a:xfrm rot="16200000">
            <a:off x="2186451" y="3293762"/>
            <a:ext cx="701102" cy="1073117"/>
          </a:xfrm>
          <a:prstGeom prst="triangle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 rot="16200000">
            <a:off x="4489306" y="3283602"/>
            <a:ext cx="680782" cy="1073117"/>
          </a:xfrm>
          <a:prstGeom prst="triangle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71501" y="5968881"/>
            <a:ext cx="794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Mat Kelly, Michele C. </a:t>
            </a:r>
            <a:r>
              <a:rPr lang="en-US" sz="900" dirty="0" err="1" smtClean="0"/>
              <a:t>Weigle</a:t>
            </a:r>
            <a:r>
              <a:rPr lang="en-US" sz="900" dirty="0" smtClean="0"/>
              <a:t>, Michael Nelson. "Making Enterprise-Level Archive Tools Accessible for Personal Web Archiving," </a:t>
            </a:r>
            <a:br>
              <a:rPr lang="en-US" sz="900" dirty="0" smtClean="0"/>
            </a:br>
            <a:r>
              <a:rPr lang="en-US" sz="900" b="1" dirty="0" smtClean="0">
                <a:solidFill>
                  <a:srgbClr val="0000FF"/>
                </a:solidFill>
              </a:rPr>
              <a:t>Personal Digital Archiving 2013</a:t>
            </a:r>
            <a:r>
              <a:rPr lang="en-US" sz="900" dirty="0" smtClean="0"/>
              <a:t>, Poster Session; 2013 Feb 21; College Park, MD.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Mat Kelly, Michael Nelson and Michele C. </a:t>
            </a:r>
            <a:r>
              <a:rPr lang="en-US" sz="900" dirty="0" err="1" smtClean="0"/>
              <a:t>Weigle</a:t>
            </a:r>
            <a:r>
              <a:rPr lang="en-US" sz="900" dirty="0" smtClean="0"/>
              <a:t>. "</a:t>
            </a:r>
            <a:r>
              <a:rPr lang="en-US" sz="900" dirty="0" err="1" smtClean="0"/>
              <a:t>WARCreate</a:t>
            </a:r>
            <a:r>
              <a:rPr lang="en-US" sz="900" dirty="0" smtClean="0"/>
              <a:t> and WAIL: WARC, </a:t>
            </a:r>
            <a:r>
              <a:rPr lang="en-US" sz="900" dirty="0" err="1" smtClean="0"/>
              <a:t>Wayback</a:t>
            </a:r>
            <a:r>
              <a:rPr lang="en-US" sz="900" dirty="0" smtClean="0"/>
              <a:t> and </a:t>
            </a:r>
            <a:r>
              <a:rPr lang="en-US" sz="900" dirty="0" err="1" smtClean="0"/>
              <a:t>Heritrix</a:t>
            </a:r>
            <a:r>
              <a:rPr lang="en-US" sz="900" dirty="0" smtClean="0"/>
              <a:t> Made Easy," </a:t>
            </a:r>
            <a:br>
              <a:rPr lang="en-US" sz="900" dirty="0" smtClean="0"/>
            </a:br>
            <a:r>
              <a:rPr lang="en-US" sz="900" b="1" dirty="0" smtClean="0">
                <a:solidFill>
                  <a:srgbClr val="0000FF"/>
                </a:solidFill>
              </a:rPr>
              <a:t>Digital Preservation 2013</a:t>
            </a:r>
            <a:r>
              <a:rPr lang="en-US" sz="900" dirty="0" smtClean="0"/>
              <a:t>, Workshops and Sessions: Web Archiving; 2013 Jul 24; Alexandria, VA</a:t>
            </a:r>
            <a:endParaRPr lang="en-US" sz="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39558"/>
            <a:ext cx="1650843" cy="165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again, we built it!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5"/>
          <p:cNvSpPr txBox="1">
            <a:spLocks/>
          </p:cNvSpPr>
          <p:nvPr/>
        </p:nvSpPr>
        <p:spPr>
          <a:xfrm>
            <a:off x="2326178" y="1600201"/>
            <a:ext cx="6624782" cy="210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 Archiving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Integration Layer (WAIL)</a:t>
            </a:r>
            <a:endParaRPr kumimoji="0" lang="en-US" sz="28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400" noProof="0" dirty="0" err="1" smtClean="0"/>
              <a:t>Heritrix</a:t>
            </a:r>
            <a:r>
              <a:rPr lang="en-US" sz="2400" noProof="0" dirty="0" smtClean="0"/>
              <a:t>, </a:t>
            </a:r>
            <a:r>
              <a:rPr lang="en-US" sz="2400" noProof="0" dirty="0" err="1" smtClean="0"/>
              <a:t>Wayback</a:t>
            </a:r>
            <a:r>
              <a:rPr lang="en-US" sz="2400" noProof="0" dirty="0" smtClean="0"/>
              <a:t>, etc. packaged for PC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kumimoji="0" lang="en-US" sz="24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</a:t>
            </a:r>
            <a:r>
              <a:rPr kumimoji="0" lang="en-US" sz="24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front-end allows “One-Click Preservation”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400" baseline="0" noProof="0" dirty="0" smtClean="0"/>
              <a:t>Provides means to replay </a:t>
            </a:r>
            <a:r>
              <a:rPr lang="en-US" sz="2400" baseline="0" noProof="0" dirty="0" err="1" smtClean="0"/>
              <a:t>WARCs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66254" y="3494985"/>
            <a:ext cx="2477265" cy="6655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37812" y="3589067"/>
            <a:ext cx="1249068" cy="44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5442" y="3723384"/>
            <a:ext cx="957437" cy="23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4617" y="3341350"/>
            <a:ext cx="1585943" cy="1123119"/>
          </a:xfrm>
          <a:prstGeom prst="rect">
            <a:avLst/>
          </a:prstGeom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87643" y="3439160"/>
            <a:ext cx="812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Isosceles Triangle 40"/>
          <p:cNvSpPr/>
          <p:nvPr/>
        </p:nvSpPr>
        <p:spPr>
          <a:xfrm rot="16200000">
            <a:off x="2186451" y="3293762"/>
            <a:ext cx="701102" cy="1073117"/>
          </a:xfrm>
          <a:prstGeom prst="triangle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 rot="16200000">
            <a:off x="4489306" y="3283602"/>
            <a:ext cx="680782" cy="1073117"/>
          </a:xfrm>
          <a:prstGeom prst="triangle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3226" y="274638"/>
            <a:ext cx="8777734" cy="41898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-1340556" y="1016000"/>
            <a:ext cx="11641667" cy="496711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b="1" dirty="0" smtClean="0">
                <a:ln>
                  <a:solidFill>
                    <a:srgbClr val="800000">
                      <a:alpha val="48000"/>
                    </a:srgbClr>
                  </a:solidFill>
                </a:ln>
                <a:solidFill>
                  <a:srgbClr val="FF0000"/>
                </a:solidFill>
              </a:rPr>
              <a:t>Users </a:t>
            </a:r>
            <a:r>
              <a:rPr lang="en-US" sz="4800" b="1" dirty="0" smtClean="0">
                <a:ln>
                  <a:solidFill>
                    <a:srgbClr val="800000">
                      <a:alpha val="48000"/>
                    </a:srgbClr>
                  </a:solidFill>
                </a:ln>
                <a:solidFill>
                  <a:srgbClr val="FF0000"/>
                </a:solidFill>
              </a:rPr>
              <a:t>want </a:t>
            </a:r>
            <a:r>
              <a:rPr lang="en-US" sz="4800" b="1" dirty="0" smtClean="0">
                <a:ln>
                  <a:solidFill>
                    <a:srgbClr val="800000">
                      <a:alpha val="48000"/>
                    </a:srgbClr>
                  </a:solidFill>
                </a:ln>
                <a:solidFill>
                  <a:srgbClr val="FF0000"/>
                </a:solidFill>
              </a:rPr>
              <a:t>to</a:t>
            </a:r>
            <a:r>
              <a:rPr lang="en-US" sz="6400" b="1" dirty="0" smtClean="0">
                <a:ln>
                  <a:solidFill>
                    <a:srgbClr val="800000">
                      <a:alpha val="48000"/>
                    </a:srgbClr>
                  </a:solidFill>
                </a:ln>
                <a:solidFill>
                  <a:srgbClr val="FF0000"/>
                </a:solidFill>
              </a:rPr>
              <a:t/>
            </a:r>
            <a:br>
              <a:rPr lang="en-US" sz="6400" b="1" dirty="0" smtClean="0">
                <a:ln>
                  <a:solidFill>
                    <a:srgbClr val="800000">
                      <a:alpha val="48000"/>
                    </a:srgbClr>
                  </a:solidFill>
                </a:ln>
                <a:solidFill>
                  <a:srgbClr val="FF0000"/>
                </a:solidFill>
              </a:rPr>
            </a:br>
            <a:r>
              <a:rPr lang="en-US" sz="8471" b="1" dirty="0" smtClean="0">
                <a:ln>
                  <a:solidFill>
                    <a:srgbClr val="800000">
                      <a:alpha val="48000"/>
                    </a:srgbClr>
                  </a:solidFill>
                </a:ln>
                <a:solidFill>
                  <a:srgbClr val="FF0000"/>
                </a:solidFill>
              </a:rPr>
              <a:t>CREATE ARCHIVES</a:t>
            </a:r>
            <a:br>
              <a:rPr lang="en-US" sz="8471" b="1" dirty="0" smtClean="0">
                <a:ln>
                  <a:solidFill>
                    <a:srgbClr val="800000">
                      <a:alpha val="48000"/>
                    </a:srgbClr>
                  </a:solidFill>
                </a:ln>
                <a:solidFill>
                  <a:srgbClr val="FF0000"/>
                </a:solidFill>
              </a:rPr>
            </a:br>
            <a:r>
              <a:rPr lang="en-US" b="1" dirty="0" smtClean="0">
                <a:ln>
                  <a:solidFill>
                    <a:srgbClr val="800000">
                      <a:alpha val="48000"/>
                    </a:srgbClr>
                  </a:solidFill>
                </a:ln>
                <a:solidFill>
                  <a:srgbClr val="FF0000"/>
                </a:solidFill>
              </a:rPr>
              <a:t>of their content but</a:t>
            </a:r>
            <a:r>
              <a:rPr lang="en-US" sz="4800" b="1" dirty="0" smtClean="0">
                <a:ln>
                  <a:solidFill>
                    <a:srgbClr val="800000">
                      <a:alpha val="48000"/>
                    </a:srgbClr>
                  </a:solidFill>
                </a:ln>
                <a:solidFill>
                  <a:srgbClr val="FF0000"/>
                </a:solidFill>
              </a:rPr>
              <a:t/>
            </a:r>
            <a:br>
              <a:rPr lang="en-US" sz="4800" b="1" dirty="0" smtClean="0">
                <a:ln>
                  <a:solidFill>
                    <a:srgbClr val="800000">
                      <a:alpha val="48000"/>
                    </a:srgbClr>
                  </a:solidFill>
                </a:ln>
                <a:solidFill>
                  <a:srgbClr val="FF0000"/>
                </a:solidFill>
              </a:rPr>
            </a:br>
            <a:r>
              <a:rPr lang="en-US" sz="6400" b="1" dirty="0" smtClean="0">
                <a:ln>
                  <a:solidFill>
                    <a:srgbClr val="800000">
                      <a:alpha val="48000"/>
                    </a:srgbClr>
                  </a:solidFill>
                </a:ln>
                <a:solidFill>
                  <a:srgbClr val="FF0000"/>
                </a:solidFill>
              </a:rPr>
              <a:t>store them at institutions</a:t>
            </a:r>
            <a:r>
              <a:rPr lang="en-US" sz="3600" b="1" dirty="0" smtClean="0">
                <a:ln>
                  <a:solidFill>
                    <a:srgbClr val="800000">
                      <a:alpha val="48000"/>
                    </a:srgbClr>
                  </a:solidFill>
                </a:ln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ln>
                  <a:solidFill>
                    <a:srgbClr val="800000">
                      <a:alpha val="48000"/>
                    </a:srgbClr>
                  </a:solidFill>
                </a:ln>
                <a:solidFill>
                  <a:srgbClr val="FF0000"/>
                </a:solidFill>
              </a:rPr>
            </a:br>
            <a:r>
              <a:rPr lang="en-US" sz="2400" b="1" dirty="0" smtClean="0">
                <a:ln>
                  <a:solidFill>
                    <a:srgbClr val="800000">
                      <a:alpha val="48000"/>
                    </a:srgbClr>
                  </a:solidFill>
                </a:ln>
                <a:solidFill>
                  <a:srgbClr val="FF0000"/>
                </a:solidFill>
              </a:rPr>
              <a:t>(for safety)</a:t>
            </a:r>
            <a:endParaRPr lang="en-US" sz="2400" b="1" dirty="0" smtClean="0">
              <a:ln>
                <a:solidFill>
                  <a:srgbClr val="800000">
                    <a:alpha val="48000"/>
                  </a:srgbClr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archives capture a lot but not everything</a:t>
            </a:r>
          </a:p>
          <a:p>
            <a:r>
              <a:rPr lang="en-US" dirty="0" smtClean="0"/>
              <a:t>Individuals’ interests may not be captured</a:t>
            </a:r>
          </a:p>
          <a:p>
            <a:r>
              <a:rPr lang="en-US" dirty="0" smtClean="0"/>
              <a:t>Timely capture is important</a:t>
            </a:r>
          </a:p>
          <a:p>
            <a:r>
              <a:rPr lang="en-US" dirty="0" smtClean="0"/>
              <a:t>Capture capability must </a:t>
            </a:r>
            <a:br>
              <a:rPr lang="en-US" dirty="0" smtClean="0"/>
            </a:br>
            <a:r>
              <a:rPr lang="en-US" dirty="0" smtClean="0"/>
              <a:t>be enabled for all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 descr="C:\Documents and Settings\Matthew\My Documents\My Dropbox\Conferences\DigitalPreservation 2012\thecircles2_wh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9400" y="2804318"/>
            <a:ext cx="3327400" cy="352028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18" y="578555"/>
            <a:ext cx="8633682" cy="5150555"/>
          </a:xfrm>
        </p:spPr>
        <p:txBody>
          <a:bodyPr>
            <a:normAutofit/>
          </a:bodyPr>
          <a:lstStyle/>
          <a:p>
            <a:r>
              <a:rPr lang="en-US" dirty="0" smtClean="0"/>
              <a:t>The</a:t>
            </a:r>
            <a:br>
              <a:rPr lang="en-US" dirty="0" smtClean="0"/>
            </a:br>
            <a:r>
              <a:rPr lang="en-US" sz="6400" i="1" dirty="0" smtClean="0"/>
              <a:t>Archive What I See Now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4477890" y="3550177"/>
            <a:ext cx="2854243" cy="901458"/>
          </a:xfrm>
          <a:prstGeom prst="roundRect">
            <a:avLst/>
          </a:prstGeom>
          <a:gradFill flip="none" rotWithShape="1">
            <a:gsLst>
              <a:gs pos="33000">
                <a:schemeClr val="tx2">
                  <a:lumMod val="60000"/>
                  <a:lumOff val="40000"/>
                  <a:alpha val="21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466032" y="2590800"/>
            <a:ext cx="2866101" cy="901458"/>
          </a:xfrm>
          <a:prstGeom prst="roundRect">
            <a:avLst/>
          </a:prstGeom>
          <a:gradFill flip="none" rotWithShape="1">
            <a:gsLst>
              <a:gs pos="33000">
                <a:schemeClr val="tx2">
                  <a:lumMod val="60000"/>
                  <a:lumOff val="40000"/>
                  <a:alpha val="21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Archive What I See Now</a:t>
            </a:r>
            <a:r>
              <a:rPr lang="en-US" dirty="0" smtClean="0"/>
              <a:t> Project:</a:t>
            </a:r>
            <a:br>
              <a:rPr lang="en-US" dirty="0" smtClean="0"/>
            </a:br>
            <a:r>
              <a:rPr lang="en-US" dirty="0" smtClean="0"/>
              <a:t>Three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Port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Add functionality in:           </a:t>
            </a:r>
            <a:br>
              <a:rPr lang="en-US" dirty="0" smtClean="0"/>
            </a:b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to upload </a:t>
            </a:r>
            <a:r>
              <a:rPr lang="en-US" dirty="0" err="1" smtClean="0"/>
              <a:t>WARCs</a:t>
            </a:r>
            <a:r>
              <a:rPr lang="en-US" dirty="0" smtClean="0"/>
              <a:t> to: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Implement Sequential Archiving</a:t>
            </a:r>
          </a:p>
          <a:p>
            <a:pPr lvl="2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024" y="1583267"/>
            <a:ext cx="837815" cy="8378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150" y="1434572"/>
            <a:ext cx="1188272" cy="111935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789571" y="2002175"/>
            <a:ext cx="1523244" cy="1588"/>
          </a:xfrm>
          <a:prstGeom prst="straightConnector1">
            <a:avLst/>
          </a:prstGeom>
          <a:ln w="539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24"/>
          <p:cNvGrpSpPr/>
          <p:nvPr/>
        </p:nvGrpSpPr>
        <p:grpSpPr>
          <a:xfrm>
            <a:off x="4518120" y="2672455"/>
            <a:ext cx="803148" cy="837815"/>
            <a:chOff x="3627582" y="3310852"/>
            <a:chExt cx="1002135" cy="104539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7582" y="3310852"/>
              <a:ext cx="837815" cy="83781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95913" y="3759200"/>
              <a:ext cx="633804" cy="597043"/>
            </a:xfrm>
            <a:prstGeom prst="rect">
              <a:avLst/>
            </a:prstGeom>
          </p:spPr>
        </p:pic>
      </p:grpSp>
      <p:grpSp>
        <p:nvGrpSpPr>
          <p:cNvPr id="5" name="Group 26"/>
          <p:cNvGrpSpPr/>
          <p:nvPr/>
        </p:nvGrpSpPr>
        <p:grpSpPr>
          <a:xfrm>
            <a:off x="6253098" y="2627697"/>
            <a:ext cx="756529" cy="837815"/>
            <a:chOff x="7065624" y="2573482"/>
            <a:chExt cx="855135" cy="94701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5624" y="2573482"/>
              <a:ext cx="837815" cy="83781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35332" y="3135071"/>
              <a:ext cx="385427" cy="385427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5432" y="3611868"/>
            <a:ext cx="696182" cy="71039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1381" y="3676472"/>
            <a:ext cx="1547418" cy="54653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207591" y="3604364"/>
            <a:ext cx="4645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&amp;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5621381" y="2739390"/>
            <a:ext cx="4645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&amp;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53118" y="2421082"/>
            <a:ext cx="9090882" cy="370508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Disjoint extension/add-on APIs</a:t>
            </a:r>
          </a:p>
          <a:p>
            <a:pPr lvl="1"/>
            <a:r>
              <a:rPr lang="en-US" dirty="0" smtClean="0"/>
              <a:t>Little logic can be re-used</a:t>
            </a:r>
          </a:p>
          <a:p>
            <a:r>
              <a:rPr lang="en-US" dirty="0" smtClean="0"/>
              <a:t>Problems with HTTP header capture in Chrome are trivial in Firefox</a:t>
            </a:r>
          </a:p>
          <a:p>
            <a:pPr lvl="1"/>
            <a:r>
              <a:rPr lang="en-US" dirty="0" smtClean="0"/>
              <a:t>Chrome = highly asynchronous fetching</a:t>
            </a:r>
          </a:p>
          <a:p>
            <a:r>
              <a:rPr lang="en-US" dirty="0" smtClean="0"/>
              <a:t>Code to save WARC to PC from browser reusable in Firefox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Porting </a:t>
            </a:r>
            <a:r>
              <a:rPr lang="en-US" dirty="0" err="1" smtClean="0"/>
              <a:t>WARCreate</a:t>
            </a:r>
            <a:r>
              <a:rPr lang="en-US" dirty="0" smtClean="0"/>
              <a:t> to Firefox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956" y="1372462"/>
            <a:ext cx="576676" cy="5766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0956" y="1275447"/>
            <a:ext cx="797863" cy="751587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7206076" y="1611303"/>
            <a:ext cx="944880" cy="1588"/>
          </a:xfrm>
          <a:prstGeom prst="straightConnector1">
            <a:avLst/>
          </a:prstGeom>
          <a:ln w="539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4477890" y="3550177"/>
            <a:ext cx="2854243" cy="901458"/>
          </a:xfrm>
          <a:prstGeom prst="roundRect">
            <a:avLst/>
          </a:prstGeom>
          <a:gradFill flip="none" rotWithShape="1">
            <a:gsLst>
              <a:gs pos="33000">
                <a:schemeClr val="tx2">
                  <a:lumMod val="60000"/>
                  <a:lumOff val="40000"/>
                  <a:alpha val="21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466032" y="2590800"/>
            <a:ext cx="2866101" cy="901458"/>
          </a:xfrm>
          <a:prstGeom prst="roundRect">
            <a:avLst/>
          </a:prstGeom>
          <a:gradFill flip="none" rotWithShape="1">
            <a:gsLst>
              <a:gs pos="33000">
                <a:schemeClr val="tx2">
                  <a:lumMod val="60000"/>
                  <a:lumOff val="40000"/>
                  <a:alpha val="21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Archive What I See Now</a:t>
            </a:r>
            <a:r>
              <a:rPr lang="en-US" dirty="0" smtClean="0"/>
              <a:t> Project:</a:t>
            </a:r>
            <a:br>
              <a:rPr lang="en-US" dirty="0" smtClean="0"/>
            </a:br>
            <a:r>
              <a:rPr lang="en-US" dirty="0" smtClean="0"/>
              <a:t>Three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Port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Add functionality in:           </a:t>
            </a:r>
            <a:br>
              <a:rPr lang="en-US" dirty="0" smtClean="0"/>
            </a:b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to upload </a:t>
            </a:r>
            <a:r>
              <a:rPr lang="en-US" dirty="0" err="1" smtClean="0"/>
              <a:t>WARCs</a:t>
            </a:r>
            <a:r>
              <a:rPr lang="en-US" dirty="0" smtClean="0"/>
              <a:t> to: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Implement Sequential Archiving</a:t>
            </a:r>
          </a:p>
          <a:p>
            <a:pPr lvl="2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024" y="1583267"/>
            <a:ext cx="837815" cy="8378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150" y="1434572"/>
            <a:ext cx="1188272" cy="111935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789571" y="2002175"/>
            <a:ext cx="1523244" cy="1588"/>
          </a:xfrm>
          <a:prstGeom prst="straightConnector1">
            <a:avLst/>
          </a:prstGeom>
          <a:ln w="539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24"/>
          <p:cNvGrpSpPr/>
          <p:nvPr/>
        </p:nvGrpSpPr>
        <p:grpSpPr>
          <a:xfrm>
            <a:off x="4518120" y="2672455"/>
            <a:ext cx="803148" cy="837815"/>
            <a:chOff x="3627582" y="3310852"/>
            <a:chExt cx="1002135" cy="104539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7582" y="3310852"/>
              <a:ext cx="837815" cy="83781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95913" y="3759200"/>
              <a:ext cx="633804" cy="597043"/>
            </a:xfrm>
            <a:prstGeom prst="rect">
              <a:avLst/>
            </a:prstGeom>
          </p:spPr>
        </p:pic>
      </p:grpSp>
      <p:grpSp>
        <p:nvGrpSpPr>
          <p:cNvPr id="5" name="Group 26"/>
          <p:cNvGrpSpPr/>
          <p:nvPr/>
        </p:nvGrpSpPr>
        <p:grpSpPr>
          <a:xfrm>
            <a:off x="6253098" y="2627697"/>
            <a:ext cx="756529" cy="837815"/>
            <a:chOff x="7065624" y="2573482"/>
            <a:chExt cx="855135" cy="94701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5624" y="2573482"/>
              <a:ext cx="837815" cy="83781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35332" y="3135071"/>
              <a:ext cx="385427" cy="385427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5432" y="3611868"/>
            <a:ext cx="696182" cy="71039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1381" y="3676472"/>
            <a:ext cx="1547418" cy="54653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207591" y="3604364"/>
            <a:ext cx="4645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&amp;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5621381" y="2739390"/>
            <a:ext cx="4645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&amp;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53118" y="2421082"/>
            <a:ext cx="9090882" cy="370508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748973" y="1343864"/>
            <a:ext cx="33826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 </a:t>
            </a:r>
            <a:r>
              <a:rPr lang="en-US" sz="3200" dirty="0" smtClean="0">
                <a:latin typeface="Calibri"/>
                <a:ea typeface="Zapf Dingbats"/>
                <a:cs typeface="Calibri"/>
              </a:rPr>
              <a:t>In </a:t>
            </a:r>
            <a:r>
              <a:rPr lang="en-US" sz="3200" dirty="0" err="1" smtClean="0">
                <a:latin typeface="Lucida Grande"/>
                <a:ea typeface="Lucida Grande"/>
                <a:cs typeface="Lucida Grande"/>
              </a:rPr>
              <a:t>βeta</a:t>
            </a:r>
            <a:r>
              <a:rPr lang="en-US" sz="3200" dirty="0" smtClean="0">
                <a:latin typeface="Lucida Grande"/>
                <a:ea typeface="Lucida Grande"/>
                <a:cs typeface="Lucida Grande"/>
              </a:rPr>
              <a:t> now!</a:t>
            </a:r>
            <a:endParaRPr lang="en-US" sz="3200" dirty="0">
              <a:latin typeface="Wingdings" charset="2"/>
              <a:cs typeface="Wingdings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466032" y="2590800"/>
            <a:ext cx="2866101" cy="901458"/>
          </a:xfrm>
          <a:prstGeom prst="roundRect">
            <a:avLst/>
          </a:prstGeom>
          <a:gradFill flip="none" rotWithShape="1">
            <a:gsLst>
              <a:gs pos="33000">
                <a:schemeClr val="tx2">
                  <a:lumMod val="60000"/>
                  <a:lumOff val="40000"/>
                  <a:alpha val="21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477890" y="4001729"/>
            <a:ext cx="2854243" cy="901458"/>
          </a:xfrm>
          <a:prstGeom prst="roundRect">
            <a:avLst/>
          </a:prstGeom>
          <a:gradFill flip="none" rotWithShape="1">
            <a:gsLst>
              <a:gs pos="33000">
                <a:schemeClr val="tx2">
                  <a:lumMod val="60000"/>
                  <a:lumOff val="40000"/>
                  <a:alpha val="21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Archive What I See Now</a:t>
            </a:r>
            <a:r>
              <a:rPr lang="en-US" dirty="0" smtClean="0"/>
              <a:t> Project:</a:t>
            </a:r>
            <a:br>
              <a:rPr lang="en-US" dirty="0" smtClean="0"/>
            </a:br>
            <a:r>
              <a:rPr lang="en-US" dirty="0" smtClean="0"/>
              <a:t>Three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Port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Add functionality in:           </a:t>
            </a:r>
            <a:br>
              <a:rPr lang="en-US" dirty="0" smtClean="0"/>
            </a:b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to upload </a:t>
            </a:r>
            <a:r>
              <a:rPr lang="en-US" dirty="0" err="1" smtClean="0"/>
              <a:t>WARCs</a:t>
            </a:r>
            <a:r>
              <a:rPr lang="en-US" dirty="0" smtClean="0"/>
              <a:t> to: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Implement Sequential Archiving</a:t>
            </a:r>
          </a:p>
          <a:p>
            <a:pPr lvl="2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024" y="1583267"/>
            <a:ext cx="837815" cy="8378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150" y="1434572"/>
            <a:ext cx="1188272" cy="111935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789571" y="2002175"/>
            <a:ext cx="1523244" cy="1588"/>
          </a:xfrm>
          <a:prstGeom prst="straightConnector1">
            <a:avLst/>
          </a:prstGeom>
          <a:ln w="539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24"/>
          <p:cNvGrpSpPr/>
          <p:nvPr/>
        </p:nvGrpSpPr>
        <p:grpSpPr>
          <a:xfrm>
            <a:off x="4518120" y="2672455"/>
            <a:ext cx="803148" cy="837815"/>
            <a:chOff x="3627582" y="3310852"/>
            <a:chExt cx="1002135" cy="104539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7582" y="3310852"/>
              <a:ext cx="837815" cy="83781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95913" y="3759200"/>
              <a:ext cx="633804" cy="597043"/>
            </a:xfrm>
            <a:prstGeom prst="rect">
              <a:avLst/>
            </a:prstGeom>
          </p:spPr>
        </p:pic>
      </p:grpSp>
      <p:grpSp>
        <p:nvGrpSpPr>
          <p:cNvPr id="5" name="Group 26"/>
          <p:cNvGrpSpPr/>
          <p:nvPr/>
        </p:nvGrpSpPr>
        <p:grpSpPr>
          <a:xfrm>
            <a:off x="6253098" y="2627697"/>
            <a:ext cx="756529" cy="837815"/>
            <a:chOff x="7065624" y="2573482"/>
            <a:chExt cx="855135" cy="94701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5624" y="2573482"/>
              <a:ext cx="837815" cy="83781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35332" y="3135071"/>
              <a:ext cx="385427" cy="385427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5432" y="4063420"/>
            <a:ext cx="696182" cy="71039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1381" y="4128024"/>
            <a:ext cx="1547418" cy="54653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207591" y="4055916"/>
            <a:ext cx="4645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&amp;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5550826" y="2739390"/>
            <a:ext cx="4645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&amp;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53118" y="5178778"/>
            <a:ext cx="9090882" cy="100834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Archive-It to determine feasibility of user-provided </a:t>
            </a:r>
            <a:r>
              <a:rPr lang="en-US" dirty="0" err="1" smtClean="0"/>
              <a:t>WARCs</a:t>
            </a:r>
            <a:endParaRPr lang="en-US" dirty="0" smtClean="0"/>
          </a:p>
          <a:p>
            <a:r>
              <a:rPr lang="en-US" dirty="0" smtClean="0"/>
              <a:t>Consideration of data integrity</a:t>
            </a:r>
          </a:p>
          <a:p>
            <a:r>
              <a:rPr lang="en-US" dirty="0" smtClean="0"/>
              <a:t>Should data be merged with A-IT crawled WARCs? </a:t>
            </a:r>
          </a:p>
          <a:p>
            <a:pPr lvl="1"/>
            <a:r>
              <a:rPr lang="en-US" sz="2400" dirty="0" smtClean="0"/>
              <a:t>How do we account for </a:t>
            </a:r>
            <a:br>
              <a:rPr lang="en-US" sz="2400" dirty="0" smtClean="0"/>
            </a:br>
            <a:r>
              <a:rPr lang="en-US" sz="2400" dirty="0" smtClean="0"/>
              <a:t>your www.facebook.com vs. my www.facebook.com</a:t>
            </a:r>
          </a:p>
          <a:p>
            <a:r>
              <a:rPr lang="en-US" dirty="0" smtClean="0"/>
              <a:t>Privacy?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Uploading </a:t>
            </a:r>
            <a:r>
              <a:rPr lang="en-US" dirty="0" err="1" smtClean="0"/>
              <a:t>WARCs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An Open Question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4477890" y="3550177"/>
            <a:ext cx="2854243" cy="901458"/>
          </a:xfrm>
          <a:prstGeom prst="roundRect">
            <a:avLst/>
          </a:prstGeom>
          <a:gradFill flip="none" rotWithShape="1">
            <a:gsLst>
              <a:gs pos="33000">
                <a:schemeClr val="tx2">
                  <a:lumMod val="60000"/>
                  <a:lumOff val="40000"/>
                  <a:alpha val="21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466032" y="2590800"/>
            <a:ext cx="2866101" cy="901458"/>
          </a:xfrm>
          <a:prstGeom prst="roundRect">
            <a:avLst/>
          </a:prstGeom>
          <a:gradFill flip="none" rotWithShape="1">
            <a:gsLst>
              <a:gs pos="33000">
                <a:schemeClr val="tx2">
                  <a:lumMod val="60000"/>
                  <a:lumOff val="40000"/>
                  <a:alpha val="21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Archive What I See Now</a:t>
            </a:r>
            <a:r>
              <a:rPr lang="en-US" dirty="0" smtClean="0"/>
              <a:t> Project:</a:t>
            </a:r>
            <a:br>
              <a:rPr lang="en-US" dirty="0" smtClean="0"/>
            </a:br>
            <a:r>
              <a:rPr lang="en-US" dirty="0" smtClean="0"/>
              <a:t>Three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Port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Add functionality in:           </a:t>
            </a:r>
            <a:br>
              <a:rPr lang="en-US" dirty="0" smtClean="0"/>
            </a:b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to upload </a:t>
            </a:r>
            <a:r>
              <a:rPr lang="en-US" dirty="0" err="1" smtClean="0"/>
              <a:t>WARCs</a:t>
            </a:r>
            <a:r>
              <a:rPr lang="en-US" dirty="0" smtClean="0"/>
              <a:t> to: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Implement Sequential Archiving</a:t>
            </a:r>
          </a:p>
          <a:p>
            <a:pPr lvl="2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024" y="1583267"/>
            <a:ext cx="837815" cy="8378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150" y="1434572"/>
            <a:ext cx="1188272" cy="111935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789571" y="2002175"/>
            <a:ext cx="1523244" cy="1588"/>
          </a:xfrm>
          <a:prstGeom prst="straightConnector1">
            <a:avLst/>
          </a:prstGeom>
          <a:ln w="539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24"/>
          <p:cNvGrpSpPr/>
          <p:nvPr/>
        </p:nvGrpSpPr>
        <p:grpSpPr>
          <a:xfrm>
            <a:off x="4518120" y="2672455"/>
            <a:ext cx="803148" cy="837815"/>
            <a:chOff x="3627582" y="3310852"/>
            <a:chExt cx="1002135" cy="104539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7582" y="3310852"/>
              <a:ext cx="837815" cy="83781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95913" y="3759200"/>
              <a:ext cx="633804" cy="597043"/>
            </a:xfrm>
            <a:prstGeom prst="rect">
              <a:avLst/>
            </a:prstGeom>
          </p:spPr>
        </p:pic>
      </p:grpSp>
      <p:grpSp>
        <p:nvGrpSpPr>
          <p:cNvPr id="5" name="Group 26"/>
          <p:cNvGrpSpPr/>
          <p:nvPr/>
        </p:nvGrpSpPr>
        <p:grpSpPr>
          <a:xfrm>
            <a:off x="6253098" y="2627697"/>
            <a:ext cx="756529" cy="837815"/>
            <a:chOff x="7065624" y="2573482"/>
            <a:chExt cx="855135" cy="94701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5624" y="2573482"/>
              <a:ext cx="837815" cy="83781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35332" y="3135071"/>
              <a:ext cx="385427" cy="385427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5432" y="3611868"/>
            <a:ext cx="696182" cy="71039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1381" y="3676472"/>
            <a:ext cx="1547418" cy="54653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207591" y="3604364"/>
            <a:ext cx="4645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&amp;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5621381" y="2739390"/>
            <a:ext cx="4645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&amp;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osceles Triangle 37"/>
          <p:cNvSpPr/>
          <p:nvPr/>
        </p:nvSpPr>
        <p:spPr>
          <a:xfrm rot="5400000">
            <a:off x="1438854" y="4973749"/>
            <a:ext cx="320349" cy="459541"/>
          </a:xfrm>
          <a:prstGeom prst="triangle">
            <a:avLst>
              <a:gd name="adj" fmla="val 58809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6200000">
            <a:off x="3652360" y="5017192"/>
            <a:ext cx="1721189" cy="1073117"/>
          </a:xfrm>
          <a:prstGeom prst="triangle">
            <a:avLst>
              <a:gd name="adj" fmla="val 1607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Similar to a focused </a:t>
            </a:r>
            <a:r>
              <a:rPr lang="en-US" sz="3000" dirty="0" smtClean="0"/>
              <a:t>crawl but </a:t>
            </a:r>
            <a:r>
              <a:rPr lang="en-US" sz="3000" dirty="0" err="1" smtClean="0"/>
              <a:t>URIs</a:t>
            </a:r>
            <a:r>
              <a:rPr lang="en-US" sz="3000" dirty="0" smtClean="0"/>
              <a:t> defined on per-site basis to be comprehensive</a:t>
            </a:r>
            <a:endParaRPr lang="en-US" sz="3000" dirty="0" smtClean="0"/>
          </a:p>
          <a:p>
            <a:pPr lvl="1"/>
            <a:r>
              <a:rPr lang="en-US" dirty="0" smtClean="0"/>
              <a:t>Akin </a:t>
            </a:r>
            <a:r>
              <a:rPr lang="en-US" dirty="0" smtClean="0"/>
              <a:t>to          </a:t>
            </a:r>
            <a:r>
              <a:rPr lang="en-US" b="1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Archive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Facebook</a:t>
            </a:r>
            <a:r>
              <a:rPr lang="en-US" b="1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smtClean="0"/>
              <a:t>but generalized</a:t>
            </a:r>
          </a:p>
          <a:p>
            <a:r>
              <a:rPr lang="en-US" sz="3000" dirty="0" smtClean="0"/>
              <a:t>Implemented </a:t>
            </a:r>
            <a:r>
              <a:rPr lang="en-US" sz="3000" dirty="0" smtClean="0"/>
              <a:t>into         </a:t>
            </a:r>
            <a:r>
              <a:rPr lang="en-US" sz="3000" b="1" dirty="0" smtClean="0"/>
              <a:t> </a:t>
            </a:r>
            <a:r>
              <a:rPr lang="en-US" sz="3000" dirty="0" err="1" smtClean="0">
                <a:solidFill>
                  <a:srgbClr val="008701"/>
                </a:solidFill>
              </a:rPr>
              <a:t>WARCreate</a:t>
            </a:r>
            <a:endParaRPr lang="en-US" sz="3000" dirty="0" smtClean="0">
              <a:solidFill>
                <a:srgbClr val="008701"/>
              </a:solidFill>
            </a:endParaRPr>
          </a:p>
          <a:p>
            <a:r>
              <a:rPr lang="en-US" sz="3000" dirty="0" smtClean="0"/>
              <a:t>Utilize per-site specification to</a:t>
            </a:r>
            <a:br>
              <a:rPr lang="en-US" sz="3000" dirty="0" smtClean="0"/>
            </a:br>
            <a:r>
              <a:rPr lang="en-US" sz="3000" dirty="0" smtClean="0"/>
              <a:t>keep tools from breaking</a:t>
            </a:r>
            <a:r>
              <a:rPr lang="en-US" sz="3000" baseline="30000" dirty="0" smtClean="0">
                <a:latin typeface="Zapf Dingbats"/>
                <a:ea typeface="Zapf Dingbats"/>
                <a:cs typeface="Zapf Dingbats"/>
              </a:rPr>
              <a:t>★</a:t>
            </a:r>
            <a:endParaRPr lang="en-US" sz="3000" baseline="30000" dirty="0" smtClean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049513" y="4154371"/>
          <a:ext cx="3916687" cy="22515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487"/>
                <a:gridCol w="749300"/>
                <a:gridCol w="901700"/>
                <a:gridCol w="1092200"/>
              </a:tblGrid>
              <a:tr h="5446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personal stream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wall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posts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my tweets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global stream</a:t>
                      </a:r>
                      <a:endParaRPr 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news feed</a:t>
                      </a:r>
                      <a:endParaRPr 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streams</a:t>
                      </a:r>
                      <a:endParaRPr 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followees</a:t>
                      </a:r>
                      <a:r>
                        <a:rPr lang="en-US" sz="1000" dirty="0" smtClean="0"/>
                        <a:t>’ tweets</a:t>
                      </a:r>
                      <a:endParaRPr 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multimedia-photos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photos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photos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multimedia-videos</a:t>
                      </a:r>
                      <a:endParaRPr 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videos</a:t>
                      </a:r>
                      <a:endParaRPr 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videos</a:t>
                      </a:r>
                      <a:endParaRPr 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photo collection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albums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posts</a:t>
                      </a:r>
                      <a:endParaRPr 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notes</a:t>
                      </a:r>
                      <a:endParaRPr 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friends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friends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circles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following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Sequential Archiving?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C:\Documents and Settings\Matthew\My Documents\Downloads\archivefb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84016" y="2514601"/>
            <a:ext cx="723900" cy="723900"/>
          </a:xfrm>
          <a:prstGeom prst="rect">
            <a:avLst/>
          </a:prstGeom>
          <a:noFill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933" y="4207611"/>
            <a:ext cx="524333" cy="4262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7020" y="4192471"/>
            <a:ext cx="479520" cy="47952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47707" y="5910818"/>
            <a:ext cx="324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Digital Libraries Approach</a:t>
            </a:r>
            <a:r>
              <a:rPr lang="en-US" dirty="0" smtClean="0">
                <a:latin typeface="Zapf Dingbats"/>
                <a:ea typeface="Zapf Dingbats"/>
                <a:cs typeface="Zapf Dingbats"/>
              </a:rPr>
              <a:t>★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10" y="5043345"/>
            <a:ext cx="1309650" cy="32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441383" y="5056045"/>
            <a:ext cx="3573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Discovery &amp; Scraping:</a:t>
            </a:r>
          </a:p>
          <a:p>
            <a:pPr algn="r"/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Information Retrieval Approach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28799" y="5660041"/>
            <a:ext cx="102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versus -</a:t>
            </a:r>
            <a:endParaRPr lang="en-US" dirty="0"/>
          </a:p>
        </p:txBody>
      </p:sp>
      <p:pic>
        <p:nvPicPr>
          <p:cNvPr id="1026" name="Picture 2" descr="C:\Documents and Settings\Matthew\My Documents\Downloads\FB-f-Logo__blue_144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79691" y="4181667"/>
            <a:ext cx="483498" cy="483498"/>
          </a:xfrm>
          <a:prstGeom prst="rect">
            <a:avLst/>
          </a:prstGeom>
          <a:noFill/>
        </p:spPr>
      </p:pic>
      <p:grpSp>
        <p:nvGrpSpPr>
          <p:cNvPr id="22" name="Group 26"/>
          <p:cNvGrpSpPr/>
          <p:nvPr/>
        </p:nvGrpSpPr>
        <p:grpSpPr>
          <a:xfrm>
            <a:off x="3709945" y="3046604"/>
            <a:ext cx="756529" cy="837815"/>
            <a:chOff x="7065624" y="2573482"/>
            <a:chExt cx="855135" cy="94701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65624" y="2573482"/>
              <a:ext cx="837815" cy="83781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35332" y="3135071"/>
              <a:ext cx="385427" cy="385427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Only (and optionally) applied on recognized </a:t>
            </a:r>
            <a:r>
              <a:rPr lang="en-US" sz="3000" dirty="0" smtClean="0"/>
              <a:t>sites</a:t>
            </a:r>
            <a:endParaRPr lang="en-US" sz="3000" dirty="0" smtClean="0"/>
          </a:p>
          <a:p>
            <a:pPr lvl="1"/>
            <a:r>
              <a:rPr lang="en-US" sz="2600" dirty="0" smtClean="0"/>
              <a:t>scraping </a:t>
            </a:r>
            <a:r>
              <a:rPr lang="en-US" sz="2600" dirty="0" smtClean="0"/>
              <a:t>as fallback for establishing hierarchy</a:t>
            </a:r>
          </a:p>
          <a:p>
            <a:r>
              <a:rPr lang="en-US" sz="3000" dirty="0" smtClean="0"/>
              <a:t>Not limited to social </a:t>
            </a:r>
            <a:r>
              <a:rPr lang="en-US" sz="3000" dirty="0" smtClean="0"/>
              <a:t>medi</a:t>
            </a:r>
            <a:r>
              <a:rPr lang="en-US" sz="3000" dirty="0" smtClean="0"/>
              <a:t>a</a:t>
            </a:r>
          </a:p>
          <a:p>
            <a:pPr lvl="1"/>
            <a:r>
              <a:rPr lang="en-US" sz="2600" dirty="0" err="1" smtClean="0"/>
              <a:t>CNN.com</a:t>
            </a:r>
            <a:r>
              <a:rPr lang="en-US" sz="2600" dirty="0" smtClean="0"/>
              <a:t>, </a:t>
            </a:r>
            <a:r>
              <a:rPr lang="en-US" sz="2600" dirty="0" err="1" smtClean="0"/>
              <a:t>MSNBC.com</a:t>
            </a:r>
            <a:r>
              <a:rPr lang="en-US" sz="2600" dirty="0" smtClean="0"/>
              <a:t>, etc have similar hierarchies</a:t>
            </a:r>
            <a:endParaRPr lang="en-US" sz="2600" dirty="0" smtClean="0"/>
          </a:p>
          <a:p>
            <a:r>
              <a:rPr lang="en-US" sz="3000" dirty="0" smtClean="0"/>
              <a:t>Lives online, tools allude to and are always updated</a:t>
            </a:r>
          </a:p>
          <a:p>
            <a:r>
              <a:rPr lang="en-US" sz="3000" dirty="0" smtClean="0"/>
              <a:t>Standardized spec* prototype is live online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Hierarchy Definition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119" y="5987663"/>
            <a:ext cx="9090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M. Kelly, An Extensible Framework for Creating Personal Archives of Web Resources Requiring Authentication, Aug 2012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6"/>
          <p:cNvGrpSpPr/>
          <p:nvPr/>
        </p:nvGrpSpPr>
        <p:grpSpPr>
          <a:xfrm>
            <a:off x="6177668" y="2609012"/>
            <a:ext cx="756529" cy="837815"/>
            <a:chOff x="7065624" y="2573482"/>
            <a:chExt cx="855135" cy="9470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5624" y="2573482"/>
              <a:ext cx="837815" cy="83781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35332" y="3135071"/>
              <a:ext cx="385427" cy="385427"/>
            </a:xfrm>
            <a:prstGeom prst="rect">
              <a:avLst/>
            </a:prstGeom>
          </p:spPr>
        </p:pic>
      </p:grp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Firefox WARCreate in Beta</a:t>
            </a:r>
          </a:p>
          <a:p>
            <a:pPr lvl="1"/>
            <a:r>
              <a:rPr lang="en-US" dirty="0" smtClean="0"/>
              <a:t>Chrome WARCreate Users Can Currently </a:t>
            </a:r>
            <a:br>
              <a:rPr lang="en-US" dirty="0" smtClean="0"/>
            </a:br>
            <a:r>
              <a:rPr lang="en-US" i="1" dirty="0" smtClean="0"/>
              <a:t>Archive What They See </a:t>
            </a:r>
            <a:r>
              <a:rPr lang="en-US" i="1" dirty="0" smtClean="0"/>
              <a:t>Now w</a:t>
            </a:r>
            <a:r>
              <a:rPr lang="en-US" i="1" dirty="0" smtClean="0"/>
              <a:t>ith</a:t>
            </a:r>
            <a:endParaRPr lang="en-US" i="1" dirty="0" smtClean="0"/>
          </a:p>
          <a:p>
            <a:r>
              <a:rPr lang="en-US" dirty="0" smtClean="0"/>
              <a:t>Sequential Archiving Implemented in Chrome WARCreate, needs porting</a:t>
            </a:r>
          </a:p>
          <a:p>
            <a:r>
              <a:rPr lang="en-US" dirty="0" smtClean="0"/>
              <a:t>Next Big Hurdle: Working with Archive-It in WARC upload logistics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03372" y="2609012"/>
            <a:ext cx="696047" cy="69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6961207" y="2765957"/>
            <a:ext cx="34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&amp;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pic>
        <p:nvPicPr>
          <p:cNvPr id="14" name="Picture 4" descr="va-tech-cnn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3805" y="1417638"/>
            <a:ext cx="5112995" cy="3990976"/>
          </a:xfrm>
          <a:prstGeom prst="rect">
            <a:avLst/>
          </a:prstGeom>
          <a:noFill/>
          <a:effectLst>
            <a:outerShdw blurRad="190500" dist="635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Timely Capture Is Important</a:t>
            </a:r>
            <a:br>
              <a:rPr lang="en-US" dirty="0" smtClean="0"/>
            </a:br>
            <a:r>
              <a:rPr lang="en-US" sz="2667" dirty="0" smtClean="0"/>
              <a:t>Use </a:t>
            </a:r>
            <a:r>
              <a:rPr lang="en-US" sz="2667" dirty="0" smtClean="0"/>
              <a:t>Case: Capturing Breaking Stories</a:t>
            </a:r>
            <a:endParaRPr lang="en-US" sz="2667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3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Calls for seed </a:t>
            </a:r>
            <a:r>
              <a:rPr lang="en-US" sz="3000" dirty="0" err="1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URIs</a:t>
            </a:r>
            <a:r>
              <a:rPr lang="en-US" sz="30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 </a:t>
            </a:r>
            <a:br>
              <a:rPr lang="en-US" sz="30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</a:br>
            <a:r>
              <a:rPr lang="en-US" sz="30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    are reactionary</a:t>
            </a:r>
          </a:p>
          <a:p>
            <a:r>
              <a:rPr lang="en-US" sz="30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Not quick enough </a:t>
            </a:r>
            <a:br>
              <a:rPr lang="en-US" sz="30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</a:br>
            <a:r>
              <a:rPr lang="en-US" sz="30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for rapidly</a:t>
            </a:r>
            <a:br>
              <a:rPr lang="en-US" sz="30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</a:br>
            <a:r>
              <a:rPr lang="en-US" sz="30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evolving events</a:t>
            </a:r>
          </a:p>
          <a:p>
            <a:endParaRPr lang="en-US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Our Archiving Tools!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000" dirty="0" smtClean="0"/>
              <a:t>Share Your Use Cases for Capturing the Unpreserved and the </a:t>
            </a:r>
            <a:r>
              <a:rPr lang="en-US" sz="3000" dirty="0" err="1" smtClean="0"/>
              <a:t>Unpreservable</a:t>
            </a:r>
            <a:endParaRPr lang="en-US" sz="3000" dirty="0" smtClean="0"/>
          </a:p>
          <a:p>
            <a:r>
              <a:rPr lang="en-US" sz="3000" dirty="0" smtClean="0"/>
              <a:t>Help Us Improve Our Tools, Give Feedback!</a:t>
            </a:r>
          </a:p>
          <a:p>
            <a:pPr algn="ctr">
              <a:buNone/>
            </a:pPr>
            <a:r>
              <a:rPr lang="en-US" sz="3000" dirty="0" smtClean="0">
                <a:hlinkClick r:id="rId3"/>
              </a:rPr>
              <a:t>http://bit.ly/wc-wail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Archive What I See Now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3838" y="2046057"/>
            <a:ext cx="1650843" cy="165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Group 26"/>
          <p:cNvGrpSpPr/>
          <p:nvPr/>
        </p:nvGrpSpPr>
        <p:grpSpPr>
          <a:xfrm>
            <a:off x="7428161" y="2435382"/>
            <a:ext cx="1495637" cy="1656337"/>
            <a:chOff x="7065624" y="2573482"/>
            <a:chExt cx="855135" cy="94701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65624" y="2573482"/>
              <a:ext cx="837815" cy="83781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35332" y="3135071"/>
              <a:ext cx="385427" cy="385427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534047" y="2066050"/>
            <a:ext cx="39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Web Archiving Integration Layer (WAIL)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97823" y="2375820"/>
            <a:ext cx="36339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http://matkelly.com/WAIL</a:t>
            </a:r>
          </a:p>
          <a:p>
            <a:r>
              <a:rPr lang="en-US" sz="1400" i="1" dirty="0" smtClean="0"/>
              <a:t>       One-Click Preservation   </a:t>
            </a:r>
          </a:p>
          <a:p>
            <a:r>
              <a:rPr lang="en-US" sz="1400" dirty="0" smtClean="0"/>
              <a:t>          </a:t>
            </a:r>
            <a:r>
              <a:rPr lang="en-US" sz="1400" dirty="0" err="1" smtClean="0"/>
              <a:t>Heritrix</a:t>
            </a:r>
            <a:r>
              <a:rPr lang="en-US" sz="1400" dirty="0" smtClean="0"/>
              <a:t>, Wayback and Others On Your PC!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054399" y="3004373"/>
            <a:ext cx="24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WARCreate for Chrome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09334" y="3262486"/>
            <a:ext cx="4721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http://WARCreate.com</a:t>
            </a:r>
          </a:p>
          <a:p>
            <a:pPr algn="r"/>
            <a:r>
              <a:rPr lang="en-US" sz="1400" dirty="0" smtClean="0"/>
              <a:t>Create WARC files form any web </a:t>
            </a:r>
            <a:r>
              <a:rPr lang="en-US" sz="1400" dirty="0" smtClean="0"/>
              <a:t>page  </a:t>
            </a:r>
            <a:r>
              <a:rPr lang="en-US" sz="1400" dirty="0" smtClean="0"/>
              <a:t>from your browser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5029" y="4094369"/>
            <a:ext cx="437903" cy="41250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733502" y="4122591"/>
            <a:ext cx="1256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version in beta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718266" y="4273658"/>
            <a:ext cx="1308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Available Soon!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va-tech-cnn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27581" y="1417638"/>
            <a:ext cx="5114129" cy="3990975"/>
          </a:xfrm>
          <a:prstGeom prst="rect">
            <a:avLst/>
          </a:prstGeom>
          <a:noFill/>
          <a:effectLst>
            <a:outerShdw blurRad="190500" dist="63500" dir="5400000" algn="tl" rotWithShape="0">
              <a:srgbClr val="000000">
                <a:alpha val="7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Timely Capture Is Important</a:t>
            </a:r>
            <a:br>
              <a:rPr lang="en-US" dirty="0" smtClean="0"/>
            </a:br>
            <a:r>
              <a:rPr lang="en-US" sz="2667" dirty="0" smtClean="0"/>
              <a:t>Use </a:t>
            </a:r>
            <a:r>
              <a:rPr lang="en-US" sz="2667" dirty="0" smtClean="0"/>
              <a:t>Case: Capturing Breaking Stories</a:t>
            </a:r>
            <a:endParaRPr lang="en-US" sz="2667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3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Intermediate</a:t>
            </a:r>
            <a:br>
              <a:rPr lang="en-US" sz="30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</a:br>
            <a:r>
              <a:rPr lang="en-US" sz="30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mementos missed</a:t>
            </a:r>
          </a:p>
          <a:p>
            <a:r>
              <a:rPr lang="en-US" sz="30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The story is</a:t>
            </a:r>
            <a:br>
              <a:rPr lang="en-US" sz="30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</a:br>
            <a:r>
              <a:rPr lang="en-US" sz="30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incomplete</a:t>
            </a:r>
            <a:endParaRPr lang="en-US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va-tech-cnn-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16648" y="1387487"/>
            <a:ext cx="6230353" cy="4863136"/>
          </a:xfrm>
          <a:prstGeom prst="rect">
            <a:avLst/>
          </a:prstGeom>
          <a:noFill/>
          <a:effectLst>
            <a:outerShdw blurRad="190500" dist="63500" dir="5400000" algn="tl" rotWithShape="0">
              <a:srgbClr val="000000">
                <a:alpha val="7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Timely Capture Is Important</a:t>
            </a:r>
            <a:br>
              <a:rPr lang="en-US" dirty="0" smtClean="0"/>
            </a:br>
            <a:r>
              <a:rPr lang="en-US" sz="2667" dirty="0" smtClean="0"/>
              <a:t>Use </a:t>
            </a:r>
            <a:r>
              <a:rPr lang="en-US" sz="2667" dirty="0" smtClean="0"/>
              <a:t>Case: Capturing Breaking Stories</a:t>
            </a:r>
            <a:endParaRPr lang="en-US" sz="2667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Timely Capture Is Important</a:t>
            </a:r>
            <a:br>
              <a:rPr lang="en-US" dirty="0" smtClean="0"/>
            </a:br>
            <a:r>
              <a:rPr lang="en-US" sz="2667" dirty="0" smtClean="0"/>
              <a:t>Use </a:t>
            </a:r>
            <a:r>
              <a:rPr lang="en-US" sz="2667" dirty="0" smtClean="0"/>
              <a:t>Case: Capturing Breaking Stories</a:t>
            </a:r>
            <a:endParaRPr lang="en-US" sz="2667" dirty="0"/>
          </a:p>
        </p:txBody>
      </p:sp>
      <p:pic>
        <p:nvPicPr>
          <p:cNvPr id="14" name="Picture 2" descr="va-tech-cnn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9260" y="1542707"/>
            <a:ext cx="6469555" cy="5049846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53118" y="274638"/>
            <a:ext cx="9090882" cy="63655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35"/>
          <p:cNvSpPr>
            <a:spLocks noGrp="1"/>
          </p:cNvSpPr>
          <p:nvPr>
            <p:ph idx="1"/>
          </p:nvPr>
        </p:nvSpPr>
        <p:spPr>
          <a:xfrm>
            <a:off x="-1209579" y="1389239"/>
            <a:ext cx="11641667" cy="496711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b="1" dirty="0" smtClean="0">
                <a:ln>
                  <a:solidFill>
                    <a:srgbClr val="800000">
                      <a:alpha val="48000"/>
                    </a:srgbClr>
                  </a:solidFill>
                </a:ln>
                <a:solidFill>
                  <a:srgbClr val="FF0000"/>
                </a:solidFill>
              </a:rPr>
              <a:t>How </a:t>
            </a:r>
            <a:r>
              <a:rPr lang="en-US" sz="3600" b="1" dirty="0" smtClean="0">
                <a:ln>
                  <a:solidFill>
                    <a:srgbClr val="800000">
                      <a:alpha val="48000"/>
                    </a:srgbClr>
                  </a:solidFill>
                </a:ln>
                <a:solidFill>
                  <a:srgbClr val="FF0000"/>
                </a:solidFill>
              </a:rPr>
              <a:t>Much of the Story</a:t>
            </a:r>
            <a:r>
              <a:rPr lang="en-US" sz="4800" b="1" dirty="0" smtClean="0">
                <a:ln>
                  <a:solidFill>
                    <a:srgbClr val="800000">
                      <a:alpha val="48000"/>
                    </a:srgbClr>
                  </a:solidFill>
                </a:ln>
                <a:solidFill>
                  <a:srgbClr val="FF0000"/>
                </a:solidFill>
              </a:rPr>
              <a:t/>
            </a:r>
            <a:br>
              <a:rPr lang="en-US" sz="4800" b="1" dirty="0" smtClean="0">
                <a:ln>
                  <a:solidFill>
                    <a:srgbClr val="800000">
                      <a:alpha val="48000"/>
                    </a:srgbClr>
                  </a:solidFill>
                </a:ln>
                <a:solidFill>
                  <a:srgbClr val="FF0000"/>
                </a:solidFill>
              </a:rPr>
            </a:br>
            <a:r>
              <a:rPr lang="en-US" sz="12800" b="1" dirty="0" smtClean="0">
                <a:ln>
                  <a:solidFill>
                    <a:srgbClr val="800000">
                      <a:alpha val="48000"/>
                    </a:srgbClr>
                  </a:solidFill>
                </a:ln>
                <a:solidFill>
                  <a:srgbClr val="FF0000"/>
                </a:solidFill>
              </a:rPr>
              <a:t>IS MISSING</a:t>
            </a:r>
          </a:p>
          <a:p>
            <a:pPr algn="ctr">
              <a:buNone/>
            </a:pPr>
            <a:r>
              <a:rPr lang="en-US" sz="4800" b="1" dirty="0" smtClean="0">
                <a:ln>
                  <a:solidFill>
                    <a:srgbClr val="800000">
                      <a:alpha val="48000"/>
                    </a:srgbClr>
                  </a:solidFill>
                </a:ln>
                <a:solidFill>
                  <a:srgbClr val="FF0000"/>
                </a:solidFill>
              </a:rPr>
              <a:t>in the Web Archives?</a:t>
            </a:r>
            <a:endParaRPr lang="en-US" sz="4800" b="1" dirty="0" smtClean="0">
              <a:ln>
                <a:solidFill>
                  <a:srgbClr val="800000">
                    <a:alpha val="48000"/>
                  </a:srgbClr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3-11-09 at 4.12.2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184" y="2603500"/>
            <a:ext cx="4894815" cy="3819652"/>
          </a:xfrm>
          <a:prstGeom prst="rect">
            <a:avLst/>
          </a:prstGeom>
        </p:spPr>
      </p:pic>
      <p:sp>
        <p:nvSpPr>
          <p:cNvPr id="27" name="Curved Left Arrow 26"/>
          <p:cNvSpPr/>
          <p:nvPr/>
        </p:nvSpPr>
        <p:spPr>
          <a:xfrm rot="18149952">
            <a:off x="6343388" y="1192846"/>
            <a:ext cx="1165779" cy="2657091"/>
          </a:xfrm>
          <a:prstGeom prst="curvedLeftArrow">
            <a:avLst/>
          </a:prstGeom>
          <a:solidFill>
            <a:srgbClr val="41557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18" y="2960511"/>
            <a:ext cx="1891964" cy="2053473"/>
          </a:xfrm>
          <a:prstGeom prst="rect">
            <a:avLst/>
          </a:prstGeom>
        </p:spPr>
      </p:pic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Users take ad hoc approaches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Screenshots of </a:t>
            </a:r>
            <a:r>
              <a:rPr lang="en-US" sz="2400" dirty="0" smtClean="0"/>
              <a:t>Pages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Other sub-optimal</a:t>
            </a:r>
            <a:br>
              <a:rPr lang="en-US" sz="2400" dirty="0" smtClean="0"/>
            </a:br>
            <a:r>
              <a:rPr lang="en-US" sz="2400" dirty="0" smtClean="0"/>
              <a:t>              approaches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Amateur Archivist’s </a:t>
            </a:r>
            <a:r>
              <a:rPr lang="en-US" dirty="0" smtClean="0"/>
              <a:t>Approach</a:t>
            </a:r>
            <a:br>
              <a:rPr lang="en-US" dirty="0" smtClean="0"/>
            </a:br>
            <a:r>
              <a:rPr lang="en-US" dirty="0" smtClean="0"/>
              <a:t>to Just-In-Time capture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261" y="2263220"/>
            <a:ext cx="4500962" cy="34027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700" dirty="0" smtClean="0"/>
              <a:t>Acknowledge the problem: </a:t>
            </a:r>
          </a:p>
          <a:p>
            <a:pPr lvl="1"/>
            <a:r>
              <a:rPr lang="en-US" sz="3300" dirty="0" smtClean="0"/>
              <a:t>THE TOOLS ARE DIFFICULT!</a:t>
            </a:r>
          </a:p>
          <a:p>
            <a:r>
              <a:rPr lang="en-US" sz="3700" dirty="0" smtClean="0"/>
              <a:t>Resolve the problem:</a:t>
            </a:r>
          </a:p>
          <a:p>
            <a:pPr lvl="1"/>
            <a:r>
              <a:rPr lang="en-US" dirty="0" smtClean="0"/>
              <a:t>Build </a:t>
            </a:r>
            <a:r>
              <a:rPr lang="en-US" dirty="0" smtClean="0"/>
              <a:t>more accessible </a:t>
            </a:r>
            <a:r>
              <a:rPr lang="en-US" dirty="0" smtClean="0"/>
              <a:t>tools (make it </a:t>
            </a:r>
            <a:r>
              <a:rPr lang="en-US" dirty="0" smtClean="0"/>
              <a:t>EASY)</a:t>
            </a:r>
            <a:endParaRPr lang="en-US" dirty="0" smtClean="0"/>
          </a:p>
          <a:p>
            <a:pPr lvl="1"/>
            <a:r>
              <a:rPr lang="en-US" dirty="0" smtClean="0"/>
              <a:t>Appeal to standards (e.g., WARC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Make </a:t>
            </a:r>
            <a:r>
              <a:rPr lang="en-US" dirty="0" smtClean="0"/>
              <a:t>interoperable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Enabling The Amateur </a:t>
            </a:r>
            <a:br>
              <a:rPr lang="en-US" dirty="0" smtClean="0"/>
            </a:br>
            <a:r>
              <a:rPr lang="en-US" dirty="0" smtClean="0"/>
              <a:t>Web Archivist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86978" y="4890691"/>
            <a:ext cx="16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28500:2009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378" y="3476297"/>
            <a:ext cx="1580420" cy="15804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i="1" dirty="0" smtClean="0"/>
              <a:t>Safety</a:t>
            </a:r>
            <a:r>
              <a:rPr lang="en-US" sz="3000" dirty="0" smtClean="0"/>
              <a:t> of Archives Requires $</a:t>
            </a:r>
          </a:p>
          <a:p>
            <a:r>
              <a:rPr lang="en-US" sz="3000" dirty="0" smtClean="0"/>
              <a:t>Institutions Require Funding</a:t>
            </a:r>
          </a:p>
          <a:p>
            <a:r>
              <a:rPr lang="en-US" sz="3000" dirty="0" smtClean="0"/>
              <a:t>Users’ Hard Drives Fail</a:t>
            </a:r>
          </a:p>
          <a:p>
            <a:pPr lvl="1"/>
            <a:r>
              <a:rPr lang="en-US" sz="2600" dirty="0" smtClean="0"/>
              <a:t>No Access to Save-As files</a:t>
            </a:r>
            <a:br>
              <a:rPr lang="en-US" sz="2600" dirty="0" smtClean="0"/>
            </a:br>
            <a:r>
              <a:rPr lang="en-US" sz="2600" dirty="0" smtClean="0"/>
              <a:t>and Screenshots</a:t>
            </a:r>
            <a:endParaRPr lang="en-US" sz="2600" dirty="0" smtClean="0"/>
          </a:p>
          <a:p>
            <a:r>
              <a:rPr lang="en-US" sz="3000" dirty="0" smtClean="0"/>
              <a:t>H</a:t>
            </a:r>
            <a:r>
              <a:rPr lang="en-US" sz="3000" dirty="0" smtClean="0"/>
              <a:t>ybrid </a:t>
            </a:r>
            <a:r>
              <a:rPr lang="en-US" sz="3000" dirty="0" smtClean="0"/>
              <a:t>approach</a:t>
            </a:r>
            <a:r>
              <a:rPr lang="en-US" sz="3000" dirty="0" smtClean="0"/>
              <a:t> needed</a:t>
            </a:r>
          </a:p>
          <a:p>
            <a:pPr lvl="1"/>
            <a:r>
              <a:rPr lang="en-US" sz="2600" dirty="0" smtClean="0"/>
              <a:t>L</a:t>
            </a:r>
            <a:r>
              <a:rPr lang="en-US" sz="2600" dirty="0" smtClean="0"/>
              <a:t>everage </a:t>
            </a:r>
            <a:r>
              <a:rPr lang="en-US" sz="2600" dirty="0" smtClean="0"/>
              <a:t>institutional safety, formats, and </a:t>
            </a:r>
            <a:r>
              <a:rPr lang="en-US" sz="2600" dirty="0" smtClean="0"/>
              <a:t>tech</a:t>
            </a:r>
            <a:endParaRPr lang="en-US" sz="2600" dirty="0" smtClean="0"/>
          </a:p>
          <a:p>
            <a:pPr lvl="1"/>
            <a:r>
              <a:rPr lang="en-US" sz="2600" dirty="0" smtClean="0"/>
              <a:t>allow </a:t>
            </a:r>
            <a:r>
              <a:rPr lang="en-US" sz="2600" dirty="0" smtClean="0"/>
              <a:t>direct user deposits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Institutional Dilemma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316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November 12, 2013</a:t>
            </a:r>
            <a:br>
              <a:rPr lang="en-US" sz="1100" dirty="0" smtClean="0"/>
            </a:br>
            <a:r>
              <a:rPr lang="en-US" sz="1100" dirty="0" smtClean="0"/>
              <a:t>Salt Lake City, Utah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069814" y="6592553"/>
            <a:ext cx="205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2013 Archive-It Partner Meeting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creen Shot 2013-11-09 at 4.03.4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898" y="1595062"/>
            <a:ext cx="4061241" cy="31543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Studio.thmx</Template>
  <TotalTime>4920</TotalTime>
  <Words>1813</Words>
  <Application>Microsoft Macintosh PowerPoint</Application>
  <PresentationFormat>On-screen Show (4:3)</PresentationFormat>
  <Paragraphs>344</Paragraphs>
  <Slides>30</Slides>
  <Notes>26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Archive What I See Now</vt:lpstr>
      <vt:lpstr>What’s the Problem?</vt:lpstr>
      <vt:lpstr>Timely Capture Is Important Use Case: Capturing Breaking Stories</vt:lpstr>
      <vt:lpstr>Timely Capture Is Important Use Case: Capturing Breaking Stories</vt:lpstr>
      <vt:lpstr>Timely Capture Is Important Use Case: Capturing Breaking Stories</vt:lpstr>
      <vt:lpstr>Timely Capture Is Important Use Case: Capturing Breaking Stories</vt:lpstr>
      <vt:lpstr>The Amateur Archivist’s Approach to Just-In-Time capture</vt:lpstr>
      <vt:lpstr>Enabling The Amateur  Web Archivist</vt:lpstr>
      <vt:lpstr>The Institutional Dilemma</vt:lpstr>
      <vt:lpstr>So we built it!</vt:lpstr>
      <vt:lpstr>WARCreate – How it Works</vt:lpstr>
      <vt:lpstr>Preserving the Original Context Use Case: Capturing Facebook</vt:lpstr>
      <vt:lpstr>Preserving the Original Context Use Case: Capturing Facebook</vt:lpstr>
      <vt:lpstr>Preserving the Original Context Use Case: Capturing Facebook</vt:lpstr>
      <vt:lpstr>Preserving the Original Context Use Case: Capturing Facebook</vt:lpstr>
      <vt:lpstr>So we built it!</vt:lpstr>
      <vt:lpstr>Users can now create WARCs!</vt:lpstr>
      <vt:lpstr>So, again, we built it!</vt:lpstr>
      <vt:lpstr>So, again, we built it!</vt:lpstr>
      <vt:lpstr>The Archive What I See Now Project</vt:lpstr>
      <vt:lpstr>The Archive What I See Now Project: Three Goals</vt:lpstr>
      <vt:lpstr>Porting WARCreate to Firefox</vt:lpstr>
      <vt:lpstr>The Archive What I See Now Project: Three Goals</vt:lpstr>
      <vt:lpstr>The Archive What I See Now Project: Three Goals</vt:lpstr>
      <vt:lpstr>Uploading WARCs: An Open Question</vt:lpstr>
      <vt:lpstr>The Archive What I See Now Project: Three Goals</vt:lpstr>
      <vt:lpstr>Sequential Archiving?</vt:lpstr>
      <vt:lpstr>Online Hierarchy Definition</vt:lpstr>
      <vt:lpstr>Summary</vt:lpstr>
      <vt:lpstr>Archive What I See Now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WARCreate and WAIL: WARC, Wayback and Heritrix Made Easy</dc:title>
  <dc:subject/>
  <dc:creator>Matt Kelly</dc:creator>
  <cp:keywords/>
  <dc:description/>
  <cp:lastModifiedBy>Mat Kelly</cp:lastModifiedBy>
  <cp:revision>441</cp:revision>
  <dcterms:created xsi:type="dcterms:W3CDTF">2013-11-12T04:21:00Z</dcterms:created>
  <dcterms:modified xsi:type="dcterms:W3CDTF">2013-11-12T14:41:53Z</dcterms:modified>
  <cp:category/>
</cp:coreProperties>
</file>