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00"/>
    <a:srgbClr val="0080FF"/>
    <a:srgbClr val="0093D5"/>
    <a:srgbClr val="F6E46B"/>
    <a:srgbClr val="E0D06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2523" autoAdjust="0"/>
  </p:normalViewPr>
  <p:slideViewPr>
    <p:cSldViewPr snapToGrid="0" snapToObjects="1">
      <p:cViewPr>
        <p:scale>
          <a:sx n="75" d="100"/>
          <a:sy n="75" d="100"/>
        </p:scale>
        <p:origin x="-260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925F1-3664-E046-87B3-DF2B2D3C290B}" type="datetimeFigureOut">
              <a:rPr lang="en-US" smtClean="0"/>
              <a:pPr/>
              <a:t>10/24/13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5DE1C-9A7A-374F-A554-3884B348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4512-7483-F54E-A9B1-1BEEAE5FD76C}" type="datetimeFigureOut">
              <a:rPr lang="en-US" smtClean="0"/>
              <a:pPr/>
              <a:t>10/24/13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FE203-8F19-FC42-80EF-7F4237B60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8CA6-91FA-DD49-B000-C3E605FA73C0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8165-F2F5-4843-A74D-2F569859852A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A03-252D-D246-8CB6-863245B584D1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A6FD-B308-754C-982B-D8DE0563FABF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876-B639-B547-929D-BFD91775641D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963E-3C3E-E344-AC9F-7EC49F4C6557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7D7-FF83-864C-B725-C22A55DD8F1E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1C9-FDD7-4C49-8EE8-3B733F3D956B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9DF1-E9DE-8042-B81D-B2E400207384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D23C-4F5F-7A4E-A01A-CB99013B3BCC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950D-6F2D-9546-BD2E-95EEF0D84372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EEF1-2BCC-FF48-92FA-A3CA09C05ABB}" type="datetime1">
              <a:rPr lang="en-US" smtClean="0"/>
              <a:pPr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machawk1.github.io/movieExplor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Graph-Based Navigation of a Box Office Prediction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199"/>
            <a:ext cx="9144000" cy="273473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1F497D"/>
                </a:solidFill>
              </a:rPr>
              <a:t>Mat Kelly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Web Science and Digital Libraries Research Group</a:t>
            </a:r>
            <a:endParaRPr lang="en-US" sz="2400" b="1" dirty="0" smtClean="0">
              <a:solidFill>
                <a:srgbClr val="1F497D"/>
              </a:solidFill>
            </a:endParaRPr>
          </a:p>
          <a:p>
            <a:r>
              <a:rPr lang="en-US" sz="2400" dirty="0" smtClean="0">
                <a:solidFill>
                  <a:srgbClr val="1F497D"/>
                </a:solidFill>
              </a:rPr>
              <a:t>Old Dominion University</a:t>
            </a:r>
            <a:br>
              <a:rPr lang="en-US" sz="2400" dirty="0" smtClean="0">
                <a:solidFill>
                  <a:srgbClr val="1F497D"/>
                </a:solidFill>
              </a:rPr>
            </a:b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mkelly@cs.odu.edu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Presented at: IEEE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VIS 2013, 16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October 2013 &amp; 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CS595, Intro to Web Science, 24 October 2013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1016000" y="5797550"/>
            <a:ext cx="1473200" cy="1117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6000" y="1833602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0798" y="2189202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81867" y="2032001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33318" y="2189202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81867" y="2794001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33318" y="2951202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81867" y="3539066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33318" y="3696267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081867" y="4373600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33318" y="453080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81867" y="5118668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48653" y="527586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</a:t>
            </a:r>
            <a:endParaRPr lang="en-US" dirty="0"/>
          </a:p>
        </p:txBody>
      </p:sp>
      <p:cxnSp>
        <p:nvCxnSpPr>
          <p:cNvPr id="43" name="Elbow Connector 42"/>
          <p:cNvCxnSpPr>
            <a:stCxn id="10" idx="6"/>
            <a:endCxn id="22" idx="2"/>
          </p:cNvCxnSpPr>
          <p:nvPr/>
        </p:nvCxnSpPr>
        <p:spPr>
          <a:xfrm>
            <a:off x="2489200" y="2392402"/>
            <a:ext cx="592667" cy="7571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2"/>
          <p:cNvCxnSpPr>
            <a:stCxn id="10" idx="6"/>
            <a:endCxn id="24" idx="2"/>
          </p:cNvCxnSpPr>
          <p:nvPr/>
        </p:nvCxnSpPr>
        <p:spPr>
          <a:xfrm>
            <a:off x="2489200" y="2392402"/>
            <a:ext cx="592667" cy="15022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2"/>
          <p:cNvCxnSpPr>
            <a:stCxn id="10" idx="6"/>
            <a:endCxn id="26" idx="2"/>
          </p:cNvCxnSpPr>
          <p:nvPr/>
        </p:nvCxnSpPr>
        <p:spPr>
          <a:xfrm>
            <a:off x="2489200" y="2392402"/>
            <a:ext cx="592667" cy="2336798"/>
          </a:xfrm>
          <a:prstGeom prst="curvedConnector3">
            <a:avLst>
              <a:gd name="adj1" fmla="val 3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>
            <a:stCxn id="10" idx="6"/>
            <a:endCxn id="28" idx="2"/>
          </p:cNvCxnSpPr>
          <p:nvPr/>
        </p:nvCxnSpPr>
        <p:spPr>
          <a:xfrm>
            <a:off x="2489200" y="2392402"/>
            <a:ext cx="592667" cy="3081866"/>
          </a:xfrm>
          <a:prstGeom prst="curvedConnector3">
            <a:avLst>
              <a:gd name="adj1" fmla="val -14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42"/>
          <p:cNvCxnSpPr>
            <a:stCxn id="10" idx="6"/>
            <a:endCxn id="16" idx="2"/>
          </p:cNvCxnSpPr>
          <p:nvPr/>
        </p:nvCxnSpPr>
        <p:spPr>
          <a:xfrm flipV="1">
            <a:off x="2489200" y="2387601"/>
            <a:ext cx="592667" cy="4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16000" y="4559868"/>
            <a:ext cx="1473200" cy="1117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20798" y="4934002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MOVIE2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798" y="6171684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MOVIE3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503333" y="1833602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754725" y="2207736"/>
            <a:ext cx="11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MOVIE1,1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503333" y="3149601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666248" y="3506799"/>
            <a:ext cx="11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MOVIE1,2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03333" y="4441334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683181" y="4779999"/>
            <a:ext cx="11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MOVIE1,3</a:t>
            </a:r>
            <a:endParaRPr lang="en-US" dirty="0"/>
          </a:p>
        </p:txBody>
      </p:sp>
      <p:cxnSp>
        <p:nvCxnSpPr>
          <p:cNvPr id="69" name="Elbow Connector 42"/>
          <p:cNvCxnSpPr>
            <a:stCxn id="16" idx="6"/>
            <a:endCxn id="63" idx="2"/>
          </p:cNvCxnSpPr>
          <p:nvPr/>
        </p:nvCxnSpPr>
        <p:spPr>
          <a:xfrm>
            <a:off x="4555067" y="2387601"/>
            <a:ext cx="948266" cy="4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42"/>
          <p:cNvCxnSpPr>
            <a:stCxn id="16" idx="6"/>
            <a:endCxn id="65" idx="2"/>
          </p:cNvCxnSpPr>
          <p:nvPr/>
        </p:nvCxnSpPr>
        <p:spPr>
          <a:xfrm>
            <a:off x="4555067" y="2387601"/>
            <a:ext cx="948266" cy="1320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42"/>
          <p:cNvCxnSpPr>
            <a:stCxn id="16" idx="6"/>
            <a:endCxn id="67" idx="2"/>
          </p:cNvCxnSpPr>
          <p:nvPr/>
        </p:nvCxnSpPr>
        <p:spPr>
          <a:xfrm>
            <a:off x="4555067" y="2387601"/>
            <a:ext cx="948266" cy="26125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1627009" y="2717425"/>
            <a:ext cx="13179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1016000" y="5797550"/>
            <a:ext cx="1473200" cy="1117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6000" y="1833602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0798" y="2189202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81867" y="2032001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33318" y="2189202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81867" y="2794001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33318" y="2951202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81867" y="3539066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33318" y="3696267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081867" y="4373600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33318" y="453080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81867" y="5118668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48653" y="527586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</a:t>
            </a:r>
            <a:endParaRPr lang="en-US" dirty="0"/>
          </a:p>
        </p:txBody>
      </p:sp>
      <p:cxnSp>
        <p:nvCxnSpPr>
          <p:cNvPr id="43" name="Elbow Connector 42"/>
          <p:cNvCxnSpPr>
            <a:stCxn id="10" idx="6"/>
            <a:endCxn id="22" idx="2"/>
          </p:cNvCxnSpPr>
          <p:nvPr/>
        </p:nvCxnSpPr>
        <p:spPr>
          <a:xfrm>
            <a:off x="2489200" y="2392402"/>
            <a:ext cx="592667" cy="7571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2"/>
          <p:cNvCxnSpPr>
            <a:stCxn id="10" idx="6"/>
            <a:endCxn id="24" idx="2"/>
          </p:cNvCxnSpPr>
          <p:nvPr/>
        </p:nvCxnSpPr>
        <p:spPr>
          <a:xfrm>
            <a:off x="2489200" y="2392402"/>
            <a:ext cx="592667" cy="15022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2"/>
          <p:cNvCxnSpPr>
            <a:stCxn id="10" idx="6"/>
            <a:endCxn id="26" idx="2"/>
          </p:cNvCxnSpPr>
          <p:nvPr/>
        </p:nvCxnSpPr>
        <p:spPr>
          <a:xfrm>
            <a:off x="2489200" y="2392402"/>
            <a:ext cx="592667" cy="2336798"/>
          </a:xfrm>
          <a:prstGeom prst="curvedConnector3">
            <a:avLst>
              <a:gd name="adj1" fmla="val 3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>
            <a:stCxn id="10" idx="6"/>
            <a:endCxn id="28" idx="2"/>
          </p:cNvCxnSpPr>
          <p:nvPr/>
        </p:nvCxnSpPr>
        <p:spPr>
          <a:xfrm>
            <a:off x="2489200" y="2392402"/>
            <a:ext cx="592667" cy="3081866"/>
          </a:xfrm>
          <a:prstGeom prst="curvedConnector3">
            <a:avLst>
              <a:gd name="adj1" fmla="val -14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42"/>
          <p:cNvCxnSpPr>
            <a:stCxn id="10" idx="6"/>
            <a:endCxn id="16" idx="2"/>
          </p:cNvCxnSpPr>
          <p:nvPr/>
        </p:nvCxnSpPr>
        <p:spPr>
          <a:xfrm flipV="1">
            <a:off x="2489200" y="2387601"/>
            <a:ext cx="592667" cy="4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16000" y="4559868"/>
            <a:ext cx="1473200" cy="1117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20798" y="4934002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MOVIE2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798" y="6171684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MOVIE3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503333" y="1833602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754725" y="2207736"/>
            <a:ext cx="11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MOVIE1,1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503333" y="3149601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666248" y="3506799"/>
            <a:ext cx="11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MOVIE1,2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03333" y="4441334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683181" y="4779999"/>
            <a:ext cx="11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MOVIE1,3</a:t>
            </a:r>
            <a:endParaRPr lang="en-US" dirty="0"/>
          </a:p>
        </p:txBody>
      </p:sp>
      <p:cxnSp>
        <p:nvCxnSpPr>
          <p:cNvPr id="69" name="Elbow Connector 42"/>
          <p:cNvCxnSpPr>
            <a:stCxn id="16" idx="6"/>
            <a:endCxn id="63" idx="2"/>
          </p:cNvCxnSpPr>
          <p:nvPr/>
        </p:nvCxnSpPr>
        <p:spPr>
          <a:xfrm>
            <a:off x="4555067" y="2387601"/>
            <a:ext cx="948266" cy="4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42"/>
          <p:cNvCxnSpPr>
            <a:stCxn id="16" idx="6"/>
            <a:endCxn id="65" idx="2"/>
          </p:cNvCxnSpPr>
          <p:nvPr/>
        </p:nvCxnSpPr>
        <p:spPr>
          <a:xfrm>
            <a:off x="4555067" y="2387601"/>
            <a:ext cx="948266" cy="1320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42"/>
          <p:cNvCxnSpPr>
            <a:stCxn id="16" idx="6"/>
            <a:endCxn id="67" idx="2"/>
          </p:cNvCxnSpPr>
          <p:nvPr/>
        </p:nvCxnSpPr>
        <p:spPr>
          <a:xfrm>
            <a:off x="4555067" y="2387601"/>
            <a:ext cx="948266" cy="26125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67" idx="4"/>
            <a:endCxn id="61" idx="6"/>
          </p:cNvCxnSpPr>
          <p:nvPr/>
        </p:nvCxnSpPr>
        <p:spPr>
          <a:xfrm rot="5400000">
            <a:off x="3965859" y="4082276"/>
            <a:ext cx="797416" cy="3750733"/>
          </a:xfrm>
          <a:prstGeom prst="curvedConnector2">
            <a:avLst/>
          </a:prstGeom>
          <a:ln w="60325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1054363">
            <a:off x="4639762" y="6171686"/>
            <a:ext cx="108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might be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1627009" y="2717425"/>
            <a:ext cx="13179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1016000" y="5797550"/>
            <a:ext cx="1473200" cy="1117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6000" y="1833602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0798" y="2189202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81867" y="2032001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33318" y="2189202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81867" y="2794001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33318" y="2951202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81867" y="3539066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33318" y="3696267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081867" y="4373600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33318" y="453080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81867" y="5118668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48653" y="527586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</a:t>
            </a:r>
            <a:endParaRPr lang="en-US" dirty="0"/>
          </a:p>
        </p:txBody>
      </p:sp>
      <p:cxnSp>
        <p:nvCxnSpPr>
          <p:cNvPr id="43" name="Elbow Connector 42"/>
          <p:cNvCxnSpPr>
            <a:stCxn id="10" idx="6"/>
            <a:endCxn id="22" idx="2"/>
          </p:cNvCxnSpPr>
          <p:nvPr/>
        </p:nvCxnSpPr>
        <p:spPr>
          <a:xfrm>
            <a:off x="2489200" y="2392402"/>
            <a:ext cx="592667" cy="7571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2"/>
          <p:cNvCxnSpPr>
            <a:stCxn id="10" idx="6"/>
            <a:endCxn id="24" idx="2"/>
          </p:cNvCxnSpPr>
          <p:nvPr/>
        </p:nvCxnSpPr>
        <p:spPr>
          <a:xfrm>
            <a:off x="2489200" y="2392402"/>
            <a:ext cx="592667" cy="15022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2"/>
          <p:cNvCxnSpPr>
            <a:stCxn id="10" idx="6"/>
            <a:endCxn id="26" idx="2"/>
          </p:cNvCxnSpPr>
          <p:nvPr/>
        </p:nvCxnSpPr>
        <p:spPr>
          <a:xfrm>
            <a:off x="2489200" y="2392402"/>
            <a:ext cx="592667" cy="2336798"/>
          </a:xfrm>
          <a:prstGeom prst="curvedConnector3">
            <a:avLst>
              <a:gd name="adj1" fmla="val 3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>
            <a:stCxn id="10" idx="6"/>
            <a:endCxn id="28" idx="2"/>
          </p:cNvCxnSpPr>
          <p:nvPr/>
        </p:nvCxnSpPr>
        <p:spPr>
          <a:xfrm>
            <a:off x="2489200" y="2392402"/>
            <a:ext cx="592667" cy="3081866"/>
          </a:xfrm>
          <a:prstGeom prst="curvedConnector3">
            <a:avLst>
              <a:gd name="adj1" fmla="val -14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42"/>
          <p:cNvCxnSpPr>
            <a:stCxn id="10" idx="6"/>
            <a:endCxn id="16" idx="2"/>
          </p:cNvCxnSpPr>
          <p:nvPr/>
        </p:nvCxnSpPr>
        <p:spPr>
          <a:xfrm flipV="1">
            <a:off x="2489200" y="2387601"/>
            <a:ext cx="592667" cy="4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16000" y="4559868"/>
            <a:ext cx="1473200" cy="1117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20798" y="4934002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MOVIE2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798" y="6171684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MOVIE3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503333" y="1833602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754725" y="2207736"/>
            <a:ext cx="11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MOVIE1,1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503333" y="3149601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666248" y="3506799"/>
            <a:ext cx="11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MOVIE1,2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03333" y="4441334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683181" y="4779999"/>
            <a:ext cx="11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MOVIE1,3</a:t>
            </a:r>
            <a:endParaRPr lang="en-US" dirty="0"/>
          </a:p>
        </p:txBody>
      </p:sp>
      <p:cxnSp>
        <p:nvCxnSpPr>
          <p:cNvPr id="69" name="Elbow Connector 42"/>
          <p:cNvCxnSpPr>
            <a:stCxn id="16" idx="6"/>
            <a:endCxn id="63" idx="2"/>
          </p:cNvCxnSpPr>
          <p:nvPr/>
        </p:nvCxnSpPr>
        <p:spPr>
          <a:xfrm>
            <a:off x="4555067" y="2387601"/>
            <a:ext cx="948266" cy="4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42"/>
          <p:cNvCxnSpPr>
            <a:stCxn id="16" idx="6"/>
            <a:endCxn id="65" idx="2"/>
          </p:cNvCxnSpPr>
          <p:nvPr/>
        </p:nvCxnSpPr>
        <p:spPr>
          <a:xfrm>
            <a:off x="4555067" y="2387601"/>
            <a:ext cx="948266" cy="1320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42"/>
          <p:cNvCxnSpPr>
            <a:stCxn id="16" idx="6"/>
            <a:endCxn id="67" idx="2"/>
          </p:cNvCxnSpPr>
          <p:nvPr/>
        </p:nvCxnSpPr>
        <p:spPr>
          <a:xfrm>
            <a:off x="4555067" y="2387601"/>
            <a:ext cx="948266" cy="26125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17881429">
            <a:off x="6766826" y="2446758"/>
            <a:ext cx="26276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ETC</a:t>
            </a:r>
            <a:endParaRPr lang="en-US" sz="1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0" name="Shape 79"/>
          <p:cNvCxnSpPr>
            <a:stCxn id="67" idx="4"/>
            <a:endCxn id="61" idx="6"/>
          </p:cNvCxnSpPr>
          <p:nvPr/>
        </p:nvCxnSpPr>
        <p:spPr>
          <a:xfrm rot="5400000">
            <a:off x="3965859" y="4082276"/>
            <a:ext cx="797416" cy="3750733"/>
          </a:xfrm>
          <a:prstGeom prst="curvedConnector2">
            <a:avLst/>
          </a:prstGeom>
          <a:ln w="60325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1054363">
            <a:off x="4639762" y="6171686"/>
            <a:ext cx="108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might be</a:t>
            </a:r>
            <a:endParaRPr lang="en-US" i="1" dirty="0"/>
          </a:p>
        </p:txBody>
      </p:sp>
      <p:sp>
        <p:nvSpPr>
          <p:cNvPr id="39" name="Oval 38"/>
          <p:cNvSpPr/>
          <p:nvPr/>
        </p:nvSpPr>
        <p:spPr>
          <a:xfrm>
            <a:off x="7569200" y="1986002"/>
            <a:ext cx="1473200" cy="711199"/>
          </a:xfrm>
          <a:prstGeom prst="ellipse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920651" y="2143203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ACTOR1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569200" y="2748002"/>
            <a:ext cx="1473200" cy="711199"/>
          </a:xfrm>
          <a:prstGeom prst="ellipse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920651" y="2905203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ACTOR2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569200" y="3493067"/>
            <a:ext cx="1473200" cy="711199"/>
          </a:xfrm>
          <a:prstGeom prst="ellipse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920651" y="3650268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ACTOR3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569200" y="4327601"/>
            <a:ext cx="1473200" cy="711199"/>
          </a:xfrm>
          <a:prstGeom prst="ellipse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920651" y="448480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WRITER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569200" y="5072669"/>
            <a:ext cx="1473200" cy="711199"/>
          </a:xfrm>
          <a:prstGeom prst="ellipse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835986" y="522987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DIRECTOR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53" name="Elbow Connector 42"/>
          <p:cNvCxnSpPr>
            <a:endCxn id="41" idx="2"/>
          </p:cNvCxnSpPr>
          <p:nvPr/>
        </p:nvCxnSpPr>
        <p:spPr>
          <a:xfrm>
            <a:off x="6976533" y="2346403"/>
            <a:ext cx="592667" cy="75719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42"/>
          <p:cNvCxnSpPr>
            <a:endCxn id="45" idx="2"/>
          </p:cNvCxnSpPr>
          <p:nvPr/>
        </p:nvCxnSpPr>
        <p:spPr>
          <a:xfrm>
            <a:off x="6976533" y="2346403"/>
            <a:ext cx="592667" cy="150226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42"/>
          <p:cNvCxnSpPr>
            <a:endCxn id="47" idx="2"/>
          </p:cNvCxnSpPr>
          <p:nvPr/>
        </p:nvCxnSpPr>
        <p:spPr>
          <a:xfrm>
            <a:off x="6976533" y="2346403"/>
            <a:ext cx="592667" cy="2336798"/>
          </a:xfrm>
          <a:prstGeom prst="curvedConnector3">
            <a:avLst>
              <a:gd name="adj1" fmla="val 30000"/>
            </a:avLst>
          </a:prstGeom>
          <a:ln>
            <a:solidFill>
              <a:schemeClr val="tx1">
                <a:alpha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42"/>
          <p:cNvCxnSpPr>
            <a:endCxn id="50" idx="2"/>
          </p:cNvCxnSpPr>
          <p:nvPr/>
        </p:nvCxnSpPr>
        <p:spPr>
          <a:xfrm>
            <a:off x="6976533" y="2346403"/>
            <a:ext cx="592667" cy="3081866"/>
          </a:xfrm>
          <a:prstGeom prst="curvedConnector3">
            <a:avLst>
              <a:gd name="adj1" fmla="val 15715"/>
            </a:avLst>
          </a:prstGeom>
          <a:ln>
            <a:solidFill>
              <a:schemeClr val="tx1">
                <a:alpha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42"/>
          <p:cNvCxnSpPr>
            <a:endCxn id="39" idx="2"/>
          </p:cNvCxnSpPr>
          <p:nvPr/>
        </p:nvCxnSpPr>
        <p:spPr>
          <a:xfrm flipV="1">
            <a:off x="6976533" y="2341602"/>
            <a:ext cx="592667" cy="48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1627009" y="2717425"/>
            <a:ext cx="13179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0000"/>
          </a:blip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Caveat! IMDB doesn’t like scraping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Use proxy to get over JS Same-Origin issues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6000" y="2392402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0665" y="258936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Movie</a:t>
            </a:r>
          </a:p>
          <a:p>
            <a:pPr algn="ctr"/>
            <a:r>
              <a:rPr lang="en-US" dirty="0" smtClean="0"/>
              <a:t>Explorer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147804" y="2393990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6734" y="2590957"/>
            <a:ext cx="105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My proxy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18" name="Elbow Connector 42"/>
          <p:cNvCxnSpPr>
            <a:stCxn id="12" idx="6"/>
            <a:endCxn id="16" idx="2"/>
          </p:cNvCxnSpPr>
          <p:nvPr/>
        </p:nvCxnSpPr>
        <p:spPr>
          <a:xfrm>
            <a:off x="2489200" y="2951202"/>
            <a:ext cx="165860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MDb_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877" y="2622326"/>
            <a:ext cx="1321856" cy="660928"/>
          </a:xfrm>
          <a:prstGeom prst="rect">
            <a:avLst/>
          </a:prstGeom>
        </p:spPr>
      </p:pic>
      <p:cxnSp>
        <p:nvCxnSpPr>
          <p:cNvPr id="24" name="Elbow Connector 42"/>
          <p:cNvCxnSpPr>
            <a:stCxn id="16" idx="6"/>
            <a:endCxn id="23" idx="1"/>
          </p:cNvCxnSpPr>
          <p:nvPr/>
        </p:nvCxnSpPr>
        <p:spPr>
          <a:xfrm>
            <a:off x="5621004" y="2952790"/>
            <a:ext cx="1473873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27911" y="30816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26267" y="314475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GET</a:t>
            </a:r>
          </a:p>
          <a:p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</a:blip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Caveat! IMDB doesn’t like scraping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Use proxy to get over JS Same-Origin issues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6000" y="2392402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0665" y="258936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Movie</a:t>
            </a:r>
          </a:p>
          <a:p>
            <a:pPr algn="ctr"/>
            <a:r>
              <a:rPr lang="en-US" dirty="0" smtClean="0"/>
              <a:t>Explorer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147804" y="2393990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6734" y="2590957"/>
            <a:ext cx="105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My proxy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18" name="Elbow Connector 42"/>
          <p:cNvCxnSpPr>
            <a:stCxn id="12" idx="6"/>
            <a:endCxn id="16" idx="2"/>
          </p:cNvCxnSpPr>
          <p:nvPr/>
        </p:nvCxnSpPr>
        <p:spPr>
          <a:xfrm>
            <a:off x="2489200" y="2951202"/>
            <a:ext cx="165860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MDb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877" y="2622326"/>
            <a:ext cx="1321856" cy="660928"/>
          </a:xfrm>
          <a:prstGeom prst="rect">
            <a:avLst/>
          </a:prstGeom>
        </p:spPr>
      </p:pic>
      <p:cxnSp>
        <p:nvCxnSpPr>
          <p:cNvPr id="24" name="Elbow Connector 42"/>
          <p:cNvCxnSpPr>
            <a:stCxn id="16" idx="6"/>
            <a:endCxn id="23" idx="1"/>
          </p:cNvCxnSpPr>
          <p:nvPr/>
        </p:nvCxnSpPr>
        <p:spPr>
          <a:xfrm>
            <a:off x="5621004" y="2952790"/>
            <a:ext cx="1473873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27911" y="30816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26267" y="314475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GET</a:t>
            </a:r>
          </a:p>
          <a:p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err="1" smtClean="0"/>
              <a:t>params</a:t>
            </a:r>
            <a:endParaRPr lang="en-US" dirty="0"/>
          </a:p>
        </p:txBody>
      </p:sp>
      <p:cxnSp>
        <p:nvCxnSpPr>
          <p:cNvPr id="29" name="Elbow Connector 42"/>
          <p:cNvCxnSpPr>
            <a:stCxn id="23" idx="2"/>
            <a:endCxn id="16" idx="4"/>
          </p:cNvCxnSpPr>
          <p:nvPr/>
        </p:nvCxnSpPr>
        <p:spPr>
          <a:xfrm rot="5400000">
            <a:off x="6205937" y="1961722"/>
            <a:ext cx="228336" cy="2871401"/>
          </a:xfrm>
          <a:prstGeom prst="curvedConnector3">
            <a:avLst>
              <a:gd name="adj1" fmla="val 87496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1004" y="5454134"/>
            <a:ext cx="172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webpage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4403098" y="4775918"/>
            <a:ext cx="962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Scrape</a:t>
            </a:r>
          </a:p>
          <a:p>
            <a:r>
              <a:rPr lang="en-US" i="1" dirty="0" smtClean="0"/>
              <a:t>Sanitize</a:t>
            </a:r>
          </a:p>
          <a:p>
            <a:r>
              <a:rPr lang="en-US" i="1" dirty="0" smtClean="0"/>
              <a:t>Cache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</a:blip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Caveat! IMDB doesn’t like scraping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Use proxy to get over JS Same-Origin issues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6000" y="2392402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0665" y="258936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Movie</a:t>
            </a:r>
          </a:p>
          <a:p>
            <a:pPr algn="ctr"/>
            <a:r>
              <a:rPr lang="en-US" dirty="0" smtClean="0"/>
              <a:t>Explorer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147804" y="2393990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6734" y="2590957"/>
            <a:ext cx="105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My proxy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18" name="Elbow Connector 42"/>
          <p:cNvCxnSpPr>
            <a:stCxn id="12" idx="6"/>
            <a:endCxn id="16" idx="2"/>
          </p:cNvCxnSpPr>
          <p:nvPr/>
        </p:nvCxnSpPr>
        <p:spPr>
          <a:xfrm>
            <a:off x="2489200" y="2951202"/>
            <a:ext cx="165860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MDb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877" y="2622326"/>
            <a:ext cx="1321856" cy="660928"/>
          </a:xfrm>
          <a:prstGeom prst="rect">
            <a:avLst/>
          </a:prstGeom>
        </p:spPr>
      </p:pic>
      <p:cxnSp>
        <p:nvCxnSpPr>
          <p:cNvPr id="24" name="Elbow Connector 42"/>
          <p:cNvCxnSpPr>
            <a:stCxn id="16" idx="6"/>
            <a:endCxn id="23" idx="1"/>
          </p:cNvCxnSpPr>
          <p:nvPr/>
        </p:nvCxnSpPr>
        <p:spPr>
          <a:xfrm>
            <a:off x="5621004" y="2952790"/>
            <a:ext cx="1473873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27911" y="30816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26267" y="314475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GET</a:t>
            </a:r>
          </a:p>
          <a:p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err="1" smtClean="0"/>
              <a:t>params</a:t>
            </a:r>
            <a:endParaRPr lang="en-US" dirty="0"/>
          </a:p>
        </p:txBody>
      </p:sp>
      <p:cxnSp>
        <p:nvCxnSpPr>
          <p:cNvPr id="29" name="Elbow Connector 42"/>
          <p:cNvCxnSpPr>
            <a:stCxn id="23" idx="2"/>
            <a:endCxn id="16" idx="4"/>
          </p:cNvCxnSpPr>
          <p:nvPr/>
        </p:nvCxnSpPr>
        <p:spPr>
          <a:xfrm rot="5400000">
            <a:off x="6205937" y="1961722"/>
            <a:ext cx="228336" cy="2871401"/>
          </a:xfrm>
          <a:prstGeom prst="curvedConnector3">
            <a:avLst>
              <a:gd name="adj1" fmla="val 87496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42"/>
          <p:cNvCxnSpPr>
            <a:stCxn id="16" idx="4"/>
            <a:endCxn id="12" idx="4"/>
          </p:cNvCxnSpPr>
          <p:nvPr/>
        </p:nvCxnSpPr>
        <p:spPr>
          <a:xfrm rot="5400000" flipH="1">
            <a:off x="3317708" y="1944894"/>
            <a:ext cx="1588" cy="3131804"/>
          </a:xfrm>
          <a:prstGeom prst="curvedConnector3">
            <a:avLst>
              <a:gd name="adj1" fmla="val -1156969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1004" y="5454134"/>
            <a:ext cx="172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webpage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4403098" y="4775918"/>
            <a:ext cx="962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Scrape</a:t>
            </a:r>
          </a:p>
          <a:p>
            <a:r>
              <a:rPr lang="en-US" i="1" dirty="0" smtClean="0"/>
              <a:t>Sanitize</a:t>
            </a:r>
          </a:p>
          <a:p>
            <a:r>
              <a:rPr lang="en-US" i="1" dirty="0" smtClean="0"/>
              <a:t>Cache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2489200" y="5454134"/>
            <a:ext cx="149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Sanitized data</a:t>
            </a:r>
          </a:p>
          <a:p>
            <a:pPr algn="ctr"/>
            <a:r>
              <a:rPr lang="en-US" dirty="0" smtClean="0"/>
              <a:t>returned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smtClean="0"/>
              <a:t>, D3.js?</a:t>
            </a:r>
            <a:endParaRPr lang="en-US" dirty="0"/>
          </a:p>
        </p:txBody>
      </p:sp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</a:blip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5560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                             -</a:t>
            </a:r>
            <a:r>
              <a:rPr lang="en-US" sz="3200" dirty="0" err="1" smtClean="0"/>
              <a:t>esque</a:t>
            </a: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noProof="0" dirty="0" smtClean="0"/>
              <a:t>Custom </a:t>
            </a:r>
            <a:r>
              <a:rPr lang="en-US" sz="3200" noProof="0" dirty="0" err="1" smtClean="0"/>
              <a:t>attrs</a:t>
            </a:r>
            <a:r>
              <a:rPr lang="en-US" sz="3200" noProof="0" dirty="0" smtClean="0"/>
              <a:t> keep nodes JS </a:t>
            </a:r>
            <a:r>
              <a:rPr lang="en-US" sz="3200" dirty="0" smtClean="0"/>
              <a:t>accessible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OOP abstraction used,</a:t>
            </a:r>
            <a:br>
              <a:rPr lang="en-US" sz="3200" dirty="0" smtClean="0"/>
            </a:br>
            <a:r>
              <a:rPr lang="en-US" sz="3200" dirty="0" smtClean="0"/>
              <a:t>converted to D3 nodes</a:t>
            </a:r>
            <a:r>
              <a:rPr lang="en-US" sz="3200" noProof="0" dirty="0" smtClean="0"/>
              <a:t> 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13240" y="1714500"/>
            <a:ext cx="3903032" cy="4524316"/>
          </a:xfrm>
          <a:prstGeom prst="rect">
            <a:avLst/>
          </a:prstGeom>
          <a:solidFill>
            <a:schemeClr val="tx1"/>
          </a:solidFill>
          <a:ln w="76200" cmpd="tri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FF00"/>
                </a:solidFill>
              </a:rPr>
              <a:t> </a:t>
            </a:r>
            <a:r>
              <a:rPr lang="en-US" sz="1600" dirty="0" err="1" smtClean="0">
                <a:solidFill>
                  <a:srgbClr val="00FF00"/>
                </a:solidFill>
              </a:rPr>
              <a:t>var</a:t>
            </a:r>
            <a:r>
              <a:rPr lang="en-US" sz="1600" dirty="0" smtClean="0">
                <a:solidFill>
                  <a:srgbClr val="00FF00"/>
                </a:solidFill>
              </a:rPr>
              <a:t> </a:t>
            </a:r>
            <a:r>
              <a:rPr lang="en-US" sz="1600" dirty="0" err="1" smtClean="0">
                <a:solidFill>
                  <a:srgbClr val="00FF00"/>
                </a:solidFill>
              </a:rPr>
              <a:t>r</a:t>
            </a:r>
            <a:r>
              <a:rPr lang="en-US" sz="1600" dirty="0" smtClean="0">
                <a:solidFill>
                  <a:srgbClr val="00FF00"/>
                </a:solidFill>
              </a:rPr>
              <a:t> = 50*</a:t>
            </a:r>
            <a:r>
              <a:rPr lang="en-US" sz="1600" dirty="0" err="1" smtClean="0">
                <a:solidFill>
                  <a:srgbClr val="00FF00"/>
                </a:solidFill>
              </a:rPr>
              <a:t>prominences[a]/maxProminence</a:t>
            </a:r>
            <a:r>
              <a:rPr lang="en-US" sz="1600" dirty="0" smtClean="0">
                <a:solidFill>
                  <a:srgbClr val="00FF00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</a:t>
            </a:r>
            <a:r>
              <a:rPr lang="en-US" sz="1600" dirty="0" err="1" smtClean="0">
                <a:solidFill>
                  <a:srgbClr val="00FF00"/>
                </a:solidFill>
              </a:rPr>
              <a:t>var</a:t>
            </a:r>
            <a:r>
              <a:rPr lang="en-US" sz="1600" dirty="0" smtClean="0">
                <a:solidFill>
                  <a:srgbClr val="00FF00"/>
                </a:solidFill>
              </a:rPr>
              <a:t> </a:t>
            </a:r>
            <a:r>
              <a:rPr lang="en-US" sz="1600" dirty="0" err="1" smtClean="0">
                <a:solidFill>
                  <a:srgbClr val="00FF00"/>
                </a:solidFill>
              </a:rPr>
              <a:t>c</a:t>
            </a:r>
            <a:r>
              <a:rPr lang="en-US" sz="1600" dirty="0" smtClean="0">
                <a:solidFill>
                  <a:srgbClr val="00FF00"/>
                </a:solidFill>
              </a:rPr>
              <a:t> = </a:t>
            </a:r>
            <a:r>
              <a:rPr lang="en-US" sz="1600" dirty="0" err="1" smtClean="0">
                <a:solidFill>
                  <a:srgbClr val="00FF00"/>
                </a:solidFill>
              </a:rPr>
              <a:t>viz.svg.insert("circle</a:t>
            </a:r>
            <a:r>
              <a:rPr lang="en-US" sz="1600" dirty="0" smtClean="0">
                <a:solidFill>
                  <a:srgbClr val="00FF00"/>
                </a:solidFill>
              </a:rPr>
              <a:t>")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.</a:t>
            </a:r>
            <a:r>
              <a:rPr lang="en-US" sz="1600" dirty="0" err="1" smtClean="0">
                <a:solidFill>
                  <a:srgbClr val="00FF00"/>
                </a:solidFill>
              </a:rPr>
              <a:t>attr("stroke","blue</a:t>
            </a:r>
            <a:r>
              <a:rPr lang="en-US" sz="1600" dirty="0" smtClean="0">
                <a:solidFill>
                  <a:srgbClr val="00FF00"/>
                </a:solidFill>
              </a:rPr>
              <a:t>")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.attr("stroke-width","2")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.</a:t>
            </a:r>
            <a:r>
              <a:rPr lang="en-US" sz="1600" dirty="0" err="1" smtClean="0">
                <a:solidFill>
                  <a:srgbClr val="00FF00"/>
                </a:solidFill>
              </a:rPr>
              <a:t>attr("class</a:t>
            </a:r>
            <a:r>
              <a:rPr lang="en-US" sz="1600" dirty="0" smtClean="0">
                <a:solidFill>
                  <a:srgbClr val="00FF00"/>
                </a:solidFill>
              </a:rPr>
              <a:t>", "node actor")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.</a:t>
            </a:r>
            <a:r>
              <a:rPr lang="en-US" sz="1600" dirty="0" err="1" smtClean="0">
                <a:solidFill>
                  <a:srgbClr val="00FF00"/>
                </a:solidFill>
              </a:rPr>
              <a:t>attr("context</a:t>
            </a:r>
            <a:r>
              <a:rPr lang="en-US" sz="1600" dirty="0" smtClean="0">
                <a:solidFill>
                  <a:srgbClr val="00FF00"/>
                </a:solidFill>
              </a:rPr>
              <a:t>", "movie")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</a:t>
            </a:r>
            <a:r>
              <a:rPr lang="en-US" sz="1600" dirty="0" err="1" smtClean="0">
                <a:solidFill>
                  <a:srgbClr val="00FF00"/>
                </a:solidFill>
              </a:rPr>
              <a:t>attr("id","actorCircle"+a</a:t>
            </a:r>
            <a:r>
              <a:rPr lang="en-US" sz="1600" dirty="0" smtClean="0">
                <a:solidFill>
                  <a:srgbClr val="00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</a:t>
            </a:r>
            <a:r>
              <a:rPr lang="en-US" sz="1600" dirty="0" err="1" smtClean="0">
                <a:solidFill>
                  <a:srgbClr val="00FF00"/>
                </a:solidFill>
              </a:rPr>
              <a:t>attr("fill","blue</a:t>
            </a:r>
            <a:r>
              <a:rPr lang="en-US" sz="1600" dirty="0" smtClean="0">
                <a:solidFill>
                  <a:srgbClr val="00FF00"/>
                </a:solidFill>
              </a:rPr>
              <a:t>")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</a:t>
            </a:r>
            <a:r>
              <a:rPr lang="en-US" sz="1600" dirty="0" err="1" smtClean="0">
                <a:solidFill>
                  <a:srgbClr val="00FF00"/>
                </a:solidFill>
              </a:rPr>
              <a:t>attr("alt",names[a</a:t>
            </a:r>
            <a:r>
              <a:rPr lang="en-US" sz="1600" dirty="0" smtClean="0">
                <a:solidFill>
                  <a:srgbClr val="00FF00"/>
                </a:solidFill>
              </a:rPr>
              <a:t>])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</a:t>
            </a:r>
            <a:r>
              <a:rPr lang="en-US" sz="1600" dirty="0" err="1" smtClean="0">
                <a:solidFill>
                  <a:srgbClr val="00FF00"/>
                </a:solidFill>
              </a:rPr>
              <a:t>attr("cx",viz.centralNode.mCircleX</a:t>
            </a:r>
            <a:r>
              <a:rPr lang="en-US" sz="1600" dirty="0" smtClean="0">
                <a:solidFill>
                  <a:srgbClr val="00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</a:t>
            </a:r>
            <a:r>
              <a:rPr lang="en-US" sz="1600" dirty="0" err="1" smtClean="0">
                <a:solidFill>
                  <a:srgbClr val="00FF00"/>
                </a:solidFill>
              </a:rPr>
              <a:t>attr("cy",viz.centralNode.mCircleY</a:t>
            </a:r>
            <a:r>
              <a:rPr lang="en-US" sz="1600" dirty="0" smtClean="0">
                <a:solidFill>
                  <a:srgbClr val="00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.attr("r",1)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.transition()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.duration(2000)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.attr("cx",pos[a][0])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.attr("cy",pos[a][1])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.</a:t>
            </a:r>
            <a:r>
              <a:rPr lang="en-US" sz="1600" dirty="0" err="1" smtClean="0">
                <a:solidFill>
                  <a:srgbClr val="00FF00"/>
                </a:solidFill>
              </a:rPr>
              <a:t>attr("r</a:t>
            </a:r>
            <a:r>
              <a:rPr lang="en-US" sz="1600" dirty="0" smtClean="0">
                <a:solidFill>
                  <a:srgbClr val="00FF00"/>
                </a:solidFill>
              </a:rPr>
              <a:t>", </a:t>
            </a:r>
            <a:r>
              <a:rPr lang="en-US" sz="1600" dirty="0" err="1" smtClean="0">
                <a:solidFill>
                  <a:srgbClr val="00FF00"/>
                </a:solidFill>
              </a:rPr>
              <a:t>r</a:t>
            </a:r>
            <a:r>
              <a:rPr lang="en-US" sz="1600" dirty="0" smtClean="0">
                <a:solidFill>
                  <a:srgbClr val="00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FF00"/>
                </a:solidFill>
              </a:rPr>
              <a:t>          .</a:t>
            </a:r>
            <a:r>
              <a:rPr lang="en-US" sz="1600" dirty="0" err="1" smtClean="0">
                <a:solidFill>
                  <a:srgbClr val="00FF00"/>
                </a:solidFill>
              </a:rPr>
              <a:t>ease("elastic</a:t>
            </a:r>
            <a:r>
              <a:rPr lang="en-US" sz="1600" dirty="0" smtClean="0">
                <a:solidFill>
                  <a:srgbClr val="00FF00"/>
                </a:solidFill>
              </a:rPr>
              <a:t>");</a:t>
            </a:r>
            <a:endParaRPr lang="en-US" sz="1600" dirty="0">
              <a:solidFill>
                <a:srgbClr val="00F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31" y="1714500"/>
            <a:ext cx="2794000" cy="68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D3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785164" y="4965560"/>
            <a:ext cx="3210622" cy="1755915"/>
            <a:chOff x="457199" y="3947056"/>
            <a:chExt cx="3210622" cy="1755915"/>
          </a:xfrm>
        </p:grpSpPr>
        <p:sp>
          <p:nvSpPr>
            <p:cNvPr id="18" name="Rectangle 17"/>
            <p:cNvSpPr/>
            <p:nvPr/>
          </p:nvSpPr>
          <p:spPr>
            <a:xfrm>
              <a:off x="457199" y="3947056"/>
              <a:ext cx="3158437" cy="175591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00">
                    <a:alpha val="4000"/>
                  </a:srgbClr>
                </a:gs>
              </a:gsLst>
              <a:lin ang="5400000" scaled="0"/>
              <a:tileRect/>
            </a:gra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199" y="3947056"/>
              <a:ext cx="3158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ACTOR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199" y="4408721"/>
              <a:ext cx="1829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name : String</a:t>
              </a:r>
            </a:p>
            <a:p>
              <a:r>
                <a:rPr lang="en-US" dirty="0" smtClean="0"/>
                <a:t>- movies : String[]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0800000">
              <a:off x="457204" y="4408722"/>
              <a:ext cx="3158433" cy="15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57200" y="5055052"/>
              <a:ext cx="31584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7199" y="5056640"/>
              <a:ext cx="32106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</a:t>
              </a:r>
              <a:r>
                <a:rPr lang="en-US" dirty="0" err="1" smtClean="0"/>
                <a:t>fetchMovies</a:t>
              </a:r>
              <a:r>
                <a:rPr lang="en-US" dirty="0" smtClean="0"/>
                <a:t> ()</a:t>
              </a:r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setMovies</a:t>
              </a:r>
              <a:r>
                <a:rPr lang="en-US" dirty="0" smtClean="0"/>
                <a:t> (</a:t>
              </a:r>
              <a:r>
                <a:rPr lang="en-US" dirty="0" err="1" smtClean="0"/>
                <a:t>actorName</a:t>
              </a:r>
              <a:r>
                <a:rPr lang="en-US" dirty="0" smtClean="0"/>
                <a:t>: String)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4665" y="4136151"/>
            <a:ext cx="2624669" cy="2805453"/>
            <a:chOff x="457199" y="1417639"/>
            <a:chExt cx="2624669" cy="2805453"/>
          </a:xfrm>
        </p:grpSpPr>
        <p:grpSp>
          <p:nvGrpSpPr>
            <p:cNvPr id="38" name="Group 37"/>
            <p:cNvGrpSpPr/>
            <p:nvPr/>
          </p:nvGrpSpPr>
          <p:grpSpPr>
            <a:xfrm>
              <a:off x="457200" y="1417639"/>
              <a:ext cx="2624668" cy="2585324"/>
              <a:chOff x="457200" y="1417639"/>
              <a:chExt cx="2624668" cy="258532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7200" y="1417639"/>
                <a:ext cx="2624667" cy="258532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000000">
                      <a:alpha val="4000"/>
                    </a:srgbClr>
                  </a:gs>
                </a:gsLst>
                <a:lin ang="5400000" scaled="0"/>
                <a:tileRect/>
              </a:gra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7203" y="1417639"/>
                <a:ext cx="2624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MOVIE</a:t>
                </a:r>
                <a:endParaRPr lang="en-US" sz="2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7200" y="1879304"/>
                <a:ext cx="199334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 id : String</a:t>
                </a:r>
              </a:p>
              <a:p>
                <a:r>
                  <a:rPr lang="en-US" dirty="0" smtClean="0"/>
                  <a:t>- title : String</a:t>
                </a:r>
              </a:p>
              <a:p>
                <a:r>
                  <a:rPr lang="en-US" dirty="0" smtClean="0"/>
                  <a:t>- actors : String[]</a:t>
                </a:r>
              </a:p>
              <a:p>
                <a:r>
                  <a:rPr lang="en-US" dirty="0" smtClean="0"/>
                  <a:t>- writers : String[]</a:t>
                </a:r>
              </a:p>
              <a:p>
                <a:r>
                  <a:rPr lang="en-US" dirty="0" smtClean="0"/>
                  <a:t>- directors : String{}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3" y="1879304"/>
                <a:ext cx="2624665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0800000">
                <a:off x="457203" y="3333628"/>
                <a:ext cx="2624665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457199" y="3299762"/>
              <a:ext cx="2543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</a:t>
              </a:r>
              <a:r>
                <a:rPr lang="en-US" dirty="0" err="1" smtClean="0"/>
                <a:t>fetchActors</a:t>
              </a:r>
              <a:r>
                <a:rPr lang="en-US" dirty="0" smtClean="0"/>
                <a:t> (id : String)</a:t>
              </a:r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getMoviesInThreatres</a:t>
              </a:r>
              <a:r>
                <a:rPr lang="en-US" dirty="0" smtClean="0"/>
                <a:t> ()</a:t>
              </a:r>
            </a:p>
            <a:p>
              <a:endParaRPr lang="en-US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45905" y="1624684"/>
            <a:ext cx="4061028" cy="2974720"/>
            <a:chOff x="457199" y="3947056"/>
            <a:chExt cx="4061028" cy="2974720"/>
          </a:xfrm>
        </p:grpSpPr>
        <p:sp>
          <p:nvSpPr>
            <p:cNvPr id="30" name="Rectangle 29"/>
            <p:cNvSpPr/>
            <p:nvPr/>
          </p:nvSpPr>
          <p:spPr>
            <a:xfrm>
              <a:off x="457199" y="3947056"/>
              <a:ext cx="4061028" cy="297472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00">
                    <a:alpha val="4000"/>
                  </a:srgbClr>
                </a:gs>
              </a:gsLst>
              <a:lin ang="5400000" scaled="0"/>
              <a:tileRect/>
            </a:gra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199" y="3947056"/>
              <a:ext cx="4061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Visualization</a:t>
              </a:r>
              <a:endParaRPr lang="en-US" sz="2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199" y="4408721"/>
              <a:ext cx="29674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movies : Movie[]</a:t>
              </a:r>
            </a:p>
            <a:p>
              <a:r>
                <a:rPr lang="en-US" dirty="0" smtClean="0"/>
                <a:t>- actors : Actor[]</a:t>
              </a:r>
            </a:p>
            <a:p>
              <a:pPr>
                <a:buFontTx/>
                <a:buChar char="-"/>
              </a:pPr>
              <a:r>
                <a:rPr lang="en-US" dirty="0" smtClean="0"/>
                <a:t>canvas : </a:t>
              </a:r>
              <a:r>
                <a:rPr lang="en-US" dirty="0" err="1" smtClean="0"/>
                <a:t>DOMCanvasElement</a:t>
              </a:r>
              <a:endParaRPr lang="en-US" dirty="0" smtClean="0"/>
            </a:p>
            <a:p>
              <a:pPr>
                <a:buFontTx/>
                <a:buChar char="-"/>
              </a:pPr>
              <a:r>
                <a:rPr lang="en-US" dirty="0" smtClean="0"/>
                <a:t> </a:t>
              </a:r>
              <a:r>
                <a:rPr lang="en-US" dirty="0" err="1" smtClean="0"/>
                <a:t>centralNode</a:t>
              </a:r>
              <a:r>
                <a:rPr lang="en-US" dirty="0" smtClean="0"/>
                <a:t> : CE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457205" y="4408724"/>
              <a:ext cx="4061022" cy="15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457199" y="5630775"/>
              <a:ext cx="4061028" cy="15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7199" y="5581563"/>
              <a:ext cx="4061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dirty="0" smtClean="0"/>
                <a:t> </a:t>
              </a:r>
              <a:r>
                <a:rPr lang="en-US" dirty="0" err="1" smtClean="0"/>
                <a:t>drawBasicLayout</a:t>
              </a:r>
              <a:r>
                <a:rPr lang="en-US" dirty="0" smtClean="0"/>
                <a:t> ()</a:t>
              </a:r>
            </a:p>
            <a:p>
              <a:pPr>
                <a:buFontTx/>
                <a:buChar char="-"/>
              </a:pPr>
              <a:r>
                <a:rPr lang="en-US" dirty="0" smtClean="0"/>
                <a:t> </a:t>
              </a:r>
              <a:r>
                <a:rPr lang="en-US" dirty="0" err="1" smtClean="0"/>
                <a:t>setupCentralNode</a:t>
              </a:r>
              <a:r>
                <a:rPr lang="en-US" dirty="0" smtClean="0"/>
                <a:t> ()</a:t>
              </a:r>
            </a:p>
            <a:p>
              <a:pPr>
                <a:buFontTx/>
                <a:buChar char="-"/>
              </a:pPr>
              <a:r>
                <a:rPr lang="en-US" dirty="0" smtClean="0"/>
                <a:t> </a:t>
              </a:r>
              <a:r>
                <a:rPr lang="en-US" dirty="0" err="1" smtClean="0"/>
                <a:t>setupNodeInteraction</a:t>
              </a:r>
              <a:r>
                <a:rPr lang="en-US" dirty="0" smtClean="0"/>
                <a:t> ()</a:t>
              </a:r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switchContext</a:t>
              </a:r>
              <a:r>
                <a:rPr lang="en-US" dirty="0" smtClean="0"/>
                <a:t> : (</a:t>
              </a:r>
              <a:r>
                <a:rPr lang="en-US" dirty="0" err="1" smtClean="0"/>
                <a:t>newContextEntity</a:t>
              </a:r>
              <a:r>
                <a:rPr lang="en-US" dirty="0" smtClean="0"/>
                <a:t> : CE)</a:t>
              </a:r>
            </a:p>
          </p:txBody>
        </p:sp>
      </p:grpSp>
      <p:grpSp>
        <p:nvGrpSpPr>
          <p:cNvPr id="41" name="Group 37"/>
          <p:cNvGrpSpPr/>
          <p:nvPr/>
        </p:nvGrpSpPr>
        <p:grpSpPr>
          <a:xfrm>
            <a:off x="728135" y="1623062"/>
            <a:ext cx="3301999" cy="757244"/>
            <a:chOff x="457200" y="1417639"/>
            <a:chExt cx="2624668" cy="757244"/>
          </a:xfrm>
        </p:grpSpPr>
        <p:sp>
          <p:nvSpPr>
            <p:cNvPr id="43" name="Rectangle 42"/>
            <p:cNvSpPr/>
            <p:nvPr/>
          </p:nvSpPr>
          <p:spPr>
            <a:xfrm>
              <a:off x="457200" y="1417639"/>
              <a:ext cx="2624668" cy="75724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00">
                    <a:alpha val="4000"/>
                  </a:srgbClr>
                </a:gs>
              </a:gsLst>
              <a:lin ang="5400000" scaled="0"/>
              <a:tileRect/>
            </a:gra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7203" y="1417639"/>
              <a:ext cx="2624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/>
                <a:t>CONTEXT_ENTITY (CE)</a:t>
              </a:r>
              <a:endParaRPr lang="en-US" sz="2400" b="1" i="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10800000">
              <a:off x="457203" y="1879304"/>
              <a:ext cx="2624665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Elbow Connector 48"/>
          <p:cNvCxnSpPr>
            <a:stCxn id="9" idx="0"/>
            <a:endCxn id="43" idx="2"/>
          </p:cNvCxnSpPr>
          <p:nvPr/>
        </p:nvCxnSpPr>
        <p:spPr>
          <a:xfrm rot="5400000" flipH="1" flipV="1">
            <a:off x="1010145" y="2767162"/>
            <a:ext cx="1755845" cy="982135"/>
          </a:xfrm>
          <a:prstGeom prst="bentConnector3">
            <a:avLst>
              <a:gd name="adj1" fmla="val 50000"/>
            </a:avLst>
          </a:prstGeom>
          <a:ln w="88900" cap="flat">
            <a:solidFill>
              <a:schemeClr val="tx1"/>
            </a:solidFill>
            <a:miter lim="800000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V="1">
            <a:off x="2527279" y="3111523"/>
            <a:ext cx="1688961" cy="1985248"/>
          </a:xfrm>
          <a:prstGeom prst="bentConnector2">
            <a:avLst/>
          </a:prstGeom>
          <a:ln w="88900" cap="flat">
            <a:solidFill>
              <a:schemeClr val="tx1"/>
            </a:solidFill>
            <a:miter lim="800000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4845905" y="1624684"/>
            <a:ext cx="4061028" cy="2974720"/>
            <a:chOff x="457199" y="3947056"/>
            <a:chExt cx="4061028" cy="2974720"/>
          </a:xfrm>
        </p:grpSpPr>
        <p:sp>
          <p:nvSpPr>
            <p:cNvPr id="52" name="Rectangle 51"/>
            <p:cNvSpPr/>
            <p:nvPr/>
          </p:nvSpPr>
          <p:spPr>
            <a:xfrm>
              <a:off x="457199" y="3947056"/>
              <a:ext cx="4061028" cy="297472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00">
                    <a:alpha val="4000"/>
                  </a:srgbClr>
                </a:gs>
              </a:gsLst>
              <a:lin ang="5400000" scaled="0"/>
              <a:tileRect/>
            </a:gra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199" y="3947056"/>
              <a:ext cx="4061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Visualization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199" y="4408721"/>
              <a:ext cx="29674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movies : Movie[]</a:t>
              </a:r>
            </a:p>
            <a:p>
              <a:r>
                <a:rPr lang="en-US" dirty="0" smtClean="0"/>
                <a:t>- actors : Actor[]</a:t>
              </a:r>
            </a:p>
            <a:p>
              <a:pPr>
                <a:buFontTx/>
                <a:buChar char="-"/>
              </a:pPr>
              <a:r>
                <a:rPr lang="en-US" dirty="0" smtClean="0"/>
                <a:t>canvas : </a:t>
              </a:r>
              <a:r>
                <a:rPr lang="en-US" dirty="0" err="1" smtClean="0"/>
                <a:t>DOMCanvasElement</a:t>
              </a:r>
              <a:endParaRPr lang="en-US" dirty="0" smtClean="0"/>
            </a:p>
            <a:p>
              <a:pPr>
                <a:buFontTx/>
                <a:buChar char="-"/>
              </a:pPr>
              <a:r>
                <a:rPr lang="en-US" dirty="0" smtClean="0"/>
                <a:t> </a:t>
              </a:r>
              <a:r>
                <a:rPr lang="en-US" dirty="0" err="1" smtClean="0"/>
                <a:t>centralNode</a:t>
              </a:r>
              <a:r>
                <a:rPr lang="en-US" dirty="0" smtClean="0"/>
                <a:t> : CE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0800000">
              <a:off x="457205" y="4408724"/>
              <a:ext cx="4061022" cy="15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457199" y="5630775"/>
              <a:ext cx="4061028" cy="15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57199" y="5581563"/>
              <a:ext cx="4061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dirty="0" smtClean="0"/>
                <a:t> </a:t>
              </a:r>
              <a:r>
                <a:rPr lang="en-US" dirty="0" err="1" smtClean="0"/>
                <a:t>drawBasicLayout</a:t>
              </a:r>
              <a:r>
                <a:rPr lang="en-US" dirty="0" smtClean="0"/>
                <a:t> ()</a:t>
              </a:r>
            </a:p>
            <a:p>
              <a:pPr>
                <a:buFontTx/>
                <a:buChar char="-"/>
              </a:pPr>
              <a:r>
                <a:rPr lang="en-US" dirty="0" smtClean="0"/>
                <a:t> </a:t>
              </a:r>
              <a:r>
                <a:rPr lang="en-US" dirty="0" err="1" smtClean="0"/>
                <a:t>setupCentralNode</a:t>
              </a:r>
              <a:r>
                <a:rPr lang="en-US" dirty="0" smtClean="0"/>
                <a:t> ()</a:t>
              </a:r>
            </a:p>
            <a:p>
              <a:pPr>
                <a:buFontTx/>
                <a:buChar char="-"/>
              </a:pPr>
              <a:r>
                <a:rPr lang="en-US" dirty="0" smtClean="0"/>
                <a:t> </a:t>
              </a:r>
              <a:r>
                <a:rPr lang="en-US" dirty="0" err="1" smtClean="0"/>
                <a:t>setupNodeInteraction</a:t>
              </a:r>
              <a:r>
                <a:rPr lang="en-US" dirty="0" smtClean="0"/>
                <a:t> ()</a:t>
              </a:r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switchContext</a:t>
              </a:r>
              <a:r>
                <a:rPr lang="en-US" dirty="0" smtClean="0"/>
                <a:t> : (</a:t>
              </a:r>
              <a:r>
                <a:rPr lang="en-US" dirty="0" err="1" smtClean="0"/>
                <a:t>newContextEntity</a:t>
              </a:r>
              <a:r>
                <a:rPr lang="en-US" dirty="0" smtClean="0"/>
                <a:t> : CE)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D3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5"/>
          <p:cNvGrpSpPr/>
          <p:nvPr/>
        </p:nvGrpSpPr>
        <p:grpSpPr>
          <a:xfrm>
            <a:off x="2785164" y="4965560"/>
            <a:ext cx="3210622" cy="1755915"/>
            <a:chOff x="457199" y="3947056"/>
            <a:chExt cx="3210622" cy="1755915"/>
          </a:xfrm>
        </p:grpSpPr>
        <p:sp>
          <p:nvSpPr>
            <p:cNvPr id="18" name="Rectangle 17"/>
            <p:cNvSpPr/>
            <p:nvPr/>
          </p:nvSpPr>
          <p:spPr>
            <a:xfrm>
              <a:off x="457199" y="3947056"/>
              <a:ext cx="3158437" cy="175591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00">
                    <a:alpha val="4000"/>
                  </a:srgbClr>
                </a:gs>
              </a:gsLst>
              <a:lin ang="5400000" scaled="0"/>
              <a:tileRect/>
            </a:gra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199" y="3947056"/>
              <a:ext cx="3158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ACTOR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199" y="4408721"/>
              <a:ext cx="1829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name : String</a:t>
              </a:r>
            </a:p>
            <a:p>
              <a:r>
                <a:rPr lang="en-US" dirty="0" smtClean="0"/>
                <a:t>- movies : String[]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0800000">
              <a:off x="457204" y="4408722"/>
              <a:ext cx="3158433" cy="15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57200" y="5055052"/>
              <a:ext cx="31584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7199" y="5056640"/>
              <a:ext cx="32106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</a:t>
              </a:r>
              <a:r>
                <a:rPr lang="en-US" dirty="0" err="1" smtClean="0"/>
                <a:t>fetchMovies</a:t>
              </a:r>
              <a:r>
                <a:rPr lang="en-US" dirty="0" smtClean="0"/>
                <a:t> ()</a:t>
              </a:r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setMovies</a:t>
              </a:r>
              <a:r>
                <a:rPr lang="en-US" dirty="0" smtClean="0"/>
                <a:t> (</a:t>
              </a:r>
              <a:r>
                <a:rPr lang="en-US" dirty="0" err="1" smtClean="0"/>
                <a:t>actorName</a:t>
              </a:r>
              <a:r>
                <a:rPr lang="en-US" dirty="0" smtClean="0"/>
                <a:t>: String)</a:t>
              </a:r>
            </a:p>
          </p:txBody>
        </p:sp>
      </p:grpSp>
      <p:grpSp>
        <p:nvGrpSpPr>
          <p:cNvPr id="5" name="Group 38"/>
          <p:cNvGrpSpPr/>
          <p:nvPr/>
        </p:nvGrpSpPr>
        <p:grpSpPr>
          <a:xfrm>
            <a:off x="84665" y="4136151"/>
            <a:ext cx="2624669" cy="2805453"/>
            <a:chOff x="457199" y="1417639"/>
            <a:chExt cx="2624669" cy="2805453"/>
          </a:xfrm>
        </p:grpSpPr>
        <p:grpSp>
          <p:nvGrpSpPr>
            <p:cNvPr id="6" name="Group 37"/>
            <p:cNvGrpSpPr/>
            <p:nvPr/>
          </p:nvGrpSpPr>
          <p:grpSpPr>
            <a:xfrm>
              <a:off x="457200" y="1417639"/>
              <a:ext cx="2624668" cy="2585324"/>
              <a:chOff x="457200" y="1417639"/>
              <a:chExt cx="2624668" cy="258532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7200" y="1417639"/>
                <a:ext cx="2624667" cy="258532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000000">
                      <a:alpha val="4000"/>
                    </a:srgbClr>
                  </a:gs>
                </a:gsLst>
                <a:lin ang="5400000" scaled="0"/>
                <a:tileRect/>
              </a:gra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7203" y="1417639"/>
                <a:ext cx="2624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MOVIE</a:t>
                </a:r>
                <a:endParaRPr lang="en-US" sz="2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7200" y="1879304"/>
                <a:ext cx="199334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 id : String</a:t>
                </a:r>
              </a:p>
              <a:p>
                <a:r>
                  <a:rPr lang="en-US" dirty="0" smtClean="0"/>
                  <a:t>- title : String</a:t>
                </a:r>
              </a:p>
              <a:p>
                <a:r>
                  <a:rPr lang="en-US" dirty="0" smtClean="0"/>
                  <a:t>- actors : String[]</a:t>
                </a:r>
              </a:p>
              <a:p>
                <a:r>
                  <a:rPr lang="en-US" dirty="0" smtClean="0"/>
                  <a:t>- writers : String[]</a:t>
                </a:r>
              </a:p>
              <a:p>
                <a:r>
                  <a:rPr lang="en-US" dirty="0" smtClean="0"/>
                  <a:t>- directors : String{}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10800000">
                <a:off x="457203" y="1879304"/>
                <a:ext cx="2624665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0800000">
                <a:off x="457203" y="3333628"/>
                <a:ext cx="2624665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457199" y="3299762"/>
              <a:ext cx="2543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</a:t>
              </a:r>
              <a:r>
                <a:rPr lang="en-US" dirty="0" err="1" smtClean="0"/>
                <a:t>fetchActors</a:t>
              </a:r>
              <a:r>
                <a:rPr lang="en-US" dirty="0" smtClean="0"/>
                <a:t> (id : String)</a:t>
              </a:r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getMoviesInThreatres</a:t>
              </a:r>
              <a:r>
                <a:rPr lang="en-US" dirty="0" smtClean="0"/>
                <a:t> ()</a:t>
              </a:r>
            </a:p>
            <a:p>
              <a:endParaRPr lang="en-US" dirty="0" smtClean="0"/>
            </a:p>
          </p:txBody>
        </p:sp>
      </p:grpSp>
      <p:grpSp>
        <p:nvGrpSpPr>
          <p:cNvPr id="11" name="Group 37"/>
          <p:cNvGrpSpPr/>
          <p:nvPr/>
        </p:nvGrpSpPr>
        <p:grpSpPr>
          <a:xfrm>
            <a:off x="728135" y="1623062"/>
            <a:ext cx="3301999" cy="757244"/>
            <a:chOff x="457200" y="1417639"/>
            <a:chExt cx="2624668" cy="757244"/>
          </a:xfrm>
        </p:grpSpPr>
        <p:sp>
          <p:nvSpPr>
            <p:cNvPr id="43" name="Rectangle 42"/>
            <p:cNvSpPr/>
            <p:nvPr/>
          </p:nvSpPr>
          <p:spPr>
            <a:xfrm>
              <a:off x="457200" y="1417639"/>
              <a:ext cx="2624668" cy="75724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00">
                    <a:alpha val="4000"/>
                  </a:srgbClr>
                </a:gs>
              </a:gsLst>
              <a:lin ang="5400000" scaled="0"/>
              <a:tileRect/>
            </a:gra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7203" y="1417639"/>
              <a:ext cx="2624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/>
                <a:t>CONTEXT_ENTITY (CE)</a:t>
              </a:r>
              <a:endParaRPr lang="en-US" sz="2400" b="1" i="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10800000">
              <a:off x="457203" y="1879304"/>
              <a:ext cx="2624665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Elbow Connector 48"/>
          <p:cNvCxnSpPr>
            <a:stCxn id="9" idx="0"/>
            <a:endCxn id="43" idx="2"/>
          </p:cNvCxnSpPr>
          <p:nvPr/>
        </p:nvCxnSpPr>
        <p:spPr>
          <a:xfrm rot="5400000" flipH="1" flipV="1">
            <a:off x="1010145" y="2767162"/>
            <a:ext cx="1755845" cy="982135"/>
          </a:xfrm>
          <a:prstGeom prst="bentConnector3">
            <a:avLst>
              <a:gd name="adj1" fmla="val 50000"/>
            </a:avLst>
          </a:prstGeom>
          <a:ln w="88900" cap="flat">
            <a:solidFill>
              <a:schemeClr val="tx1"/>
            </a:solidFill>
            <a:miter lim="800000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V="1">
            <a:off x="2527279" y="3111523"/>
            <a:ext cx="1688961" cy="1985248"/>
          </a:xfrm>
          <a:prstGeom prst="bentConnector2">
            <a:avLst/>
          </a:prstGeom>
          <a:ln w="88900" cap="flat">
            <a:solidFill>
              <a:schemeClr val="tx1"/>
            </a:solidFill>
            <a:miter lim="800000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614624" y="4136151"/>
            <a:ext cx="4529376" cy="323369"/>
          </a:xfrm>
          <a:prstGeom prst="roundRect">
            <a:avLst/>
          </a:prstGeom>
          <a:noFill/>
          <a:ln w="635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switchContext(newContextEntity:CE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</a:blip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Converts JS Objects to nodes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Resolves references to </a:t>
            </a:r>
            <a:r>
              <a:rPr lang="en-US" sz="3200" dirty="0" err="1" smtClean="0"/>
              <a:t>obj</a:t>
            </a:r>
            <a:r>
              <a:rPr lang="en-US" sz="3200" dirty="0" smtClean="0"/>
              <a:t> </a:t>
            </a:r>
            <a:r>
              <a:rPr lang="en-US" sz="3200" dirty="0" err="1" smtClean="0"/>
              <a:t>attrs</a:t>
            </a:r>
            <a:r>
              <a:rPr lang="en-US" sz="3200" dirty="0" smtClean="0"/>
              <a:t> by IDs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Fires off D3 functions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Setup – </a:t>
            </a:r>
            <a:r>
              <a:rPr lang="en-US" sz="3200" dirty="0" smtClean="0"/>
              <a:t>hide old objects, remove from </a:t>
            </a:r>
            <a:r>
              <a:rPr lang="en-US" sz="3200" dirty="0" err="1" smtClean="0"/>
              <a:t>mem</a:t>
            </a: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Drawing – </a:t>
            </a:r>
            <a:r>
              <a:rPr lang="en-US" sz="3200" dirty="0" smtClean="0"/>
              <a:t>write SVG DOM </a:t>
            </a:r>
            <a:r>
              <a:rPr lang="en-US" sz="3200" dirty="0" err="1" smtClean="0"/>
              <a:t>elems</a:t>
            </a:r>
            <a:r>
              <a:rPr lang="en-US" sz="3200" dirty="0" smtClean="0"/>
              <a:t> to canvas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Interaction – hover/click FX, </a:t>
            </a:r>
            <a:r>
              <a:rPr lang="en-US" sz="3200" dirty="0" smtClean="0"/>
              <a:t>re-binding to  </a:t>
            </a:r>
            <a:br>
              <a:rPr lang="en-US" sz="3200" dirty="0" smtClean="0"/>
            </a:br>
            <a:r>
              <a:rPr lang="en-US" sz="3200" dirty="0" smtClean="0"/>
              <a:t>                       </a:t>
            </a:r>
            <a:r>
              <a:rPr lang="en-US" sz="3200" dirty="0" err="1" smtClean="0"/>
              <a:t>switchContext</a:t>
            </a:r>
            <a:r>
              <a:rPr lang="en-US" sz="3200" dirty="0" smtClean="0"/>
              <a:t>() for new elements</a:t>
            </a: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</a:blip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hlinkClick r:id="rId3"/>
              </a:rPr>
              <a:t>http://machawk1.github.io/movieExplorer/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</a:blip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VAST Challenge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Weigle’s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Visual Analytics class (Spring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‘13)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3200" noProof="0" dirty="0" smtClean="0"/>
              <a:t>Data:          IDs,                 .list files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smtClean="0"/>
              <a:t>No other data sources allowed</a:t>
            </a:r>
            <a:endParaRPr lang="en-US" sz="3200" noProof="0" dirty="0" smtClean="0"/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Box Office </a:t>
            </a:r>
            <a:r>
              <a:rPr kumimoji="0" lang="en-US" sz="3200" b="0" i="0" u="sng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Rating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3200" b="0" i="0" u="sng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kumimoji="0" lang="en-US" sz="32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Twitter_bird_logo_201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7" y="2825395"/>
            <a:ext cx="675217" cy="554224"/>
          </a:xfrm>
          <a:prstGeom prst="rect">
            <a:avLst/>
          </a:prstGeom>
        </p:spPr>
      </p:pic>
      <p:pic>
        <p:nvPicPr>
          <p:cNvPr id="8" name="Picture 7" descr="IMDb_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45" y="2769490"/>
            <a:ext cx="1321856" cy="660928"/>
          </a:xfrm>
          <a:prstGeom prst="rect">
            <a:avLst/>
          </a:prstGeom>
        </p:spPr>
      </p:pic>
      <p:pic>
        <p:nvPicPr>
          <p:cNvPr id="9" name="Picture 8" descr="display36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7" y="4681360"/>
            <a:ext cx="4182532" cy="17427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</a:blip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D3.js, JavaScript,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Canvas/SVG, HTML5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       API </a:t>
            </a:r>
            <a:r>
              <a:rPr lang="en-US" sz="3200" dirty="0" err="1" smtClean="0"/>
              <a:t>v</a:t>
            </a:r>
            <a:r>
              <a:rPr lang="en-US" sz="3200" dirty="0" smtClean="0"/>
              <a:t>. 1.1 (rate limited)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RegEx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object-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ifying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               data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witter_bird_logo_201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5" y="2271171"/>
            <a:ext cx="675217" cy="554224"/>
          </a:xfrm>
          <a:prstGeom prst="rect">
            <a:avLst/>
          </a:prstGeom>
        </p:spPr>
      </p:pic>
      <p:pic>
        <p:nvPicPr>
          <p:cNvPr id="10" name="Picture 9" descr="IMDb_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214" y="2774596"/>
            <a:ext cx="1321856" cy="6609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16200000">
            <a:off x="4246900" y="2466537"/>
            <a:ext cx="7432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 smtClean="0">
                <a:solidFill>
                  <a:schemeClr val="bg1">
                    <a:lumMod val="50000"/>
                    <a:alpha val="15000"/>
                  </a:schemeClr>
                </a:solidFill>
              </a:rPr>
              <a:t>OFFICIAL SRC</a:t>
            </a:r>
            <a:endParaRPr lang="en-US" sz="6400" b="1" dirty="0">
              <a:solidFill>
                <a:schemeClr val="bg1">
                  <a:lumMod val="50000"/>
                  <a:alpha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</a:blip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D3.js, JavaScript,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Canvas/SVG, HTML5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       API </a:t>
            </a:r>
            <a:r>
              <a:rPr lang="en-US" sz="3200" dirty="0" err="1" smtClean="0"/>
              <a:t>v</a:t>
            </a:r>
            <a:r>
              <a:rPr lang="en-US" sz="3200" dirty="0" smtClean="0"/>
              <a:t>. 1.1 (rate limited)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RegEx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object-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ifying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               data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witter_bird_logo_201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5" y="2271171"/>
            <a:ext cx="675217" cy="554224"/>
          </a:xfrm>
          <a:prstGeom prst="rect">
            <a:avLst/>
          </a:prstGeom>
        </p:spPr>
      </p:pic>
      <p:pic>
        <p:nvPicPr>
          <p:cNvPr id="10" name="Picture 9" descr="IMDb_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214" y="2774596"/>
            <a:ext cx="1321856" cy="6609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47188" y="4131735"/>
            <a:ext cx="229191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BIG</a:t>
            </a:r>
          </a:p>
          <a:p>
            <a:pPr algn="ctr"/>
            <a:r>
              <a:rPr lang="en-US" sz="3600" dirty="0" smtClean="0"/>
              <a:t>dirty</a:t>
            </a:r>
          </a:p>
          <a:p>
            <a:pPr algn="ctr"/>
            <a:r>
              <a:rPr lang="en-US" sz="3600" dirty="0" smtClean="0"/>
              <a:t>incomplete</a:t>
            </a:r>
            <a:endParaRPr lang="en-US" sz="3600" dirty="0"/>
          </a:p>
        </p:txBody>
      </p:sp>
      <p:sp>
        <p:nvSpPr>
          <p:cNvPr id="11" name="Oval Callout 10"/>
          <p:cNvSpPr/>
          <p:nvPr/>
        </p:nvSpPr>
        <p:spPr>
          <a:xfrm rot="10800000">
            <a:off x="797985" y="4013201"/>
            <a:ext cx="3740144" cy="2112962"/>
          </a:xfrm>
          <a:prstGeom prst="wedgeEllipseCallout">
            <a:avLst>
              <a:gd name="adj1" fmla="val 41137"/>
              <a:gd name="adj2" fmla="val 115502"/>
            </a:avLst>
          </a:prstGeom>
          <a:gradFill flip="none" rotWithShape="1">
            <a:gsLst>
              <a:gs pos="0">
                <a:srgbClr val="0093D5">
                  <a:alpha val="49000"/>
                </a:srgbClr>
              </a:gs>
              <a:gs pos="100000">
                <a:schemeClr val="tx1">
                  <a:alpha val="9000"/>
                </a:schemeClr>
              </a:gs>
            </a:gsLst>
            <a:lin ang="13140000" scaled="0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8537" y="4131735"/>
            <a:ext cx="31348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sentiment</a:t>
            </a:r>
            <a:br>
              <a:rPr lang="en-US" sz="3000" dirty="0" smtClean="0"/>
            </a:br>
            <a:r>
              <a:rPr lang="en-US" sz="3000" dirty="0" smtClean="0"/>
              <a:t>  classifier required</a:t>
            </a:r>
          </a:p>
          <a:p>
            <a:r>
              <a:rPr lang="en-US" sz="3000" dirty="0" smtClean="0"/>
              <a:t>no initial causal </a:t>
            </a:r>
            <a:br>
              <a:rPr lang="en-US" sz="3000" dirty="0" smtClean="0"/>
            </a:br>
            <a:r>
              <a:rPr lang="en-US" sz="3000" dirty="0" smtClean="0"/>
              <a:t>    relationship</a:t>
            </a:r>
          </a:p>
          <a:p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890357" y="2466540"/>
            <a:ext cx="7432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 smtClean="0">
                <a:solidFill>
                  <a:schemeClr val="bg1">
                    <a:lumMod val="50000"/>
                    <a:alpha val="25000"/>
                  </a:schemeClr>
                </a:solidFill>
              </a:rPr>
              <a:t>             </a:t>
            </a:r>
            <a:r>
              <a:rPr lang="en-US" sz="6400" b="1" dirty="0" smtClean="0">
                <a:solidFill>
                  <a:schemeClr val="bg1">
                    <a:lumMod val="50000"/>
                    <a:alpha val="15000"/>
                  </a:schemeClr>
                </a:solidFill>
              </a:rPr>
              <a:t>UNWEILDY</a:t>
            </a:r>
            <a:r>
              <a:rPr lang="en-US" sz="6400" b="1" dirty="0" smtClean="0">
                <a:solidFill>
                  <a:schemeClr val="bg1">
                    <a:lumMod val="50000"/>
                    <a:alpha val="25000"/>
                  </a:schemeClr>
                </a:solidFill>
              </a:rPr>
              <a:t>!</a:t>
            </a:r>
            <a:endParaRPr lang="en-US" sz="6400" b="1" dirty="0">
              <a:solidFill>
                <a:schemeClr val="bg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 rot="10800000">
            <a:off x="5367862" y="4013200"/>
            <a:ext cx="3318937" cy="2112962"/>
          </a:xfrm>
          <a:prstGeom prst="wedgeEllipseCallout">
            <a:avLst>
              <a:gd name="adj1" fmla="val 41411"/>
              <a:gd name="adj2" fmla="val 86651"/>
            </a:avLst>
          </a:prstGeom>
          <a:gradFill flip="none" rotWithShape="1">
            <a:gsLst>
              <a:gs pos="0">
                <a:srgbClr val="FFFF00">
                  <a:alpha val="49000"/>
                </a:srgbClr>
              </a:gs>
              <a:gs pos="100000">
                <a:schemeClr val="tx1">
                  <a:alpha val="9000"/>
                </a:schemeClr>
              </a:gs>
            </a:gsLst>
            <a:lin ang="15420000" scaled="0"/>
            <a:tileRect/>
          </a:gradFill>
          <a:ln>
            <a:gradFill flip="none" rotWithShape="1">
              <a:gsLst>
                <a:gs pos="0">
                  <a:srgbClr val="E0D063"/>
                </a:gs>
                <a:gs pos="100000">
                  <a:schemeClr val="tx1"/>
                </a:gs>
              </a:gsLst>
              <a:lin ang="1224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Else?</a:t>
            </a:r>
            <a:endParaRPr lang="en-US" dirty="0"/>
          </a:p>
        </p:txBody>
      </p:sp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</a:blip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Remove data set restriction (</a:t>
            </a:r>
            <a:r>
              <a:rPr lang="en-US" sz="3200" dirty="0" err="1" smtClean="0">
                <a:sym typeface="Wingdings"/>
              </a:rPr>
              <a:t></a:t>
            </a:r>
            <a:r>
              <a:rPr lang="en-US" sz="3200" dirty="0" smtClean="0">
                <a:sym typeface="Wingdings"/>
              </a:rPr>
              <a:t> cannot VAST)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sym typeface="Wingdings"/>
              </a:rPr>
              <a:t>Targeted VIS conf instead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Utilize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E0D06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official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/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unofficial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 IMDB API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smtClean="0">
                <a:sym typeface="Wingdings"/>
              </a:rPr>
              <a:t> Only certain info available through </a:t>
            </a:r>
            <a:r>
              <a:rPr lang="en-US" sz="3200" dirty="0" smtClean="0">
                <a:solidFill>
                  <a:srgbClr val="E0D063"/>
                </a:solidFill>
                <a:sym typeface="Wingdings"/>
              </a:rPr>
              <a:t>official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Unofficial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 occasionally got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C&amp;D’d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, went down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839555" y="2466537"/>
            <a:ext cx="7432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 smtClean="0">
                <a:solidFill>
                  <a:schemeClr val="bg1">
                    <a:lumMod val="50000"/>
                    <a:alpha val="15000"/>
                  </a:schemeClr>
                </a:solidFill>
              </a:rPr>
              <a:t>UNOFFICIAL</a:t>
            </a:r>
            <a:endParaRPr lang="en-US" sz="6400" b="1" dirty="0">
              <a:solidFill>
                <a:schemeClr val="bg1">
                  <a:lumMod val="50000"/>
                  <a:alpha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pic>
        <p:nvPicPr>
          <p:cNvPr id="5" name="Content Placeholder 4" descr="wholeViz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</a:blip>
          <a:srcRect l="-2723" r="-2723"/>
          <a:stretch>
            <a:fillRect/>
          </a:stretch>
        </p:blipFill>
        <p:spPr>
          <a:xfrm>
            <a:off x="-389527" y="1338712"/>
            <a:ext cx="9787527" cy="5382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Scrape data at runtime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Sanitize </a:t>
            </a:r>
            <a:r>
              <a:rPr lang="en-US" sz="3200" dirty="0" smtClean="0"/>
              <a:t>data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Discarded irrelevant markup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Save id, entity name, other meta info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Cache data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Reference cache on subsequent runs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839555" y="2466537"/>
            <a:ext cx="7432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 smtClean="0">
                <a:solidFill>
                  <a:schemeClr val="bg1">
                    <a:lumMod val="50000"/>
                    <a:alpha val="15000"/>
                  </a:schemeClr>
                </a:solidFill>
              </a:rPr>
              <a:t>DISALLOWED</a:t>
            </a:r>
            <a:endParaRPr lang="en-US" sz="6400" b="1" dirty="0">
              <a:solidFill>
                <a:schemeClr val="bg1">
                  <a:lumMod val="50000"/>
                  <a:alpha val="15000"/>
                </a:schemeClr>
              </a:solidFill>
            </a:endParaRPr>
          </a:p>
        </p:txBody>
      </p:sp>
      <p:pic>
        <p:nvPicPr>
          <p:cNvPr id="9" name="Picture 8" descr="tumblr_lq7epbE4dW1qkrmxlo1_25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38" y="115888"/>
            <a:ext cx="1905000" cy="1358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1016000" y="5797550"/>
            <a:ext cx="1473200" cy="1117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Desired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6000" y="1833602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0798" y="2189202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016000" y="4559868"/>
            <a:ext cx="1473200" cy="1117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20798" y="4934002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MOVIE2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798" y="6171684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MOVIE3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5400000">
            <a:off x="1627009" y="2717425"/>
            <a:ext cx="13179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1016000" y="5797550"/>
            <a:ext cx="1473200" cy="1117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6000" y="1833602"/>
            <a:ext cx="1473200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0798" y="2189202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81867" y="2032001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33318" y="2189202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81867" y="2794001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33318" y="2951202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81867" y="3539066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33318" y="3696267"/>
            <a:ext cx="94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081867" y="4373600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33318" y="453080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81867" y="5118668"/>
            <a:ext cx="1473200" cy="711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48653" y="527586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</a:t>
            </a:r>
            <a:endParaRPr lang="en-US" dirty="0"/>
          </a:p>
        </p:txBody>
      </p:sp>
      <p:cxnSp>
        <p:nvCxnSpPr>
          <p:cNvPr id="43" name="Elbow Connector 42"/>
          <p:cNvCxnSpPr>
            <a:stCxn id="10" idx="6"/>
            <a:endCxn id="22" idx="2"/>
          </p:cNvCxnSpPr>
          <p:nvPr/>
        </p:nvCxnSpPr>
        <p:spPr>
          <a:xfrm>
            <a:off x="2489200" y="2392402"/>
            <a:ext cx="592667" cy="7571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2"/>
          <p:cNvCxnSpPr>
            <a:stCxn id="10" idx="6"/>
            <a:endCxn id="24" idx="2"/>
          </p:cNvCxnSpPr>
          <p:nvPr/>
        </p:nvCxnSpPr>
        <p:spPr>
          <a:xfrm>
            <a:off x="2489200" y="2392402"/>
            <a:ext cx="592667" cy="15022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2"/>
          <p:cNvCxnSpPr>
            <a:stCxn id="10" idx="6"/>
            <a:endCxn id="26" idx="2"/>
          </p:cNvCxnSpPr>
          <p:nvPr/>
        </p:nvCxnSpPr>
        <p:spPr>
          <a:xfrm>
            <a:off x="2489200" y="2392402"/>
            <a:ext cx="592667" cy="2336798"/>
          </a:xfrm>
          <a:prstGeom prst="curvedConnector3">
            <a:avLst>
              <a:gd name="adj1" fmla="val 3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>
            <a:stCxn id="10" idx="6"/>
            <a:endCxn id="28" idx="2"/>
          </p:cNvCxnSpPr>
          <p:nvPr/>
        </p:nvCxnSpPr>
        <p:spPr>
          <a:xfrm>
            <a:off x="2489200" y="2392402"/>
            <a:ext cx="592667" cy="3081866"/>
          </a:xfrm>
          <a:prstGeom prst="curvedConnector3">
            <a:avLst>
              <a:gd name="adj1" fmla="val -142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42"/>
          <p:cNvCxnSpPr>
            <a:stCxn id="10" idx="6"/>
            <a:endCxn id="16" idx="2"/>
          </p:cNvCxnSpPr>
          <p:nvPr/>
        </p:nvCxnSpPr>
        <p:spPr>
          <a:xfrm flipV="1">
            <a:off x="2489200" y="2387601"/>
            <a:ext cx="592667" cy="4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16000" y="4559868"/>
            <a:ext cx="1473200" cy="1117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20798" y="4934002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MOVIE2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798" y="6171684"/>
            <a:ext cx="9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MOVIE3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1627009" y="2717425"/>
            <a:ext cx="13179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2906" y="631976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err="1" smtClean="0"/>
              <a:t>bit.ly/movieExplorer</a:t>
            </a:r>
            <a:endParaRPr lang="en-US" sz="1400" dirty="0" smtClean="0"/>
          </a:p>
          <a:p>
            <a:r>
              <a:rPr lang="en-US" sz="1400" dirty="0" smtClean="0"/>
              <a:t>demo: bit.ly/ieeevis2013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2166</TotalTime>
  <Words>1107</Words>
  <Application>Microsoft Macintosh PowerPoint</Application>
  <PresentationFormat>On-screen Show (4:3)</PresentationFormat>
  <Paragraphs>307</Paragraphs>
  <Slides>20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Graph-Based Navigation of a Box Office Prediction System</vt:lpstr>
      <vt:lpstr>What?</vt:lpstr>
      <vt:lpstr>Why?</vt:lpstr>
      <vt:lpstr>How?</vt:lpstr>
      <vt:lpstr>How?</vt:lpstr>
      <vt:lpstr>How Else?</vt:lpstr>
      <vt:lpstr>Brute Force</vt:lpstr>
      <vt:lpstr>The Desired Data</vt:lpstr>
      <vt:lpstr>The Desired Data</vt:lpstr>
      <vt:lpstr>The Desired Data</vt:lpstr>
      <vt:lpstr>The Desired Data</vt:lpstr>
      <vt:lpstr>The Desired Data</vt:lpstr>
      <vt:lpstr>Caveat! IMDB doesn’t like scraping</vt:lpstr>
      <vt:lpstr>Caveat! IMDB doesn’t like scraping</vt:lpstr>
      <vt:lpstr>Caveat! IMDB doesn’t like scraping</vt:lpstr>
      <vt:lpstr>So, D3.js?</vt:lpstr>
      <vt:lpstr>Object Model  D3</vt:lpstr>
      <vt:lpstr>Object Model  D3</vt:lpstr>
      <vt:lpstr>switchContext(newContextEntity:CE)</vt:lpstr>
      <vt:lpstr>Demo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WARCreate and WAIL: WARC, Wayback and Heritrix Made Easy</dc:title>
  <dc:subject/>
  <dc:creator>Matt Kelly</dc:creator>
  <cp:keywords/>
  <dc:description/>
  <cp:lastModifiedBy>Matt Kelly</cp:lastModifiedBy>
  <cp:revision>336</cp:revision>
  <dcterms:created xsi:type="dcterms:W3CDTF">2013-10-24T16:00:15Z</dcterms:created>
  <dcterms:modified xsi:type="dcterms:W3CDTF">2013-10-24T20:01:39Z</dcterms:modified>
  <cp:category/>
</cp:coreProperties>
</file>