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Default Extension="jpeg" ContentType="image/jpeg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72" r:id="rId6"/>
    <p:sldId id="260" r:id="rId7"/>
    <p:sldId id="264" r:id="rId8"/>
    <p:sldId id="265" r:id="rId9"/>
    <p:sldId id="269" r:id="rId10"/>
    <p:sldId id="273" r:id="rId11"/>
    <p:sldId id="261" r:id="rId12"/>
    <p:sldId id="282" r:id="rId13"/>
    <p:sldId id="266" r:id="rId14"/>
    <p:sldId id="278" r:id="rId15"/>
    <p:sldId id="279" r:id="rId16"/>
    <p:sldId id="280" r:id="rId17"/>
    <p:sldId id="281" r:id="rId18"/>
    <p:sldId id="277" r:id="rId19"/>
    <p:sldId id="270" r:id="rId20"/>
    <p:sldId id="283" r:id="rId21"/>
    <p:sldId id="263" r:id="rId22"/>
    <p:sldId id="274" r:id="rId23"/>
    <p:sldId id="262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82523" autoAdjust="0"/>
  </p:normalViewPr>
  <p:slideViewPr>
    <p:cSldViewPr snapToGrid="0" snapToObjects="1">
      <p:cViewPr>
        <p:scale>
          <a:sx n="75" d="100"/>
          <a:sy n="75" d="100"/>
        </p:scale>
        <p:origin x="-3416" y="-1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925F1-3664-E046-87B3-DF2B2D3C290B}" type="datetimeFigureOut">
              <a:rPr lang="en-US" smtClean="0"/>
              <a:pPr/>
              <a:t>7/29/13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5DE1C-9A7A-374F-A554-3884B34865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14512-7483-F54E-A9B1-1BEEAE5FD76C}" type="datetimeFigureOut">
              <a:rPr lang="en-US" smtClean="0"/>
              <a:pPr/>
              <a:t>7/29/13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FE203-8F19-FC42-80EF-7F4237B601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FE203-8F19-FC42-80EF-7F4237B6013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start with identifying problem:</a:t>
            </a:r>
          </a:p>
          <a:p>
            <a:pPr>
              <a:buFontTx/>
              <a:buChar char="•"/>
            </a:pPr>
            <a:r>
              <a:rPr lang="en-US" dirty="0" smtClean="0"/>
              <a:t>Digital</a:t>
            </a:r>
            <a:r>
              <a:rPr lang="en-US" baseline="0" dirty="0" smtClean="0"/>
              <a:t> preservation tools are ill suited for use by individual digital archivists</a:t>
            </a:r>
          </a:p>
          <a:p>
            <a:pPr>
              <a:buFontTx/>
              <a:buNone/>
            </a:pPr>
            <a:endParaRPr lang="en-US" baseline="0" dirty="0" smtClean="0"/>
          </a:p>
          <a:p>
            <a:pPr>
              <a:buFontTx/>
              <a:buNone/>
            </a:pPr>
            <a:r>
              <a:rPr lang="en-US" baseline="0" dirty="0" smtClean="0"/>
              <a:t>Tools of focus, </a:t>
            </a:r>
            <a:r>
              <a:rPr lang="en-US" baseline="0" dirty="0" err="1" smtClean="0"/>
              <a:t>Htrix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Wayback</a:t>
            </a:r>
            <a:r>
              <a:rPr lang="en-US" baseline="0" dirty="0" smtClean="0"/>
              <a:t>, while FOSS, require technical know-how.</a:t>
            </a:r>
          </a:p>
          <a:p>
            <a:pPr>
              <a:buFontTx/>
              <a:buNone/>
            </a:pPr>
            <a:endParaRPr lang="en-US" baseline="0" dirty="0" smtClean="0"/>
          </a:p>
          <a:p>
            <a:pPr>
              <a:buFontTx/>
              <a:buNone/>
            </a:pPr>
            <a:r>
              <a:rPr lang="en-US" baseline="0" dirty="0" smtClean="0"/>
              <a:t>To remedy, individuals can delegate the task of </a:t>
            </a:r>
            <a:r>
              <a:rPr lang="en-US" baseline="0" dirty="0" err="1" smtClean="0"/>
              <a:t>digpres</a:t>
            </a:r>
            <a:r>
              <a:rPr lang="en-US" baseline="0" dirty="0" smtClean="0"/>
              <a:t> to institutions but this poses many more problems</a:t>
            </a:r>
          </a:p>
          <a:p>
            <a:pPr>
              <a:buFontTx/>
              <a:buChar char="•"/>
            </a:pPr>
            <a:r>
              <a:rPr lang="en-US" baseline="0" dirty="0" smtClean="0"/>
              <a:t>One we have investigates are variances in perspective, as </a:t>
            </a:r>
            <a:r>
              <a:rPr lang="en-US" baseline="0" dirty="0" err="1" smtClean="0"/>
              <a:t>examplified</a:t>
            </a:r>
            <a:r>
              <a:rPr lang="en-US" baseline="0" dirty="0" smtClean="0"/>
              <a:t> by early crawls of </a:t>
            </a:r>
            <a:r>
              <a:rPr lang="en-US" baseline="0" dirty="0" err="1" smtClean="0"/>
              <a:t>Cragslist</a:t>
            </a:r>
            <a:r>
              <a:rPr lang="en-US" baseline="0" dirty="0" smtClean="0"/>
              <a:t>, which used </a:t>
            </a:r>
            <a:r>
              <a:rPr lang="en-US" baseline="0" dirty="0" err="1" smtClean="0"/>
              <a:t>GeoIP</a:t>
            </a:r>
            <a:r>
              <a:rPr lang="en-US" baseline="0" dirty="0" smtClean="0"/>
              <a:t>, and thus attached the saved content to the San Fran CL;</a:t>
            </a:r>
          </a:p>
          <a:p>
            <a:pPr>
              <a:buFontTx/>
              <a:buChar char="•"/>
            </a:pPr>
            <a:r>
              <a:rPr lang="en-US" baseline="0" dirty="0" smtClean="0"/>
              <a:t> Variance in </a:t>
            </a:r>
            <a:r>
              <a:rPr lang="en-US" baseline="0" dirty="0" err="1" smtClean="0"/>
              <a:t>perpective</a:t>
            </a:r>
            <a:r>
              <a:rPr lang="en-US" baseline="0" dirty="0" smtClean="0"/>
              <a:t> relative to tool used, i.e., what crawler sees may not be the same as what we want preserved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FE203-8F19-FC42-80EF-7F4237B6013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FE203-8F19-FC42-80EF-7F4237B6013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FE203-8F19-FC42-80EF-7F4237B6013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FE203-8F19-FC42-80EF-7F4237B6013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WAIL</a:t>
            </a:r>
          </a:p>
          <a:p>
            <a:r>
              <a:rPr lang="en-US" dirty="0" smtClean="0"/>
              <a:t>Took institutional tools</a:t>
            </a:r>
          </a:p>
          <a:p>
            <a:pPr>
              <a:buFontTx/>
              <a:buChar char="•"/>
            </a:pPr>
            <a:r>
              <a:rPr lang="en-US" dirty="0" smtClean="0"/>
              <a:t>Configured</a:t>
            </a:r>
            <a:r>
              <a:rPr lang="en-US" baseline="0" dirty="0" smtClean="0"/>
              <a:t> for relativity</a:t>
            </a:r>
          </a:p>
          <a:p>
            <a:pPr>
              <a:buFontTx/>
              <a:buChar char="•"/>
            </a:pPr>
            <a:r>
              <a:rPr lang="en-US" baseline="0" dirty="0" smtClean="0"/>
              <a:t>Coded up GUI to interact with tools</a:t>
            </a:r>
          </a:p>
          <a:p>
            <a:pPr>
              <a:buFontTx/>
              <a:buChar char="•"/>
            </a:pPr>
            <a:r>
              <a:rPr lang="en-US" baseline="0" dirty="0" smtClean="0"/>
              <a:t>Allow crawls to be initiated and interacted with via GUI</a:t>
            </a:r>
          </a:p>
          <a:p>
            <a:pPr>
              <a:buFontTx/>
              <a:buChar char="•"/>
            </a:pPr>
            <a:r>
              <a:rPr lang="en-US" baseline="0" dirty="0" smtClean="0"/>
              <a:t>Made it easy: </a:t>
            </a:r>
            <a:r>
              <a:rPr lang="en-US" dirty="0" smtClean="0"/>
              <a:t>One Click User-Instigated Preservation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FE203-8F19-FC42-80EF-7F4237B6013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working for a one-off crawl:</a:t>
            </a:r>
          </a:p>
          <a:p>
            <a:pPr>
              <a:buFontTx/>
              <a:buChar char="•"/>
            </a:pPr>
            <a:r>
              <a:rPr lang="en-US" baseline="0" dirty="0" smtClean="0"/>
              <a:t>Enter URL</a:t>
            </a:r>
          </a:p>
          <a:p>
            <a:pPr>
              <a:buFontTx/>
              <a:buChar char="•"/>
            </a:pPr>
            <a:r>
              <a:rPr lang="en-US" baseline="0" dirty="0" smtClean="0"/>
              <a:t>Hit the Archive Now button</a:t>
            </a:r>
          </a:p>
          <a:p>
            <a:pPr>
              <a:buFontTx/>
              <a:buChar char="•"/>
            </a:pPr>
            <a:r>
              <a:rPr lang="en-US" baseline="0" dirty="0" smtClean="0"/>
              <a:t>Check back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FE203-8F19-FC42-80EF-7F4237B6013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 further capability like</a:t>
            </a:r>
          </a:p>
          <a:p>
            <a:pPr>
              <a:buFontTx/>
              <a:buChar char="•"/>
            </a:pPr>
            <a:r>
              <a:rPr lang="en-US" dirty="0" smtClean="0"/>
              <a:t>services management</a:t>
            </a:r>
          </a:p>
          <a:p>
            <a:pPr>
              <a:buFontTx/>
              <a:buChar char="•"/>
            </a:pPr>
            <a:r>
              <a:rPr lang="en-US" dirty="0" smtClean="0"/>
              <a:t>Custom crawl</a:t>
            </a:r>
          </a:p>
          <a:p>
            <a:pPr>
              <a:buFontTx/>
              <a:buChar char="•"/>
            </a:pPr>
            <a:r>
              <a:rPr lang="en-US" dirty="0" smtClean="0"/>
              <a:t>Crawl</a:t>
            </a:r>
            <a:r>
              <a:rPr lang="en-US" baseline="0" dirty="0" smtClean="0"/>
              <a:t> status checking</a:t>
            </a:r>
          </a:p>
          <a:p>
            <a:pPr>
              <a:buFontTx/>
              <a:buChar char="•"/>
            </a:pPr>
            <a:r>
              <a:rPr lang="en-US" baseline="0" dirty="0" smtClean="0"/>
              <a:t>All still GUI-based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FE203-8F19-FC42-80EF-7F4237B6013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A8CA6-91FA-DD49-B000-C3E605FA73C0}" type="datetime1">
              <a:rPr lang="en-US" smtClean="0"/>
              <a:pPr/>
              <a:t>7/29/13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8165-F2F5-4843-A74D-2F569859852A}" type="datetime1">
              <a:rPr lang="en-US" smtClean="0"/>
              <a:pPr/>
              <a:t>7/29/13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FA03-252D-D246-8CB6-863245B584D1}" type="datetime1">
              <a:rPr lang="en-US" smtClean="0"/>
              <a:pPr/>
              <a:t>7/29/13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A6FD-B308-754C-982B-D8DE0563FABF}" type="datetime1">
              <a:rPr lang="en-US" smtClean="0"/>
              <a:pPr/>
              <a:t>7/29/13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C876-B639-B547-929D-BFD91775641D}" type="datetime1">
              <a:rPr lang="en-US" smtClean="0"/>
              <a:pPr/>
              <a:t>7/29/13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963E-3C3E-E344-AC9F-7EC49F4C6557}" type="datetime1">
              <a:rPr lang="en-US" smtClean="0"/>
              <a:pPr/>
              <a:t>7/29/13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E7D7-FF83-864C-B725-C22A55DD8F1E}" type="datetime1">
              <a:rPr lang="en-US" smtClean="0"/>
              <a:pPr/>
              <a:t>7/29/13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31C9-FDD7-4C49-8EE8-3B733F3D956B}" type="datetime1">
              <a:rPr lang="en-US" smtClean="0"/>
              <a:pPr/>
              <a:t>7/29/13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9DF1-E9DE-8042-B81D-B2E400207384}" type="datetime1">
              <a:rPr lang="en-US" smtClean="0"/>
              <a:pPr/>
              <a:t>7/29/13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D23C-4F5F-7A4E-A01A-CB99013B3BCC}" type="datetime1">
              <a:rPr lang="en-US" smtClean="0"/>
              <a:pPr/>
              <a:t>7/29/13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950D-6F2D-9546-BD2E-95EEF0D84372}" type="datetime1">
              <a:rPr lang="en-US" smtClean="0"/>
              <a:pPr/>
              <a:t>7/29/13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4EEF1-2BCC-FF48-92FA-A3CA09C05ABB}" type="datetime1">
              <a:rPr lang="en-US" smtClean="0"/>
              <a:pPr/>
              <a:t>7/29/13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3FD97-84D2-7F42-A519-4BA76EE4D7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4.png"/><Relationship Id="rId7" Type="http://schemas.openxmlformats.org/officeDocument/2006/relationships/image" Target="../media/image18.png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mkelly/Desktop/warcreate%20screencast.mov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7" Type="http://schemas.openxmlformats.org/officeDocument/2006/relationships/image" Target="../media/image8.png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WARCreate</a:t>
            </a:r>
            <a:r>
              <a:rPr lang="en-US" dirty="0" smtClean="0"/>
              <a:t> and </a:t>
            </a:r>
            <a:r>
              <a:rPr lang="en-US" b="1" dirty="0" smtClean="0"/>
              <a:t>WAIL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WARC, </a:t>
            </a:r>
            <a:r>
              <a:rPr lang="en-US" dirty="0" err="1" smtClean="0"/>
              <a:t>Wayback</a:t>
            </a:r>
            <a:r>
              <a:rPr lang="en-US" dirty="0" smtClean="0"/>
              <a:t> and </a:t>
            </a:r>
            <a:r>
              <a:rPr lang="en-US" dirty="0" err="1" smtClean="0"/>
              <a:t>Heritrix</a:t>
            </a:r>
            <a:r>
              <a:rPr lang="en-US" dirty="0" smtClean="0"/>
              <a:t> Made Easy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199"/>
            <a:ext cx="9144000" cy="2734734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1F497D"/>
                </a:solidFill>
              </a:rPr>
              <a:t>Mat Kelly, Michael L. Nelson, Michele C. </a:t>
            </a:r>
            <a:r>
              <a:rPr lang="en-US" sz="2400" b="1" dirty="0" err="1" smtClean="0">
                <a:solidFill>
                  <a:srgbClr val="1F497D"/>
                </a:solidFill>
              </a:rPr>
              <a:t>Weigle</a:t>
            </a:r>
            <a:endParaRPr lang="en-US" sz="2400" b="1" dirty="0" smtClean="0">
              <a:solidFill>
                <a:srgbClr val="1F497D"/>
              </a:solidFill>
            </a:endParaRPr>
          </a:p>
          <a:p>
            <a:r>
              <a:rPr lang="en-US" sz="2400" dirty="0" smtClean="0">
                <a:solidFill>
                  <a:srgbClr val="1F497D"/>
                </a:solidFill>
              </a:rPr>
              <a:t>Old Dominion University</a:t>
            </a:r>
            <a:br>
              <a:rPr lang="en-US" sz="2400" dirty="0" smtClean="0">
                <a:solidFill>
                  <a:srgbClr val="1F497D"/>
                </a:solidFill>
              </a:rPr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{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mkelly,mln,mweigle}@cs.odu.edu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Web Science and Digital Libraries Research Group</a:t>
            </a:r>
          </a:p>
          <a:p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ws-dl.blogspot.com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897" y="1821142"/>
            <a:ext cx="1090138" cy="1090138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42762" y="1734902"/>
            <a:ext cx="1168538" cy="116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301433"/>
            <a:ext cx="9144000" cy="1895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PRESERVING IN 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ORIGINAL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CONTEXT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764" y="3197068"/>
            <a:ext cx="2194873" cy="219487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118" y="6410876"/>
            <a:ext cx="12125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July 24, 2013</a:t>
            </a:r>
            <a:br>
              <a:rPr lang="en-US" sz="1100" dirty="0" smtClean="0"/>
            </a:br>
            <a:r>
              <a:rPr lang="en-US" sz="1100" dirty="0" smtClean="0"/>
              <a:t>Arlington, Virginia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3205287" y="6592553"/>
            <a:ext cx="1724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Digital Preservation 2013</a:t>
            </a:r>
            <a:endParaRPr lang="en-US" sz="11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582" y="6356350"/>
            <a:ext cx="805873" cy="28388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WARCreate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22" dirty="0" smtClean="0"/>
              <a:t>Create WARC files from any webpage</a:t>
            </a:r>
            <a:endParaRPr lang="en-US" sz="2222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         </a:t>
            </a:r>
          </a:p>
          <a:p>
            <a:r>
              <a:rPr lang="en-US" dirty="0" smtClean="0"/>
              <a:t>Preserves what you see instead of what crawler sees</a:t>
            </a:r>
          </a:p>
          <a:p>
            <a:pPr lvl="1"/>
            <a:r>
              <a:rPr lang="en-US" dirty="0" smtClean="0"/>
              <a:t>Capture pages behind authentication</a:t>
            </a:r>
          </a:p>
          <a:p>
            <a:pPr lvl="1"/>
            <a:r>
              <a:rPr lang="en-US" dirty="0" smtClean="0"/>
              <a:t>Manipulate then preserve</a:t>
            </a:r>
          </a:p>
          <a:p>
            <a:r>
              <a:rPr lang="en-US" dirty="0" smtClean="0"/>
              <a:t>No more preservation delegation</a:t>
            </a:r>
          </a:p>
          <a:p>
            <a:r>
              <a:rPr lang="en-US" dirty="0" smtClean="0"/>
              <a:t>Created </a:t>
            </a:r>
            <a:r>
              <a:rPr lang="en-US" dirty="0" err="1" smtClean="0"/>
              <a:t>WARCs</a:t>
            </a:r>
            <a:r>
              <a:rPr lang="en-US" dirty="0" smtClean="0"/>
              <a:t> compatible with WAIL and </a:t>
            </a:r>
            <a:r>
              <a:rPr lang="en-US" dirty="0" err="1" smtClean="0"/>
              <a:t>Wayback</a:t>
            </a:r>
            <a:r>
              <a:rPr lang="en-US" dirty="0" smtClean="0"/>
              <a:t> instance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14800" cy="1614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118" y="6410876"/>
            <a:ext cx="12125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July 24, 2013</a:t>
            </a:r>
            <a:br>
              <a:rPr lang="en-US" sz="1100" dirty="0" smtClean="0"/>
            </a:br>
            <a:r>
              <a:rPr lang="en-US" sz="1100" dirty="0" smtClean="0"/>
              <a:t>Arlington, Virginia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3205287" y="6592553"/>
            <a:ext cx="1724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Digital Preservation 2013</a:t>
            </a:r>
            <a:endParaRPr lang="en-US" sz="11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582" y="6356350"/>
            <a:ext cx="805873" cy="2838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987" y="1614800"/>
            <a:ext cx="2273300" cy="73928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05287" y="1515535"/>
            <a:ext cx="22052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extension</a:t>
            </a:r>
            <a:endParaRPr lang="en-US" sz="4000" dirty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hoc to Generally Applicable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2216" y="3750734"/>
            <a:ext cx="1865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Archive </a:t>
            </a:r>
            <a:r>
              <a:rPr lang="en-US" b="1" dirty="0" err="1" smtClean="0">
                <a:solidFill>
                  <a:schemeClr val="tx2"/>
                </a:solidFill>
              </a:rPr>
              <a:t>Facebook</a:t>
            </a:r>
            <a:endParaRPr lang="en-US" dirty="0"/>
          </a:p>
        </p:txBody>
      </p:sp>
      <p:pic>
        <p:nvPicPr>
          <p:cNvPr id="7" name="Picture 3" descr="C:\Documents and Settings\Matthew\My Documents\Downloads\archivefb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738" y="1600200"/>
            <a:ext cx="2201332" cy="2201333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673" y="1555861"/>
            <a:ext cx="2194873" cy="219487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688672" y="3750734"/>
            <a:ext cx="2194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>
                <a:solidFill>
                  <a:srgbClr val="008000"/>
                </a:solidFill>
              </a:rPr>
              <a:t>WARCreate</a:t>
            </a:r>
            <a:endParaRPr lang="en-US" dirty="0">
              <a:solidFill>
                <a:srgbClr val="008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652070" y="1600198"/>
          <a:ext cx="4036602" cy="32562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8301"/>
                <a:gridCol w="2018301"/>
              </a:tblGrid>
              <a:tr h="381002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App Type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Browser (Firefox)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Browser (Chrome) 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20133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Output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dirty="0" smtClean="0"/>
                        <a:t>Navigable </a:t>
                      </a:r>
                      <a:r>
                        <a:rPr lang="en-US" dirty="0" err="1" smtClean="0"/>
                        <a:t>Webpages</a:t>
                      </a:r>
                      <a:endParaRPr lang="en-US" baseline="0" dirty="0" smtClean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Web </a:t>
                      </a:r>
                      <a:r>
                        <a:rPr lang="en-US" dirty="0" err="1" smtClean="0"/>
                        <a:t>ARCive</a:t>
                      </a:r>
                      <a:r>
                        <a:rPr lang="en-US" baseline="0" dirty="0" smtClean="0"/>
                        <a:t> (WARC) files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Target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Facebook.com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Any</a:t>
                      </a:r>
                      <a:r>
                        <a:rPr lang="en-US" baseline="0" dirty="0" smtClean="0"/>
                        <a:t> website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118" y="6410876"/>
            <a:ext cx="12125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July 24, 2013</a:t>
            </a:r>
            <a:br>
              <a:rPr lang="en-US" sz="1100" dirty="0" smtClean="0"/>
            </a:br>
            <a:r>
              <a:rPr lang="en-US" sz="1100" dirty="0" smtClean="0"/>
              <a:t>Arlington, Virginia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3205287" y="6592553"/>
            <a:ext cx="1724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Digital Preservation 2013</a:t>
            </a:r>
            <a:endParaRPr lang="en-US" sz="11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7582" y="6356350"/>
            <a:ext cx="805873" cy="28388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WARCreate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Browse as usual</a:t>
            </a:r>
          </a:p>
          <a:p>
            <a:pPr marL="514350" marR="0" lvl="0" indent="-5143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dirty="0" smtClean="0"/>
              <a:t>Preserve on a</a:t>
            </a:r>
            <a:br>
              <a:rPr lang="en-US" sz="3200" dirty="0" smtClean="0"/>
            </a:br>
            <a:r>
              <a:rPr lang="en-US" sz="3200" dirty="0" smtClean="0"/>
              <a:t>whim</a:t>
            </a:r>
          </a:p>
          <a:p>
            <a:pPr marL="514350" marR="0" lvl="0" indent="-5143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dirty="0" smtClean="0"/>
              <a:t>WARC output</a:t>
            </a:r>
            <a:br>
              <a:rPr lang="en-US" sz="3200" dirty="0" smtClean="0"/>
            </a:br>
            <a:r>
              <a:rPr lang="en-US" sz="3200" dirty="0" smtClean="0"/>
              <a:t>to your </a:t>
            </a:r>
            <a:br>
              <a:rPr lang="en-US" sz="3200" dirty="0" smtClean="0"/>
            </a:br>
            <a:r>
              <a:rPr lang="en-US" sz="3200" dirty="0" smtClean="0"/>
              <a:t>Downloads folder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118" y="6410876"/>
            <a:ext cx="12125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July 24, 2013</a:t>
            </a:r>
            <a:br>
              <a:rPr lang="en-US" sz="1100" dirty="0" smtClean="0"/>
            </a:br>
            <a:r>
              <a:rPr lang="en-US" sz="1100" dirty="0" smtClean="0"/>
              <a:t>Arlington, Virginia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3205287" y="6592553"/>
            <a:ext cx="1724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Digital Preservation 2013</a:t>
            </a:r>
            <a:endParaRPr lang="en-US" sz="11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582" y="6356350"/>
            <a:ext cx="805873" cy="283887"/>
          </a:xfrm>
          <a:prstGeom prst="rect">
            <a:avLst/>
          </a:prstGeom>
        </p:spPr>
      </p:pic>
      <p:pic>
        <p:nvPicPr>
          <p:cNvPr id="21" name="Picture 20" descr="ssx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048" y="1570035"/>
            <a:ext cx="5042304" cy="368088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Preserving the Original 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4223-A588-40C3-BCCD-259DF534344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8370" name="Picture 2" descr="C:\Documents and Settings\Matthew\My Documents\My Dropbox\Thesis\johnconnerdum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0"/>
            <a:ext cx="4267200" cy="2987040"/>
          </a:xfrm>
          <a:prstGeom prst="rect">
            <a:avLst/>
          </a:prstGeom>
          <a:noFill/>
        </p:spPr>
      </p:pic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6300" y="2286000"/>
            <a:ext cx="408659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835647" y="1752600"/>
            <a:ext cx="312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Facebook-Supplied Data Dump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95800" y="1524000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Archive created from </a:t>
            </a:r>
          </a:p>
          <a:p>
            <a:pPr algn="ctr"/>
            <a:r>
              <a:rPr lang="en-US" sz="2400" b="1" dirty="0" smtClean="0"/>
              <a:t>WARCreate in Wayback</a:t>
            </a:r>
            <a:endParaRPr lang="en-US" sz="2400" b="1" dirty="0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2495" y="5334000"/>
            <a:ext cx="856505" cy="6096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08431" y="5334000"/>
            <a:ext cx="96356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 descr="C:\Documents and Settings\Matthew\My Documents\My Dropbox\Thesis\johnconnerdum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5334000"/>
            <a:ext cx="923925" cy="6467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</p:pic>
      <p:pic>
        <p:nvPicPr>
          <p:cNvPr id="16" name="Picture 2" descr="C:\Documents and Settings\Matthew\My Documents\Downloads\wgetNoAuth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71600" y="5313164"/>
            <a:ext cx="990600" cy="719733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53118" y="6410876"/>
            <a:ext cx="12125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July 24, 2013</a:t>
            </a:r>
            <a:br>
              <a:rPr lang="en-US" sz="1100" dirty="0" smtClean="0"/>
            </a:br>
            <a:r>
              <a:rPr lang="en-US" sz="1100" dirty="0" smtClean="0"/>
              <a:t>Arlington, Virginia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3205287" y="6592553"/>
            <a:ext cx="1724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Digital Preservation 2013</a:t>
            </a:r>
            <a:endParaRPr lang="en-US" sz="11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7582" y="6356350"/>
            <a:ext cx="805873" cy="283887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Preserving the Original 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4223-A588-40C3-BCCD-259DF534344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6300" y="2286000"/>
            <a:ext cx="408659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835647" y="1752600"/>
            <a:ext cx="3186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Using Scraping Tools (e.g. </a:t>
            </a:r>
            <a:r>
              <a:rPr lang="en-US" b="1" dirty="0" err="1" smtClean="0"/>
              <a:t>wget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95800" y="1524000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Archive created from </a:t>
            </a:r>
          </a:p>
          <a:p>
            <a:pPr algn="ctr"/>
            <a:r>
              <a:rPr lang="en-US" sz="2400" b="1" dirty="0" smtClean="0"/>
              <a:t>WARCreate in Wayback</a:t>
            </a:r>
            <a:endParaRPr lang="en-US" sz="2400" b="1" dirty="0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2495" y="5334000"/>
            <a:ext cx="856505" cy="6096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08431" y="5334000"/>
            <a:ext cx="96356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 descr="C:\Documents and Settings\Matthew\My Documents\My Dropbox\Thesis\johnconnerdum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5334000"/>
            <a:ext cx="923925" cy="646748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16" name="Picture 2" descr="C:\Documents and Settings\Matthew\My Documents\Downloads\wgetNoAuth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71600" y="5313164"/>
            <a:ext cx="990600" cy="7197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</p:pic>
      <p:pic>
        <p:nvPicPr>
          <p:cNvPr id="14" name="Picture 2" descr="C:\Documents and Settings\Matthew\My Documents\Downloads\wgetNoAuth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2286000"/>
            <a:ext cx="4038600" cy="2934296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53118" y="6410876"/>
            <a:ext cx="12125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July 24, 2013</a:t>
            </a:r>
            <a:br>
              <a:rPr lang="en-US" sz="1100" dirty="0" smtClean="0"/>
            </a:br>
            <a:r>
              <a:rPr lang="en-US" sz="1100" dirty="0" smtClean="0"/>
              <a:t>Arlington, Virginia</a:t>
            </a: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3205287" y="6592553"/>
            <a:ext cx="1724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Digital Preservation 2013</a:t>
            </a:r>
            <a:endParaRPr lang="en-US" sz="11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27582" y="6356350"/>
            <a:ext cx="805873" cy="283887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Preserving the Original 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4223-A588-40C3-BCCD-259DF534344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6300" y="2286000"/>
            <a:ext cx="408659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170495" y="1752600"/>
            <a:ext cx="263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 Crawler Has No Context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95800" y="1524000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Archive created from </a:t>
            </a:r>
          </a:p>
          <a:p>
            <a:pPr algn="ctr"/>
            <a:r>
              <a:rPr lang="en-US" sz="2400" b="1" dirty="0" smtClean="0"/>
              <a:t>WARCreate in Wayback</a:t>
            </a:r>
            <a:endParaRPr lang="en-US" sz="2400" b="1" dirty="0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286000"/>
            <a:ext cx="4191000" cy="2982861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2495" y="5334000"/>
            <a:ext cx="856505" cy="6096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08431" y="5334000"/>
            <a:ext cx="96356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 descr="C:\Documents and Settings\Matthew\My Documents\My Dropbox\Thesis\johnconnerdump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5334000"/>
            <a:ext cx="923925" cy="646748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17" name="Picture 2" descr="C:\Documents and Settings\Matthew\My Documents\Downloads\wgetNoAuth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71600" y="5313164"/>
            <a:ext cx="990600" cy="719733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53118" y="6410876"/>
            <a:ext cx="12125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July 24, 2013</a:t>
            </a:r>
            <a:br>
              <a:rPr lang="en-US" sz="1100" dirty="0" smtClean="0"/>
            </a:br>
            <a:r>
              <a:rPr lang="en-US" sz="1100" dirty="0" smtClean="0"/>
              <a:t>Arlington, Virginia</a:t>
            </a: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3205287" y="6592553"/>
            <a:ext cx="1724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Digital Preservation 2013</a:t>
            </a:r>
            <a:endParaRPr lang="en-US" sz="11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27582" y="6356350"/>
            <a:ext cx="805873" cy="283887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Preserving the Original 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54223-A588-40C3-BCCD-259DF534344A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6300" y="2286000"/>
            <a:ext cx="408659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170495" y="1752600"/>
            <a:ext cx="2825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IA/HERITRIX  OBEY ROBOTS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95800" y="1524000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Archive created from </a:t>
            </a:r>
          </a:p>
          <a:p>
            <a:pPr algn="ctr"/>
            <a:r>
              <a:rPr lang="en-US" sz="2400" b="1" dirty="0" smtClean="0"/>
              <a:t>WARCreate in Wayback</a:t>
            </a:r>
            <a:endParaRPr lang="en-US" sz="2400" b="1" dirty="0"/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285999"/>
            <a:ext cx="4191000" cy="298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2495" y="5334000"/>
            <a:ext cx="856505" cy="6096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8431" y="5334000"/>
            <a:ext cx="963569" cy="6858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20" name="Picture 2" descr="C:\Documents and Settings\Matthew\My Documents\My Dropbox\Thesis\johnconnerdum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5334000"/>
            <a:ext cx="923925" cy="646748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21" name="Picture 2" descr="C:\Documents and Settings\Matthew\My Documents\Downloads\wgetNoAuth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71600" y="5313164"/>
            <a:ext cx="990600" cy="719733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3118" y="6410876"/>
            <a:ext cx="12125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July 24, 2013</a:t>
            </a:r>
            <a:br>
              <a:rPr lang="en-US" sz="1100" dirty="0" smtClean="0"/>
            </a:br>
            <a:r>
              <a:rPr lang="en-US" sz="1100" dirty="0" smtClean="0"/>
              <a:t>Arlington, Virginia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3205287" y="6592553"/>
            <a:ext cx="1724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Digital Preservation 2013</a:t>
            </a:r>
            <a:endParaRPr lang="en-US" sz="11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7582" y="6356350"/>
            <a:ext cx="805873" cy="28388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Preserving Beyond the Surface Web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2" descr="C:\Documents and Settings\Matthew\My Documents\My Dropbox\Conferences\DigitalPreservation 2012\thecircles2_whi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9592" y="1417638"/>
            <a:ext cx="4609592" cy="48768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3118" y="6410876"/>
            <a:ext cx="12125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July 24, 2013</a:t>
            </a:r>
            <a:br>
              <a:rPr lang="en-US" sz="1100" dirty="0" smtClean="0"/>
            </a:br>
            <a:r>
              <a:rPr lang="en-US" sz="1100" dirty="0" smtClean="0"/>
              <a:t>Arlington, Virginia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3205287" y="6592553"/>
            <a:ext cx="1724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Digital Preservation 2013</a:t>
            </a:r>
            <a:endParaRPr lang="en-US" sz="11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582" y="6356350"/>
            <a:ext cx="805873" cy="28388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7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a WARC of  Your Twitter Feed</a:t>
            </a:r>
            <a:br>
              <a:rPr lang="en-US" dirty="0" smtClean="0"/>
            </a:br>
            <a:r>
              <a:rPr lang="en-US" dirty="0" smtClean="0"/>
              <a:t>(Behind Authentication)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118" y="6410876"/>
            <a:ext cx="12125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July 24, 2013</a:t>
            </a:r>
            <a:br>
              <a:rPr lang="en-US" sz="1100" dirty="0" smtClean="0"/>
            </a:br>
            <a:r>
              <a:rPr lang="en-US" sz="1100" dirty="0" smtClean="0"/>
              <a:t>Arlington, Virginia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3205287" y="6592553"/>
            <a:ext cx="1724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Digital Preservation 2013</a:t>
            </a:r>
            <a:endParaRPr lang="en-US" sz="11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582" y="6356350"/>
            <a:ext cx="805873" cy="28388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Problem</a:t>
            </a:r>
            <a:br>
              <a:rPr lang="en-US" dirty="0" smtClean="0"/>
            </a:br>
            <a:r>
              <a:rPr lang="en-US" dirty="0" smtClean="0"/>
              <a:t>Institutional Tools, Personal Archivists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YOUR MACHINE</a:t>
            </a:r>
          </a:p>
          <a:p>
            <a:pPr lvl="1"/>
            <a:r>
              <a:rPr lang="en-US" dirty="0" smtClean="0"/>
              <a:t>Complex to Operate</a:t>
            </a:r>
          </a:p>
          <a:p>
            <a:pPr lvl="1"/>
            <a:r>
              <a:rPr lang="en-US" dirty="0" smtClean="0"/>
              <a:t>Require Infrastructure</a:t>
            </a:r>
          </a:p>
          <a:p>
            <a:r>
              <a:rPr lang="en-US" dirty="0" smtClean="0"/>
              <a:t>DELEGATED TO INSTITUTIONS</a:t>
            </a:r>
          </a:p>
          <a:p>
            <a:pPr lvl="1"/>
            <a:r>
              <a:rPr lang="en-US" dirty="0" smtClean="0"/>
              <a:t>$$$</a:t>
            </a:r>
          </a:p>
          <a:p>
            <a:pPr lvl="1"/>
            <a:r>
              <a:rPr lang="en-US" dirty="0" smtClean="0"/>
              <a:t>Lose original perspective</a:t>
            </a:r>
          </a:p>
          <a:p>
            <a:pPr lvl="2"/>
            <a:r>
              <a:rPr lang="en-US" dirty="0" smtClean="0"/>
              <a:t>Locale content tailoring (DC vs. San Francisco)</a:t>
            </a:r>
          </a:p>
          <a:p>
            <a:pPr lvl="2"/>
            <a:r>
              <a:rPr lang="en-US" dirty="0" smtClean="0"/>
              <a:t>Observation Medium (PC web browser vs. crawler)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2871" y="1600200"/>
            <a:ext cx="1765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16346" y="2224636"/>
            <a:ext cx="259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3118" y="6410876"/>
            <a:ext cx="12125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July 24, 2013</a:t>
            </a:r>
            <a:br>
              <a:rPr lang="en-US" sz="1100" dirty="0" smtClean="0"/>
            </a:br>
            <a:r>
              <a:rPr lang="en-US" sz="1100" dirty="0" smtClean="0"/>
              <a:t>Arlington, Virginia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3205287" y="6592553"/>
            <a:ext cx="1724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Digital Preservation 2013</a:t>
            </a:r>
            <a:endParaRPr lang="en-US" sz="11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7582" y="6356350"/>
            <a:ext cx="805873" cy="28388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5620"/>
            <a:ext cx="8229600" cy="1143000"/>
          </a:xfrm>
        </p:spPr>
        <p:txBody>
          <a:bodyPr/>
          <a:lstStyle/>
          <a:p>
            <a:r>
              <a:rPr lang="en-US" dirty="0" smtClean="0"/>
              <a:t>Preserving Twitter Feeds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warcreate screencast.mov">
            <a:hlinkClick r:id="" action="ppaction://media"/>
          </p:cNvPr>
          <p:cNvPicPr/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17887" y="863595"/>
            <a:ext cx="9165875" cy="5584296"/>
          </a:xfrm>
        </p:spPr>
      </p:pic>
      <p:sp>
        <p:nvSpPr>
          <p:cNvPr id="8" name="Rectangle 7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306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Tools’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5535"/>
            <a:ext cx="8229600" cy="5257800"/>
          </a:xfrm>
        </p:spPr>
        <p:txBody>
          <a:bodyPr vert="horz"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June 2012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/>
              <a:t>WARCreate</a:t>
            </a:r>
            <a:r>
              <a:rPr lang="en-US" dirty="0" smtClean="0"/>
              <a:t> presented at </a:t>
            </a:r>
            <a:br>
              <a:rPr lang="en-US" dirty="0" smtClean="0"/>
            </a:br>
            <a:r>
              <a:rPr lang="en-US" dirty="0" smtClean="0"/>
              <a:t>Joint Conference on Digital Libraries (JCDL) ’12</a:t>
            </a:r>
          </a:p>
          <a:p>
            <a:pPr>
              <a:buNone/>
            </a:pPr>
            <a:r>
              <a:rPr lang="en-US" dirty="0" smtClean="0"/>
              <a:t>   * required XAMPP, “local server”</a:t>
            </a:r>
          </a:p>
          <a:p>
            <a:pPr>
              <a:buNone/>
            </a:pPr>
            <a:r>
              <a:rPr lang="en-US" b="1" dirty="0" smtClean="0">
                <a:solidFill>
                  <a:srgbClr val="558ED5"/>
                </a:solidFill>
              </a:rPr>
              <a:t>July 2012</a:t>
            </a:r>
            <a:r>
              <a:rPr lang="en-US" dirty="0" smtClean="0">
                <a:solidFill>
                  <a:srgbClr val="558ED5"/>
                </a:solidFill>
              </a:rPr>
              <a:t> </a:t>
            </a:r>
            <a:r>
              <a:rPr lang="en-US" dirty="0" err="1" smtClean="0"/>
              <a:t>WARCreate</a:t>
            </a:r>
            <a:r>
              <a:rPr lang="en-US" dirty="0" smtClean="0"/>
              <a:t> presented at </a:t>
            </a:r>
            <a:br>
              <a:rPr lang="en-US" dirty="0" smtClean="0"/>
            </a:br>
            <a:r>
              <a:rPr lang="en-US" dirty="0" smtClean="0"/>
              <a:t>Digital Preservation 2012</a:t>
            </a:r>
          </a:p>
          <a:p>
            <a:pPr>
              <a:buNone/>
            </a:pPr>
            <a:r>
              <a:rPr lang="en-US" i="1" dirty="0" smtClean="0"/>
              <a:t>	* NDSA/NDIIPP award for Future Steward</a:t>
            </a:r>
          </a:p>
          <a:p>
            <a:pPr>
              <a:buNone/>
            </a:pPr>
            <a:r>
              <a:rPr lang="en-US" b="1" dirty="0" smtClean="0">
                <a:solidFill>
                  <a:srgbClr val="558ED5"/>
                </a:solidFill>
              </a:rPr>
              <a:t>February 2013 </a:t>
            </a:r>
            <a:r>
              <a:rPr lang="en-US" dirty="0" err="1" smtClean="0"/>
              <a:t>WARCreate</a:t>
            </a:r>
            <a:r>
              <a:rPr lang="en-US" dirty="0" smtClean="0"/>
              <a:t> decoupled from XAMPP, WAIL created, presented at </a:t>
            </a:r>
            <a:br>
              <a:rPr lang="en-US" dirty="0" smtClean="0"/>
            </a:br>
            <a:r>
              <a:rPr lang="en-US" dirty="0" smtClean="0"/>
              <a:t>Personal Digital Archiving 2013</a:t>
            </a:r>
          </a:p>
          <a:p>
            <a:pPr>
              <a:buNone/>
            </a:pPr>
            <a:r>
              <a:rPr lang="en-US" b="1" dirty="0" smtClean="0">
                <a:solidFill>
                  <a:srgbClr val="558ED5"/>
                </a:solidFill>
              </a:rPr>
              <a:t>May 2013 </a:t>
            </a:r>
            <a:r>
              <a:rPr lang="en-US" dirty="0" smtClean="0"/>
              <a:t>NEH grant begins to “Archive What I See Now”, port of </a:t>
            </a:r>
            <a:r>
              <a:rPr lang="en-US" dirty="0" err="1" smtClean="0"/>
              <a:t>WARCreate</a:t>
            </a:r>
            <a:r>
              <a:rPr lang="en-US" dirty="0" smtClean="0"/>
              <a:t> to Firefox &amp; Much More</a:t>
            </a:r>
          </a:p>
          <a:p>
            <a:pPr>
              <a:buNone/>
            </a:pPr>
            <a:r>
              <a:rPr lang="en-US" b="1" dirty="0" smtClean="0">
                <a:solidFill>
                  <a:srgbClr val="558ED5"/>
                </a:solidFill>
              </a:rPr>
              <a:t>July 2013</a:t>
            </a:r>
            <a:r>
              <a:rPr lang="en-US" dirty="0" smtClean="0">
                <a:solidFill>
                  <a:srgbClr val="558ED5"/>
                </a:solidFill>
              </a:rPr>
              <a:t> </a:t>
            </a:r>
            <a:r>
              <a:rPr lang="en-US" dirty="0" err="1" smtClean="0"/>
              <a:t>WARCreate</a:t>
            </a:r>
            <a:r>
              <a:rPr lang="en-US" dirty="0" smtClean="0"/>
              <a:t> re-finalized, 1.0 released, presented at Digital Preservation 2013</a:t>
            </a:r>
            <a:endParaRPr lang="en-US" b="1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118" y="6410876"/>
            <a:ext cx="12125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July 24, 2013</a:t>
            </a:r>
            <a:br>
              <a:rPr lang="en-US" sz="1100" dirty="0" smtClean="0"/>
            </a:br>
            <a:r>
              <a:rPr lang="en-US" sz="1100" dirty="0" smtClean="0"/>
              <a:t>Arlington, Virginia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3205287" y="6592553"/>
            <a:ext cx="1724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Digital Preservation 2013</a:t>
            </a:r>
            <a:endParaRPr lang="en-US" sz="11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582" y="6356350"/>
            <a:ext cx="805873" cy="28388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Filling a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Capable tools prevent ad hoc archiving</a:t>
            </a:r>
          </a:p>
          <a:p>
            <a:pPr lvl="1"/>
            <a:r>
              <a:rPr lang="en-US" dirty="0" smtClean="0"/>
              <a:t>Keep it familiar</a:t>
            </a:r>
          </a:p>
          <a:p>
            <a:pPr lvl="2"/>
            <a:r>
              <a:rPr lang="en-US" dirty="0" err="1" smtClean="0"/>
              <a:t>WARCreate</a:t>
            </a:r>
            <a:r>
              <a:rPr lang="en-US" dirty="0" smtClean="0"/>
              <a:t> as Chrome extension</a:t>
            </a:r>
          </a:p>
          <a:p>
            <a:pPr lvl="1"/>
            <a:r>
              <a:rPr lang="en-US" dirty="0" smtClean="0"/>
              <a:t>Or keep it native</a:t>
            </a:r>
          </a:p>
          <a:p>
            <a:pPr lvl="2"/>
            <a:r>
              <a:rPr lang="en-US" dirty="0" smtClean="0"/>
              <a:t>WAIL has respective OS look-and-feel</a:t>
            </a:r>
          </a:p>
          <a:p>
            <a:r>
              <a:rPr lang="en-US" dirty="0" smtClean="0"/>
              <a:t>Good Archiving practices only begin with content capture, much to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118" y="6410876"/>
            <a:ext cx="12125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July 24, 2013</a:t>
            </a:r>
            <a:br>
              <a:rPr lang="en-US" sz="1100" dirty="0" smtClean="0"/>
            </a:br>
            <a:r>
              <a:rPr lang="en-US" sz="1100" dirty="0" smtClean="0"/>
              <a:t>Arlington, Virginia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3205287" y="6592553"/>
            <a:ext cx="1724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Digital Preservation 2013</a:t>
            </a:r>
            <a:endParaRPr lang="en-US" sz="11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582" y="6356350"/>
            <a:ext cx="805873" cy="28388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52062" y="2667000"/>
            <a:ext cx="1379236" cy="1325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Now!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4747" y="1822862"/>
            <a:ext cx="5227019" cy="971305"/>
          </a:xfrm>
        </p:spPr>
        <p:txBody>
          <a:bodyPr vert="horz">
            <a:noAutofit/>
          </a:bodyPr>
          <a:lstStyle/>
          <a:p>
            <a:pPr>
              <a:buNone/>
            </a:pPr>
            <a:r>
              <a:rPr lang="en-US" sz="4800" dirty="0" err="1" smtClean="0">
                <a:latin typeface="Helvetica"/>
                <a:cs typeface="Helvetica"/>
              </a:rPr>
              <a:t>WARCreate.com</a:t>
            </a:r>
            <a:r>
              <a:rPr lang="en-US" sz="4800" dirty="0" smtClean="0">
                <a:latin typeface="Helvetica"/>
                <a:cs typeface="Helvetica"/>
              </a:rPr>
              <a:t/>
            </a:r>
            <a:br>
              <a:rPr lang="en-US" sz="4800" dirty="0" smtClean="0">
                <a:latin typeface="Helvetica"/>
                <a:cs typeface="Helvetica"/>
              </a:rPr>
            </a:br>
            <a:endParaRPr lang="en-US" sz="4800" dirty="0" smtClean="0">
              <a:latin typeface="Helvetica"/>
              <a:cs typeface="Helvetica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58729" y="3992030"/>
            <a:ext cx="2233316" cy="223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31581" y="4196177"/>
            <a:ext cx="6615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Helvetica"/>
                <a:cs typeface="Helvetica"/>
              </a:rPr>
              <a:t>matkelly.com</a:t>
            </a:r>
            <a:r>
              <a:rPr lang="en-US" sz="4800" dirty="0" smtClean="0">
                <a:latin typeface="Helvetica"/>
                <a:cs typeface="Helvetica"/>
              </a:rPr>
              <a:t>/wail</a:t>
            </a:r>
          </a:p>
          <a:p>
            <a:endParaRPr lang="en-US" sz="4800" dirty="0">
              <a:latin typeface="Helvetica"/>
              <a:cs typeface="Helvetic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417638"/>
            <a:ext cx="2017547" cy="2017547"/>
          </a:xfrm>
          <a:prstGeom prst="rect">
            <a:avLst/>
          </a:prstGeom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32758" y="5327139"/>
            <a:ext cx="1118912" cy="111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79752" y="5386413"/>
            <a:ext cx="983777" cy="983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604243" y="5401735"/>
            <a:ext cx="978812" cy="97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 rot="20931675">
            <a:off x="4489622" y="5611703"/>
            <a:ext cx="1331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SOON</a:t>
            </a:r>
            <a:endParaRPr lang="en-US" sz="3600" b="1" dirty="0">
              <a:solidFill>
                <a:srgbClr val="FF0000"/>
              </a:solidFill>
              <a:effectLst>
                <a:glow rad="101600">
                  <a:schemeClr val="bg1">
                    <a:alpha val="75000"/>
                  </a:schemeClr>
                </a:glo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62400" y="3048000"/>
            <a:ext cx="1412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available for: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53857" y="5684611"/>
            <a:ext cx="1412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available for:</a:t>
            </a:r>
            <a:endParaRPr lang="en-US" dirty="0"/>
          </a:p>
        </p:txBody>
      </p:sp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447576" y="2774494"/>
            <a:ext cx="1005908" cy="1005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 rot="20931675">
            <a:off x="6429365" y="3073111"/>
            <a:ext cx="1076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effectLst>
                  <a:glow rad="101600">
                    <a:schemeClr val="bg1">
                      <a:alpha val="75000"/>
                    </a:schemeClr>
                  </a:glow>
                </a:effectLst>
              </a:rPr>
              <a:t>SOON</a:t>
            </a:r>
            <a:endParaRPr lang="en-US" sz="2800" b="1" dirty="0">
              <a:solidFill>
                <a:srgbClr val="FF0000"/>
              </a:solidFill>
              <a:effectLst>
                <a:glow rad="101600">
                  <a:schemeClr val="bg1">
                    <a:alpha val="75000"/>
                  </a:schemeClr>
                </a:glo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9459" y="391308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Helvetica"/>
                <a:cs typeface="Helvetica"/>
              </a:rPr>
              <a:t>Web Archiving Integration Layer (WAIL)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474746" y="1506622"/>
            <a:ext cx="66692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latin typeface="Helvetica"/>
                <a:cs typeface="Helvetica"/>
              </a:rPr>
              <a:t>WARCreate</a:t>
            </a:r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248152" y="6454802"/>
            <a:ext cx="194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bit.ly/digpres2013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Normal Solution</a:t>
            </a:r>
            <a:br>
              <a:rPr lang="en-US" dirty="0" smtClean="0"/>
            </a:br>
            <a:r>
              <a:rPr lang="en-US" dirty="0" smtClean="0"/>
              <a:t>Ad Hoc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Output</a:t>
            </a:r>
          </a:p>
          <a:p>
            <a:r>
              <a:rPr lang="en-US" dirty="0" smtClean="0"/>
              <a:t>Deviate from standards (e.g., WARC)</a:t>
            </a:r>
          </a:p>
          <a:p>
            <a:r>
              <a:rPr lang="en-US" dirty="0" smtClean="0"/>
              <a:t>Swell for Saving A Copy</a:t>
            </a:r>
          </a:p>
          <a:p>
            <a:r>
              <a:rPr lang="en-US" dirty="0" smtClean="0"/>
              <a:t>Bad Practice for Preservation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118" y="6410876"/>
            <a:ext cx="12125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July 24, 2013</a:t>
            </a:r>
            <a:br>
              <a:rPr lang="en-US" sz="1100" dirty="0" smtClean="0"/>
            </a:br>
            <a:r>
              <a:rPr lang="en-US" sz="1100" dirty="0" smtClean="0"/>
              <a:t>Arlington, Virginia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3205287" y="6592553"/>
            <a:ext cx="1724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Digital Preservation 2013</a:t>
            </a:r>
            <a:endParaRPr lang="en-US" sz="11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582" y="6356350"/>
            <a:ext cx="805873" cy="283887"/>
          </a:xfrm>
          <a:prstGeom prst="rect">
            <a:avLst/>
          </a:prstGeom>
        </p:spPr>
      </p:pic>
      <p:pic>
        <p:nvPicPr>
          <p:cNvPr id="10" name="Picture 3" descr="C:\Documents and Settings\Matthew\My Documents\Downloads\archivefb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2265" y="3518430"/>
            <a:ext cx="2201332" cy="2201333"/>
          </a:xfrm>
          <a:prstGeom prst="rect">
            <a:avLst/>
          </a:prstGeom>
          <a:noFill/>
        </p:spPr>
      </p:pic>
      <p:sp>
        <p:nvSpPr>
          <p:cNvPr id="12" name="Bent Arrow 11"/>
          <p:cNvSpPr/>
          <p:nvPr/>
        </p:nvSpPr>
        <p:spPr>
          <a:xfrm rot="5400000">
            <a:off x="6000696" y="1977194"/>
            <a:ext cx="487362" cy="2628980"/>
          </a:xfrm>
          <a:prstGeom prst="bentArrow">
            <a:avLst>
              <a:gd name="adj1" fmla="val 25000"/>
              <a:gd name="adj2" fmla="val 24057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82265" y="5668964"/>
            <a:ext cx="22013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Archive </a:t>
            </a:r>
            <a:r>
              <a:rPr lang="en-US" b="1" dirty="0" err="1" smtClean="0">
                <a:solidFill>
                  <a:schemeClr val="tx2"/>
                </a:solidFill>
              </a:rPr>
              <a:t>Facebook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096614" y="2205902"/>
            <a:ext cx="3590186" cy="14594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356" y="2237262"/>
            <a:ext cx="3590186" cy="14594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Adapt institutional tools &amp; mediums 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222" y="2366211"/>
            <a:ext cx="1090138" cy="1090138"/>
          </a:xfrm>
          <a:prstGeom prst="rect">
            <a:avLst/>
          </a:prstGeom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19026" y="2287811"/>
            <a:ext cx="1168538" cy="116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25500" y="2319171"/>
            <a:ext cx="1765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2750971"/>
            <a:ext cx="259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12234" y="4563869"/>
            <a:ext cx="16256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224022" y="4500563"/>
            <a:ext cx="16256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Isosceles Triangle 12"/>
          <p:cNvSpPr/>
          <p:nvPr/>
        </p:nvSpPr>
        <p:spPr>
          <a:xfrm rot="10800000">
            <a:off x="31356" y="3696730"/>
            <a:ext cx="3590186" cy="85145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10800000">
            <a:off x="5096614" y="3665371"/>
            <a:ext cx="3590186" cy="851459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flipV="1">
            <a:off x="3621542" y="5041090"/>
            <a:ext cx="1789680" cy="4860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3118" y="6410876"/>
            <a:ext cx="12125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July 24, 2013</a:t>
            </a:r>
            <a:br>
              <a:rPr lang="en-US" sz="1100" dirty="0" smtClean="0"/>
            </a:br>
            <a:r>
              <a:rPr lang="en-US" sz="1100" dirty="0" smtClean="0"/>
              <a:t>Arlington, Virginia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3205287" y="6592553"/>
            <a:ext cx="1724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Digital Preservation 2013</a:t>
            </a:r>
            <a:endParaRPr lang="en-US" sz="11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27582" y="6356350"/>
            <a:ext cx="805873" cy="28388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035" y="2054068"/>
            <a:ext cx="8229600" cy="1143000"/>
          </a:xfrm>
        </p:spPr>
        <p:txBody>
          <a:bodyPr/>
          <a:lstStyle/>
          <a:p>
            <a:r>
              <a:rPr lang="en-US" dirty="0" smtClean="0"/>
              <a:t>MAKING THE </a:t>
            </a:r>
            <a:r>
              <a:rPr lang="en-US" b="1" u="sng" dirty="0" smtClean="0"/>
              <a:t>TOOLS</a:t>
            </a:r>
            <a:r>
              <a:rPr lang="en-US" dirty="0" smtClean="0"/>
              <a:t> SUITABLE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33409" y="3197068"/>
            <a:ext cx="2233316" cy="223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3118" y="6410876"/>
            <a:ext cx="12125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July 24, 2013</a:t>
            </a:r>
            <a:br>
              <a:rPr lang="en-US" sz="1100" dirty="0" smtClean="0"/>
            </a:br>
            <a:r>
              <a:rPr lang="en-US" sz="1100" dirty="0" smtClean="0"/>
              <a:t>Arlington, Virginia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3205287" y="6592553"/>
            <a:ext cx="1724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Digital Preservation 2013</a:t>
            </a:r>
            <a:endParaRPr lang="en-US" sz="11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7582" y="6356350"/>
            <a:ext cx="805873" cy="28388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680444" y="4981522"/>
            <a:ext cx="2082556" cy="14594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233316" cy="2233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>
                  <a:glow rad="50800">
                    <a:schemeClr val="bg1"/>
                  </a:glow>
                </a:effectLst>
              </a:rPr>
              <a:t> Web Archiving Integration Layer</a:t>
            </a:r>
            <a:br>
              <a:rPr lang="en-US" dirty="0" smtClean="0">
                <a:effectLst>
                  <a:glow rad="50800">
                    <a:schemeClr val="bg1"/>
                  </a:glow>
                </a:effectLst>
              </a:rPr>
            </a:br>
            <a:r>
              <a:rPr lang="en-US" dirty="0" smtClean="0">
                <a:effectLst>
                  <a:glow rad="50800">
                    <a:schemeClr val="bg1"/>
                  </a:glow>
                </a:effectLst>
              </a:rPr>
              <a:t>(WAIL)</a:t>
            </a:r>
            <a:endParaRPr lang="en-US" dirty="0">
              <a:effectLst>
                <a:glow rad="50800">
                  <a:schemeClr val="bg1"/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Packages </a:t>
            </a:r>
            <a:r>
              <a:rPr lang="en-US" dirty="0" err="1" smtClean="0"/>
              <a:t>Wayback</a:t>
            </a:r>
            <a:r>
              <a:rPr lang="en-US" dirty="0" smtClean="0"/>
              <a:t>, </a:t>
            </a:r>
            <a:r>
              <a:rPr lang="en-US" dirty="0" err="1" smtClean="0"/>
              <a:t>Heritrix</a:t>
            </a:r>
            <a:r>
              <a:rPr lang="en-US" dirty="0" smtClean="0"/>
              <a:t> and other preservation tools into a GUI</a:t>
            </a:r>
          </a:p>
          <a:p>
            <a:r>
              <a:rPr lang="en-US" dirty="0" smtClean="0"/>
              <a:t>Tools are pre-configured to work together</a:t>
            </a:r>
          </a:p>
          <a:p>
            <a:r>
              <a:rPr lang="en-US" dirty="0" smtClean="0"/>
              <a:t>“One Click User-Instigated Preservation”</a:t>
            </a:r>
          </a:p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2001" y="5075603"/>
            <a:ext cx="1695801" cy="598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2001" y="5777722"/>
            <a:ext cx="1765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1874" y="4686769"/>
            <a:ext cx="3065969" cy="2171231"/>
          </a:xfrm>
          <a:prstGeom prst="rect">
            <a:avLst/>
          </a:prstGeom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58886" y="4861321"/>
            <a:ext cx="16256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Isosceles Triangle 9"/>
          <p:cNvSpPr/>
          <p:nvPr/>
        </p:nvSpPr>
        <p:spPr>
          <a:xfrm rot="16200000">
            <a:off x="2419942" y="5086940"/>
            <a:ext cx="1402204" cy="1073116"/>
          </a:xfrm>
          <a:prstGeom prst="triangle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16200000">
            <a:off x="5702526" y="5422883"/>
            <a:ext cx="1419277" cy="536558"/>
          </a:xfrm>
          <a:prstGeom prst="triangle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118" y="6410876"/>
            <a:ext cx="12125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July 24, 2013</a:t>
            </a:r>
            <a:br>
              <a:rPr lang="en-US" sz="1100" dirty="0" smtClean="0"/>
            </a:br>
            <a:r>
              <a:rPr lang="en-US" sz="1100" dirty="0" smtClean="0"/>
              <a:t>Arlington, Virginia</a:t>
            </a: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3205287" y="6592553"/>
            <a:ext cx="1724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Digital Preservation 2013</a:t>
            </a:r>
            <a:endParaRPr lang="en-US" sz="11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27582" y="6356350"/>
            <a:ext cx="805873" cy="28388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WAIL (Simple)</a:t>
            </a:r>
            <a:endParaRPr lang="en-US" dirty="0"/>
          </a:p>
        </p:txBody>
      </p:sp>
      <p:pic>
        <p:nvPicPr>
          <p:cNvPr id="4" name="Content Placeholder 3" descr="Screen Shot 2013-06-28 at 3.45.53 PM.png"/>
          <p:cNvPicPr>
            <a:picLocks noGrp="1" noChangeAspect="1"/>
          </p:cNvPicPr>
          <p:nvPr>
            <p:ph idx="1"/>
          </p:nvPr>
        </p:nvPicPr>
        <p:blipFill>
          <a:blip r:embed="rId3"/>
          <a:srcRect l="-14384" r="-14384"/>
          <a:stretch>
            <a:fillRect/>
          </a:stretch>
        </p:blipFill>
        <p:spPr>
          <a:xfrm>
            <a:off x="2818117" y="1417638"/>
            <a:ext cx="7773889" cy="427534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URL</a:t>
            </a:r>
          </a:p>
          <a:p>
            <a:pPr marL="514350" marR="0" lvl="0" indent="-5143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200" dirty="0" smtClean="0"/>
              <a:t>Click button</a:t>
            </a:r>
          </a:p>
          <a:p>
            <a:pPr marL="514350" marR="0" lvl="0" indent="-5143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dirty="0" smtClean="0"/>
              <a:t>Come back later</a:t>
            </a:r>
          </a:p>
          <a:p>
            <a:pPr marL="514350" marR="0" lvl="0" indent="-5143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VIEW ARCHIVE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118" y="6410876"/>
            <a:ext cx="12125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July 24, 2013</a:t>
            </a:r>
            <a:br>
              <a:rPr lang="en-US" sz="1100" dirty="0" smtClean="0"/>
            </a:br>
            <a:r>
              <a:rPr lang="en-US" sz="1100" dirty="0" smtClean="0"/>
              <a:t>Arlington, Virginia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3205287" y="6592553"/>
            <a:ext cx="1724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Digital Preservation 2013</a:t>
            </a:r>
            <a:endParaRPr lang="en-US" sz="11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7582" y="6356350"/>
            <a:ext cx="805873" cy="28388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WAIL (Custom)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4488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spcBef>
                <a:spcPct val="20000"/>
              </a:spcBef>
              <a:buFont typeface="Arial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multiple seed </a:t>
            </a:r>
            <a:b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URLs (</a:t>
            </a:r>
            <a:r>
              <a:rPr lang="en-US" sz="3200" dirty="0" err="1" smtClean="0"/>
              <a:t>Heritrix</a:t>
            </a:r>
            <a:r>
              <a:rPr lang="en-US" sz="3200" dirty="0" smtClean="0"/>
              <a:t> tab)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dirty="0" smtClean="0"/>
              <a:t>Customize Crawl</a:t>
            </a:r>
            <a:br>
              <a:rPr lang="en-US" sz="3200" dirty="0" smtClean="0"/>
            </a:br>
            <a:r>
              <a:rPr lang="en-US" sz="3200" dirty="0" smtClean="0"/>
              <a:t>Parameters</a:t>
            </a:r>
          </a:p>
          <a:p>
            <a:pPr marL="514350" marR="0" lvl="0" indent="-5143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dirty="0" smtClean="0"/>
              <a:t>Observe crawl state</a:t>
            </a:r>
          </a:p>
          <a:p>
            <a:pPr marL="514350" marR="0" lvl="0" indent="-5143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3200" dirty="0" smtClean="0"/>
          </a:p>
          <a:p>
            <a:pPr marL="514350" marR="0" lvl="0" indent="-5143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dirty="0" smtClean="0"/>
              <a:t>Get included tool info</a:t>
            </a:r>
          </a:p>
          <a:p>
            <a:pPr marL="514350" marR="0" lvl="0" indent="-5143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dirty="0" smtClean="0"/>
              <a:t>Get meta info on crawls</a:t>
            </a:r>
          </a:p>
        </p:txBody>
      </p:sp>
      <p:pic>
        <p:nvPicPr>
          <p:cNvPr id="6" name="Picture 5" descr="Screen Shot 2013-06-28 at 3.49.38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514" y="1417639"/>
            <a:ext cx="5673715" cy="40179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118" y="6410876"/>
            <a:ext cx="12125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July 24, 2013</a:t>
            </a:r>
            <a:br>
              <a:rPr lang="en-US" sz="1100" dirty="0" smtClean="0"/>
            </a:br>
            <a:r>
              <a:rPr lang="en-US" sz="1100" dirty="0" smtClean="0"/>
              <a:t>Arlington, Virginia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3205287" y="6592553"/>
            <a:ext cx="1724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Digital Preservation 2013</a:t>
            </a:r>
            <a:endParaRPr lang="en-US" sz="11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7582" y="6356350"/>
            <a:ext cx="805873" cy="28388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preservation tools packaged </a:t>
            </a:r>
          </a:p>
          <a:p>
            <a:pPr lvl="1"/>
            <a:r>
              <a:rPr lang="en-US" dirty="0" smtClean="0"/>
              <a:t>(e.g., Archive Team’s WARC-Proxy)</a:t>
            </a:r>
          </a:p>
          <a:p>
            <a:r>
              <a:rPr lang="en-US" dirty="0" smtClean="0"/>
              <a:t>GUI is extensible to facilitate further integration of other tools</a:t>
            </a:r>
          </a:p>
          <a:p>
            <a:pPr lvl="1"/>
            <a:r>
              <a:rPr lang="en-US" dirty="0" smtClean="0"/>
              <a:t>Currently working to package </a:t>
            </a:r>
            <a:r>
              <a:rPr lang="en-US" dirty="0" err="1" smtClean="0"/>
              <a:t>UKWA’s</a:t>
            </a:r>
            <a:r>
              <a:rPr lang="en-US" dirty="0" smtClean="0"/>
              <a:t> WARC-Explorer, ODU/</a:t>
            </a:r>
            <a:r>
              <a:rPr lang="en-US" dirty="0" err="1" smtClean="0"/>
              <a:t>LANL’s</a:t>
            </a:r>
            <a:r>
              <a:rPr lang="en-US" dirty="0" smtClean="0"/>
              <a:t> </a:t>
            </a:r>
            <a:r>
              <a:rPr lang="en-US" dirty="0" err="1" smtClean="0"/>
              <a:t>mcurl</a:t>
            </a:r>
            <a:r>
              <a:rPr lang="en-US" dirty="0" smtClean="0"/>
              <a:t>, </a:t>
            </a:r>
            <a:r>
              <a:rPr lang="en-US" dirty="0" err="1" smtClean="0"/>
              <a:t>UKWA’s</a:t>
            </a:r>
            <a:r>
              <a:rPr lang="en-US" dirty="0" smtClean="0"/>
              <a:t> </a:t>
            </a:r>
            <a:r>
              <a:rPr lang="en-US" dirty="0" err="1" smtClean="0"/>
              <a:t>monitrix</a:t>
            </a:r>
            <a:r>
              <a:rPr lang="en-US" dirty="0" smtClean="0"/>
              <a:t>, a custom memento proxy,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3FD97-84D2-7F42-A519-4BA76EE4D74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118" y="6410876"/>
            <a:ext cx="12125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July 24, 2013</a:t>
            </a:r>
            <a:br>
              <a:rPr lang="en-US" sz="1100" dirty="0" smtClean="0"/>
            </a:br>
            <a:r>
              <a:rPr lang="en-US" sz="1100" dirty="0" smtClean="0"/>
              <a:t>Arlington, Virginia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3205287" y="6592553"/>
            <a:ext cx="1724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Digital Preservation 2013</a:t>
            </a:r>
            <a:endParaRPr lang="en-US" sz="11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582" y="6356350"/>
            <a:ext cx="805873" cy="28388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287867" y="-169334"/>
            <a:ext cx="10193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35467" y="6824134"/>
            <a:ext cx="9431867" cy="20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Studio.thmx</Template>
  <TotalTime>1695</TotalTime>
  <Words>1041</Words>
  <Application>Microsoft Macintosh PowerPoint</Application>
  <PresentationFormat>On-screen Show (4:3)</PresentationFormat>
  <Paragraphs>212</Paragraphs>
  <Slides>23</Slides>
  <Notes>8</Notes>
  <HiddenSlides>0</HiddenSlides>
  <MMClips>1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WARCreate and WAIL: WARC, Wayback and Heritrix Made Easy</vt:lpstr>
      <vt:lpstr>The Problem Institutional Tools, Personal Archivists</vt:lpstr>
      <vt:lpstr>The Normal Solution Ad Hoc Approaches</vt:lpstr>
      <vt:lpstr>Better Solution</vt:lpstr>
      <vt:lpstr>MAKING THE TOOLS SUITABLE</vt:lpstr>
      <vt:lpstr> Web Archiving Integration Layer (WAIL)</vt:lpstr>
      <vt:lpstr>Working with WAIL (Simple)</vt:lpstr>
      <vt:lpstr>Working with WAIL (Custom)</vt:lpstr>
      <vt:lpstr>And More?</vt:lpstr>
      <vt:lpstr>Slide 10</vt:lpstr>
      <vt:lpstr>WARCreate Create WARC files from any webpage</vt:lpstr>
      <vt:lpstr>Ad hoc to Generally Applicable</vt:lpstr>
      <vt:lpstr>Working with WARCreate</vt:lpstr>
      <vt:lpstr>Preserving the Original Context</vt:lpstr>
      <vt:lpstr>Preserving the Original Context</vt:lpstr>
      <vt:lpstr>Preserving the Original Context</vt:lpstr>
      <vt:lpstr>Preserving the Original Context</vt:lpstr>
      <vt:lpstr>Preserving Beyond the Surface Web</vt:lpstr>
      <vt:lpstr>Creating a WARC of  Your Twitter Feed (Behind Authentication)</vt:lpstr>
      <vt:lpstr>Preserving Twitter Feeds</vt:lpstr>
      <vt:lpstr>Tools’ History</vt:lpstr>
      <vt:lpstr>Filling a Need</vt:lpstr>
      <vt:lpstr>Available Now!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WARCreate and WAIL: WARC, Wayback and Heritrix Made Easy</dc:title>
  <dc:subject/>
  <dc:creator>Matt Kelly</dc:creator>
  <cp:keywords/>
  <dc:description/>
  <cp:lastModifiedBy>Matt Kelly</cp:lastModifiedBy>
  <cp:revision>203</cp:revision>
  <dcterms:created xsi:type="dcterms:W3CDTF">2013-07-29T16:44:57Z</dcterms:created>
  <dcterms:modified xsi:type="dcterms:W3CDTF">2013-07-29T16:46:14Z</dcterms:modified>
  <cp:category/>
</cp:coreProperties>
</file>