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8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0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3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93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9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8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3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3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8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3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346EBE22-62EA-41FC-AF47-3BF284D4B053}"/>
              </a:ext>
            </a:extLst>
          </p:cNvPr>
          <p:cNvSpPr/>
          <p:nvPr/>
        </p:nvSpPr>
        <p:spPr>
          <a:xfrm>
            <a:off x="4422768" y="7387172"/>
            <a:ext cx="2448000" cy="76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09FC7F8-4389-484F-B636-D77E44DFF5A9}"/>
              </a:ext>
            </a:extLst>
          </p:cNvPr>
          <p:cNvGrpSpPr/>
          <p:nvPr/>
        </p:nvGrpSpPr>
        <p:grpSpPr>
          <a:xfrm>
            <a:off x="3929610" y="6604130"/>
            <a:ext cx="427848" cy="247256"/>
            <a:chOff x="8968500" y="3280632"/>
            <a:chExt cx="769024" cy="423259"/>
          </a:xfrm>
        </p:grpSpPr>
        <p:pic>
          <p:nvPicPr>
            <p:cNvPr id="25" name="Grafik 24" descr="Benutzer">
              <a:extLst>
                <a:ext uri="{FF2B5EF4-FFF2-40B4-BE49-F238E27FC236}">
                  <a16:creationId xmlns:a16="http://schemas.microsoft.com/office/drawing/2014/main" id="{4E947095-065E-4A3E-8749-A0623EDF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2432" y="3304178"/>
              <a:ext cx="455092" cy="399713"/>
            </a:xfrm>
            <a:prstGeom prst="rect">
              <a:avLst/>
            </a:prstGeom>
          </p:spPr>
        </p:pic>
        <p:pic>
          <p:nvPicPr>
            <p:cNvPr id="43" name="Grafik 42" descr="Benutzer">
              <a:extLst>
                <a:ext uri="{FF2B5EF4-FFF2-40B4-BE49-F238E27FC236}">
                  <a16:creationId xmlns:a16="http://schemas.microsoft.com/office/drawing/2014/main" id="{BE810812-6B01-4E3E-94B0-E9C46CF9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68500" y="3280632"/>
              <a:ext cx="399713" cy="399713"/>
            </a:xfrm>
            <a:prstGeom prst="rect">
              <a:avLst/>
            </a:prstGeom>
          </p:spPr>
        </p:pic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58ED71A1-D38A-4424-858E-EF0166D13D59}"/>
              </a:ext>
            </a:extLst>
          </p:cNvPr>
          <p:cNvSpPr/>
          <p:nvPr/>
        </p:nvSpPr>
        <p:spPr>
          <a:xfrm>
            <a:off x="-1" y="7387172"/>
            <a:ext cx="2412000" cy="76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292B04C-4C8D-43BD-ACA2-4468A00B1D37}"/>
              </a:ext>
            </a:extLst>
          </p:cNvPr>
          <p:cNvSpPr txBox="1">
            <a:spLocks/>
          </p:cNvSpPr>
          <p:nvPr/>
        </p:nvSpPr>
        <p:spPr>
          <a:xfrm>
            <a:off x="772040" y="616015"/>
            <a:ext cx="5313920" cy="319801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Segoe Script" panose="030B0504020000000003" pitchFamily="66" charset="0"/>
              </a:rPr>
              <a:t>Dir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wird in wenigen Schritten </a:t>
            </a:r>
            <a:r>
              <a:rPr lang="de-DE" sz="2400" dirty="0">
                <a:solidFill>
                  <a:srgbClr val="EB3D5A"/>
                </a:solidFill>
                <a:latin typeface="Segoe Script" panose="030B0504020000000003" pitchFamily="66" charset="0"/>
              </a:rPr>
              <a:t>geholfen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734EBC69-5A1B-43A2-A3DD-78270E9EB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8" y="467355"/>
            <a:ext cx="583136" cy="58313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B36E7B-53A0-4FA4-BEF1-6CFE5AEF1318}"/>
              </a:ext>
            </a:extLst>
          </p:cNvPr>
          <p:cNvSpPr txBox="1"/>
          <p:nvPr/>
        </p:nvSpPr>
        <p:spPr>
          <a:xfrm>
            <a:off x="1057275" y="790141"/>
            <a:ext cx="3599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Hilfe erhalten durch </a:t>
            </a:r>
            <a:r>
              <a:rPr lang="de-DE" sz="1050" b="1" i="1" dirty="0">
                <a:solidFill>
                  <a:srgbClr val="D5535C"/>
                </a:solidFill>
                <a:latin typeface="+mj-lt"/>
              </a:rPr>
              <a:t>MACHBARSCHAFT</a:t>
            </a:r>
            <a:r>
              <a:rPr lang="de-DE" sz="105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69B63D7-7A5C-4463-84ED-0E491BD0BF57}"/>
              </a:ext>
            </a:extLst>
          </p:cNvPr>
          <p:cNvSpPr/>
          <p:nvPr/>
        </p:nvSpPr>
        <p:spPr>
          <a:xfrm>
            <a:off x="2390479" y="9173338"/>
            <a:ext cx="2047700" cy="808487"/>
          </a:xfrm>
          <a:prstGeom prst="roundRect">
            <a:avLst/>
          </a:prstGeom>
          <a:solidFill>
            <a:srgbClr val="F7EDE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Telefonnummer: </a:t>
            </a:r>
          </a:p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040 29 99 60 980</a:t>
            </a:r>
          </a:p>
          <a:p>
            <a:pPr algn="ctr"/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*kostenfrei aus dem dt. Festnetz</a:t>
            </a:r>
          </a:p>
        </p:txBody>
      </p:sp>
      <p:pic>
        <p:nvPicPr>
          <p:cNvPr id="13" name="Grafik 12" descr="Klatschende Hände">
            <a:extLst>
              <a:ext uri="{FF2B5EF4-FFF2-40B4-BE49-F238E27FC236}">
                <a16:creationId xmlns:a16="http://schemas.microsoft.com/office/drawing/2014/main" id="{EC683309-3C47-477D-BED3-37541B6AF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5703" y="9229460"/>
            <a:ext cx="281963" cy="262933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CFF799B-B937-47F3-8A85-1EE03055927B}"/>
              </a:ext>
            </a:extLst>
          </p:cNvPr>
          <p:cNvGrpSpPr/>
          <p:nvPr/>
        </p:nvGrpSpPr>
        <p:grpSpPr>
          <a:xfrm>
            <a:off x="2390479" y="3161195"/>
            <a:ext cx="2047700" cy="1005356"/>
            <a:chOff x="2314279" y="2103920"/>
            <a:chExt cx="2047700" cy="1005356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C9A375A7-9897-46F3-96FE-604C49D60F60}"/>
                </a:ext>
              </a:extLst>
            </p:cNvPr>
            <p:cNvSpPr/>
            <p:nvPr/>
          </p:nvSpPr>
          <p:spPr>
            <a:xfrm>
              <a:off x="2314279" y="2306975"/>
              <a:ext cx="2047700" cy="802301"/>
            </a:xfrm>
            <a:prstGeom prst="roundRect">
              <a:avLst/>
            </a:prstGeom>
            <a:solidFill>
              <a:srgbClr val="F7E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Ruf uns kostenfrei an: </a:t>
              </a:r>
            </a:p>
            <a:p>
              <a:pPr algn="ctr"/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040 29 99 60 980</a:t>
              </a:r>
            </a:p>
            <a:p>
              <a:pPr algn="ctr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rund um die Uhr 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B9F356A-C35C-475B-87EA-8E575B7BE546}"/>
                </a:ext>
              </a:extLst>
            </p:cNvPr>
            <p:cNvSpPr/>
            <p:nvPr/>
          </p:nvSpPr>
          <p:spPr>
            <a:xfrm>
              <a:off x="2482073" y="2103920"/>
              <a:ext cx="1660251" cy="202729"/>
            </a:xfrm>
            <a:prstGeom prst="round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1">
                      <a:lumMod val="50000"/>
                    </a:schemeClr>
                  </a:solidFill>
                </a:rPr>
                <a:t>1. Wie erreichst du uns?</a:t>
              </a:r>
            </a:p>
          </p:txBody>
        </p:sp>
        <p:pic>
          <p:nvPicPr>
            <p:cNvPr id="14" name="Grafik 13" descr="Hörer">
              <a:extLst>
                <a:ext uri="{FF2B5EF4-FFF2-40B4-BE49-F238E27FC236}">
                  <a16:creationId xmlns:a16="http://schemas.microsoft.com/office/drawing/2014/main" id="{680A0631-C29A-4788-8D0F-9D8DD9F0B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90667">
              <a:off x="2514894" y="2734274"/>
              <a:ext cx="325534" cy="325534"/>
            </a:xfrm>
            <a:prstGeom prst="rect">
              <a:avLst/>
            </a:prstGeom>
          </p:spPr>
        </p:pic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220C8F2-A095-4F1F-B451-4A5722EFA889}"/>
              </a:ext>
            </a:extLst>
          </p:cNvPr>
          <p:cNvSpPr/>
          <p:nvPr/>
        </p:nvSpPr>
        <p:spPr>
          <a:xfrm>
            <a:off x="3012577" y="8918820"/>
            <a:ext cx="909045" cy="2068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>
                    <a:lumMod val="50000"/>
                  </a:schemeClr>
                </a:solidFill>
              </a:rPr>
              <a:t>LOS GEHT‘S!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7EF92FEF-3A84-4306-9B79-F03578BCEAB1}"/>
              </a:ext>
            </a:extLst>
          </p:cNvPr>
          <p:cNvSpPr/>
          <p:nvPr/>
        </p:nvSpPr>
        <p:spPr>
          <a:xfrm flipH="1">
            <a:off x="3268200" y="4268669"/>
            <a:ext cx="198900" cy="3055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88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8A0F9EC-70EE-4D1A-A988-ACE3155767A2}"/>
              </a:ext>
            </a:extLst>
          </p:cNvPr>
          <p:cNvSpPr/>
          <p:nvPr/>
        </p:nvSpPr>
        <p:spPr>
          <a:xfrm>
            <a:off x="4019664" y="5402794"/>
            <a:ext cx="800582" cy="2188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3186FD9-4A1E-4104-8D89-824A9A9917F1}"/>
              </a:ext>
            </a:extLst>
          </p:cNvPr>
          <p:cNvSpPr/>
          <p:nvPr/>
        </p:nvSpPr>
        <p:spPr>
          <a:xfrm>
            <a:off x="2390480" y="6780703"/>
            <a:ext cx="2047700" cy="1366399"/>
          </a:xfrm>
          <a:prstGeom prst="roundRect">
            <a:avLst/>
          </a:prstGeom>
          <a:solidFill>
            <a:srgbClr val="D5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</a:rPr>
              <a:t>Unsere MACHBAR:INNEN: 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sind hilfsbereite Nachbarn in deiner Nähe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unterstützen dich ehrenamtlich 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Werden dich zeitnah anrufen und individuell mit dir deine Anliegen klären. 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B738A01-1401-4A69-93B4-CD41307F2592}"/>
              </a:ext>
            </a:extLst>
          </p:cNvPr>
          <p:cNvSpPr/>
          <p:nvPr/>
        </p:nvSpPr>
        <p:spPr>
          <a:xfrm>
            <a:off x="1193303" y="1478427"/>
            <a:ext cx="4275893" cy="236829"/>
          </a:xfrm>
          <a:prstGeom prst="roundRect">
            <a:avLst/>
          </a:prstGeom>
          <a:solidFill>
            <a:srgbClr val="F7ED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Du kannst aufgrund der Corona-Krise </a:t>
            </a:r>
            <a:r>
              <a:rPr lang="de-DE" sz="1050" b="1" dirty="0">
                <a:solidFill>
                  <a:srgbClr val="D5535C"/>
                </a:solidFill>
              </a:rPr>
              <a:t>dein Zuhause nicht sicher verlassen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2BC752D-359F-47EB-8153-09C06E9A4B76}"/>
              </a:ext>
            </a:extLst>
          </p:cNvPr>
          <p:cNvSpPr/>
          <p:nvPr/>
        </p:nvSpPr>
        <p:spPr>
          <a:xfrm>
            <a:off x="1182727" y="1994863"/>
            <a:ext cx="4408999" cy="605967"/>
          </a:xfrm>
          <a:prstGeom prst="roundRect">
            <a:avLst>
              <a:gd name="adj" fmla="val 97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Dann möchten wir dir bei alltäglichen Besorgungen, Apothekengängen und ähnlichen Anliegen helfen. Wir von </a:t>
            </a:r>
            <a:r>
              <a:rPr lang="de-DE" sz="1100" b="1" dirty="0">
                <a:solidFill>
                  <a:srgbClr val="D5535C"/>
                </a:solidFill>
              </a:rPr>
              <a:t>MACHBARSCHAFT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sind ein </a:t>
            </a:r>
            <a:r>
              <a:rPr lang="de-DE" sz="1100" b="1" dirty="0">
                <a:solidFill>
                  <a:srgbClr val="D5535C"/>
                </a:solidFill>
              </a:rPr>
              <a:t>kostenfreie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Nachbarschaftsitiative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, um deinen Alltag zu unterstützen.</a:t>
            </a:r>
          </a:p>
          <a:p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8898BF67-6DD2-45CD-B2B3-7EC0A5E8F787}"/>
              </a:ext>
            </a:extLst>
          </p:cNvPr>
          <p:cNvSpPr/>
          <p:nvPr/>
        </p:nvSpPr>
        <p:spPr>
          <a:xfrm>
            <a:off x="3214668" y="1791540"/>
            <a:ext cx="271482" cy="145507"/>
          </a:xfrm>
          <a:prstGeom prst="downArrow">
            <a:avLst>
              <a:gd name="adj1" fmla="val 4688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88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6DEB81D-6E33-46B2-BB2F-69BB66935AF3}"/>
              </a:ext>
            </a:extLst>
          </p:cNvPr>
          <p:cNvSpPr/>
          <p:nvPr/>
        </p:nvSpPr>
        <p:spPr>
          <a:xfrm>
            <a:off x="637830" y="8632804"/>
            <a:ext cx="5582340" cy="224839"/>
          </a:xfrm>
          <a:prstGeom prst="roundRect">
            <a:avLst>
              <a:gd name="adj" fmla="val 97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Deine </a:t>
            </a:r>
            <a:r>
              <a:rPr lang="de-DE" sz="1100" b="1" dirty="0">
                <a:solidFill>
                  <a:srgbClr val="D5535C"/>
                </a:solidFill>
              </a:rPr>
              <a:t>MACHBARSCHAFT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möchten dir helfen. Ruf uns einfach an und sag uns, was du brauchst. 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9F467825-E4DD-40AD-9347-78145B823CF5}"/>
              </a:ext>
            </a:extLst>
          </p:cNvPr>
          <p:cNvSpPr/>
          <p:nvPr/>
        </p:nvSpPr>
        <p:spPr>
          <a:xfrm>
            <a:off x="708473" y="466671"/>
            <a:ext cx="5092252" cy="58313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B38B7D8-77AF-4ADE-9AD6-9957615851D3}"/>
              </a:ext>
            </a:extLst>
          </p:cNvPr>
          <p:cNvSpPr/>
          <p:nvPr/>
        </p:nvSpPr>
        <p:spPr>
          <a:xfrm>
            <a:off x="2190349" y="6568604"/>
            <a:ext cx="2006120" cy="237707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1">
                    <a:lumMod val="50000"/>
                  </a:schemeClr>
                </a:solidFill>
              </a:rPr>
              <a:t>3. Unterstützung kommt!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BA1C44A-1962-4D70-ABB7-91112C83D8DD}"/>
              </a:ext>
            </a:extLst>
          </p:cNvPr>
          <p:cNvGrpSpPr/>
          <p:nvPr/>
        </p:nvGrpSpPr>
        <p:grpSpPr>
          <a:xfrm>
            <a:off x="2390479" y="4605433"/>
            <a:ext cx="2047700" cy="1547330"/>
            <a:chOff x="2350010" y="3716649"/>
            <a:chExt cx="2047700" cy="154733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48E34C-8073-4205-89B1-BAA609C27BF4}"/>
                </a:ext>
              </a:extLst>
            </p:cNvPr>
            <p:cNvSpPr/>
            <p:nvPr/>
          </p:nvSpPr>
          <p:spPr>
            <a:xfrm>
              <a:off x="2357808" y="3897580"/>
              <a:ext cx="2039902" cy="1366399"/>
            </a:xfrm>
            <a:prstGeom prst="roundRect">
              <a:avLst/>
            </a:prstGeom>
            <a:solidFill>
              <a:srgbClr val="F7E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Benötigst du Hilfe beim:</a:t>
              </a:r>
              <a:b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Einkauf, Apothekengang oder Sonstigem?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Wann benötigst du Hilfe und wo sollen unsere Helfer hin?</a:t>
              </a:r>
            </a:p>
            <a:p>
              <a:pPr marL="160734" indent="-160734">
                <a:buFont typeface="Arial" panose="020B0604020202020204" pitchFamily="34" charset="0"/>
                <a:buChar char="•"/>
              </a:pP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Wir behandeln deine Daten selbstverständlich vertraulich. 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F71E8-AEC2-4F96-8E1B-F7198B2488D0}"/>
                </a:ext>
              </a:extLst>
            </p:cNvPr>
            <p:cNvGrpSpPr/>
            <p:nvPr/>
          </p:nvGrpSpPr>
          <p:grpSpPr>
            <a:xfrm>
              <a:off x="2350010" y="3716649"/>
              <a:ext cx="2047700" cy="1223074"/>
              <a:chOff x="2330656" y="3721161"/>
              <a:chExt cx="2047700" cy="1223074"/>
            </a:xfrm>
          </p:grpSpPr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407DCC9-D2CD-4D99-8A43-83335721FEAE}"/>
                  </a:ext>
                </a:extLst>
              </p:cNvPr>
              <p:cNvSpPr/>
              <p:nvPr/>
            </p:nvSpPr>
            <p:spPr>
              <a:xfrm>
                <a:off x="2330656" y="3721161"/>
                <a:ext cx="2006120" cy="180931"/>
              </a:xfrm>
              <a:prstGeom prst="round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dirty="0">
                    <a:solidFill>
                      <a:schemeClr val="bg1">
                        <a:lumMod val="50000"/>
                      </a:schemeClr>
                    </a:solidFill>
                  </a:rPr>
                  <a:t>2. Erläutere uns dein Anliegen.</a:t>
                </a:r>
              </a:p>
            </p:txBody>
          </p:sp>
          <p:pic>
            <p:nvPicPr>
              <p:cNvPr id="47" name="Grafik 46" descr="Einkaufstasche">
                <a:extLst>
                  <a:ext uri="{FF2B5EF4-FFF2-40B4-BE49-F238E27FC236}">
                    <a16:creationId xmlns:a16="http://schemas.microsoft.com/office/drawing/2014/main" id="{C05E9D61-F46B-42DE-997D-017F70515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70479" y="3960557"/>
                <a:ext cx="208399" cy="208399"/>
              </a:xfrm>
              <a:prstGeom prst="rect">
                <a:avLst/>
              </a:prstGeom>
            </p:spPr>
          </p:pic>
          <p:pic>
            <p:nvPicPr>
              <p:cNvPr id="10" name="Grafik 9" descr="Karte mit Lagemarkierung">
                <a:extLst>
                  <a:ext uri="{FF2B5EF4-FFF2-40B4-BE49-F238E27FC236}">
                    <a16:creationId xmlns:a16="http://schemas.microsoft.com/office/drawing/2014/main" id="{2787689A-E399-4C42-AFF0-671872668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083711" y="4649590"/>
                <a:ext cx="294645" cy="294645"/>
              </a:xfrm>
              <a:prstGeom prst="rect">
                <a:avLst/>
              </a:prstGeom>
            </p:spPr>
          </p:pic>
        </p:grpSp>
      </p:grpSp>
      <p:pic>
        <p:nvPicPr>
          <p:cNvPr id="49" name="Grafik 48" descr="Herz">
            <a:extLst>
              <a:ext uri="{FF2B5EF4-FFF2-40B4-BE49-F238E27FC236}">
                <a16:creationId xmlns:a16="http://schemas.microsoft.com/office/drawing/2014/main" id="{6F486232-8A20-4392-B2FC-FADD4CD2A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8096" y="9649522"/>
            <a:ext cx="257175" cy="257175"/>
          </a:xfrm>
          <a:prstGeom prst="rect">
            <a:avLst/>
          </a:prstGeom>
        </p:spPr>
      </p:pic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42F7BAE5-DC09-4D45-BDED-9F30F3BF5CC8}"/>
              </a:ext>
            </a:extLst>
          </p:cNvPr>
          <p:cNvSpPr/>
          <p:nvPr/>
        </p:nvSpPr>
        <p:spPr>
          <a:xfrm flipH="1">
            <a:off x="3314879" y="6258033"/>
            <a:ext cx="198900" cy="3055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88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1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34813-336D-4CB5-A4D0-6595BC9A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29FFE-89A3-4F0C-8013-4B164C2B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1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Script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Jenny Lam</dc:creator>
  <cp:lastModifiedBy>Jenny Lam</cp:lastModifiedBy>
  <cp:revision>12</cp:revision>
  <dcterms:created xsi:type="dcterms:W3CDTF">2020-03-23T20:37:12Z</dcterms:created>
  <dcterms:modified xsi:type="dcterms:W3CDTF">2020-03-23T22:18:29Z</dcterms:modified>
</cp:coreProperties>
</file>