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4" y="7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71E1F-AF46-F272-C4F2-FFF2C3BB1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6D68B0-7DE6-80AF-3206-E89B8742C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43473-E393-1BE1-6FA8-101327C3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70B-87A7-45AE-AECD-0C496E206014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1EC11-7DC5-3489-03B8-B482F147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8009B-6D9D-20FE-8311-59A2A77E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80AB-6EF1-4E99-95A4-54E5097A9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7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68866-3D0F-137E-4B1B-33ED9E7F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E9491-E992-51C5-BA29-9C19682D0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B3A92-0E8E-11BA-6870-42B91B15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70B-87A7-45AE-AECD-0C496E206014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51BB5-5EC2-8CDF-AAF5-0D6D43F2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F76D2-9F65-40B4-76B9-A2BA23E4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80AB-6EF1-4E99-95A4-54E5097A9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4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03D111-1C09-0E36-EE98-BB98C1856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50ACD0-2AFC-34AA-6B12-B93255699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6FB30-5946-6F1E-6AF7-F1113C12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70B-87A7-45AE-AECD-0C496E206014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00D83-D731-8EFB-79C9-5F9DDC9F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33AD7-A62B-6D69-DEC4-2EEABB7E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80AB-6EF1-4E99-95A4-54E5097A9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4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9681C-C478-75EC-8F53-3BC3F0AE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7AB37-7C7C-FD04-56BF-CF4789F6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6D984-E5C9-532B-3086-55955DB7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70B-87A7-45AE-AECD-0C496E206014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B97BD-B7C5-7522-EAB0-FA5F4FBB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581D5-195E-83DB-5766-472F0D2E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80AB-6EF1-4E99-95A4-54E5097A9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9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5961C-4F78-1357-D89A-B9DFD567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E13EE-71DF-8B20-D171-BB3F7A865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A4949-3B35-489B-9569-9F9C9F68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70B-87A7-45AE-AECD-0C496E206014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EE237-42AC-FCBD-60BD-92F5EFCE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BF22B-FC82-D5C8-2818-A14B0AFC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80AB-6EF1-4E99-95A4-54E5097A9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3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BA088-9B8C-F445-067E-25A7B4B7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6519A-33F6-14B4-3A89-3E81E7C78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6F50C6-6889-0897-F58A-AA557F81C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FFD5F8-9EA9-5A58-1A43-0620E87C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70B-87A7-45AE-AECD-0C496E206014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3E01C-7F48-0AE7-A3A6-476A9DC7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242C42-1730-DEA2-04D3-45294D25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80AB-6EF1-4E99-95A4-54E5097A9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2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4D87E-461A-A105-64DD-D9938A6E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EBC9D9-714B-E069-F2A5-776C449BB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4EAF86-FB99-D922-A1DB-52A2B78A0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182C21-A10A-495B-0D2B-9DB708329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F8D271-F67E-788F-4C4A-B1E8312AB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CB0250-2DBE-CC23-2AC5-387F2F26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70B-87A7-45AE-AECD-0C496E206014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6C0D50-04A8-367B-06D1-016387D2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655D74-1089-B526-D578-AF18D4B7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80AB-6EF1-4E99-95A4-54E5097A9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6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0BF2B-5DD5-0617-FFFB-1A2FE895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094E82-AF5D-3704-42DB-C61E9E0B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70B-87A7-45AE-AECD-0C496E206014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5D7C5-85D5-4C47-31C4-0EF80FC2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EB690C-CC65-2CD2-0A90-800FC94B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80AB-6EF1-4E99-95A4-54E5097A9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94A2C9-C123-6A1E-E223-9735F41B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70B-87A7-45AE-AECD-0C496E206014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F0FF70-0CC2-4DCD-851E-66B4CFAF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701AFA-AA66-C57F-6781-51547A9E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80AB-6EF1-4E99-95A4-54E5097A9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88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4D299-63D8-B456-1C44-7B6E9082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474178-DA82-2D19-4F85-32E0DBB7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15A3FC-37E0-75E0-B7BA-8CCD710A7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5FB36-E3DD-DCF7-D9ED-68CFB44B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70B-87A7-45AE-AECD-0C496E206014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7F0AE2-6902-F5BF-CF78-ABEE0474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2AAFF-856B-F683-CA02-E30B2BD3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80AB-6EF1-4E99-95A4-54E5097A9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43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1EF6D-CFF4-641E-ED51-294CCCCD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96AC5B-8882-474D-419B-5CA28B9FC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411B4-8E9C-DDB9-72AA-D83C07D22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76517-FBF1-8F18-2A8F-F415994A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70B-87A7-45AE-AECD-0C496E206014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47A5D-4057-0D49-1496-3B7FBF90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D30615-BC6E-AAD9-E6AF-A976E2F9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80AB-6EF1-4E99-95A4-54E5097A9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2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DE85F8-54F4-3D8B-B82A-CB77109E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2FF6A2-6761-2391-2C57-6CACF4F59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2275B-0E31-0174-A555-874F91838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B70B-87A7-45AE-AECD-0C496E206014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256A4-DC8E-1199-B0B0-58107A38B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ECAB2-73FB-1028-D6B1-15895E350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80AB-6EF1-4E99-95A4-54E5097A9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4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72506885-0194-E4D4-D079-634487AC316D}"/>
              </a:ext>
            </a:extLst>
          </p:cNvPr>
          <p:cNvSpPr/>
          <p:nvPr/>
        </p:nvSpPr>
        <p:spPr>
          <a:xfrm>
            <a:off x="2932782" y="1242927"/>
            <a:ext cx="5674623" cy="38703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원통형 1">
            <a:extLst>
              <a:ext uri="{FF2B5EF4-FFF2-40B4-BE49-F238E27FC236}">
                <a16:creationId xmlns:a16="http://schemas.microsoft.com/office/drawing/2014/main" id="{0552B56B-37FE-F3F1-F115-F0A36F3B8703}"/>
              </a:ext>
            </a:extLst>
          </p:cNvPr>
          <p:cNvSpPr/>
          <p:nvPr/>
        </p:nvSpPr>
        <p:spPr>
          <a:xfrm>
            <a:off x="5207152" y="2414673"/>
            <a:ext cx="1149844" cy="13524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Machbase</a:t>
            </a:r>
          </a:p>
          <a:p>
            <a:pPr algn="ctr"/>
            <a:r>
              <a:rPr lang="en-US" altLang="ko-KR" sz="1400" dirty="0"/>
              <a:t>DBMS</a:t>
            </a:r>
          </a:p>
          <a:p>
            <a:pPr algn="ctr"/>
            <a:r>
              <a:rPr lang="en-US" altLang="ko-KR" sz="1400" dirty="0"/>
              <a:t>Engine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C461E5-6A5C-922E-68A7-488B1080D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31" y="431915"/>
            <a:ext cx="952419" cy="52564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C4FE337-4D70-F1E0-0DEE-A3AFAC470108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4580241" y="957558"/>
            <a:ext cx="13320" cy="68574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6C32DE-DD38-8253-6BAD-35E315B94611}"/>
              </a:ext>
            </a:extLst>
          </p:cNvPr>
          <p:cNvSpPr txBox="1"/>
          <p:nvPr/>
        </p:nvSpPr>
        <p:spPr>
          <a:xfrm>
            <a:off x="4560801" y="1303174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SSH</a:t>
            </a: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(5652)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26A1E-97E0-F815-69A4-C93CB652A0C2}"/>
              </a:ext>
            </a:extLst>
          </p:cNvPr>
          <p:cNvSpPr txBox="1"/>
          <p:nvPr/>
        </p:nvSpPr>
        <p:spPr>
          <a:xfrm>
            <a:off x="4184298" y="18919"/>
            <a:ext cx="791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SSH</a:t>
            </a:r>
          </a:p>
          <a:p>
            <a:pPr algn="ctr"/>
            <a:r>
              <a:rPr lang="en-US" altLang="ko-KR" sz="1200" b="1" dirty="0"/>
              <a:t>terminal</a:t>
            </a:r>
            <a:endParaRPr lang="ko-KR" altLang="en-US" sz="1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ED399E6-347D-9987-E7C9-D1FEB37B2D96}"/>
              </a:ext>
            </a:extLst>
          </p:cNvPr>
          <p:cNvSpPr/>
          <p:nvPr/>
        </p:nvSpPr>
        <p:spPr>
          <a:xfrm>
            <a:off x="6257065" y="3091038"/>
            <a:ext cx="175763" cy="19691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8CD09E-15D6-EBBE-B619-AE6C09E557EA}"/>
              </a:ext>
            </a:extLst>
          </p:cNvPr>
          <p:cNvSpPr txBox="1"/>
          <p:nvPr/>
        </p:nvSpPr>
        <p:spPr>
          <a:xfrm>
            <a:off x="15127297" y="5047289"/>
            <a:ext cx="656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MACH</a:t>
            </a: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(5656)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8E7C194-DBE1-B17D-2C40-124040F1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884" y="3731325"/>
            <a:ext cx="952419" cy="525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AEEDEA-E026-41CC-02DC-8D4A1559F89B}"/>
              </a:ext>
            </a:extLst>
          </p:cNvPr>
          <p:cNvSpPr txBox="1"/>
          <p:nvPr/>
        </p:nvSpPr>
        <p:spPr>
          <a:xfrm>
            <a:off x="10203002" y="3047315"/>
            <a:ext cx="1192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Machbase</a:t>
            </a:r>
          </a:p>
          <a:p>
            <a:pPr algn="ctr"/>
            <a:r>
              <a:rPr lang="en-US" altLang="ko-KR" sz="1200" b="1" dirty="0"/>
              <a:t>Native </a:t>
            </a:r>
          </a:p>
          <a:p>
            <a:pPr algn="ctr"/>
            <a:r>
              <a:rPr lang="en-US" altLang="ko-KR" sz="1200" b="1" dirty="0"/>
              <a:t>Console Tools</a:t>
            </a:r>
            <a:endParaRPr lang="ko-KR" altLang="en-US" sz="12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1DEA83C-3746-106D-D760-6B3069F7B49D}"/>
              </a:ext>
            </a:extLst>
          </p:cNvPr>
          <p:cNvSpPr/>
          <p:nvPr/>
        </p:nvSpPr>
        <p:spPr>
          <a:xfrm>
            <a:off x="9739672" y="1871536"/>
            <a:ext cx="2118847" cy="8690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Machbase </a:t>
            </a:r>
          </a:p>
          <a:p>
            <a:pPr algn="ctr"/>
            <a:r>
              <a:rPr lang="en-US" altLang="ko-KR" sz="1100" b="1" dirty="0"/>
              <a:t>Native Apps (ODBC,CLI,C#,JDBC)</a:t>
            </a:r>
            <a:endParaRPr lang="ko-KR" altLang="en-US" sz="1100" b="1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3CD856B-247D-26F7-A798-1C8D3003FE8F}"/>
              </a:ext>
            </a:extLst>
          </p:cNvPr>
          <p:cNvCxnSpPr>
            <a:cxnSpLocks/>
            <a:stCxn id="13" idx="1"/>
            <a:endCxn id="11" idx="5"/>
          </p:cNvCxnSpPr>
          <p:nvPr/>
        </p:nvCxnSpPr>
        <p:spPr>
          <a:xfrm flipH="1" flipV="1">
            <a:off x="6407088" y="3259114"/>
            <a:ext cx="3915796" cy="735033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AA58B8-6D5F-2BC6-0794-19E36118A519}"/>
              </a:ext>
            </a:extLst>
          </p:cNvPr>
          <p:cNvCxnSpPr>
            <a:cxnSpLocks/>
            <a:stCxn id="15" idx="2"/>
            <a:endCxn id="11" idx="7"/>
          </p:cNvCxnSpPr>
          <p:nvPr/>
        </p:nvCxnSpPr>
        <p:spPr>
          <a:xfrm flipH="1">
            <a:off x="6407088" y="2306050"/>
            <a:ext cx="3332584" cy="813825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BA210FF-59EE-69B9-08AB-0C17332F73F7}"/>
              </a:ext>
            </a:extLst>
          </p:cNvPr>
          <p:cNvGrpSpPr/>
          <p:nvPr/>
        </p:nvGrpSpPr>
        <p:grpSpPr>
          <a:xfrm>
            <a:off x="4005319" y="1643305"/>
            <a:ext cx="1149844" cy="629270"/>
            <a:chOff x="4489963" y="1654804"/>
            <a:chExt cx="1149844" cy="62927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50CECC7-ADC2-5508-471E-D2DB8CDDE616}"/>
                </a:ext>
              </a:extLst>
            </p:cNvPr>
            <p:cNvSpPr/>
            <p:nvPr/>
          </p:nvSpPr>
          <p:spPr>
            <a:xfrm>
              <a:off x="4489963" y="1763351"/>
              <a:ext cx="1149844" cy="520723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SSH</a:t>
              </a:r>
            </a:p>
            <a:p>
              <a:pPr algn="ctr"/>
              <a:r>
                <a:rPr lang="en-US" altLang="ko-KR" sz="1600" b="1" dirty="0"/>
                <a:t>Server</a:t>
              </a:r>
              <a:endParaRPr lang="ko-KR" altLang="en-US" sz="1600" b="1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711AC4F-AC65-EFE0-4BA1-C6DBAF00B66C}"/>
                </a:ext>
              </a:extLst>
            </p:cNvPr>
            <p:cNvSpPr/>
            <p:nvPr/>
          </p:nvSpPr>
          <p:spPr>
            <a:xfrm>
              <a:off x="4990323" y="1654804"/>
              <a:ext cx="175763" cy="19691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01A664D-0BEB-B7D2-6C58-BCF155F26934}"/>
              </a:ext>
            </a:extLst>
          </p:cNvPr>
          <p:cNvGrpSpPr/>
          <p:nvPr/>
        </p:nvGrpSpPr>
        <p:grpSpPr>
          <a:xfrm>
            <a:off x="6504285" y="1664894"/>
            <a:ext cx="1149844" cy="630634"/>
            <a:chOff x="6504285" y="1664894"/>
            <a:chExt cx="1149844" cy="630634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D222E355-0362-9C4A-C8C5-C4C14047FE34}"/>
                </a:ext>
              </a:extLst>
            </p:cNvPr>
            <p:cNvSpPr/>
            <p:nvPr/>
          </p:nvSpPr>
          <p:spPr>
            <a:xfrm>
              <a:off x="6504285" y="1759520"/>
              <a:ext cx="1149844" cy="536008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/>
                <a:t>gRPC</a:t>
              </a:r>
              <a:endParaRPr lang="en-US" altLang="ko-KR" sz="1600" b="1" dirty="0"/>
            </a:p>
            <a:p>
              <a:pPr algn="ctr"/>
              <a:r>
                <a:rPr lang="en-US" altLang="ko-KR" sz="1600" b="1" dirty="0"/>
                <a:t>Server</a:t>
              </a:r>
              <a:endParaRPr lang="ko-KR" altLang="en-US" sz="1600" b="1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F2425A7-118C-57B4-B367-4447A5688637}"/>
                </a:ext>
              </a:extLst>
            </p:cNvPr>
            <p:cNvSpPr/>
            <p:nvPr/>
          </p:nvSpPr>
          <p:spPr>
            <a:xfrm>
              <a:off x="6978006" y="1664894"/>
              <a:ext cx="175763" cy="19691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3E8035-E502-19E6-1620-39025FB16CB8}"/>
              </a:ext>
            </a:extLst>
          </p:cNvPr>
          <p:cNvSpPr txBox="1"/>
          <p:nvPr/>
        </p:nvSpPr>
        <p:spPr>
          <a:xfrm>
            <a:off x="7051869" y="1361621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FF0000"/>
                </a:solidFill>
              </a:rPr>
              <a:t>gRPC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(5655)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4726CA1-BF81-9A58-4E93-8DAEB1387CF1}"/>
              </a:ext>
            </a:extLst>
          </p:cNvPr>
          <p:cNvSpPr/>
          <p:nvPr/>
        </p:nvSpPr>
        <p:spPr>
          <a:xfrm>
            <a:off x="6381455" y="297031"/>
            <a:ext cx="1368863" cy="6989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Machbase </a:t>
            </a:r>
          </a:p>
          <a:p>
            <a:pPr algn="ctr"/>
            <a:r>
              <a:rPr lang="en-US" altLang="ko-KR" sz="1050" b="1" dirty="0" err="1"/>
              <a:t>gRPC</a:t>
            </a:r>
            <a:r>
              <a:rPr lang="en-US" altLang="ko-KR" sz="1050" b="1" dirty="0"/>
              <a:t> Apps</a:t>
            </a:r>
            <a:endParaRPr lang="ko-KR" altLang="en-US" sz="1050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617C45-6E55-DF28-721E-10B0A3676B37}"/>
              </a:ext>
            </a:extLst>
          </p:cNvPr>
          <p:cNvCxnSpPr>
            <a:cxnSpLocks/>
            <a:stCxn id="27" idx="4"/>
            <a:endCxn id="25" idx="0"/>
          </p:cNvCxnSpPr>
          <p:nvPr/>
        </p:nvCxnSpPr>
        <p:spPr>
          <a:xfrm>
            <a:off x="7065887" y="995984"/>
            <a:ext cx="1" cy="66891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A93EE28-2777-844C-B508-DBBD4191B0C8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>
          <a:xfrm flipH="1" flipV="1">
            <a:off x="5155163" y="2012214"/>
            <a:ext cx="626911" cy="40245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6E1ADC-2A6F-506F-6F8E-1156D42879D0}"/>
              </a:ext>
            </a:extLst>
          </p:cNvPr>
          <p:cNvCxnSpPr>
            <a:cxnSpLocks/>
            <a:stCxn id="2" idx="1"/>
            <a:endCxn id="24" idx="1"/>
          </p:cNvCxnSpPr>
          <p:nvPr/>
        </p:nvCxnSpPr>
        <p:spPr>
          <a:xfrm flipV="1">
            <a:off x="5782074" y="2027524"/>
            <a:ext cx="722211" cy="38714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A1C30E8-2362-898B-A68B-D7EEC58F345B}"/>
              </a:ext>
            </a:extLst>
          </p:cNvPr>
          <p:cNvSpPr/>
          <p:nvPr/>
        </p:nvSpPr>
        <p:spPr>
          <a:xfrm>
            <a:off x="5207152" y="3936948"/>
            <a:ext cx="1149844" cy="5200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MQTT</a:t>
            </a:r>
          </a:p>
          <a:p>
            <a:pPr algn="ctr"/>
            <a:r>
              <a:rPr lang="en-US" altLang="ko-KR" sz="1600" b="1" dirty="0"/>
              <a:t>Server</a:t>
            </a:r>
            <a:endParaRPr lang="ko-KR" altLang="en-US" sz="1600" b="1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7D0FED0-58D5-A60C-5949-368997040AE6}"/>
              </a:ext>
            </a:extLst>
          </p:cNvPr>
          <p:cNvCxnSpPr>
            <a:cxnSpLocks/>
            <a:stCxn id="2" idx="3"/>
            <a:endCxn id="40" idx="0"/>
          </p:cNvCxnSpPr>
          <p:nvPr/>
        </p:nvCxnSpPr>
        <p:spPr>
          <a:xfrm>
            <a:off x="5782074" y="3767109"/>
            <a:ext cx="0" cy="16983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EFF6D86B-A8E9-4D7B-A6F3-32DF5D52D60A}"/>
              </a:ext>
            </a:extLst>
          </p:cNvPr>
          <p:cNvSpPr/>
          <p:nvPr/>
        </p:nvSpPr>
        <p:spPr>
          <a:xfrm>
            <a:off x="5694192" y="4429941"/>
            <a:ext cx="175763" cy="19691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3DEF11-3991-221C-5259-12EC0C921AA4}"/>
              </a:ext>
            </a:extLst>
          </p:cNvPr>
          <p:cNvSpPr txBox="1"/>
          <p:nvPr/>
        </p:nvSpPr>
        <p:spPr>
          <a:xfrm>
            <a:off x="5080757" y="4426799"/>
            <a:ext cx="630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MQTT</a:t>
            </a: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(5653)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C9556C-D4EA-1D34-9544-258A76ADD42A}"/>
              </a:ext>
            </a:extLst>
          </p:cNvPr>
          <p:cNvSpPr txBox="1"/>
          <p:nvPr/>
        </p:nvSpPr>
        <p:spPr>
          <a:xfrm>
            <a:off x="6319216" y="2651121"/>
            <a:ext cx="722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MACH</a:t>
            </a: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(5656)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2D77C15F-6C1F-1276-335B-AB269AB3EC6A}"/>
              </a:ext>
            </a:extLst>
          </p:cNvPr>
          <p:cNvSpPr/>
          <p:nvPr/>
        </p:nvSpPr>
        <p:spPr>
          <a:xfrm>
            <a:off x="4292799" y="5919724"/>
            <a:ext cx="1149844" cy="5200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MQTT</a:t>
            </a:r>
          </a:p>
          <a:p>
            <a:pPr algn="ctr"/>
            <a:r>
              <a:rPr lang="en-US" altLang="ko-KR" sz="1050" b="1" dirty="0"/>
              <a:t>Publisher</a:t>
            </a:r>
            <a:endParaRPr lang="ko-KR" altLang="en-US" sz="1050" b="1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91BDF23-3977-EF28-920E-6DADE73265B8}"/>
              </a:ext>
            </a:extLst>
          </p:cNvPr>
          <p:cNvSpPr/>
          <p:nvPr/>
        </p:nvSpPr>
        <p:spPr>
          <a:xfrm>
            <a:off x="6167221" y="5919724"/>
            <a:ext cx="1149844" cy="5200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MQTT</a:t>
            </a:r>
          </a:p>
          <a:p>
            <a:pPr algn="ctr"/>
            <a:r>
              <a:rPr lang="en-US" altLang="ko-KR" sz="1050" b="1" dirty="0"/>
              <a:t>Publisher</a:t>
            </a:r>
            <a:endParaRPr lang="ko-KR" altLang="en-US" sz="105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67BF7C1-DA67-2728-CE19-FE2E3AD2504C}"/>
              </a:ext>
            </a:extLst>
          </p:cNvPr>
          <p:cNvCxnSpPr>
            <a:cxnSpLocks/>
            <a:stCxn id="48" idx="3"/>
            <a:endCxn id="80" idx="0"/>
          </p:cNvCxnSpPr>
          <p:nvPr/>
        </p:nvCxnSpPr>
        <p:spPr>
          <a:xfrm flipH="1">
            <a:off x="4867721" y="4598017"/>
            <a:ext cx="852211" cy="1321707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F87F3AC-F9A9-989D-D33E-ADCAF0B57DFB}"/>
              </a:ext>
            </a:extLst>
          </p:cNvPr>
          <p:cNvCxnSpPr>
            <a:cxnSpLocks/>
            <a:stCxn id="48" idx="5"/>
            <a:endCxn id="81" idx="0"/>
          </p:cNvCxnSpPr>
          <p:nvPr/>
        </p:nvCxnSpPr>
        <p:spPr>
          <a:xfrm>
            <a:off x="5844215" y="4598017"/>
            <a:ext cx="897928" cy="1321707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BB6E294-0B18-556B-9B96-A7F2CF5AFB28}"/>
              </a:ext>
            </a:extLst>
          </p:cNvPr>
          <p:cNvCxnSpPr>
            <a:cxnSpLocks/>
            <a:stCxn id="2" idx="2"/>
            <a:endCxn id="89" idx="3"/>
          </p:cNvCxnSpPr>
          <p:nvPr/>
        </p:nvCxnSpPr>
        <p:spPr>
          <a:xfrm flipH="1">
            <a:off x="4843539" y="3090891"/>
            <a:ext cx="363613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C7059F9-FB10-2153-04BD-6737408C915B}"/>
              </a:ext>
            </a:extLst>
          </p:cNvPr>
          <p:cNvGrpSpPr/>
          <p:nvPr/>
        </p:nvGrpSpPr>
        <p:grpSpPr>
          <a:xfrm>
            <a:off x="3793626" y="2480062"/>
            <a:ext cx="1049913" cy="1221657"/>
            <a:chOff x="3793626" y="2480062"/>
            <a:chExt cx="1049913" cy="1221657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3479005D-58F9-3ECE-0E1F-4F6B8C836921}"/>
                </a:ext>
              </a:extLst>
            </p:cNvPr>
            <p:cNvSpPr/>
            <p:nvPr/>
          </p:nvSpPr>
          <p:spPr>
            <a:xfrm>
              <a:off x="3900183" y="2480062"/>
              <a:ext cx="943356" cy="1221657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/>
                <a:t>HTTP</a:t>
              </a:r>
              <a:endParaRPr lang="en-US" altLang="ko-KR" sz="1600" b="1" dirty="0"/>
            </a:p>
            <a:p>
              <a:pPr algn="ctr"/>
              <a:r>
                <a:rPr lang="en-US" altLang="ko-KR" sz="1600" b="1" dirty="0"/>
                <a:t>Server</a:t>
              </a:r>
              <a:endParaRPr lang="ko-KR" altLang="en-US" sz="1600" b="1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200FE36C-3E99-DCCE-7626-5A8FD2642EEA}"/>
                </a:ext>
              </a:extLst>
            </p:cNvPr>
            <p:cNvSpPr/>
            <p:nvPr/>
          </p:nvSpPr>
          <p:spPr>
            <a:xfrm>
              <a:off x="3793626" y="3018478"/>
              <a:ext cx="175763" cy="19691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992911C-413E-9836-54EC-C867BBC9C649}"/>
              </a:ext>
            </a:extLst>
          </p:cNvPr>
          <p:cNvSpPr txBox="1"/>
          <p:nvPr/>
        </p:nvSpPr>
        <p:spPr>
          <a:xfrm>
            <a:off x="3440277" y="253215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HTTP</a:t>
            </a: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(5654)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9D2FAAE-F865-52AD-D688-7E93905018F9}"/>
              </a:ext>
            </a:extLst>
          </p:cNvPr>
          <p:cNvSpPr/>
          <p:nvPr/>
        </p:nvSpPr>
        <p:spPr>
          <a:xfrm>
            <a:off x="481909" y="2740563"/>
            <a:ext cx="1368863" cy="6989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Machbase </a:t>
            </a:r>
          </a:p>
          <a:p>
            <a:pPr algn="ctr"/>
            <a:r>
              <a:rPr lang="en-US" altLang="ko-KR" sz="1050" b="1" dirty="0"/>
              <a:t>Rest API</a:t>
            </a:r>
          </a:p>
          <a:p>
            <a:pPr algn="ctr"/>
            <a:r>
              <a:rPr lang="en-US" altLang="ko-KR" sz="1050" b="1" dirty="0"/>
              <a:t>Apps</a:t>
            </a:r>
            <a:endParaRPr lang="ko-KR" altLang="en-US" sz="1050" b="1" dirty="0"/>
          </a:p>
        </p:txBody>
      </p:sp>
      <p:pic>
        <p:nvPicPr>
          <p:cNvPr id="1026" name="Picture 2" descr="A Guide to the Best Internet Browsers | Superprof">
            <a:extLst>
              <a:ext uri="{FF2B5EF4-FFF2-40B4-BE49-F238E27FC236}">
                <a16:creationId xmlns:a16="http://schemas.microsoft.com/office/drawing/2014/main" id="{C186E7DD-3E38-CA16-E566-E85D142F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5" y="4170894"/>
            <a:ext cx="1229589" cy="80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2205FC1B-FA8D-C002-1A2A-48EA13D4B988}"/>
              </a:ext>
            </a:extLst>
          </p:cNvPr>
          <p:cNvSpPr txBox="1"/>
          <p:nvPr/>
        </p:nvSpPr>
        <p:spPr>
          <a:xfrm>
            <a:off x="699575" y="3855647"/>
            <a:ext cx="775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Browser</a:t>
            </a:r>
            <a:endParaRPr lang="ko-KR" altLang="en-US" sz="1200" b="1" dirty="0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F9739D0-3AAA-699F-12E0-487D38E95416}"/>
              </a:ext>
            </a:extLst>
          </p:cNvPr>
          <p:cNvCxnSpPr>
            <a:cxnSpLocks/>
            <a:stCxn id="104" idx="6"/>
            <a:endCxn id="101" idx="2"/>
          </p:cNvCxnSpPr>
          <p:nvPr/>
        </p:nvCxnSpPr>
        <p:spPr>
          <a:xfrm>
            <a:off x="1850772" y="3090040"/>
            <a:ext cx="1942854" cy="26895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C0AFC0D-834F-540F-0368-E645048E49D2}"/>
              </a:ext>
            </a:extLst>
          </p:cNvPr>
          <p:cNvCxnSpPr>
            <a:cxnSpLocks/>
            <a:stCxn id="1026" idx="3"/>
            <a:endCxn id="101" idx="3"/>
          </p:cNvCxnSpPr>
          <p:nvPr/>
        </p:nvCxnSpPr>
        <p:spPr>
          <a:xfrm flipV="1">
            <a:off x="1703194" y="3186554"/>
            <a:ext cx="2116172" cy="1388285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CA628AA-C27E-1733-19E0-57B4AD32B8D9}"/>
              </a:ext>
            </a:extLst>
          </p:cNvPr>
          <p:cNvSpPr txBox="1"/>
          <p:nvPr/>
        </p:nvSpPr>
        <p:spPr>
          <a:xfrm>
            <a:off x="5082856" y="1050897"/>
            <a:ext cx="148951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Neo Edition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8E43CA6-0B33-BAE5-2E9F-9B63DD4BB8F2}"/>
              </a:ext>
            </a:extLst>
          </p:cNvPr>
          <p:cNvSpPr/>
          <p:nvPr/>
        </p:nvSpPr>
        <p:spPr>
          <a:xfrm>
            <a:off x="356245" y="1579252"/>
            <a:ext cx="1653655" cy="6989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err="1"/>
              <a:t>InfluxDB</a:t>
            </a:r>
            <a:endParaRPr lang="en-US" altLang="ko-KR" sz="1050" b="1" dirty="0"/>
          </a:p>
          <a:p>
            <a:pPr algn="ctr"/>
            <a:r>
              <a:rPr lang="en-US" altLang="ko-KR" sz="1050" b="1" dirty="0"/>
              <a:t>Line-Protocol</a:t>
            </a:r>
          </a:p>
          <a:p>
            <a:pPr algn="ctr"/>
            <a:r>
              <a:rPr lang="en-US" altLang="ko-KR" sz="1050" b="1" dirty="0"/>
              <a:t>Apps</a:t>
            </a:r>
            <a:endParaRPr lang="ko-KR" altLang="en-US" sz="1050" b="1" dirty="0"/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02663A84-B676-21FE-6434-4700CD80934D}"/>
              </a:ext>
            </a:extLst>
          </p:cNvPr>
          <p:cNvCxnSpPr>
            <a:cxnSpLocks/>
            <a:stCxn id="119" idx="6"/>
            <a:endCxn id="101" idx="1"/>
          </p:cNvCxnSpPr>
          <p:nvPr/>
        </p:nvCxnSpPr>
        <p:spPr>
          <a:xfrm>
            <a:off x="2009900" y="1928729"/>
            <a:ext cx="1809466" cy="1118586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02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5" name="직선 연결선 1034">
            <a:extLst>
              <a:ext uri="{FF2B5EF4-FFF2-40B4-BE49-F238E27FC236}">
                <a16:creationId xmlns:a16="http://schemas.microsoft.com/office/drawing/2014/main" id="{36C752DE-8FA8-E688-6E76-EA3022D797D9}"/>
              </a:ext>
            </a:extLst>
          </p:cNvPr>
          <p:cNvCxnSpPr>
            <a:cxnSpLocks/>
            <a:stCxn id="1123" idx="0"/>
            <a:endCxn id="18" idx="2"/>
          </p:cNvCxnSpPr>
          <p:nvPr/>
        </p:nvCxnSpPr>
        <p:spPr>
          <a:xfrm flipH="1" flipV="1">
            <a:off x="5514106" y="3730795"/>
            <a:ext cx="2292508" cy="2115342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>
            <a:extLst>
              <a:ext uri="{FF2B5EF4-FFF2-40B4-BE49-F238E27FC236}">
                <a16:creationId xmlns:a16="http://schemas.microsoft.com/office/drawing/2014/main" id="{1A0CA9F9-71ED-74CD-598B-F3A7EB896D0D}"/>
              </a:ext>
            </a:extLst>
          </p:cNvPr>
          <p:cNvCxnSpPr>
            <a:cxnSpLocks/>
            <a:stCxn id="1138" idx="0"/>
            <a:endCxn id="18" idx="2"/>
          </p:cNvCxnSpPr>
          <p:nvPr/>
        </p:nvCxnSpPr>
        <p:spPr>
          <a:xfrm flipH="1" flipV="1">
            <a:off x="5514106" y="3730795"/>
            <a:ext cx="3578874" cy="1936001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DE1FBFD-CE84-6C8D-4755-F7E1F89AB147}"/>
              </a:ext>
            </a:extLst>
          </p:cNvPr>
          <p:cNvSpPr txBox="1"/>
          <p:nvPr/>
        </p:nvSpPr>
        <p:spPr>
          <a:xfrm>
            <a:off x="7083514" y="4018011"/>
            <a:ext cx="1478289" cy="101566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/>
              <a:t>CHART_LINE()</a:t>
            </a:r>
          </a:p>
          <a:p>
            <a:pPr algn="ctr"/>
            <a:r>
              <a:rPr lang="en-US" altLang="ko-KR" sz="1000" b="1" dirty="0"/>
              <a:t>CHART_BAR()</a:t>
            </a:r>
          </a:p>
          <a:p>
            <a:pPr algn="ctr"/>
            <a:r>
              <a:rPr lang="en-US" altLang="ko-KR" sz="1000" b="1" dirty="0"/>
              <a:t>CHART_SCATTER()</a:t>
            </a:r>
          </a:p>
          <a:p>
            <a:pPr algn="ctr"/>
            <a:r>
              <a:rPr lang="en-US" altLang="ko-KR" sz="1000" b="1" dirty="0"/>
              <a:t>CHART_LINE3D()</a:t>
            </a:r>
          </a:p>
          <a:p>
            <a:pPr algn="ctr"/>
            <a:r>
              <a:rPr lang="en-US" altLang="ko-KR" sz="1000" b="1" dirty="0"/>
              <a:t>CHART_BAR3D()</a:t>
            </a:r>
          </a:p>
          <a:p>
            <a:pPr algn="ctr"/>
            <a:r>
              <a:rPr lang="en-US" altLang="ko-KR" sz="1000" b="1" dirty="0"/>
              <a:t>CHART_SCATTER3D()</a:t>
            </a:r>
            <a:endParaRPr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8CD09E-15D6-EBBE-B619-AE6C09E557EA}"/>
              </a:ext>
            </a:extLst>
          </p:cNvPr>
          <p:cNvSpPr txBox="1"/>
          <p:nvPr/>
        </p:nvSpPr>
        <p:spPr>
          <a:xfrm>
            <a:off x="15127297" y="5047289"/>
            <a:ext cx="656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MACH</a:t>
            </a: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(5656)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7479040B-FC49-CF9F-1820-1B7AE714F8F5}"/>
              </a:ext>
            </a:extLst>
          </p:cNvPr>
          <p:cNvSpPr/>
          <p:nvPr/>
        </p:nvSpPr>
        <p:spPr>
          <a:xfrm>
            <a:off x="4766425" y="2998762"/>
            <a:ext cx="1495361" cy="732033"/>
          </a:xfrm>
          <a:prstGeom prst="foldedCorne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TQL</a:t>
            </a:r>
          </a:p>
          <a:p>
            <a:pPr algn="ctr"/>
            <a:r>
              <a:rPr lang="en-US" altLang="ko-KR" sz="1000" dirty="0"/>
              <a:t>(Transforming</a:t>
            </a:r>
          </a:p>
          <a:p>
            <a:pPr algn="ctr"/>
            <a:r>
              <a:rPr lang="en-US" altLang="ko-KR" sz="1000" dirty="0"/>
              <a:t>Query Language)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802ADC5-5695-8039-A23D-F9D8CE36E809}"/>
              </a:ext>
            </a:extLst>
          </p:cNvPr>
          <p:cNvCxnSpPr>
            <a:cxnSpLocks/>
            <a:stCxn id="77" idx="0"/>
            <a:endCxn id="6" idx="4"/>
          </p:cNvCxnSpPr>
          <p:nvPr/>
        </p:nvCxnSpPr>
        <p:spPr>
          <a:xfrm flipH="1" flipV="1">
            <a:off x="3011903" y="739382"/>
            <a:ext cx="6976" cy="298099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7DC0B93-FF10-A71E-1CC3-4104850AD8F5}"/>
              </a:ext>
            </a:extLst>
          </p:cNvPr>
          <p:cNvCxnSpPr>
            <a:cxnSpLocks/>
            <a:stCxn id="18" idx="0"/>
            <a:endCxn id="77" idx="2"/>
          </p:cNvCxnSpPr>
          <p:nvPr/>
        </p:nvCxnSpPr>
        <p:spPr>
          <a:xfrm flipH="1" flipV="1">
            <a:off x="3018879" y="1691885"/>
            <a:ext cx="2495227" cy="1306877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5289721-31F7-94C2-6DE0-F017037A94FD}"/>
              </a:ext>
            </a:extLst>
          </p:cNvPr>
          <p:cNvSpPr/>
          <p:nvPr/>
        </p:nvSpPr>
        <p:spPr>
          <a:xfrm>
            <a:off x="4993300" y="1116588"/>
            <a:ext cx="1097304" cy="3893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Subscriber</a:t>
            </a:r>
            <a:endParaRPr lang="ko-KR" altLang="en-US" sz="12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552249C-2164-688C-FAB5-1A8F0674A03A}"/>
              </a:ext>
            </a:extLst>
          </p:cNvPr>
          <p:cNvCxnSpPr>
            <a:cxnSpLocks/>
            <a:stCxn id="18" idx="0"/>
            <a:endCxn id="62" idx="2"/>
          </p:cNvCxnSpPr>
          <p:nvPr/>
        </p:nvCxnSpPr>
        <p:spPr>
          <a:xfrm flipV="1">
            <a:off x="5514106" y="870349"/>
            <a:ext cx="1919567" cy="2128413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FD43C06-34AD-700E-E843-B7B559596E51}"/>
              </a:ext>
            </a:extLst>
          </p:cNvPr>
          <p:cNvSpPr/>
          <p:nvPr/>
        </p:nvSpPr>
        <p:spPr>
          <a:xfrm>
            <a:off x="2633710" y="1037481"/>
            <a:ext cx="770337" cy="65440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HTTP</a:t>
            </a:r>
          </a:p>
          <a:p>
            <a:pPr algn="ctr"/>
            <a:r>
              <a:rPr lang="en-US" altLang="ko-KR" sz="1100" b="1" dirty="0"/>
              <a:t>Server</a:t>
            </a:r>
            <a:endParaRPr lang="ko-KR" altLang="en-US" sz="1100" b="1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1EEB73B-7DBA-813B-840E-B9E9A991AE8F}"/>
              </a:ext>
            </a:extLst>
          </p:cNvPr>
          <p:cNvCxnSpPr>
            <a:cxnSpLocks/>
            <a:stCxn id="18" idx="0"/>
            <a:endCxn id="46" idx="2"/>
          </p:cNvCxnSpPr>
          <p:nvPr/>
        </p:nvCxnSpPr>
        <p:spPr>
          <a:xfrm flipV="1">
            <a:off x="5514106" y="1505938"/>
            <a:ext cx="27846" cy="1492824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95558ECB-D7E0-E610-199F-790010F42DB7}"/>
              </a:ext>
            </a:extLst>
          </p:cNvPr>
          <p:cNvSpPr/>
          <p:nvPr/>
        </p:nvSpPr>
        <p:spPr>
          <a:xfrm>
            <a:off x="4948216" y="221928"/>
            <a:ext cx="1187471" cy="557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MQ Server</a:t>
            </a:r>
            <a:endParaRPr lang="ko-KR" altLang="en-US" sz="105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57AF11D7-87C8-7D83-D375-3946942ADA4B}"/>
              </a:ext>
            </a:extLst>
          </p:cNvPr>
          <p:cNvCxnSpPr>
            <a:cxnSpLocks/>
            <a:stCxn id="46" idx="0"/>
            <a:endCxn id="97" idx="4"/>
          </p:cNvCxnSpPr>
          <p:nvPr/>
        </p:nvCxnSpPr>
        <p:spPr>
          <a:xfrm flipV="1">
            <a:off x="5541952" y="779068"/>
            <a:ext cx="0" cy="33752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순서도: 내부 저장소 1036">
            <a:extLst>
              <a:ext uri="{FF2B5EF4-FFF2-40B4-BE49-F238E27FC236}">
                <a16:creationId xmlns:a16="http://schemas.microsoft.com/office/drawing/2014/main" id="{F510D305-1711-485B-BFEB-F0E3A7F6D5CE}"/>
              </a:ext>
            </a:extLst>
          </p:cNvPr>
          <p:cNvSpPr/>
          <p:nvPr/>
        </p:nvSpPr>
        <p:spPr>
          <a:xfrm>
            <a:off x="9691248" y="878493"/>
            <a:ext cx="780422" cy="559901"/>
          </a:xfrm>
          <a:prstGeom prst="flowChartInternalStorag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Text</a:t>
            </a: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Rows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B3813D-DCD5-564C-D378-D6CFCB936B69}"/>
              </a:ext>
            </a:extLst>
          </p:cNvPr>
          <p:cNvGrpSpPr/>
          <p:nvPr/>
        </p:nvGrpSpPr>
        <p:grpSpPr>
          <a:xfrm>
            <a:off x="2233572" y="132032"/>
            <a:ext cx="1556661" cy="607350"/>
            <a:chOff x="992506" y="2214825"/>
            <a:chExt cx="1556661" cy="60735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9933715-4FDD-6032-CB58-CFD4EED42F6D}"/>
                </a:ext>
              </a:extLst>
            </p:cNvPr>
            <p:cNvSpPr/>
            <p:nvPr/>
          </p:nvSpPr>
          <p:spPr>
            <a:xfrm>
              <a:off x="992506" y="2452842"/>
              <a:ext cx="1556661" cy="3693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/>
                <a:t>Rest API Apps</a:t>
              </a:r>
            </a:p>
          </p:txBody>
        </p:sp>
        <p:sp>
          <p:nvSpPr>
            <p:cNvPr id="1041" name="순서도: 내부 저장소 1040">
              <a:extLst>
                <a:ext uri="{FF2B5EF4-FFF2-40B4-BE49-F238E27FC236}">
                  <a16:creationId xmlns:a16="http://schemas.microsoft.com/office/drawing/2014/main" id="{085CB678-3CB4-8E6E-8E73-DEBF43C82AFD}"/>
                </a:ext>
              </a:extLst>
            </p:cNvPr>
            <p:cNvSpPr/>
            <p:nvPr/>
          </p:nvSpPr>
          <p:spPr>
            <a:xfrm>
              <a:off x="1574658" y="2214825"/>
              <a:ext cx="541597" cy="312290"/>
            </a:xfrm>
            <a:prstGeom prst="flowChartInternalStora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data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EB8516A-92E2-8BC0-BD6B-36EF42963F52}"/>
              </a:ext>
            </a:extLst>
          </p:cNvPr>
          <p:cNvGrpSpPr/>
          <p:nvPr/>
        </p:nvGrpSpPr>
        <p:grpSpPr>
          <a:xfrm>
            <a:off x="1102897" y="1292973"/>
            <a:ext cx="656655" cy="866207"/>
            <a:chOff x="2625765" y="1877569"/>
            <a:chExt cx="656655" cy="866207"/>
          </a:xfrm>
        </p:grpSpPr>
        <p:sp>
          <p:nvSpPr>
            <p:cNvPr id="1036" name="원통형 1035">
              <a:extLst>
                <a:ext uri="{FF2B5EF4-FFF2-40B4-BE49-F238E27FC236}">
                  <a16:creationId xmlns:a16="http://schemas.microsoft.com/office/drawing/2014/main" id="{51C7157C-33AF-5867-8F9C-7C172A941CF3}"/>
                </a:ext>
              </a:extLst>
            </p:cNvPr>
            <p:cNvSpPr/>
            <p:nvPr/>
          </p:nvSpPr>
          <p:spPr>
            <a:xfrm>
              <a:off x="2625765" y="2147578"/>
              <a:ext cx="656655" cy="596198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RDBMS</a:t>
              </a:r>
              <a:endParaRPr lang="ko-KR" altLang="en-US" sz="1000" b="1" dirty="0"/>
            </a:p>
          </p:txBody>
        </p:sp>
        <p:sp>
          <p:nvSpPr>
            <p:cNvPr id="1043" name="순서도: 내부 저장소 1042">
              <a:extLst>
                <a:ext uri="{FF2B5EF4-FFF2-40B4-BE49-F238E27FC236}">
                  <a16:creationId xmlns:a16="http://schemas.microsoft.com/office/drawing/2014/main" id="{F925A996-51B9-2826-5CAB-60418004EF20}"/>
                </a:ext>
              </a:extLst>
            </p:cNvPr>
            <p:cNvSpPr/>
            <p:nvPr/>
          </p:nvSpPr>
          <p:spPr>
            <a:xfrm>
              <a:off x="2683293" y="1877569"/>
              <a:ext cx="541597" cy="312290"/>
            </a:xfrm>
            <a:prstGeom prst="flowChartInternalStora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data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47" name="직선 연결선 1046">
            <a:extLst>
              <a:ext uri="{FF2B5EF4-FFF2-40B4-BE49-F238E27FC236}">
                <a16:creationId xmlns:a16="http://schemas.microsoft.com/office/drawing/2014/main" id="{415AAD80-49AF-429C-22AD-D6B1FF05769B}"/>
              </a:ext>
            </a:extLst>
          </p:cNvPr>
          <p:cNvCxnSpPr>
            <a:cxnSpLocks/>
            <a:stCxn id="106" idx="4"/>
            <a:endCxn id="18" idx="2"/>
          </p:cNvCxnSpPr>
          <p:nvPr/>
        </p:nvCxnSpPr>
        <p:spPr>
          <a:xfrm flipV="1">
            <a:off x="1859777" y="3730795"/>
            <a:ext cx="3654329" cy="1213889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원통형 1066">
            <a:extLst>
              <a:ext uri="{FF2B5EF4-FFF2-40B4-BE49-F238E27FC236}">
                <a16:creationId xmlns:a16="http://schemas.microsoft.com/office/drawing/2014/main" id="{5027CE30-FFBE-6CC6-A25E-126490BFDE5B}"/>
              </a:ext>
            </a:extLst>
          </p:cNvPr>
          <p:cNvSpPr/>
          <p:nvPr/>
        </p:nvSpPr>
        <p:spPr>
          <a:xfrm>
            <a:off x="1855181" y="5543391"/>
            <a:ext cx="656655" cy="59619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MACH</a:t>
            </a:r>
          </a:p>
          <a:p>
            <a:pPr algn="ctr"/>
            <a:r>
              <a:rPr lang="en-US" altLang="ko-KR" sz="1000" b="1" dirty="0"/>
              <a:t>BASE</a:t>
            </a:r>
            <a:endParaRPr lang="ko-KR" altLang="en-US" sz="1000" b="1" dirty="0"/>
          </a:p>
        </p:txBody>
      </p:sp>
      <p:sp>
        <p:nvSpPr>
          <p:cNvPr id="1069" name="순서도: 내부 저장소 1068">
            <a:extLst>
              <a:ext uri="{FF2B5EF4-FFF2-40B4-BE49-F238E27FC236}">
                <a16:creationId xmlns:a16="http://schemas.microsoft.com/office/drawing/2014/main" id="{142D3C23-A246-71D9-E83C-8A7550991BD3}"/>
              </a:ext>
            </a:extLst>
          </p:cNvPr>
          <p:cNvSpPr/>
          <p:nvPr/>
        </p:nvSpPr>
        <p:spPr>
          <a:xfrm>
            <a:off x="5058307" y="5955654"/>
            <a:ext cx="762076" cy="440782"/>
          </a:xfrm>
          <a:prstGeom prst="flowChartInternalStorag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CSV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5EB26E9-436E-BDB6-C08A-46EDA3BED433}"/>
              </a:ext>
            </a:extLst>
          </p:cNvPr>
          <p:cNvGrpSpPr/>
          <p:nvPr/>
        </p:nvGrpSpPr>
        <p:grpSpPr>
          <a:xfrm>
            <a:off x="8409785" y="156710"/>
            <a:ext cx="656655" cy="866740"/>
            <a:chOff x="9072847" y="1896988"/>
            <a:chExt cx="656655" cy="866740"/>
          </a:xfrm>
        </p:grpSpPr>
        <p:sp>
          <p:nvSpPr>
            <p:cNvPr id="1045" name="원통형 1044">
              <a:extLst>
                <a:ext uri="{FF2B5EF4-FFF2-40B4-BE49-F238E27FC236}">
                  <a16:creationId xmlns:a16="http://schemas.microsoft.com/office/drawing/2014/main" id="{28567C0E-55F8-4A44-A0C3-38FD256241C4}"/>
                </a:ext>
              </a:extLst>
            </p:cNvPr>
            <p:cNvSpPr/>
            <p:nvPr/>
          </p:nvSpPr>
          <p:spPr>
            <a:xfrm>
              <a:off x="9072847" y="2167530"/>
              <a:ext cx="656655" cy="596198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MACH</a:t>
              </a:r>
            </a:p>
            <a:p>
              <a:pPr algn="ctr"/>
              <a:r>
                <a:rPr lang="en-US" altLang="ko-KR" sz="1000" b="1" dirty="0"/>
                <a:t>BASE</a:t>
              </a:r>
              <a:endParaRPr lang="ko-KR" altLang="en-US" sz="1000" b="1" dirty="0"/>
            </a:p>
          </p:txBody>
        </p:sp>
        <p:sp>
          <p:nvSpPr>
            <p:cNvPr id="1086" name="순서도: 내부 저장소 1085">
              <a:extLst>
                <a:ext uri="{FF2B5EF4-FFF2-40B4-BE49-F238E27FC236}">
                  <a16:creationId xmlns:a16="http://schemas.microsoft.com/office/drawing/2014/main" id="{3C01CA84-9892-4D46-D7D0-EF7F6DFE9178}"/>
                </a:ext>
              </a:extLst>
            </p:cNvPr>
            <p:cNvSpPr/>
            <p:nvPr/>
          </p:nvSpPr>
          <p:spPr>
            <a:xfrm>
              <a:off x="9114797" y="1896988"/>
              <a:ext cx="541597" cy="312290"/>
            </a:xfrm>
            <a:prstGeom prst="flowChartInternalStora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data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99" name="순서도: 내부 저장소 1098">
            <a:extLst>
              <a:ext uri="{FF2B5EF4-FFF2-40B4-BE49-F238E27FC236}">
                <a16:creationId xmlns:a16="http://schemas.microsoft.com/office/drawing/2014/main" id="{9C468ABB-D1A9-FC3B-284D-F4A055E42CA3}"/>
              </a:ext>
            </a:extLst>
          </p:cNvPr>
          <p:cNvSpPr/>
          <p:nvPr/>
        </p:nvSpPr>
        <p:spPr>
          <a:xfrm>
            <a:off x="6303207" y="5955654"/>
            <a:ext cx="721266" cy="472922"/>
          </a:xfrm>
          <a:prstGeom prst="flowChartInternalStorag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1100" name="타원 1099">
            <a:extLst>
              <a:ext uri="{FF2B5EF4-FFF2-40B4-BE49-F238E27FC236}">
                <a16:creationId xmlns:a16="http://schemas.microsoft.com/office/drawing/2014/main" id="{7F195273-E484-59E9-D1DB-78E2247FF82A}"/>
              </a:ext>
            </a:extLst>
          </p:cNvPr>
          <p:cNvSpPr/>
          <p:nvPr/>
        </p:nvSpPr>
        <p:spPr>
          <a:xfrm>
            <a:off x="3294008" y="5841490"/>
            <a:ext cx="1187471" cy="557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MQTT Server</a:t>
            </a:r>
            <a:endParaRPr lang="ko-KR" altLang="en-US" sz="1050" b="1" dirty="0"/>
          </a:p>
        </p:txBody>
      </p:sp>
      <p:sp>
        <p:nvSpPr>
          <p:cNvPr id="1112" name="순서도: 내부 저장소 1111">
            <a:extLst>
              <a:ext uri="{FF2B5EF4-FFF2-40B4-BE49-F238E27FC236}">
                <a16:creationId xmlns:a16="http://schemas.microsoft.com/office/drawing/2014/main" id="{D1E56940-C0AE-9851-C798-2059C7D130A4}"/>
              </a:ext>
            </a:extLst>
          </p:cNvPr>
          <p:cNvSpPr/>
          <p:nvPr/>
        </p:nvSpPr>
        <p:spPr>
          <a:xfrm>
            <a:off x="5938621" y="341546"/>
            <a:ext cx="541597" cy="312290"/>
          </a:xfrm>
          <a:prstGeom prst="flowChartInternalStorag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data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123" name="순서도: 내부 저장소 1122">
            <a:extLst>
              <a:ext uri="{FF2B5EF4-FFF2-40B4-BE49-F238E27FC236}">
                <a16:creationId xmlns:a16="http://schemas.microsoft.com/office/drawing/2014/main" id="{31A3C5C9-2D7D-5247-A43C-F6E1D8EA4187}"/>
              </a:ext>
            </a:extLst>
          </p:cNvPr>
          <p:cNvSpPr/>
          <p:nvPr/>
        </p:nvSpPr>
        <p:spPr>
          <a:xfrm>
            <a:off x="7445981" y="5846137"/>
            <a:ext cx="721266" cy="477429"/>
          </a:xfrm>
          <a:prstGeom prst="flowChartInternalStorag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MARK</a:t>
            </a: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DOWN</a:t>
            </a:r>
          </a:p>
        </p:txBody>
      </p:sp>
      <p:sp>
        <p:nvSpPr>
          <p:cNvPr id="1138" name="순서도: 내부 저장소 1137">
            <a:extLst>
              <a:ext uri="{FF2B5EF4-FFF2-40B4-BE49-F238E27FC236}">
                <a16:creationId xmlns:a16="http://schemas.microsoft.com/office/drawing/2014/main" id="{30C6D976-A1FA-BFC2-B618-6ED67B4AA796}"/>
              </a:ext>
            </a:extLst>
          </p:cNvPr>
          <p:cNvSpPr/>
          <p:nvPr/>
        </p:nvSpPr>
        <p:spPr>
          <a:xfrm>
            <a:off x="8522498" y="5666796"/>
            <a:ext cx="1140963" cy="619054"/>
          </a:xfrm>
          <a:prstGeom prst="flowChartInternalStorag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</a:rPr>
              <a:t>HTML</a:t>
            </a: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CHARTs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FF67227-255F-532C-A3B6-5312766821A2}"/>
              </a:ext>
            </a:extLst>
          </p:cNvPr>
          <p:cNvGrpSpPr/>
          <p:nvPr/>
        </p:nvGrpSpPr>
        <p:grpSpPr>
          <a:xfrm>
            <a:off x="6976551" y="327987"/>
            <a:ext cx="914243" cy="542362"/>
            <a:chOff x="7883380" y="355718"/>
            <a:chExt cx="914243" cy="542362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355C7989-53E0-1BED-3A7C-81FD84ABF71F}"/>
                </a:ext>
              </a:extLst>
            </p:cNvPr>
            <p:cNvSpPr/>
            <p:nvPr/>
          </p:nvSpPr>
          <p:spPr>
            <a:xfrm>
              <a:off x="7883380" y="616254"/>
              <a:ext cx="914243" cy="281826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Timer</a:t>
              </a:r>
              <a:endParaRPr lang="ko-KR" altLang="en-US" sz="1200" b="1" dirty="0"/>
            </a:p>
          </p:txBody>
        </p:sp>
        <p:sp>
          <p:nvSpPr>
            <p:cNvPr id="38" name="순서도: 내부 저장소 37">
              <a:extLst>
                <a:ext uri="{FF2B5EF4-FFF2-40B4-BE49-F238E27FC236}">
                  <a16:creationId xmlns:a16="http://schemas.microsoft.com/office/drawing/2014/main" id="{ED9128F5-3756-9B8E-C36A-390C1D43150D}"/>
                </a:ext>
              </a:extLst>
            </p:cNvPr>
            <p:cNvSpPr/>
            <p:nvPr/>
          </p:nvSpPr>
          <p:spPr>
            <a:xfrm>
              <a:off x="8069702" y="355718"/>
              <a:ext cx="541597" cy="312290"/>
            </a:xfrm>
            <a:prstGeom prst="flowChartInternalStorag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data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EF4775C-E97E-7026-3E7C-4F9001A8A24B}"/>
              </a:ext>
            </a:extLst>
          </p:cNvPr>
          <p:cNvCxnSpPr>
            <a:cxnSpLocks/>
            <a:stCxn id="18" idx="0"/>
            <a:endCxn id="1036" idx="4"/>
          </p:cNvCxnSpPr>
          <p:nvPr/>
        </p:nvCxnSpPr>
        <p:spPr>
          <a:xfrm flipH="1" flipV="1">
            <a:off x="1759552" y="1861081"/>
            <a:ext cx="3754554" cy="1137681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C6986BC-95DC-1704-7E0C-D450E57C916F}"/>
              </a:ext>
            </a:extLst>
          </p:cNvPr>
          <p:cNvCxnSpPr>
            <a:cxnSpLocks/>
            <a:stCxn id="18" idx="0"/>
            <a:endCxn id="1045" idx="3"/>
          </p:cNvCxnSpPr>
          <p:nvPr/>
        </p:nvCxnSpPr>
        <p:spPr>
          <a:xfrm flipV="1">
            <a:off x="5514106" y="1023450"/>
            <a:ext cx="3224007" cy="1975312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44AAD8C-70A0-230F-A23F-79A67CC3D45A}"/>
              </a:ext>
            </a:extLst>
          </p:cNvPr>
          <p:cNvSpPr txBox="1"/>
          <p:nvPr/>
        </p:nvSpPr>
        <p:spPr>
          <a:xfrm>
            <a:off x="2429311" y="2028375"/>
            <a:ext cx="545342" cy="26161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SQL()</a:t>
            </a:r>
            <a:endParaRPr lang="ko-KR" altLang="en-US" sz="11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68BE9D-4B79-03C9-05ED-5A6DFAB3B880}"/>
              </a:ext>
            </a:extLst>
          </p:cNvPr>
          <p:cNvSpPr txBox="1"/>
          <p:nvPr/>
        </p:nvSpPr>
        <p:spPr>
          <a:xfrm>
            <a:off x="7172805" y="1408739"/>
            <a:ext cx="748923" cy="43088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SQL() </a:t>
            </a:r>
          </a:p>
          <a:p>
            <a:pPr algn="ctr"/>
            <a:r>
              <a:rPr lang="en-US" altLang="ko-KR" sz="1100" b="1" dirty="0"/>
              <a:t>QUERY()</a:t>
            </a:r>
            <a:endParaRPr lang="ko-KR" altLang="en-US" sz="1100" b="1" dirty="0"/>
          </a:p>
        </p:txBody>
      </p:sp>
      <p:sp>
        <p:nvSpPr>
          <p:cNvPr id="52" name="순서도: 내부 저장소 51">
            <a:extLst>
              <a:ext uri="{FF2B5EF4-FFF2-40B4-BE49-F238E27FC236}">
                <a16:creationId xmlns:a16="http://schemas.microsoft.com/office/drawing/2014/main" id="{87AEBFF8-C013-8CEC-153D-2D46742FD5CE}"/>
              </a:ext>
            </a:extLst>
          </p:cNvPr>
          <p:cNvSpPr/>
          <p:nvPr/>
        </p:nvSpPr>
        <p:spPr>
          <a:xfrm>
            <a:off x="9849923" y="1938788"/>
            <a:ext cx="621747" cy="440783"/>
          </a:xfrm>
          <a:prstGeom prst="flowChartInternalStorag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file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7453145-6548-90A1-B50D-7A4B74DA9BE7}"/>
              </a:ext>
            </a:extLst>
          </p:cNvPr>
          <p:cNvCxnSpPr>
            <a:cxnSpLocks/>
            <a:stCxn id="18" idx="0"/>
            <a:endCxn id="52" idx="1"/>
          </p:cNvCxnSpPr>
          <p:nvPr/>
        </p:nvCxnSpPr>
        <p:spPr>
          <a:xfrm flipV="1">
            <a:off x="5514106" y="2159180"/>
            <a:ext cx="4335817" cy="839582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401666-49C8-71E7-9176-0273DC2B9C48}"/>
              </a:ext>
            </a:extLst>
          </p:cNvPr>
          <p:cNvSpPr txBox="1"/>
          <p:nvPr/>
        </p:nvSpPr>
        <p:spPr>
          <a:xfrm>
            <a:off x="7921728" y="2380655"/>
            <a:ext cx="548548" cy="26161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CSV()</a:t>
            </a:r>
            <a:endParaRPr lang="ko-KR" altLang="en-US" sz="1100" b="1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DA22135-EDA0-19B6-25E5-1ABE450D1415}"/>
              </a:ext>
            </a:extLst>
          </p:cNvPr>
          <p:cNvCxnSpPr>
            <a:cxnSpLocks/>
            <a:stCxn id="18" idx="0"/>
            <a:endCxn id="1037" idx="1"/>
          </p:cNvCxnSpPr>
          <p:nvPr/>
        </p:nvCxnSpPr>
        <p:spPr>
          <a:xfrm flipV="1">
            <a:off x="5514106" y="1158444"/>
            <a:ext cx="4177142" cy="1840318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E5DA66B-70BE-79AF-9775-533A8FBBD5F9}"/>
              </a:ext>
            </a:extLst>
          </p:cNvPr>
          <p:cNvSpPr txBox="1"/>
          <p:nvPr/>
        </p:nvSpPr>
        <p:spPr>
          <a:xfrm>
            <a:off x="8349292" y="1311263"/>
            <a:ext cx="797013" cy="60016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STRING()</a:t>
            </a:r>
          </a:p>
          <a:p>
            <a:pPr algn="ctr"/>
            <a:r>
              <a:rPr lang="en-US" altLang="ko-KR" sz="1100" b="1" dirty="0"/>
              <a:t>BYTES()</a:t>
            </a:r>
          </a:p>
          <a:p>
            <a:pPr algn="ctr"/>
            <a:r>
              <a:rPr lang="en-US" altLang="ko-KR" sz="1100" b="1" dirty="0"/>
              <a:t>FAKE()</a:t>
            </a:r>
            <a:endParaRPr lang="ko-KR" altLang="en-US" sz="11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F558544-0F76-B981-444E-B4B9E74A539D}"/>
              </a:ext>
            </a:extLst>
          </p:cNvPr>
          <p:cNvSpPr txBox="1"/>
          <p:nvPr/>
        </p:nvSpPr>
        <p:spPr>
          <a:xfrm>
            <a:off x="125414" y="1396892"/>
            <a:ext cx="902250" cy="7848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Sqlite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MySQL</a:t>
            </a:r>
          </a:p>
          <a:p>
            <a:pPr algn="ctr"/>
            <a:r>
              <a:rPr lang="en-US" altLang="ko-KR" sz="900" b="1" dirty="0"/>
              <a:t>MSSQL</a:t>
            </a:r>
          </a:p>
          <a:p>
            <a:pPr algn="ctr"/>
            <a:r>
              <a:rPr lang="en-US" altLang="ko-KR" sz="900" b="1" dirty="0"/>
              <a:t>PostgreSQL</a:t>
            </a:r>
          </a:p>
          <a:p>
            <a:pPr algn="ctr"/>
            <a:r>
              <a:rPr lang="en-US" altLang="ko-KR" sz="900" dirty="0"/>
              <a:t>(Oracle)</a:t>
            </a:r>
            <a:endParaRPr lang="ko-KR" altLang="en-US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7004E44-1B1F-D648-4D58-7568325A7C2C}"/>
              </a:ext>
            </a:extLst>
          </p:cNvPr>
          <p:cNvSpPr txBox="1"/>
          <p:nvPr/>
        </p:nvSpPr>
        <p:spPr>
          <a:xfrm>
            <a:off x="4321231" y="236758"/>
            <a:ext cx="625533" cy="5078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/>
              <a:t>MQTT </a:t>
            </a:r>
            <a:r>
              <a:rPr lang="en-US" altLang="ko-KR" sz="900" dirty="0"/>
              <a:t>(KAFKA) (NATS)</a:t>
            </a:r>
            <a:endParaRPr lang="ko-KR" altLang="en-US" sz="900" dirty="0"/>
          </a:p>
        </p:txBody>
      </p:sp>
      <p:sp>
        <p:nvSpPr>
          <p:cNvPr id="106" name="원통형 105">
            <a:extLst>
              <a:ext uri="{FF2B5EF4-FFF2-40B4-BE49-F238E27FC236}">
                <a16:creationId xmlns:a16="http://schemas.microsoft.com/office/drawing/2014/main" id="{94FD3358-8F61-3F8C-24C1-E73F93B96BD3}"/>
              </a:ext>
            </a:extLst>
          </p:cNvPr>
          <p:cNvSpPr/>
          <p:nvPr/>
        </p:nvSpPr>
        <p:spPr>
          <a:xfrm>
            <a:off x="1203122" y="4646585"/>
            <a:ext cx="656655" cy="59619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RDBMS</a:t>
            </a:r>
            <a:endParaRPr lang="ko-KR" altLang="en-US" sz="1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5407D92-C37F-14A0-E704-3EEABE07F40F}"/>
              </a:ext>
            </a:extLst>
          </p:cNvPr>
          <p:cNvSpPr txBox="1"/>
          <p:nvPr/>
        </p:nvSpPr>
        <p:spPr>
          <a:xfrm>
            <a:off x="274440" y="4488378"/>
            <a:ext cx="902250" cy="7848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err="1"/>
              <a:t>Sqlite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MySQL</a:t>
            </a:r>
          </a:p>
          <a:p>
            <a:pPr algn="ctr"/>
            <a:r>
              <a:rPr lang="en-US" altLang="ko-KR" sz="900" b="1" dirty="0"/>
              <a:t>MSSQL</a:t>
            </a:r>
          </a:p>
          <a:p>
            <a:pPr algn="ctr"/>
            <a:r>
              <a:rPr lang="en-US" altLang="ko-KR" sz="900" b="1" dirty="0"/>
              <a:t>PostgreSQL</a:t>
            </a:r>
          </a:p>
          <a:p>
            <a:pPr algn="ctr"/>
            <a:r>
              <a:rPr lang="en-US" altLang="ko-KR" sz="900" dirty="0"/>
              <a:t>(Oracle)</a:t>
            </a:r>
            <a:endParaRPr lang="ko-KR" altLang="en-US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5EEE725-444C-005D-4A93-5967D9DDDF19}"/>
              </a:ext>
            </a:extLst>
          </p:cNvPr>
          <p:cNvSpPr txBox="1"/>
          <p:nvPr/>
        </p:nvSpPr>
        <p:spPr>
          <a:xfrm>
            <a:off x="3207560" y="4191093"/>
            <a:ext cx="769763" cy="26161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INSERT()</a:t>
            </a:r>
            <a:endParaRPr lang="ko-KR" altLang="en-US" sz="1100" b="1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6516E3C-7ED0-0F0E-4069-21772EFDEEE4}"/>
              </a:ext>
            </a:extLst>
          </p:cNvPr>
          <p:cNvCxnSpPr>
            <a:cxnSpLocks/>
            <a:stCxn id="1067" idx="1"/>
            <a:endCxn id="18" idx="2"/>
          </p:cNvCxnSpPr>
          <p:nvPr/>
        </p:nvCxnSpPr>
        <p:spPr>
          <a:xfrm flipV="1">
            <a:off x="2183509" y="3730795"/>
            <a:ext cx="3330597" cy="1812596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AB3BB08-E090-4EBD-1720-966F3A4D6BAB}"/>
              </a:ext>
            </a:extLst>
          </p:cNvPr>
          <p:cNvSpPr txBox="1"/>
          <p:nvPr/>
        </p:nvSpPr>
        <p:spPr>
          <a:xfrm>
            <a:off x="2916798" y="4741007"/>
            <a:ext cx="849913" cy="43088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INSERT()</a:t>
            </a:r>
          </a:p>
          <a:p>
            <a:pPr algn="ctr"/>
            <a:r>
              <a:rPr lang="en-US" altLang="ko-KR" sz="1100" b="1" dirty="0"/>
              <a:t>APPEND()</a:t>
            </a:r>
            <a:endParaRPr lang="ko-KR" altLang="en-US" sz="11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AC1FDD93-239F-826A-AD31-BCD4B8CD3C07}"/>
              </a:ext>
            </a:extLst>
          </p:cNvPr>
          <p:cNvCxnSpPr>
            <a:cxnSpLocks/>
            <a:stCxn id="1069" idx="0"/>
            <a:endCxn id="18" idx="2"/>
          </p:cNvCxnSpPr>
          <p:nvPr/>
        </p:nvCxnSpPr>
        <p:spPr>
          <a:xfrm flipV="1">
            <a:off x="5439345" y="3730795"/>
            <a:ext cx="74761" cy="2224859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DE8A7EB0-BE7B-37CA-E41B-0A5920DA0001}"/>
              </a:ext>
            </a:extLst>
          </p:cNvPr>
          <p:cNvSpPr txBox="1"/>
          <p:nvPr/>
        </p:nvSpPr>
        <p:spPr>
          <a:xfrm>
            <a:off x="5190305" y="4939390"/>
            <a:ext cx="548548" cy="26161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CSV()</a:t>
            </a:r>
          </a:p>
        </p:txBody>
      </p:sp>
      <p:cxnSp>
        <p:nvCxnSpPr>
          <p:cNvPr id="1028" name="직선 연결선 1027">
            <a:extLst>
              <a:ext uri="{FF2B5EF4-FFF2-40B4-BE49-F238E27FC236}">
                <a16:creationId xmlns:a16="http://schemas.microsoft.com/office/drawing/2014/main" id="{849B1268-6144-AD81-2E0D-0D9192DC4F80}"/>
              </a:ext>
            </a:extLst>
          </p:cNvPr>
          <p:cNvCxnSpPr>
            <a:cxnSpLocks/>
            <a:stCxn id="1099" idx="0"/>
            <a:endCxn id="18" idx="2"/>
          </p:cNvCxnSpPr>
          <p:nvPr/>
        </p:nvCxnSpPr>
        <p:spPr>
          <a:xfrm flipH="1" flipV="1">
            <a:off x="5514106" y="3730795"/>
            <a:ext cx="1149734" cy="2224859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43FFA91-5104-4C6C-37BD-40B315BFE255}"/>
              </a:ext>
            </a:extLst>
          </p:cNvPr>
          <p:cNvSpPr txBox="1"/>
          <p:nvPr/>
        </p:nvSpPr>
        <p:spPr>
          <a:xfrm>
            <a:off x="5938621" y="4911359"/>
            <a:ext cx="646331" cy="26161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JSON()</a:t>
            </a:r>
            <a:endParaRPr lang="ko-KR" altLang="en-US" sz="1100" b="1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C1C6FC4-E1F7-D3C9-CB6C-EF7189A91036}"/>
              </a:ext>
            </a:extLst>
          </p:cNvPr>
          <p:cNvSpPr txBox="1"/>
          <p:nvPr/>
        </p:nvSpPr>
        <p:spPr>
          <a:xfrm>
            <a:off x="6859121" y="5192548"/>
            <a:ext cx="1173719" cy="26161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MARKDOWN()</a:t>
            </a:r>
            <a:endParaRPr lang="ko-KR" altLang="en-US" sz="1100" b="1" dirty="0"/>
          </a:p>
        </p:txBody>
      </p:sp>
      <p:cxnSp>
        <p:nvCxnSpPr>
          <p:cNvPr id="1070" name="직선 연결선 1069">
            <a:extLst>
              <a:ext uri="{FF2B5EF4-FFF2-40B4-BE49-F238E27FC236}">
                <a16:creationId xmlns:a16="http://schemas.microsoft.com/office/drawing/2014/main" id="{01B69120-5D68-E487-1C4F-42F530EEC8FF}"/>
              </a:ext>
            </a:extLst>
          </p:cNvPr>
          <p:cNvCxnSpPr>
            <a:cxnSpLocks/>
            <a:stCxn id="1100" idx="0"/>
            <a:endCxn id="18" idx="2"/>
          </p:cNvCxnSpPr>
          <p:nvPr/>
        </p:nvCxnSpPr>
        <p:spPr>
          <a:xfrm flipV="1">
            <a:off x="3887744" y="3730795"/>
            <a:ext cx="1626362" cy="2110695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TextBox 1072">
            <a:extLst>
              <a:ext uri="{FF2B5EF4-FFF2-40B4-BE49-F238E27FC236}">
                <a16:creationId xmlns:a16="http://schemas.microsoft.com/office/drawing/2014/main" id="{EB28B307-191D-C836-A507-9F3C50BE7B61}"/>
              </a:ext>
            </a:extLst>
          </p:cNvPr>
          <p:cNvSpPr txBox="1"/>
          <p:nvPr/>
        </p:nvSpPr>
        <p:spPr>
          <a:xfrm>
            <a:off x="4095039" y="4911359"/>
            <a:ext cx="758542" cy="26161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SCRIPT()</a:t>
            </a:r>
            <a:endParaRPr lang="ko-KR" altLang="en-US" sz="1100" b="1" dirty="0"/>
          </a:p>
        </p:txBody>
      </p:sp>
      <p:pic>
        <p:nvPicPr>
          <p:cNvPr id="1091" name="그림 1090">
            <a:extLst>
              <a:ext uri="{FF2B5EF4-FFF2-40B4-BE49-F238E27FC236}">
                <a16:creationId xmlns:a16="http://schemas.microsoft.com/office/drawing/2014/main" id="{9E08D175-2055-76FE-2F5C-E8B5CF8AF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864" y="5749117"/>
            <a:ext cx="580359" cy="39047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96" name="그림 1095">
            <a:extLst>
              <a:ext uri="{FF2B5EF4-FFF2-40B4-BE49-F238E27FC236}">
                <a16:creationId xmlns:a16="http://schemas.microsoft.com/office/drawing/2014/main" id="{CB308CA4-A243-D1B2-83F3-16D78BABC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864" y="6213510"/>
            <a:ext cx="580359" cy="46315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40" name="그림 1139">
            <a:extLst>
              <a:ext uri="{FF2B5EF4-FFF2-40B4-BE49-F238E27FC236}">
                <a16:creationId xmlns:a16="http://schemas.microsoft.com/office/drawing/2014/main" id="{B8888277-2181-6872-19BA-B78597EE3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622" y="5273208"/>
            <a:ext cx="580359" cy="37246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69" name="TextBox 1168">
            <a:extLst>
              <a:ext uri="{FF2B5EF4-FFF2-40B4-BE49-F238E27FC236}">
                <a16:creationId xmlns:a16="http://schemas.microsoft.com/office/drawing/2014/main" id="{B24C786A-0D84-80DD-2D07-DC1A652E19D6}"/>
              </a:ext>
            </a:extLst>
          </p:cNvPr>
          <p:cNvSpPr txBox="1"/>
          <p:nvPr/>
        </p:nvSpPr>
        <p:spPr>
          <a:xfrm>
            <a:off x="6315783" y="3022593"/>
            <a:ext cx="2581822" cy="6887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rgbClr val="00B0F0"/>
                </a:solidFill>
              </a:rPr>
              <a:t>SOURCE</a:t>
            </a:r>
            <a:r>
              <a:rPr lang="en-US" altLang="ko-KR" sz="900" b="1" dirty="0"/>
              <a:t> Function (input)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rgbClr val="00B0F0"/>
                </a:solidFill>
              </a:rPr>
              <a:t>MAP</a:t>
            </a:r>
            <a:r>
              <a:rPr lang="en-US" altLang="ko-KR" sz="900" b="1" dirty="0"/>
              <a:t> Function (take, drop, script …)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rgbClr val="00B0F0"/>
                </a:solidFill>
              </a:rPr>
              <a:t>SINK</a:t>
            </a:r>
            <a:r>
              <a:rPr lang="en-US" altLang="ko-KR" sz="900" b="1" dirty="0"/>
              <a:t> Function (output)</a:t>
            </a:r>
            <a:endParaRPr lang="ko-KR" altLang="en-US" sz="900" b="1" dirty="0"/>
          </a:p>
        </p:txBody>
      </p:sp>
      <p:sp>
        <p:nvSpPr>
          <p:cNvPr id="1171" name="TextBox 1170">
            <a:extLst>
              <a:ext uri="{FF2B5EF4-FFF2-40B4-BE49-F238E27FC236}">
                <a16:creationId xmlns:a16="http://schemas.microsoft.com/office/drawing/2014/main" id="{EDB5405B-D3F2-239D-0E37-6C1658DFF547}"/>
              </a:ext>
            </a:extLst>
          </p:cNvPr>
          <p:cNvSpPr txBox="1"/>
          <p:nvPr/>
        </p:nvSpPr>
        <p:spPr>
          <a:xfrm>
            <a:off x="10994700" y="1364683"/>
            <a:ext cx="10828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SOURCE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173" name="TextBox 1172">
            <a:extLst>
              <a:ext uri="{FF2B5EF4-FFF2-40B4-BE49-F238E27FC236}">
                <a16:creationId xmlns:a16="http://schemas.microsoft.com/office/drawing/2014/main" id="{1329F3D5-F5A3-BB30-122F-173003DA2446}"/>
              </a:ext>
            </a:extLst>
          </p:cNvPr>
          <p:cNvSpPr txBox="1"/>
          <p:nvPr/>
        </p:nvSpPr>
        <p:spPr>
          <a:xfrm>
            <a:off x="11101088" y="5110491"/>
            <a:ext cx="7200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SINK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174" name="TextBox 1173">
            <a:extLst>
              <a:ext uri="{FF2B5EF4-FFF2-40B4-BE49-F238E27FC236}">
                <a16:creationId xmlns:a16="http://schemas.microsoft.com/office/drawing/2014/main" id="{A3AF17F9-857B-9714-D624-1B2C2378C442}"/>
              </a:ext>
            </a:extLst>
          </p:cNvPr>
          <p:cNvSpPr txBox="1"/>
          <p:nvPr/>
        </p:nvSpPr>
        <p:spPr>
          <a:xfrm>
            <a:off x="11054476" y="3180112"/>
            <a:ext cx="833486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B0F0"/>
                </a:solidFill>
              </a:rPr>
              <a:t>MAP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175" name="오른쪽 중괄호 1174">
            <a:extLst>
              <a:ext uri="{FF2B5EF4-FFF2-40B4-BE49-F238E27FC236}">
                <a16:creationId xmlns:a16="http://schemas.microsoft.com/office/drawing/2014/main" id="{C22267BA-5A13-F2E0-A693-CF76FA6E7067}"/>
              </a:ext>
            </a:extLst>
          </p:cNvPr>
          <p:cNvSpPr/>
          <p:nvPr/>
        </p:nvSpPr>
        <p:spPr>
          <a:xfrm>
            <a:off x="10607389" y="87607"/>
            <a:ext cx="383272" cy="2911155"/>
          </a:xfrm>
          <a:prstGeom prst="righ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6" name="오른쪽 중괄호 1175">
            <a:extLst>
              <a:ext uri="{FF2B5EF4-FFF2-40B4-BE49-F238E27FC236}">
                <a16:creationId xmlns:a16="http://schemas.microsoft.com/office/drawing/2014/main" id="{A64113CD-DB7A-334C-D2DD-1A5F3B97EB59}"/>
              </a:ext>
            </a:extLst>
          </p:cNvPr>
          <p:cNvSpPr/>
          <p:nvPr/>
        </p:nvSpPr>
        <p:spPr>
          <a:xfrm>
            <a:off x="10612593" y="3792784"/>
            <a:ext cx="383272" cy="2911155"/>
          </a:xfrm>
          <a:prstGeom prst="righ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7" name="오른쪽 중괄호 1176">
            <a:extLst>
              <a:ext uri="{FF2B5EF4-FFF2-40B4-BE49-F238E27FC236}">
                <a16:creationId xmlns:a16="http://schemas.microsoft.com/office/drawing/2014/main" id="{21F7508C-37CF-9206-28DB-A51224EDA8BF}"/>
              </a:ext>
            </a:extLst>
          </p:cNvPr>
          <p:cNvSpPr/>
          <p:nvPr/>
        </p:nvSpPr>
        <p:spPr>
          <a:xfrm>
            <a:off x="10607389" y="3064067"/>
            <a:ext cx="383272" cy="647304"/>
          </a:xfrm>
          <a:prstGeom prst="righ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8" name="화살표: 아래쪽 1177">
            <a:extLst>
              <a:ext uri="{FF2B5EF4-FFF2-40B4-BE49-F238E27FC236}">
                <a16:creationId xmlns:a16="http://schemas.microsoft.com/office/drawing/2014/main" id="{72556B91-31FA-4F4D-5B2C-4C387938E807}"/>
              </a:ext>
            </a:extLst>
          </p:cNvPr>
          <p:cNvSpPr/>
          <p:nvPr/>
        </p:nvSpPr>
        <p:spPr>
          <a:xfrm>
            <a:off x="11353497" y="1984590"/>
            <a:ext cx="235444" cy="80822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79" name="화살표: 아래쪽 1178">
            <a:extLst>
              <a:ext uri="{FF2B5EF4-FFF2-40B4-BE49-F238E27FC236}">
                <a16:creationId xmlns:a16="http://schemas.microsoft.com/office/drawing/2014/main" id="{FB3EF79C-DA0A-3D5C-033C-D8B2AB7D30FF}"/>
              </a:ext>
            </a:extLst>
          </p:cNvPr>
          <p:cNvSpPr/>
          <p:nvPr/>
        </p:nvSpPr>
        <p:spPr>
          <a:xfrm>
            <a:off x="11353497" y="4000961"/>
            <a:ext cx="235444" cy="82437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80" name="TextBox 1179">
            <a:extLst>
              <a:ext uri="{FF2B5EF4-FFF2-40B4-BE49-F238E27FC236}">
                <a16:creationId xmlns:a16="http://schemas.microsoft.com/office/drawing/2014/main" id="{12C40855-D0DF-FFA6-BEEC-B409FB11C690}"/>
              </a:ext>
            </a:extLst>
          </p:cNvPr>
          <p:cNvSpPr txBox="1"/>
          <p:nvPr/>
        </p:nvSpPr>
        <p:spPr>
          <a:xfrm>
            <a:off x="2429311" y="3184003"/>
            <a:ext cx="2292508" cy="3034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/>
              <a:t>http://host</a:t>
            </a:r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/db/tql/trans.tql</a:t>
            </a:r>
            <a:r>
              <a:rPr lang="en-US" altLang="ko-KR" sz="1050" b="1" dirty="0"/>
              <a:t>?XYZ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71489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220</Words>
  <Application>Microsoft Office PowerPoint</Application>
  <PresentationFormat>와이드스크린</PresentationFormat>
  <Paragraphs>115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642</dc:creator>
  <cp:lastModifiedBy>642</cp:lastModifiedBy>
  <cp:revision>7</cp:revision>
  <dcterms:created xsi:type="dcterms:W3CDTF">2023-08-15T06:47:12Z</dcterms:created>
  <dcterms:modified xsi:type="dcterms:W3CDTF">2023-08-29T02:01:02Z</dcterms:modified>
</cp:coreProperties>
</file>