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gular" id="{F534C068-E955-4C32-B870-5D43021FCEAD}">
          <p14:sldIdLst>
            <p14:sldId id="256"/>
          </p14:sldIdLst>
        </p14:section>
        <p14:section name="overview" id="{FAEA0870-6749-4456-8FC6-9B85452CAFE2}">
          <p14:sldIdLst>
            <p14:sldId id="257"/>
            <p14:sldId id="258"/>
          </p14:sldIdLst>
        </p14:section>
        <p14:section name="module" id="{CAD67425-6121-4321-9183-4408D07AAECA}">
          <p14:sldIdLst>
            <p14:sldId id="259"/>
            <p14:sldId id="260"/>
          </p14:sldIdLst>
        </p14:section>
        <p14:section name="component" id="{9640FED1-835C-46ED-B1C1-047DD4423D18}">
          <p14:sldIdLst>
            <p14:sldId id="261"/>
            <p14:sldId id="262"/>
            <p14:sldId id="263"/>
            <p14:sldId id="264"/>
          </p14:sldIdLst>
        </p14:section>
        <p14:section name="service" id="{2D5643CD-801E-4D93-956F-DF4312DCBF45}">
          <p14:sldIdLst>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CD1E36-B585-483B-B1E2-45904988607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94178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D1E36-B585-483B-B1E2-45904988607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294763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D1E36-B585-483B-B1E2-45904988607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346154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D1E36-B585-483B-B1E2-45904988607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199092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CD1E36-B585-483B-B1E2-45904988607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177089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CD1E36-B585-483B-B1E2-45904988607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254877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CD1E36-B585-483B-B1E2-459049886074}"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181921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CD1E36-B585-483B-B1E2-459049886074}"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358558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D1E36-B585-483B-B1E2-459049886074}"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341691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CD1E36-B585-483B-B1E2-45904988607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263820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CD1E36-B585-483B-B1E2-45904988607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4E35-CB01-4375-899C-5B4B8CFE612B}" type="slidenum">
              <a:rPr lang="en-US" smtClean="0"/>
              <a:t>‹#›</a:t>
            </a:fld>
            <a:endParaRPr lang="en-US"/>
          </a:p>
        </p:txBody>
      </p:sp>
    </p:spTree>
    <p:extLst>
      <p:ext uri="{BB962C8B-B14F-4D97-AF65-F5344CB8AC3E}">
        <p14:creationId xmlns:p14="http://schemas.microsoft.com/office/powerpoint/2010/main" val="166680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D1E36-B585-483B-B1E2-459049886074}"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84E35-CB01-4375-899C-5B4B8CFE612B}" type="slidenum">
              <a:rPr lang="en-US" smtClean="0"/>
              <a:t>‹#›</a:t>
            </a:fld>
            <a:endParaRPr lang="en-US"/>
          </a:p>
        </p:txBody>
      </p:sp>
    </p:spTree>
    <p:extLst>
      <p:ext uri="{BB962C8B-B14F-4D97-AF65-F5344CB8AC3E}">
        <p14:creationId xmlns:p14="http://schemas.microsoft.com/office/powerpoint/2010/main" val="173406949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macheema/angular-fundamental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931478"/>
            <a:ext cx="9144000" cy="1655762"/>
          </a:xfrm>
        </p:spPr>
        <p:txBody>
          <a:bodyPr>
            <a:normAutofit lnSpcReduction="10000"/>
          </a:bodyPr>
          <a:lstStyle/>
          <a:p>
            <a:r>
              <a:rPr lang="en-US" sz="11500" dirty="0"/>
              <a:t>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879" y="797606"/>
            <a:ext cx="4128240" cy="1100864"/>
          </a:xfrm>
          <a:prstGeom prst="rect">
            <a:avLst/>
          </a:prstGeom>
        </p:spPr>
      </p:pic>
    </p:spTree>
    <p:extLst>
      <p:ext uri="{BB962C8B-B14F-4D97-AF65-F5344CB8AC3E}">
        <p14:creationId xmlns:p14="http://schemas.microsoft.com/office/powerpoint/2010/main" val="310358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Angular Service</a:t>
            </a:r>
          </a:p>
        </p:txBody>
      </p:sp>
      <p:sp>
        <p:nvSpPr>
          <p:cNvPr id="5" name="Content Placeholder 4"/>
          <p:cNvSpPr>
            <a:spLocks noGrp="1"/>
          </p:cNvSpPr>
          <p:nvPr>
            <p:ph idx="1"/>
          </p:nvPr>
        </p:nvSpPr>
        <p:spPr>
          <a:xfrm>
            <a:off x="838200" y="991907"/>
            <a:ext cx="10515600" cy="2526319"/>
          </a:xfrm>
        </p:spPr>
        <p:txBody>
          <a:bodyPr>
            <a:normAutofit/>
          </a:bodyPr>
          <a:lstStyle/>
          <a:p>
            <a:pPr marL="0" indent="0">
              <a:buNone/>
            </a:pPr>
            <a:r>
              <a:rPr lang="en-US" sz="1600" dirty="0">
                <a:latin typeface="+mj-lt"/>
              </a:rPr>
              <a:t>Service is a broad category encompassing any value, function, or feature that an app needs. A service is typically a class with a narrow, well-defined purpose. It should do something specific and do it well. Main difference  between angular components is that components are there to handle user experience with UI, while service act as utility, logger, data provider. For example</a:t>
            </a:r>
          </a:p>
        </p:txBody>
      </p:sp>
      <p:pic>
        <p:nvPicPr>
          <p:cNvPr id="3" name="Picture 2">
            <a:extLst>
              <a:ext uri="{FF2B5EF4-FFF2-40B4-BE49-F238E27FC236}">
                <a16:creationId xmlns:a16="http://schemas.microsoft.com/office/drawing/2014/main" id="{61D477AA-9536-4659-AF8A-0D1D03F0685F}"/>
              </a:ext>
            </a:extLst>
          </p:cNvPr>
          <p:cNvPicPr>
            <a:picLocks noChangeAspect="1"/>
          </p:cNvPicPr>
          <p:nvPr/>
        </p:nvPicPr>
        <p:blipFill>
          <a:blip r:embed="rId2"/>
          <a:stretch>
            <a:fillRect/>
          </a:stretch>
        </p:blipFill>
        <p:spPr>
          <a:xfrm>
            <a:off x="953328" y="1775151"/>
            <a:ext cx="3924300" cy="1743075"/>
          </a:xfrm>
          <a:prstGeom prst="rect">
            <a:avLst/>
          </a:prstGeom>
        </p:spPr>
      </p:pic>
      <p:sp>
        <p:nvSpPr>
          <p:cNvPr id="7" name="Content Placeholder 4">
            <a:extLst>
              <a:ext uri="{FF2B5EF4-FFF2-40B4-BE49-F238E27FC236}">
                <a16:creationId xmlns:a16="http://schemas.microsoft.com/office/drawing/2014/main" id="{9C2C9999-A8DC-4D71-BBF0-02153EB9A3C5}"/>
              </a:ext>
            </a:extLst>
          </p:cNvPr>
          <p:cNvSpPr txBox="1">
            <a:spLocks/>
          </p:cNvSpPr>
          <p:nvPr/>
        </p:nvSpPr>
        <p:spPr>
          <a:xfrm>
            <a:off x="838200" y="3518227"/>
            <a:ext cx="10515600" cy="3160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mj-lt"/>
              </a:rPr>
              <a:t>Services are used by components, directives, pipes to perform some specific tasks which is not related to User experience but other type of backend business logic. Services are not created by you, These are created by angular built-in mechanism of </a:t>
            </a:r>
            <a:r>
              <a:rPr lang="en-US" sz="1600" b="1" dirty="0">
                <a:latin typeface="+mj-lt"/>
              </a:rPr>
              <a:t>Dependency Injection. </a:t>
            </a:r>
            <a:r>
              <a:rPr lang="en-US" sz="1600" dirty="0">
                <a:latin typeface="+mj-lt"/>
              </a:rPr>
              <a:t>Services are decorated with </a:t>
            </a:r>
            <a:r>
              <a:rPr lang="en-US" sz="1600" b="1" dirty="0">
                <a:latin typeface="+mj-lt"/>
              </a:rPr>
              <a:t>@Injectable </a:t>
            </a:r>
            <a:r>
              <a:rPr lang="en-US" sz="1600" dirty="0">
                <a:latin typeface="+mj-lt"/>
              </a:rPr>
              <a:t>decorator as it tells angular these services can be created by angular to make them available to angular component. </a:t>
            </a:r>
            <a:r>
              <a:rPr lang="en-US" sz="1400" dirty="0">
                <a:latin typeface="+mj-lt"/>
              </a:rPr>
              <a:t>Services are provided in angular module in array type field </a:t>
            </a:r>
            <a:r>
              <a:rPr lang="en-US" sz="1400" b="1" dirty="0">
                <a:latin typeface="+mj-lt"/>
              </a:rPr>
              <a:t>Providers </a:t>
            </a:r>
            <a:r>
              <a:rPr lang="en-US" sz="1400" dirty="0">
                <a:latin typeface="+mj-lt"/>
              </a:rPr>
              <a:t>as </a:t>
            </a:r>
          </a:p>
          <a:p>
            <a:pPr marL="0" indent="0">
              <a:buFont typeface="Arial" panose="020B0604020202020204" pitchFamily="34" charset="0"/>
              <a:buNone/>
            </a:pPr>
            <a:endParaRPr lang="en-US" sz="1200" b="1" dirty="0">
              <a:latin typeface="+mj-lt"/>
            </a:endParaRPr>
          </a:p>
        </p:txBody>
      </p:sp>
      <p:pic>
        <p:nvPicPr>
          <p:cNvPr id="4" name="Picture 3">
            <a:extLst>
              <a:ext uri="{FF2B5EF4-FFF2-40B4-BE49-F238E27FC236}">
                <a16:creationId xmlns:a16="http://schemas.microsoft.com/office/drawing/2014/main" id="{7AC7E233-0B11-49D7-9502-B3FAAA80FCA1}"/>
              </a:ext>
            </a:extLst>
          </p:cNvPr>
          <p:cNvPicPr>
            <a:picLocks noChangeAspect="1"/>
          </p:cNvPicPr>
          <p:nvPr/>
        </p:nvPicPr>
        <p:blipFill>
          <a:blip r:embed="rId3"/>
          <a:stretch>
            <a:fillRect/>
          </a:stretch>
        </p:blipFill>
        <p:spPr>
          <a:xfrm>
            <a:off x="993911" y="4660511"/>
            <a:ext cx="2986683" cy="1431119"/>
          </a:xfrm>
          <a:prstGeom prst="rect">
            <a:avLst/>
          </a:prstGeom>
        </p:spPr>
      </p:pic>
      <p:pic>
        <p:nvPicPr>
          <p:cNvPr id="8" name="Picture 7">
            <a:extLst>
              <a:ext uri="{FF2B5EF4-FFF2-40B4-BE49-F238E27FC236}">
                <a16:creationId xmlns:a16="http://schemas.microsoft.com/office/drawing/2014/main" id="{A7E27D80-2972-4A5D-AA66-C89BD46E4F1D}"/>
              </a:ext>
            </a:extLst>
          </p:cNvPr>
          <p:cNvPicPr>
            <a:picLocks noChangeAspect="1"/>
          </p:cNvPicPr>
          <p:nvPr/>
        </p:nvPicPr>
        <p:blipFill>
          <a:blip r:embed="rId4"/>
          <a:stretch>
            <a:fillRect/>
          </a:stretch>
        </p:blipFill>
        <p:spPr>
          <a:xfrm>
            <a:off x="5461523" y="4660511"/>
            <a:ext cx="4411347" cy="1929548"/>
          </a:xfrm>
          <a:prstGeom prst="rect">
            <a:avLst/>
          </a:prstGeom>
        </p:spPr>
      </p:pic>
    </p:spTree>
    <p:extLst>
      <p:ext uri="{BB962C8B-B14F-4D97-AF65-F5344CB8AC3E}">
        <p14:creationId xmlns:p14="http://schemas.microsoft.com/office/powerpoint/2010/main" val="110049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Dependency Injection</a:t>
            </a:r>
          </a:p>
        </p:txBody>
      </p:sp>
      <p:sp>
        <p:nvSpPr>
          <p:cNvPr id="5" name="Content Placeholder 4"/>
          <p:cNvSpPr>
            <a:spLocks noGrp="1"/>
          </p:cNvSpPr>
          <p:nvPr>
            <p:ph idx="1"/>
          </p:nvPr>
        </p:nvSpPr>
        <p:spPr>
          <a:xfrm>
            <a:off x="838200" y="4061791"/>
            <a:ext cx="10515600" cy="2917484"/>
          </a:xfrm>
        </p:spPr>
        <p:txBody>
          <a:bodyPr>
            <a:normAutofit/>
          </a:bodyPr>
          <a:lstStyle/>
          <a:p>
            <a:r>
              <a:rPr lang="en-US" sz="1800" b="1" dirty="0">
                <a:latin typeface="+mj-lt"/>
              </a:rPr>
              <a:t>Injector</a:t>
            </a:r>
          </a:p>
          <a:p>
            <a:pPr marL="457200" lvl="1" indent="0">
              <a:buNone/>
            </a:pPr>
            <a:r>
              <a:rPr lang="en-US" sz="1600" dirty="0">
                <a:latin typeface="+mj-lt"/>
              </a:rPr>
              <a:t>Angular creates application wide injector during bootstrap, Developer doesn’t have to create injector. An injector create dependencies, and maintains a </a:t>
            </a:r>
            <a:r>
              <a:rPr lang="en-US" sz="1600" b="1" dirty="0">
                <a:latin typeface="+mj-lt"/>
              </a:rPr>
              <a:t>DI container </a:t>
            </a:r>
            <a:r>
              <a:rPr lang="en-US" sz="1600" dirty="0">
                <a:latin typeface="+mj-lt"/>
              </a:rPr>
              <a:t>for dependency instances. Always use decorator </a:t>
            </a:r>
          </a:p>
          <a:p>
            <a:r>
              <a:rPr lang="en-US" sz="1800" b="1" dirty="0">
                <a:latin typeface="+mj-lt"/>
              </a:rPr>
              <a:t>Provider</a:t>
            </a:r>
          </a:p>
          <a:p>
            <a:pPr marL="457200" lvl="1" indent="0">
              <a:buNone/>
            </a:pPr>
            <a:r>
              <a:rPr lang="en-US" sz="1600" dirty="0">
                <a:latin typeface="+mj-lt"/>
              </a:rPr>
              <a:t>Provider is a an object in angular which tells Injector how to create a specific dependency. To fulfil a dependency you must have to register dependencies in providers.</a:t>
            </a:r>
          </a:p>
        </p:txBody>
      </p:sp>
      <p:pic>
        <p:nvPicPr>
          <p:cNvPr id="4" name="Picture 3">
            <a:extLst>
              <a:ext uri="{FF2B5EF4-FFF2-40B4-BE49-F238E27FC236}">
                <a16:creationId xmlns:a16="http://schemas.microsoft.com/office/drawing/2014/main" id="{623CEC4C-EC7A-40DE-A6B2-F7FB15E4254C}"/>
              </a:ext>
            </a:extLst>
          </p:cNvPr>
          <p:cNvPicPr>
            <a:picLocks noChangeAspect="1"/>
          </p:cNvPicPr>
          <p:nvPr/>
        </p:nvPicPr>
        <p:blipFill>
          <a:blip r:embed="rId2"/>
          <a:stretch>
            <a:fillRect/>
          </a:stretch>
        </p:blipFill>
        <p:spPr>
          <a:xfrm>
            <a:off x="990600" y="2086194"/>
            <a:ext cx="3958883" cy="1935841"/>
          </a:xfrm>
          <a:prstGeom prst="rect">
            <a:avLst/>
          </a:prstGeom>
        </p:spPr>
      </p:pic>
      <p:sp>
        <p:nvSpPr>
          <p:cNvPr id="8" name="Content Placeholder 4">
            <a:extLst>
              <a:ext uri="{FF2B5EF4-FFF2-40B4-BE49-F238E27FC236}">
                <a16:creationId xmlns:a16="http://schemas.microsoft.com/office/drawing/2014/main" id="{DE920D71-BE78-43CA-B92A-0140D8759B17}"/>
              </a:ext>
            </a:extLst>
          </p:cNvPr>
          <p:cNvSpPr txBox="1">
            <a:spLocks/>
          </p:cNvSpPr>
          <p:nvPr/>
        </p:nvSpPr>
        <p:spPr>
          <a:xfrm>
            <a:off x="990600" y="1144307"/>
            <a:ext cx="10515600" cy="2917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latin typeface="+mj-lt"/>
              </a:rPr>
              <a:t>Angular Framework has built in dependency injection. In application developer doesn’t create instance of components, pipes, directives usually it is responsibility of angular framework. These types of directives usually depends on services, config values, DI provides it to them on creation.</a:t>
            </a:r>
            <a:endParaRPr lang="en-US" sz="1800" dirty="0">
              <a:latin typeface="+mj-lt"/>
            </a:endParaRPr>
          </a:p>
        </p:txBody>
      </p:sp>
      <p:pic>
        <p:nvPicPr>
          <p:cNvPr id="9" name="Picture 2" descr="Service">
            <a:extLst>
              <a:ext uri="{FF2B5EF4-FFF2-40B4-BE49-F238E27FC236}">
                <a16:creationId xmlns:a16="http://schemas.microsoft.com/office/drawing/2014/main" id="{CD5237B1-8157-4985-9C5C-31387A85B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604" y="2086194"/>
            <a:ext cx="45624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2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Architecture overview</a:t>
            </a:r>
          </a:p>
        </p:txBody>
      </p:sp>
      <p:sp>
        <p:nvSpPr>
          <p:cNvPr id="5" name="Content Placeholder 4"/>
          <p:cNvSpPr>
            <a:spLocks noGrp="1"/>
          </p:cNvSpPr>
          <p:nvPr>
            <p:ph idx="1"/>
          </p:nvPr>
        </p:nvSpPr>
        <p:spPr>
          <a:xfrm>
            <a:off x="838200" y="991906"/>
            <a:ext cx="10515600" cy="5489575"/>
          </a:xfrm>
        </p:spPr>
        <p:txBody>
          <a:bodyPr>
            <a:normAutofit fontScale="92500" lnSpcReduction="10000"/>
          </a:bodyPr>
          <a:lstStyle/>
          <a:p>
            <a:pPr marL="0" indent="0">
              <a:buNone/>
            </a:pPr>
            <a:r>
              <a:rPr lang="en-US" sz="1900" dirty="0">
                <a:latin typeface="+mj-lt"/>
              </a:rPr>
              <a:t>Angular is a platform and framework for building client applications in HTML and Typescript. Angular is written in Typescript. It is basically build on architectural design pattern name Model View Controller. Angular architecture  consists of following five building blocks.</a:t>
            </a:r>
          </a:p>
          <a:p>
            <a:r>
              <a:rPr lang="en-US" sz="2000" b="1" dirty="0">
                <a:latin typeface="+mj-lt"/>
              </a:rPr>
              <a:t>Module</a:t>
            </a:r>
          </a:p>
          <a:p>
            <a:pPr marL="457200" lvl="1" indent="0">
              <a:buNone/>
            </a:pPr>
            <a:r>
              <a:rPr lang="en-US" sz="1600" dirty="0">
                <a:latin typeface="+mj-lt"/>
              </a:rPr>
              <a:t>An angular module declares a compilation context for a set of components that is dedicated to an application domain, a workflow, or a closely related set of capabilities.</a:t>
            </a:r>
          </a:p>
          <a:p>
            <a:r>
              <a:rPr lang="en-US" sz="2000" b="1" dirty="0">
                <a:latin typeface="+mj-lt"/>
              </a:rPr>
              <a:t>Component</a:t>
            </a:r>
          </a:p>
          <a:p>
            <a:pPr marL="457200" lvl="1" indent="0">
              <a:buNone/>
            </a:pPr>
            <a:r>
              <a:rPr lang="en-US" sz="1600" dirty="0">
                <a:latin typeface="+mj-lt"/>
              </a:rPr>
              <a:t>Component defines a class that contains application data and logic which is associated with an HTML template</a:t>
            </a:r>
            <a:r>
              <a:rPr lang="en-US" sz="1600" i="1" dirty="0">
                <a:latin typeface="+mj-lt"/>
              </a:rPr>
              <a:t> </a:t>
            </a:r>
            <a:r>
              <a:rPr lang="en-US" sz="1600" dirty="0">
                <a:latin typeface="+mj-lt"/>
              </a:rPr>
              <a:t>that defines a view to be displayed in a target environment.</a:t>
            </a:r>
          </a:p>
          <a:p>
            <a:r>
              <a:rPr lang="en-US" sz="2000" b="1" dirty="0">
                <a:latin typeface="+mj-lt"/>
              </a:rPr>
              <a:t>Template</a:t>
            </a:r>
          </a:p>
          <a:p>
            <a:pPr marL="457200" lvl="1" indent="0">
              <a:buNone/>
            </a:pPr>
            <a:r>
              <a:rPr lang="en-US" sz="1600" dirty="0">
                <a:latin typeface="+mj-lt"/>
              </a:rPr>
              <a:t>It’s a HTML part of angular web application, templates represent view that defines how data is displayed to user, how user interacts with application.</a:t>
            </a:r>
          </a:p>
          <a:p>
            <a:r>
              <a:rPr lang="en-US" sz="2000" b="1" dirty="0">
                <a:latin typeface="+mj-lt"/>
              </a:rPr>
              <a:t>Directive</a:t>
            </a:r>
          </a:p>
          <a:p>
            <a:pPr marL="457200" lvl="1" indent="0">
              <a:buNone/>
            </a:pPr>
            <a:r>
              <a:rPr lang="en-US" sz="1600" dirty="0">
                <a:latin typeface="+mj-lt"/>
              </a:rPr>
              <a:t>Directive is part of HTML, it defines custom html elements/attributes for template, which determines how a template is rendered in browser and how this view will interacts with its controller.</a:t>
            </a:r>
          </a:p>
          <a:p>
            <a:r>
              <a:rPr lang="en-US" sz="2000" b="1" dirty="0">
                <a:latin typeface="+mj-lt"/>
              </a:rPr>
              <a:t>Service</a:t>
            </a:r>
          </a:p>
          <a:p>
            <a:pPr marL="457200" lvl="1" indent="0">
              <a:buNone/>
            </a:pPr>
            <a:r>
              <a:rPr lang="en-US" sz="1600" dirty="0">
                <a:latin typeface="+mj-lt"/>
              </a:rPr>
              <a:t>Service is set of code which is not associated with the logic of view, while it’s may act as a utility  class which is responsible for providing data, providing some specific logic related to application business.</a:t>
            </a:r>
          </a:p>
          <a:p>
            <a:r>
              <a:rPr lang="en-US" sz="2000" dirty="0"/>
              <a:t>Routing</a:t>
            </a:r>
          </a:p>
          <a:p>
            <a:pPr marL="457200" lvl="1" indent="0">
              <a:buNone/>
            </a:pPr>
            <a:r>
              <a:rPr lang="en-US" sz="1600" dirty="0">
                <a:latin typeface="+mj-lt"/>
              </a:rPr>
              <a:t>Routing service of an in angular router module responsible for switching from one view to another on base of URL.</a:t>
            </a:r>
          </a:p>
        </p:txBody>
      </p:sp>
    </p:spTree>
    <p:extLst>
      <p:ext uri="{BB962C8B-B14F-4D97-AF65-F5344CB8AC3E}">
        <p14:creationId xmlns:p14="http://schemas.microsoft.com/office/powerpoint/2010/main" val="267467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Architecture overview</a:t>
            </a:r>
          </a:p>
        </p:txBody>
      </p:sp>
      <p:sp>
        <p:nvSpPr>
          <p:cNvPr id="5" name="Content Placeholder 4"/>
          <p:cNvSpPr>
            <a:spLocks noGrp="1"/>
          </p:cNvSpPr>
          <p:nvPr>
            <p:ph idx="1"/>
          </p:nvPr>
        </p:nvSpPr>
        <p:spPr>
          <a:xfrm>
            <a:off x="838200" y="991906"/>
            <a:ext cx="10515600" cy="5489575"/>
          </a:xfrm>
        </p:spPr>
        <p:txBody>
          <a:bodyPr>
            <a:normAutofit/>
          </a:bodyPr>
          <a:lstStyle/>
          <a:p>
            <a:pPr marL="0" indent="0">
              <a:buNone/>
            </a:pPr>
            <a:r>
              <a:rPr lang="en-US" sz="1600" dirty="0">
                <a:latin typeface="+mj-lt"/>
              </a:rPr>
              <a:t>Following diagram shows how these blocks of angular (except routing) interacts with each other to run an run web app.</a:t>
            </a:r>
          </a:p>
          <a:p>
            <a:pPr marL="0" indent="0">
              <a:buNone/>
            </a:pPr>
            <a:r>
              <a:rPr lang="en-US" sz="1600" dirty="0">
                <a:latin typeface="+mj-lt"/>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449" y="1368424"/>
            <a:ext cx="8888889" cy="4520635"/>
          </a:xfrm>
          <a:prstGeom prst="rect">
            <a:avLst/>
          </a:prstGeom>
        </p:spPr>
      </p:pic>
    </p:spTree>
    <p:extLst>
      <p:ext uri="{BB962C8B-B14F-4D97-AF65-F5344CB8AC3E}">
        <p14:creationId xmlns:p14="http://schemas.microsoft.com/office/powerpoint/2010/main" val="402736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Angular Module</a:t>
            </a:r>
          </a:p>
        </p:txBody>
      </p:sp>
      <p:sp>
        <p:nvSpPr>
          <p:cNvPr id="5" name="Content Placeholder 4"/>
          <p:cNvSpPr>
            <a:spLocks noGrp="1"/>
          </p:cNvSpPr>
          <p:nvPr>
            <p:ph idx="1"/>
          </p:nvPr>
        </p:nvSpPr>
        <p:spPr>
          <a:xfrm>
            <a:off x="838200" y="991906"/>
            <a:ext cx="10515600" cy="5489575"/>
          </a:xfrm>
        </p:spPr>
        <p:txBody>
          <a:bodyPr>
            <a:normAutofit/>
          </a:bodyPr>
          <a:lstStyle/>
          <a:p>
            <a:pPr marL="0" indent="0">
              <a:buNone/>
            </a:pPr>
            <a:r>
              <a:rPr lang="en-US" sz="1600" dirty="0">
                <a:latin typeface="+mj-lt"/>
              </a:rPr>
              <a:t>Angular apps are modular and Angular has its own modularity system called </a:t>
            </a:r>
            <a:r>
              <a:rPr lang="en-US" sz="1600" i="1" dirty="0" err="1">
                <a:latin typeface="+mj-lt"/>
              </a:rPr>
              <a:t>NgModules</a:t>
            </a:r>
            <a:r>
              <a:rPr lang="en-US" sz="1600" dirty="0">
                <a:latin typeface="+mj-lt"/>
              </a:rPr>
              <a:t>. </a:t>
            </a:r>
            <a:r>
              <a:rPr lang="en-US" sz="1600" dirty="0" err="1">
                <a:latin typeface="+mj-lt"/>
              </a:rPr>
              <a:t>NgModules</a:t>
            </a:r>
            <a:r>
              <a:rPr lang="en-US" sz="1600" dirty="0">
                <a:latin typeface="+mj-lt"/>
              </a:rPr>
              <a:t> are containers for a cohesive block of code dedicated to an application domain, a workflow, or a closely related set of capabilities. They can contain components, service providers, and other code files whose scope is defined by the containing </a:t>
            </a:r>
            <a:r>
              <a:rPr lang="en-US" sz="1600" dirty="0" err="1">
                <a:latin typeface="+mj-lt"/>
              </a:rPr>
              <a:t>NgModule</a:t>
            </a:r>
            <a:r>
              <a:rPr lang="en-US" sz="1600" dirty="0">
                <a:latin typeface="+mj-lt"/>
              </a:rPr>
              <a:t>. They can import functionality that is exported from other </a:t>
            </a:r>
            <a:r>
              <a:rPr lang="en-US" sz="1600" dirty="0" err="1">
                <a:latin typeface="+mj-lt"/>
              </a:rPr>
              <a:t>NgModules</a:t>
            </a:r>
            <a:r>
              <a:rPr lang="en-US" sz="1600" dirty="0">
                <a:latin typeface="+mj-lt"/>
              </a:rPr>
              <a:t>, and export selected functionality for use by other </a:t>
            </a:r>
            <a:r>
              <a:rPr lang="en-US" sz="1600" dirty="0" err="1">
                <a:latin typeface="+mj-lt"/>
              </a:rPr>
              <a:t>NgModules</a:t>
            </a:r>
            <a:r>
              <a:rPr lang="en-US" sz="1600" dirty="0">
                <a:latin typeface="+mj-lt"/>
              </a:rPr>
              <a:t>.</a:t>
            </a:r>
          </a:p>
          <a:p>
            <a:r>
              <a:rPr lang="en-US" sz="1600" b="1" dirty="0">
                <a:latin typeface="+mj-lt"/>
              </a:rPr>
              <a:t>Declarations </a:t>
            </a:r>
            <a:r>
              <a:rPr lang="en-US" sz="1600" dirty="0">
                <a:latin typeface="+mj-lt"/>
              </a:rPr>
              <a:t>(components, directives, pipes)</a:t>
            </a:r>
          </a:p>
          <a:p>
            <a:r>
              <a:rPr lang="en-US" sz="1600" b="1" dirty="0">
                <a:latin typeface="+mj-lt"/>
              </a:rPr>
              <a:t>Exports </a:t>
            </a:r>
            <a:r>
              <a:rPr lang="en-US" sz="1600" dirty="0">
                <a:latin typeface="+mj-lt"/>
              </a:rPr>
              <a:t>(components, directives, pipes, modules)</a:t>
            </a:r>
          </a:p>
          <a:p>
            <a:r>
              <a:rPr lang="en-US" sz="1600" b="1" dirty="0">
                <a:latin typeface="+mj-lt"/>
              </a:rPr>
              <a:t>Imports</a:t>
            </a:r>
            <a:r>
              <a:rPr lang="en-US" sz="1600" dirty="0">
                <a:latin typeface="+mj-lt"/>
              </a:rPr>
              <a:t> (modules)</a:t>
            </a:r>
            <a:endParaRPr lang="en-US" sz="1600" b="1" dirty="0">
              <a:latin typeface="+mj-lt"/>
            </a:endParaRPr>
          </a:p>
          <a:p>
            <a:r>
              <a:rPr lang="en-US" sz="1600" b="1" dirty="0">
                <a:latin typeface="+mj-lt"/>
              </a:rPr>
              <a:t>Providers</a:t>
            </a:r>
            <a:r>
              <a:rPr lang="en-US" sz="1600" dirty="0">
                <a:latin typeface="+mj-lt"/>
              </a:rPr>
              <a:t> (services)</a:t>
            </a:r>
            <a:endParaRPr lang="en-US" sz="1600" b="1" dirty="0">
              <a:latin typeface="+mj-lt"/>
            </a:endParaRPr>
          </a:p>
          <a:p>
            <a:r>
              <a:rPr lang="en-US" sz="1600" b="1" dirty="0" err="1">
                <a:latin typeface="+mj-lt"/>
              </a:rPr>
              <a:t>Boostrap</a:t>
            </a:r>
            <a:r>
              <a:rPr lang="en-US" sz="1600" dirty="0">
                <a:latin typeface="+mj-lt"/>
              </a:rPr>
              <a:t> (root-component)</a:t>
            </a:r>
            <a:endParaRPr lang="en-US" sz="1600" b="1" dirty="0">
              <a:latin typeface="+mj-lt"/>
            </a:endParaRPr>
          </a:p>
          <a:p>
            <a:endParaRPr lang="en-US" sz="1600" b="1" dirty="0">
              <a:latin typeface="+mj-lt"/>
            </a:endParaRPr>
          </a:p>
        </p:txBody>
      </p:sp>
      <p:pic>
        <p:nvPicPr>
          <p:cNvPr id="4" name="Picture 3"/>
          <p:cNvPicPr>
            <a:picLocks noChangeAspect="1"/>
          </p:cNvPicPr>
          <p:nvPr/>
        </p:nvPicPr>
        <p:blipFill>
          <a:blip r:embed="rId2"/>
          <a:stretch>
            <a:fillRect/>
          </a:stretch>
        </p:blipFill>
        <p:spPr>
          <a:xfrm>
            <a:off x="2185008" y="3692733"/>
            <a:ext cx="7821984" cy="2760265"/>
          </a:xfrm>
          <a:prstGeom prst="rect">
            <a:avLst/>
          </a:prstGeom>
        </p:spPr>
      </p:pic>
    </p:spTree>
    <p:extLst>
      <p:ext uri="{BB962C8B-B14F-4D97-AF65-F5344CB8AC3E}">
        <p14:creationId xmlns:p14="http://schemas.microsoft.com/office/powerpoint/2010/main" val="227394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Angular Module</a:t>
            </a:r>
          </a:p>
        </p:txBody>
      </p:sp>
      <p:sp>
        <p:nvSpPr>
          <p:cNvPr id="5" name="Content Placeholder 4"/>
          <p:cNvSpPr>
            <a:spLocks noGrp="1"/>
          </p:cNvSpPr>
          <p:nvPr>
            <p:ph idx="1"/>
          </p:nvPr>
        </p:nvSpPr>
        <p:spPr>
          <a:xfrm>
            <a:off x="838200" y="991906"/>
            <a:ext cx="10515600" cy="2839865"/>
          </a:xfrm>
        </p:spPr>
        <p:txBody>
          <a:bodyPr>
            <a:normAutofit/>
          </a:bodyPr>
          <a:lstStyle/>
          <a:p>
            <a:r>
              <a:rPr lang="en-US" sz="1600" dirty="0">
                <a:latin typeface="+mj-lt"/>
              </a:rPr>
              <a:t> Angular Modules with Components </a:t>
            </a:r>
            <a:endParaRPr lang="en-US" sz="1600" b="1" dirty="0">
              <a:latin typeface="+mj-lt"/>
            </a:endParaRPr>
          </a:p>
        </p:txBody>
      </p:sp>
      <p:pic>
        <p:nvPicPr>
          <p:cNvPr id="3"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41" y="1459957"/>
            <a:ext cx="4900353" cy="1649785"/>
          </a:xfrm>
          <a:prstGeom prst="rect">
            <a:avLst/>
          </a:prstGeom>
        </p:spPr>
      </p:pic>
      <p:sp>
        <p:nvSpPr>
          <p:cNvPr id="6" name="Content Placeholder 4"/>
          <p:cNvSpPr txBox="1">
            <a:spLocks/>
          </p:cNvSpPr>
          <p:nvPr/>
        </p:nvSpPr>
        <p:spPr>
          <a:xfrm>
            <a:off x="838200" y="3201275"/>
            <a:ext cx="10515600" cy="3461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mj-lt"/>
              </a:rPr>
              <a:t> Components Reusability and View Hierarchy</a:t>
            </a:r>
            <a:endParaRPr lang="en-US" sz="1600" b="1" dirty="0">
              <a:latin typeface="+mj-lt"/>
            </a:endParaRPr>
          </a:p>
        </p:txBody>
      </p:sp>
      <p:pic>
        <p:nvPicPr>
          <p:cNvPr id="2050" name="Picture 2" descr="View hierarch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50" y="3736452"/>
            <a:ext cx="4900353" cy="210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88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Angular Component</a:t>
            </a:r>
          </a:p>
        </p:txBody>
      </p:sp>
      <p:sp>
        <p:nvSpPr>
          <p:cNvPr id="5" name="Content Placeholder 4"/>
          <p:cNvSpPr>
            <a:spLocks noGrp="1"/>
          </p:cNvSpPr>
          <p:nvPr>
            <p:ph idx="1"/>
          </p:nvPr>
        </p:nvSpPr>
        <p:spPr>
          <a:xfrm>
            <a:off x="838200" y="991907"/>
            <a:ext cx="10515600" cy="4616414"/>
          </a:xfrm>
        </p:spPr>
        <p:txBody>
          <a:bodyPr>
            <a:normAutofit/>
          </a:bodyPr>
          <a:lstStyle/>
          <a:p>
            <a:pPr marL="0" indent="0">
              <a:buNone/>
            </a:pPr>
            <a:r>
              <a:rPr lang="en-US" sz="1600" dirty="0">
                <a:latin typeface="+mj-lt"/>
              </a:rPr>
              <a:t>A component controls a patch of screen called view, You define a component’s application logic, what it does to support the view inside a class, it is somehow a control part of MVC pattern, while template is a View part and Data/Event which is passed between Template and Component you may say it as Model. @Component is decorator which is written right above component class, in the decorator metadata is provided which tells angular framework that this class is component and in metadata necessary information is provided. Most important fields of metadata to declare a component are</a:t>
            </a:r>
          </a:p>
          <a:p>
            <a:r>
              <a:rPr lang="en-US" sz="1600" b="1" dirty="0">
                <a:latin typeface="+mj-lt"/>
              </a:rPr>
              <a:t>selector </a:t>
            </a:r>
            <a:r>
              <a:rPr lang="en-US" sz="1600" dirty="0">
                <a:latin typeface="+mj-lt"/>
              </a:rPr>
              <a:t>(name of component as html tag element)</a:t>
            </a:r>
          </a:p>
          <a:p>
            <a:r>
              <a:rPr lang="en-US" sz="1600" b="1" dirty="0" err="1">
                <a:latin typeface="+mj-lt"/>
              </a:rPr>
              <a:t>templateUrl</a:t>
            </a:r>
            <a:r>
              <a:rPr lang="en-US" sz="1600" b="1" dirty="0">
                <a:latin typeface="+mj-lt"/>
              </a:rPr>
              <a:t> </a:t>
            </a:r>
            <a:r>
              <a:rPr lang="en-US" sz="1600" dirty="0">
                <a:latin typeface="+mj-lt"/>
              </a:rPr>
              <a:t>(path of template html file connected to component)</a:t>
            </a:r>
          </a:p>
          <a:p>
            <a:r>
              <a:rPr lang="en-US" sz="1600" b="1" dirty="0" err="1">
                <a:latin typeface="+mj-lt"/>
              </a:rPr>
              <a:t>styleUrls</a:t>
            </a:r>
            <a:r>
              <a:rPr lang="en-US" sz="1600" dirty="0">
                <a:latin typeface="+mj-lt"/>
              </a:rPr>
              <a:t> (array of paths of style sheets connected to template)</a:t>
            </a:r>
            <a:endParaRPr lang="en-US" sz="1600" b="1" dirty="0">
              <a:latin typeface="+mj-lt"/>
            </a:endParaRPr>
          </a:p>
        </p:txBody>
      </p:sp>
      <p:pic>
        <p:nvPicPr>
          <p:cNvPr id="3" name="Picture 2"/>
          <p:cNvPicPr>
            <a:picLocks noChangeAspect="1"/>
          </p:cNvPicPr>
          <p:nvPr/>
        </p:nvPicPr>
        <p:blipFill>
          <a:blip r:embed="rId2"/>
          <a:stretch>
            <a:fillRect/>
          </a:stretch>
        </p:blipFill>
        <p:spPr>
          <a:xfrm>
            <a:off x="1028700" y="3322320"/>
            <a:ext cx="5067300" cy="2286000"/>
          </a:xfrm>
          <a:prstGeom prst="rect">
            <a:avLst/>
          </a:prstGeom>
        </p:spPr>
      </p:pic>
      <p:sp>
        <p:nvSpPr>
          <p:cNvPr id="7" name="Content Placeholder 4"/>
          <p:cNvSpPr txBox="1">
            <a:spLocks/>
          </p:cNvSpPr>
          <p:nvPr/>
        </p:nvSpPr>
        <p:spPr>
          <a:xfrm>
            <a:off x="838200" y="5864352"/>
            <a:ext cx="10515600" cy="884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mj-lt"/>
              </a:rPr>
              <a:t>As component is controller which control the rendering of data in HTML, data rendering is controlled with help of Databinding </a:t>
            </a:r>
          </a:p>
        </p:txBody>
      </p:sp>
    </p:spTree>
    <p:extLst>
      <p:ext uri="{BB962C8B-B14F-4D97-AF65-F5344CB8AC3E}">
        <p14:creationId xmlns:p14="http://schemas.microsoft.com/office/powerpoint/2010/main" val="363909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Data Binding</a:t>
            </a:r>
          </a:p>
        </p:txBody>
      </p:sp>
      <p:sp>
        <p:nvSpPr>
          <p:cNvPr id="5" name="Content Placeholder 4"/>
          <p:cNvSpPr>
            <a:spLocks noGrp="1"/>
          </p:cNvSpPr>
          <p:nvPr>
            <p:ph idx="1"/>
          </p:nvPr>
        </p:nvSpPr>
        <p:spPr>
          <a:xfrm>
            <a:off x="838200" y="991907"/>
            <a:ext cx="10515600" cy="4616414"/>
          </a:xfrm>
        </p:spPr>
        <p:txBody>
          <a:bodyPr>
            <a:normAutofit/>
          </a:bodyPr>
          <a:lstStyle/>
          <a:p>
            <a:pPr marL="0" indent="0">
              <a:buNone/>
            </a:pPr>
            <a:r>
              <a:rPr lang="en-US" sz="1600" dirty="0">
                <a:latin typeface="+mj-lt"/>
              </a:rPr>
              <a:t>Communication between component class and View is possible with Data Binding, with data binding component tells view what to render and view tells component what user demands. There are four type of data bindings</a:t>
            </a:r>
          </a:p>
          <a:p>
            <a:r>
              <a:rPr lang="en-US" sz="1600" b="1" dirty="0">
                <a:latin typeface="+mj-lt"/>
              </a:rPr>
              <a:t>Data Interpolation</a:t>
            </a:r>
            <a:r>
              <a:rPr lang="en-US" sz="1600" dirty="0">
                <a:latin typeface="+mj-lt"/>
              </a:rPr>
              <a:t> (controller </a:t>
            </a:r>
            <a:r>
              <a:rPr lang="en-US" sz="1600" dirty="0">
                <a:latin typeface="+mj-lt"/>
                <a:sym typeface="Wingdings" panose="05000000000000000000" pitchFamily="2" charset="2"/>
              </a:rPr>
              <a:t> view</a:t>
            </a:r>
            <a:r>
              <a:rPr lang="en-US" sz="1600" dirty="0">
                <a:latin typeface="+mj-lt"/>
              </a:rPr>
              <a:t>)</a:t>
            </a:r>
            <a:endParaRPr lang="en-US" sz="1600" b="1" dirty="0">
              <a:latin typeface="+mj-lt"/>
            </a:endParaRPr>
          </a:p>
          <a:p>
            <a:r>
              <a:rPr lang="en-US" sz="1600" b="1" dirty="0">
                <a:latin typeface="+mj-lt"/>
              </a:rPr>
              <a:t>Property Binding </a:t>
            </a:r>
            <a:r>
              <a:rPr lang="en-US" sz="1600" dirty="0">
                <a:latin typeface="+mj-lt"/>
              </a:rPr>
              <a:t>(controller </a:t>
            </a:r>
            <a:r>
              <a:rPr lang="en-US" sz="1600" dirty="0">
                <a:latin typeface="+mj-lt"/>
                <a:sym typeface="Wingdings" panose="05000000000000000000" pitchFamily="2" charset="2"/>
              </a:rPr>
              <a:t> view)</a:t>
            </a:r>
            <a:endParaRPr lang="en-US" sz="1600" b="1" dirty="0">
              <a:latin typeface="+mj-lt"/>
            </a:endParaRPr>
          </a:p>
          <a:p>
            <a:r>
              <a:rPr lang="en-US" sz="1600" b="1" dirty="0">
                <a:latin typeface="+mj-lt"/>
              </a:rPr>
              <a:t>Event Binding </a:t>
            </a:r>
            <a:r>
              <a:rPr lang="en-US" sz="1600" dirty="0">
                <a:latin typeface="+mj-lt"/>
              </a:rPr>
              <a:t>(view </a:t>
            </a:r>
            <a:r>
              <a:rPr lang="en-US" sz="1600" dirty="0">
                <a:latin typeface="+mj-lt"/>
                <a:sym typeface="Wingdings" panose="05000000000000000000" pitchFamily="2" charset="2"/>
              </a:rPr>
              <a:t></a:t>
            </a:r>
            <a:r>
              <a:rPr lang="en-US" sz="1600" dirty="0">
                <a:latin typeface="+mj-lt"/>
              </a:rPr>
              <a:t> controller)</a:t>
            </a:r>
            <a:endParaRPr lang="en-US" sz="1600" b="1" dirty="0">
              <a:latin typeface="+mj-lt"/>
            </a:endParaRPr>
          </a:p>
          <a:p>
            <a:r>
              <a:rPr lang="en-US" sz="1600" b="1" dirty="0">
                <a:latin typeface="+mj-lt"/>
              </a:rPr>
              <a:t>Two way Data Binding </a:t>
            </a:r>
            <a:r>
              <a:rPr lang="en-US" sz="1600" dirty="0">
                <a:latin typeface="+mj-lt"/>
              </a:rPr>
              <a:t>(controller </a:t>
            </a:r>
            <a:r>
              <a:rPr lang="en-US" sz="1600" dirty="0">
                <a:latin typeface="+mj-lt"/>
                <a:sym typeface="Wingdings" panose="05000000000000000000" pitchFamily="2" charset="2"/>
              </a:rPr>
              <a:t> view</a:t>
            </a:r>
            <a:r>
              <a:rPr lang="en-US" sz="1600" dirty="0">
                <a:latin typeface="+mj-lt"/>
              </a:rPr>
              <a:t>)</a:t>
            </a:r>
            <a:endParaRPr lang="en-US" sz="1600" b="1" dirty="0">
              <a:latin typeface="+mj-lt"/>
            </a:endParaRPr>
          </a:p>
          <a:p>
            <a:pPr marL="0" indent="0">
              <a:buNone/>
            </a:pPr>
            <a:endParaRPr lang="en-US" sz="1600" dirty="0">
              <a:latin typeface="+mj-lt"/>
            </a:endParaRPr>
          </a:p>
        </p:txBody>
      </p:sp>
      <p:pic>
        <p:nvPicPr>
          <p:cNvPr id="5122" name="Picture 2" descr="Data Bin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89" y="3300114"/>
            <a:ext cx="4094208" cy="246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13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Pipes</a:t>
            </a:r>
          </a:p>
        </p:txBody>
      </p:sp>
      <p:sp>
        <p:nvSpPr>
          <p:cNvPr id="5" name="Content Placeholder 4"/>
          <p:cNvSpPr>
            <a:spLocks noGrp="1"/>
          </p:cNvSpPr>
          <p:nvPr>
            <p:ph idx="1"/>
          </p:nvPr>
        </p:nvSpPr>
        <p:spPr>
          <a:xfrm>
            <a:off x="838200" y="991906"/>
            <a:ext cx="10515600" cy="5866093"/>
          </a:xfrm>
        </p:spPr>
        <p:txBody>
          <a:bodyPr>
            <a:normAutofit/>
          </a:bodyPr>
          <a:lstStyle/>
          <a:p>
            <a:pPr marL="0" indent="0">
              <a:buNone/>
            </a:pPr>
            <a:r>
              <a:rPr lang="en-US" sz="1600" dirty="0">
                <a:latin typeface="+mj-lt"/>
              </a:rPr>
              <a:t>Angular pipes let you declare display-value transformations in your template HTML. A class with the @Pipe decorator defines a function that transforms input values to output values for display in a view.</a:t>
            </a:r>
          </a:p>
          <a:p>
            <a:r>
              <a:rPr lang="en-US" sz="1600" dirty="0">
                <a:latin typeface="+mj-lt"/>
              </a:rPr>
              <a:t>Operator:  ( | ) pipe sign</a:t>
            </a:r>
          </a:p>
          <a:p>
            <a:r>
              <a:rPr lang="en-US" sz="1600" dirty="0">
                <a:latin typeface="+mj-lt"/>
              </a:rPr>
              <a:t>Usage: {{ </a:t>
            </a:r>
            <a:r>
              <a:rPr lang="en-US" sz="1600" dirty="0" err="1">
                <a:latin typeface="+mj-lt"/>
              </a:rPr>
              <a:t>interpolated_value</a:t>
            </a:r>
            <a:r>
              <a:rPr lang="en-US" sz="1600" dirty="0">
                <a:latin typeface="+mj-lt"/>
              </a:rPr>
              <a:t> | </a:t>
            </a:r>
            <a:r>
              <a:rPr lang="en-US" sz="1600" dirty="0" err="1">
                <a:latin typeface="+mj-lt"/>
              </a:rPr>
              <a:t>pipe_name</a:t>
            </a:r>
            <a:r>
              <a:rPr lang="en-US" sz="1600" dirty="0">
                <a:latin typeface="+mj-lt"/>
              </a:rPr>
              <a:t> }}</a:t>
            </a:r>
          </a:p>
          <a:p>
            <a:r>
              <a:rPr lang="en-US" sz="1600" dirty="0">
                <a:latin typeface="+mj-lt"/>
              </a:rPr>
              <a:t>Square root pipe, a pipe which transfer any number to its square root.</a:t>
            </a: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r>
              <a:rPr lang="en-US" sz="1600" dirty="0">
                <a:latin typeface="+mj-lt"/>
              </a:rPr>
              <a:t>Usage age</a:t>
            </a:r>
          </a:p>
          <a:p>
            <a:endParaRPr lang="en-US" sz="1600" dirty="0">
              <a:latin typeface="+mj-lt"/>
            </a:endParaRPr>
          </a:p>
          <a:p>
            <a:endParaRPr lang="en-US" sz="1600" dirty="0">
              <a:latin typeface="+mj-lt"/>
            </a:endParaRPr>
          </a:p>
          <a:p>
            <a:endParaRPr lang="en-US" sz="1600" dirty="0">
              <a:latin typeface="+mj-lt"/>
            </a:endParaRPr>
          </a:p>
          <a:p>
            <a:r>
              <a:rPr lang="en-US" sz="1600" dirty="0">
                <a:latin typeface="+mj-lt"/>
              </a:rPr>
              <a:t>It is also declared in module in Declarations field to make it useable in angular.</a:t>
            </a:r>
          </a:p>
          <a:p>
            <a:endParaRPr lang="en-US" sz="1600" dirty="0">
              <a:latin typeface="+mj-lt"/>
            </a:endParaRPr>
          </a:p>
          <a:p>
            <a:endParaRPr lang="en-US" sz="1600" dirty="0">
              <a:latin typeface="+mj-lt"/>
            </a:endParaRPr>
          </a:p>
        </p:txBody>
      </p:sp>
      <p:pic>
        <p:nvPicPr>
          <p:cNvPr id="7" name="Picture 6"/>
          <p:cNvPicPr>
            <a:picLocks noChangeAspect="1"/>
          </p:cNvPicPr>
          <p:nvPr/>
        </p:nvPicPr>
        <p:blipFill>
          <a:blip r:embed="rId2"/>
          <a:stretch>
            <a:fillRect/>
          </a:stretch>
        </p:blipFill>
        <p:spPr>
          <a:xfrm>
            <a:off x="956582" y="2661829"/>
            <a:ext cx="5314950" cy="1847850"/>
          </a:xfrm>
          <a:prstGeom prst="rect">
            <a:avLst/>
          </a:prstGeom>
        </p:spPr>
      </p:pic>
      <p:pic>
        <p:nvPicPr>
          <p:cNvPr id="8" name="Picture 7"/>
          <p:cNvPicPr>
            <a:picLocks noChangeAspect="1"/>
          </p:cNvPicPr>
          <p:nvPr/>
        </p:nvPicPr>
        <p:blipFill>
          <a:blip r:embed="rId3"/>
          <a:stretch>
            <a:fillRect/>
          </a:stretch>
        </p:blipFill>
        <p:spPr>
          <a:xfrm>
            <a:off x="956582" y="5060134"/>
            <a:ext cx="3057525" cy="742950"/>
          </a:xfrm>
          <a:prstGeom prst="rect">
            <a:avLst/>
          </a:prstGeom>
        </p:spPr>
      </p:pic>
    </p:spTree>
    <p:extLst>
      <p:ext uri="{BB962C8B-B14F-4D97-AF65-F5344CB8AC3E}">
        <p14:creationId xmlns:p14="http://schemas.microsoft.com/office/powerpoint/2010/main" val="86955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76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1"/>
            <a:ext cx="10515600" cy="1325563"/>
          </a:xfrm>
        </p:spPr>
        <p:txBody>
          <a:bodyPr/>
          <a:lstStyle/>
          <a:p>
            <a:r>
              <a:rPr lang="en-US" b="1" u="sng" dirty="0"/>
              <a:t>Directives</a:t>
            </a:r>
          </a:p>
        </p:txBody>
      </p:sp>
      <p:sp>
        <p:nvSpPr>
          <p:cNvPr id="5" name="Content Placeholder 4"/>
          <p:cNvSpPr>
            <a:spLocks noGrp="1"/>
          </p:cNvSpPr>
          <p:nvPr>
            <p:ph idx="1"/>
          </p:nvPr>
        </p:nvSpPr>
        <p:spPr>
          <a:xfrm>
            <a:off x="838200" y="991906"/>
            <a:ext cx="10515600" cy="5866093"/>
          </a:xfrm>
        </p:spPr>
        <p:txBody>
          <a:bodyPr>
            <a:normAutofit/>
          </a:bodyPr>
          <a:lstStyle/>
          <a:p>
            <a:pPr marL="0" indent="0">
              <a:buNone/>
            </a:pPr>
            <a:r>
              <a:rPr lang="en-US" sz="2000" dirty="0">
                <a:latin typeface="+mj-lt"/>
              </a:rPr>
              <a:t>Angular templates are dynamic. When Angular renders them, it transforms the DOM according to the instructions given by directives. A directive is a class with a @Directive decorator. A component is technically a directive, as @Component decorator extends @Directive decorator, In addition to Components there are two types of directives</a:t>
            </a:r>
          </a:p>
          <a:p>
            <a:r>
              <a:rPr lang="en-US" sz="2000" dirty="0">
                <a:latin typeface="+mj-lt"/>
              </a:rPr>
              <a:t>Structural Directive</a:t>
            </a:r>
          </a:p>
          <a:p>
            <a:pPr marL="0" indent="0">
              <a:buNone/>
            </a:pPr>
            <a:r>
              <a:rPr lang="en-US" sz="2000" dirty="0">
                <a:latin typeface="+mj-lt"/>
              </a:rPr>
              <a:t>Structural directives alter layout by adding, removing, and replacing elements in the DOM. The example template uses two built-in structural directives to add application logic to how the view is rendered.</a:t>
            </a:r>
          </a:p>
          <a:p>
            <a:pPr lvl="1"/>
            <a:r>
              <a:rPr lang="en-US" sz="2000" dirty="0">
                <a:latin typeface="+mj-lt"/>
              </a:rPr>
              <a:t>*</a:t>
            </a:r>
            <a:r>
              <a:rPr lang="en-US" sz="2000" dirty="0" err="1">
                <a:latin typeface="+mj-lt"/>
              </a:rPr>
              <a:t>ngIf</a:t>
            </a:r>
            <a:endParaRPr lang="en-US" sz="2000" dirty="0">
              <a:latin typeface="+mj-lt"/>
            </a:endParaRPr>
          </a:p>
          <a:p>
            <a:pPr lvl="1"/>
            <a:r>
              <a:rPr lang="en-US" sz="2000" dirty="0">
                <a:latin typeface="+mj-lt"/>
              </a:rPr>
              <a:t>*</a:t>
            </a:r>
            <a:r>
              <a:rPr lang="en-US" sz="2000" dirty="0" err="1">
                <a:latin typeface="+mj-lt"/>
              </a:rPr>
              <a:t>ngFor</a:t>
            </a:r>
            <a:endParaRPr lang="en-US" sz="2000" dirty="0">
              <a:latin typeface="+mj-lt"/>
            </a:endParaRPr>
          </a:p>
          <a:p>
            <a:r>
              <a:rPr lang="en-US" sz="2000" dirty="0">
                <a:latin typeface="+mj-lt"/>
              </a:rPr>
              <a:t>Attribute Directive</a:t>
            </a:r>
          </a:p>
          <a:p>
            <a:pPr marL="0" indent="0">
              <a:buNone/>
            </a:pPr>
            <a:r>
              <a:rPr lang="en-US" sz="2000" dirty="0">
                <a:latin typeface="+mj-lt"/>
              </a:rPr>
              <a:t>Attribute directives alter the appearance or behavior of an existing element. In templates they look like regular HTML attributes, hence the name.</a:t>
            </a:r>
          </a:p>
          <a:p>
            <a:pPr lvl="1"/>
            <a:r>
              <a:rPr lang="en-US" sz="2000" dirty="0">
                <a:latin typeface="+mj-lt"/>
              </a:rPr>
              <a:t>[ ] property binding</a:t>
            </a:r>
          </a:p>
          <a:p>
            <a:pPr lvl="1"/>
            <a:r>
              <a:rPr lang="en-US" sz="2000" dirty="0">
                <a:latin typeface="+mj-lt"/>
              </a:rPr>
              <a:t>{{ }} </a:t>
            </a:r>
            <a:r>
              <a:rPr lang="en-US" sz="2000" dirty="0" err="1">
                <a:latin typeface="+mj-lt"/>
              </a:rPr>
              <a:t>interpolcation</a:t>
            </a:r>
            <a:r>
              <a:rPr lang="en-US" sz="2000" dirty="0">
                <a:latin typeface="+mj-lt"/>
              </a:rPr>
              <a:t> directive</a:t>
            </a:r>
          </a:p>
          <a:p>
            <a:pPr lvl="1"/>
            <a:r>
              <a:rPr lang="en-US" sz="2000" dirty="0">
                <a:latin typeface="+mj-lt"/>
              </a:rPr>
              <a:t>[(</a:t>
            </a:r>
            <a:r>
              <a:rPr lang="en-US" sz="2000" dirty="0" err="1">
                <a:latin typeface="+mj-lt"/>
              </a:rPr>
              <a:t>ngModel</a:t>
            </a:r>
            <a:r>
              <a:rPr lang="en-US" sz="2000" dirty="0">
                <a:latin typeface="+mj-lt"/>
              </a:rPr>
              <a:t>)]</a:t>
            </a:r>
          </a:p>
          <a:p>
            <a:pPr lvl="1"/>
            <a:r>
              <a:rPr lang="en-US" sz="2000" dirty="0">
                <a:latin typeface="+mj-lt"/>
              </a:rPr>
              <a:t>[</a:t>
            </a:r>
            <a:r>
              <a:rPr lang="en-US" sz="2000" dirty="0" err="1">
                <a:latin typeface="+mj-lt"/>
              </a:rPr>
              <a:t>ngClass</a:t>
            </a:r>
            <a:r>
              <a:rPr lang="en-US" sz="2000" dirty="0">
                <a:latin typeface="+mj-lt"/>
              </a:rPr>
              <a:t>]</a:t>
            </a:r>
          </a:p>
        </p:txBody>
      </p:sp>
    </p:spTree>
    <p:extLst>
      <p:ext uri="{BB962C8B-B14F-4D97-AF65-F5344CB8AC3E}">
        <p14:creationId xmlns:p14="http://schemas.microsoft.com/office/powerpoint/2010/main" val="3061711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825</TotalTime>
  <Words>732</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Architecture overview</vt:lpstr>
      <vt:lpstr>Architecture overview</vt:lpstr>
      <vt:lpstr>Angular Module</vt:lpstr>
      <vt:lpstr>Angular Module</vt:lpstr>
      <vt:lpstr>Angular Component</vt:lpstr>
      <vt:lpstr>Data Binding</vt:lpstr>
      <vt:lpstr>Pipes</vt:lpstr>
      <vt:lpstr>Directives</vt:lpstr>
      <vt:lpstr>Angular Service</vt:lpstr>
      <vt:lpstr>Dependency Injection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awais</dc:creator>
  <cp:lastModifiedBy>Awais Cheema (Jonas Construction)</cp:lastModifiedBy>
  <cp:revision>41</cp:revision>
  <dcterms:created xsi:type="dcterms:W3CDTF">2019-05-26T15:51:52Z</dcterms:created>
  <dcterms:modified xsi:type="dcterms:W3CDTF">2019-05-28T11:28:07Z</dcterms:modified>
</cp:coreProperties>
</file>