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43891200"/>
  <p:notesSz cx="6858000" cy="9144000"/>
  <p:defaultTextStyle>
    <a:defPPr>
      <a:defRPr lang="en-US"/>
    </a:defPPr>
    <a:lvl1pPr marL="0" algn="l" defTabSz="4213555" rtl="0" eaLnBrk="1" latinLnBrk="0" hangingPunct="1">
      <a:defRPr sz="8294" kern="1200">
        <a:solidFill>
          <a:schemeClr val="tx1"/>
        </a:solidFill>
        <a:latin typeface="+mn-lt"/>
        <a:ea typeface="+mn-ea"/>
        <a:cs typeface="+mn-cs"/>
      </a:defRPr>
    </a:lvl1pPr>
    <a:lvl2pPr marL="2106778" algn="l" defTabSz="4213555" rtl="0" eaLnBrk="1" latinLnBrk="0" hangingPunct="1">
      <a:defRPr sz="8294" kern="1200">
        <a:solidFill>
          <a:schemeClr val="tx1"/>
        </a:solidFill>
        <a:latin typeface="+mn-lt"/>
        <a:ea typeface="+mn-ea"/>
        <a:cs typeface="+mn-cs"/>
      </a:defRPr>
    </a:lvl2pPr>
    <a:lvl3pPr marL="4213555" algn="l" defTabSz="4213555" rtl="0" eaLnBrk="1" latinLnBrk="0" hangingPunct="1">
      <a:defRPr sz="8294" kern="1200">
        <a:solidFill>
          <a:schemeClr val="tx1"/>
        </a:solidFill>
        <a:latin typeface="+mn-lt"/>
        <a:ea typeface="+mn-ea"/>
        <a:cs typeface="+mn-cs"/>
      </a:defRPr>
    </a:lvl3pPr>
    <a:lvl4pPr marL="6320333" algn="l" defTabSz="4213555" rtl="0" eaLnBrk="1" latinLnBrk="0" hangingPunct="1">
      <a:defRPr sz="8294" kern="1200">
        <a:solidFill>
          <a:schemeClr val="tx1"/>
        </a:solidFill>
        <a:latin typeface="+mn-lt"/>
        <a:ea typeface="+mn-ea"/>
        <a:cs typeface="+mn-cs"/>
      </a:defRPr>
    </a:lvl4pPr>
    <a:lvl5pPr marL="8427110" algn="l" defTabSz="4213555" rtl="0" eaLnBrk="1" latinLnBrk="0" hangingPunct="1">
      <a:defRPr sz="8294" kern="1200">
        <a:solidFill>
          <a:schemeClr val="tx1"/>
        </a:solidFill>
        <a:latin typeface="+mn-lt"/>
        <a:ea typeface="+mn-ea"/>
        <a:cs typeface="+mn-cs"/>
      </a:defRPr>
    </a:lvl5pPr>
    <a:lvl6pPr marL="10533888" algn="l" defTabSz="4213555" rtl="0" eaLnBrk="1" latinLnBrk="0" hangingPunct="1">
      <a:defRPr sz="8294" kern="1200">
        <a:solidFill>
          <a:schemeClr val="tx1"/>
        </a:solidFill>
        <a:latin typeface="+mn-lt"/>
        <a:ea typeface="+mn-ea"/>
        <a:cs typeface="+mn-cs"/>
      </a:defRPr>
    </a:lvl6pPr>
    <a:lvl7pPr marL="12640666" algn="l" defTabSz="4213555" rtl="0" eaLnBrk="1" latinLnBrk="0" hangingPunct="1">
      <a:defRPr sz="8294" kern="1200">
        <a:solidFill>
          <a:schemeClr val="tx1"/>
        </a:solidFill>
        <a:latin typeface="+mn-lt"/>
        <a:ea typeface="+mn-ea"/>
        <a:cs typeface="+mn-cs"/>
      </a:defRPr>
    </a:lvl7pPr>
    <a:lvl8pPr marL="14747443" algn="l" defTabSz="4213555" rtl="0" eaLnBrk="1" latinLnBrk="0" hangingPunct="1">
      <a:defRPr sz="8294" kern="1200">
        <a:solidFill>
          <a:schemeClr val="tx1"/>
        </a:solidFill>
        <a:latin typeface="+mn-lt"/>
        <a:ea typeface="+mn-ea"/>
        <a:cs typeface="+mn-cs"/>
      </a:defRPr>
    </a:lvl8pPr>
    <a:lvl9pPr marL="16854221" algn="l" defTabSz="4213555" rtl="0" eaLnBrk="1" latinLnBrk="0" hangingPunct="1">
      <a:defRPr sz="8294"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33" d="100"/>
          <a:sy n="33" d="100"/>
        </p:scale>
        <p:origin x="312"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7183123"/>
            <a:ext cx="37307520" cy="1528064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23053043"/>
            <a:ext cx="32918400" cy="10596877"/>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9E538C-A645-4A61-8061-296E55B8BFF2}" type="datetimeFigureOut">
              <a:rPr lang="en-US" smtClean="0"/>
              <a:t>2/27/2017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E1A122-46CA-43EF-850B-B06C3BF0192B}" type="slidenum">
              <a:rPr lang="en-US" smtClean="0"/>
              <a:t>‹#›</a:t>
            </a:fld>
            <a:endParaRPr lang="en-US"/>
          </a:p>
        </p:txBody>
      </p:sp>
    </p:spTree>
    <p:extLst>
      <p:ext uri="{BB962C8B-B14F-4D97-AF65-F5344CB8AC3E}">
        <p14:creationId xmlns:p14="http://schemas.microsoft.com/office/powerpoint/2010/main" val="1651912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9E538C-A645-4A61-8061-296E55B8BFF2}" type="datetimeFigureOut">
              <a:rPr lang="en-US" smtClean="0"/>
              <a:t>2/27/2017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E1A122-46CA-43EF-850B-B06C3BF0192B}" type="slidenum">
              <a:rPr lang="en-US" smtClean="0"/>
              <a:t>‹#›</a:t>
            </a:fld>
            <a:endParaRPr lang="en-US"/>
          </a:p>
        </p:txBody>
      </p:sp>
    </p:spTree>
    <p:extLst>
      <p:ext uri="{BB962C8B-B14F-4D97-AF65-F5344CB8AC3E}">
        <p14:creationId xmlns:p14="http://schemas.microsoft.com/office/powerpoint/2010/main" val="4181852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2336800"/>
            <a:ext cx="9464040" cy="371957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2336800"/>
            <a:ext cx="27843480" cy="37195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9E538C-A645-4A61-8061-296E55B8BFF2}" type="datetimeFigureOut">
              <a:rPr lang="en-US" smtClean="0"/>
              <a:t>2/27/2017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E1A122-46CA-43EF-850B-B06C3BF0192B}" type="slidenum">
              <a:rPr lang="en-US" smtClean="0"/>
              <a:t>‹#›</a:t>
            </a:fld>
            <a:endParaRPr lang="en-US"/>
          </a:p>
        </p:txBody>
      </p:sp>
    </p:spTree>
    <p:extLst>
      <p:ext uri="{BB962C8B-B14F-4D97-AF65-F5344CB8AC3E}">
        <p14:creationId xmlns:p14="http://schemas.microsoft.com/office/powerpoint/2010/main" val="3963432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9E538C-A645-4A61-8061-296E55B8BFF2}" type="datetimeFigureOut">
              <a:rPr lang="en-US" smtClean="0"/>
              <a:t>2/27/2017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E1A122-46CA-43EF-850B-B06C3BF0192B}" type="slidenum">
              <a:rPr lang="en-US" smtClean="0"/>
              <a:t>‹#›</a:t>
            </a:fld>
            <a:endParaRPr lang="en-US"/>
          </a:p>
        </p:txBody>
      </p:sp>
    </p:spTree>
    <p:extLst>
      <p:ext uri="{BB962C8B-B14F-4D97-AF65-F5344CB8AC3E}">
        <p14:creationId xmlns:p14="http://schemas.microsoft.com/office/powerpoint/2010/main" val="2473689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10942333"/>
            <a:ext cx="37856160" cy="18257517"/>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9372573"/>
            <a:ext cx="37856160" cy="9601197"/>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9E538C-A645-4A61-8061-296E55B8BFF2}" type="datetimeFigureOut">
              <a:rPr lang="en-US" smtClean="0"/>
              <a:t>2/27/2017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E1A122-46CA-43EF-850B-B06C3BF0192B}" type="slidenum">
              <a:rPr lang="en-US" smtClean="0"/>
              <a:t>‹#›</a:t>
            </a:fld>
            <a:endParaRPr lang="en-US"/>
          </a:p>
        </p:txBody>
      </p:sp>
    </p:spTree>
    <p:extLst>
      <p:ext uri="{BB962C8B-B14F-4D97-AF65-F5344CB8AC3E}">
        <p14:creationId xmlns:p14="http://schemas.microsoft.com/office/powerpoint/2010/main" val="2846386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11684000"/>
            <a:ext cx="18653760" cy="27848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11684000"/>
            <a:ext cx="18653760" cy="27848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9E538C-A645-4A61-8061-296E55B8BFF2}" type="datetimeFigureOut">
              <a:rPr lang="en-US" smtClean="0"/>
              <a:t>2/27/2017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E1A122-46CA-43EF-850B-B06C3BF0192B}" type="slidenum">
              <a:rPr lang="en-US" smtClean="0"/>
              <a:t>‹#›</a:t>
            </a:fld>
            <a:endParaRPr lang="en-US"/>
          </a:p>
        </p:txBody>
      </p:sp>
    </p:spTree>
    <p:extLst>
      <p:ext uri="{BB962C8B-B14F-4D97-AF65-F5344CB8AC3E}">
        <p14:creationId xmlns:p14="http://schemas.microsoft.com/office/powerpoint/2010/main" val="128379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336810"/>
            <a:ext cx="37856160" cy="848360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10759443"/>
            <a:ext cx="18568032" cy="5273037"/>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6032480"/>
            <a:ext cx="18568032" cy="23581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10759443"/>
            <a:ext cx="18659477" cy="5273037"/>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2" y="16032480"/>
            <a:ext cx="18659477" cy="23581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9E538C-A645-4A61-8061-296E55B8BFF2}" type="datetimeFigureOut">
              <a:rPr lang="en-US" smtClean="0"/>
              <a:t>2/27/2017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E1A122-46CA-43EF-850B-B06C3BF0192B}" type="slidenum">
              <a:rPr lang="en-US" smtClean="0"/>
              <a:t>‹#›</a:t>
            </a:fld>
            <a:endParaRPr lang="en-US"/>
          </a:p>
        </p:txBody>
      </p:sp>
    </p:spTree>
    <p:extLst>
      <p:ext uri="{BB962C8B-B14F-4D97-AF65-F5344CB8AC3E}">
        <p14:creationId xmlns:p14="http://schemas.microsoft.com/office/powerpoint/2010/main" val="3714124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9E538C-A645-4A61-8061-296E55B8BFF2}" type="datetimeFigureOut">
              <a:rPr lang="en-US" smtClean="0"/>
              <a:t>2/27/2017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E1A122-46CA-43EF-850B-B06C3BF0192B}" type="slidenum">
              <a:rPr lang="en-US" smtClean="0"/>
              <a:t>‹#›</a:t>
            </a:fld>
            <a:endParaRPr lang="en-US"/>
          </a:p>
        </p:txBody>
      </p:sp>
    </p:spTree>
    <p:extLst>
      <p:ext uri="{BB962C8B-B14F-4D97-AF65-F5344CB8AC3E}">
        <p14:creationId xmlns:p14="http://schemas.microsoft.com/office/powerpoint/2010/main" val="784181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9E538C-A645-4A61-8061-296E55B8BFF2}" type="datetimeFigureOut">
              <a:rPr lang="en-US" smtClean="0"/>
              <a:t>2/27/2017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E1A122-46CA-43EF-850B-B06C3BF0192B}" type="slidenum">
              <a:rPr lang="en-US" smtClean="0"/>
              <a:t>‹#›</a:t>
            </a:fld>
            <a:endParaRPr lang="en-US"/>
          </a:p>
        </p:txBody>
      </p:sp>
    </p:spTree>
    <p:extLst>
      <p:ext uri="{BB962C8B-B14F-4D97-AF65-F5344CB8AC3E}">
        <p14:creationId xmlns:p14="http://schemas.microsoft.com/office/powerpoint/2010/main" val="3099316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926080"/>
            <a:ext cx="14156054" cy="1024128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6319530"/>
            <a:ext cx="22219920" cy="311912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13167360"/>
            <a:ext cx="14156054" cy="24394163"/>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9E538C-A645-4A61-8061-296E55B8BFF2}" type="datetimeFigureOut">
              <a:rPr lang="en-US" smtClean="0"/>
              <a:t>2/27/2017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E1A122-46CA-43EF-850B-B06C3BF0192B}" type="slidenum">
              <a:rPr lang="en-US" smtClean="0"/>
              <a:t>‹#›</a:t>
            </a:fld>
            <a:endParaRPr lang="en-US"/>
          </a:p>
        </p:txBody>
      </p:sp>
    </p:spTree>
    <p:extLst>
      <p:ext uri="{BB962C8B-B14F-4D97-AF65-F5344CB8AC3E}">
        <p14:creationId xmlns:p14="http://schemas.microsoft.com/office/powerpoint/2010/main" val="2722957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926080"/>
            <a:ext cx="14156054" cy="1024128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6319530"/>
            <a:ext cx="22219920" cy="311912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3023237" y="13167360"/>
            <a:ext cx="14156054" cy="24394163"/>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9E538C-A645-4A61-8061-296E55B8BFF2}" type="datetimeFigureOut">
              <a:rPr lang="en-US" smtClean="0"/>
              <a:t>2/27/2017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E1A122-46CA-43EF-850B-B06C3BF0192B}" type="slidenum">
              <a:rPr lang="en-US" smtClean="0"/>
              <a:t>‹#›</a:t>
            </a:fld>
            <a:endParaRPr lang="en-US"/>
          </a:p>
        </p:txBody>
      </p:sp>
    </p:spTree>
    <p:extLst>
      <p:ext uri="{BB962C8B-B14F-4D97-AF65-F5344CB8AC3E}">
        <p14:creationId xmlns:p14="http://schemas.microsoft.com/office/powerpoint/2010/main" val="1347605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2336810"/>
            <a:ext cx="37856160" cy="848360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11684000"/>
            <a:ext cx="37856160" cy="27848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40680650"/>
            <a:ext cx="9875520" cy="2336800"/>
          </a:xfrm>
          <a:prstGeom prst="rect">
            <a:avLst/>
          </a:prstGeom>
        </p:spPr>
        <p:txBody>
          <a:bodyPr vert="horz" lIns="91440" tIns="45720" rIns="91440" bIns="45720" rtlCol="0" anchor="ctr"/>
          <a:lstStyle>
            <a:lvl1pPr algn="l">
              <a:defRPr sz="5760">
                <a:solidFill>
                  <a:schemeClr val="tx1">
                    <a:tint val="75000"/>
                  </a:schemeClr>
                </a:solidFill>
              </a:defRPr>
            </a:lvl1pPr>
          </a:lstStyle>
          <a:p>
            <a:fld id="{849E538C-A645-4A61-8061-296E55B8BFF2}" type="datetimeFigureOut">
              <a:rPr lang="en-US" smtClean="0"/>
              <a:t>2/27/2017</a:t>
            </a:fld>
            <a:endParaRPr lang="en-US"/>
          </a:p>
        </p:txBody>
      </p:sp>
      <p:sp>
        <p:nvSpPr>
          <p:cNvPr id="5" name="Footer Placeholder 4"/>
          <p:cNvSpPr>
            <a:spLocks noGrp="1"/>
          </p:cNvSpPr>
          <p:nvPr>
            <p:ph type="ftr" sz="quarter" idx="3"/>
          </p:nvPr>
        </p:nvSpPr>
        <p:spPr>
          <a:xfrm>
            <a:off x="14538960" y="40680650"/>
            <a:ext cx="14813280" cy="23368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40680650"/>
            <a:ext cx="9875520" cy="2336800"/>
          </a:xfrm>
          <a:prstGeom prst="rect">
            <a:avLst/>
          </a:prstGeom>
        </p:spPr>
        <p:txBody>
          <a:bodyPr vert="horz" lIns="91440" tIns="45720" rIns="91440" bIns="45720" rtlCol="0" anchor="ctr"/>
          <a:lstStyle>
            <a:lvl1pPr algn="r">
              <a:defRPr sz="5760">
                <a:solidFill>
                  <a:schemeClr val="tx1">
                    <a:tint val="75000"/>
                  </a:schemeClr>
                </a:solidFill>
              </a:defRPr>
            </a:lvl1pPr>
          </a:lstStyle>
          <a:p>
            <a:fld id="{2BE1A122-46CA-43EF-850B-B06C3BF0192B}" type="slidenum">
              <a:rPr lang="en-US" smtClean="0"/>
              <a:t>‹#›</a:t>
            </a:fld>
            <a:endParaRPr lang="en-US"/>
          </a:p>
        </p:txBody>
      </p:sp>
    </p:spTree>
    <p:extLst>
      <p:ext uri="{BB962C8B-B14F-4D97-AF65-F5344CB8AC3E}">
        <p14:creationId xmlns:p14="http://schemas.microsoft.com/office/powerpoint/2010/main" val="1109265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34518" y="1828800"/>
            <a:ext cx="29422165" cy="2954655"/>
          </a:xfrm>
          <a:prstGeom prst="rect">
            <a:avLst/>
          </a:prstGeom>
          <a:noFill/>
        </p:spPr>
        <p:txBody>
          <a:bodyPr wrap="square" rtlCol="0">
            <a:spAutoFit/>
          </a:bodyPr>
          <a:lstStyle/>
          <a:p>
            <a:pPr algn="ctr"/>
            <a:r>
              <a:rPr lang="en-US" sz="6600" dirty="0" smtClean="0">
                <a:latin typeface="Times New Roman" panose="02020603050405020304" pitchFamily="18" charset="0"/>
                <a:cs typeface="Times New Roman" panose="02020603050405020304" pitchFamily="18" charset="0"/>
              </a:rPr>
              <a:t>In-Situ and Above-Ground Chemical Oxidation Strategies for Treating Hazardous </a:t>
            </a:r>
            <a:r>
              <a:rPr lang="en-US" sz="6600" dirty="0" err="1" smtClean="0">
                <a:latin typeface="Times New Roman" panose="02020603050405020304" pitchFamily="18" charset="0"/>
                <a:cs typeface="Times New Roman" panose="02020603050405020304" pitchFamily="18" charset="0"/>
              </a:rPr>
              <a:t>Flowback</a:t>
            </a:r>
            <a:r>
              <a:rPr lang="en-US" sz="6600" dirty="0" smtClean="0">
                <a:latin typeface="Times New Roman" panose="02020603050405020304" pitchFamily="18" charset="0"/>
                <a:cs typeface="Times New Roman" panose="02020603050405020304" pitchFamily="18" charset="0"/>
              </a:rPr>
              <a:t> Water Generated from Hydraulic Fracturing:</a:t>
            </a:r>
          </a:p>
          <a:p>
            <a:pPr algn="ctr"/>
            <a:r>
              <a:rPr lang="en-US" sz="5400" dirty="0" smtClean="0">
                <a:latin typeface="Times New Roman" panose="02020603050405020304" pitchFamily="18" charset="0"/>
                <a:cs typeface="Times New Roman" panose="02020603050405020304" pitchFamily="18" charset="0"/>
              </a:rPr>
              <a:t>Mineralogical mechanisms controlling radium retention and release</a:t>
            </a:r>
            <a:endParaRPr lang="en-US" sz="5400" dirty="0">
              <a:latin typeface="Times New Roman" panose="02020603050405020304" pitchFamily="18" charset="0"/>
              <a:cs typeface="Times New Roman" panose="02020603050405020304" pitchFamily="18" charset="0"/>
            </a:endParaRPr>
          </a:p>
        </p:txBody>
      </p:sp>
      <p:sp>
        <p:nvSpPr>
          <p:cNvPr id="5" name="Rectangle 4"/>
          <p:cNvSpPr/>
          <p:nvPr/>
        </p:nvSpPr>
        <p:spPr>
          <a:xfrm>
            <a:off x="2659916" y="8699516"/>
            <a:ext cx="16802693" cy="11172289"/>
          </a:xfrm>
          <a:prstGeom prst="rect">
            <a:avLst/>
          </a:prstGeom>
        </p:spPr>
        <p:txBody>
          <a:bodyPr wrap="square">
            <a:spAutoFit/>
          </a:bodyPr>
          <a:lstStyle/>
          <a:p>
            <a:pPr algn="just"/>
            <a:r>
              <a:rPr lang="en-US" sz="3600" dirty="0" err="1" smtClean="0">
                <a:solidFill>
                  <a:srgbClr val="000000"/>
                </a:solidFill>
                <a:latin typeface="Times New Roman" panose="02020603050405020304" pitchFamily="18" charset="0"/>
                <a:cs typeface="Times New Roman" panose="02020603050405020304" pitchFamily="18" charset="0"/>
              </a:rPr>
              <a:t>Flowback</a:t>
            </a:r>
            <a:r>
              <a:rPr lang="en-US" sz="3600" dirty="0" smtClean="0">
                <a:solidFill>
                  <a:srgbClr val="000000"/>
                </a:solidFill>
                <a:latin typeface="Times New Roman" panose="02020603050405020304" pitchFamily="18" charset="0"/>
                <a:cs typeface="Times New Roman" panose="02020603050405020304" pitchFamily="18" charset="0"/>
              </a:rPr>
              <a:t> and produced water (referred to as </a:t>
            </a:r>
            <a:r>
              <a:rPr lang="en-US" sz="3600" dirty="0" err="1" smtClean="0">
                <a:solidFill>
                  <a:srgbClr val="000000"/>
                </a:solidFill>
                <a:latin typeface="Times New Roman" panose="02020603050405020304" pitchFamily="18" charset="0"/>
                <a:cs typeface="Times New Roman" panose="02020603050405020304" pitchFamily="18" charset="0"/>
              </a:rPr>
              <a:t>flowback</a:t>
            </a:r>
            <a:r>
              <a:rPr lang="en-US" sz="3600" dirty="0" smtClean="0">
                <a:solidFill>
                  <a:srgbClr val="000000"/>
                </a:solidFill>
                <a:latin typeface="Times New Roman" panose="02020603050405020304" pitchFamily="18" charset="0"/>
                <a:cs typeface="Times New Roman" panose="02020603050405020304" pitchFamily="18" charset="0"/>
              </a:rPr>
              <a:t> water) resulting from hydraulic fracturing contains a complex milieu of anthropogenic and natural chemical constituents including naturally occurring toxic inorganic elements such as strontium, barium and naturally occurring radioactive materials such as </a:t>
            </a:r>
            <a:r>
              <a:rPr lang="en-US" sz="3600" baseline="30000" dirty="0" smtClean="0">
                <a:solidFill>
                  <a:srgbClr val="000000"/>
                </a:solidFill>
                <a:latin typeface="Times New Roman" panose="02020603050405020304" pitchFamily="18" charset="0"/>
                <a:cs typeface="Times New Roman" panose="02020603050405020304" pitchFamily="18" charset="0"/>
              </a:rPr>
              <a:t>226</a:t>
            </a:r>
            <a:r>
              <a:rPr lang="en-US" sz="3600" dirty="0" smtClean="0">
                <a:solidFill>
                  <a:srgbClr val="000000"/>
                </a:solidFill>
                <a:latin typeface="Times New Roman" panose="02020603050405020304" pitchFamily="18" charset="0"/>
                <a:cs typeface="Times New Roman" panose="02020603050405020304" pitchFamily="18" charset="0"/>
              </a:rPr>
              <a:t>Radium. </a:t>
            </a:r>
            <a:r>
              <a:rPr lang="en-US" sz="3600" dirty="0" smtClean="0">
                <a:solidFill>
                  <a:srgbClr val="000000"/>
                </a:solidFill>
                <a:latin typeface="Times New Roman" panose="02020603050405020304" pitchFamily="18" charset="0"/>
                <a:cs typeface="Times New Roman" panose="02020603050405020304" pitchFamily="18" charset="0"/>
              </a:rPr>
              <a:t>Typical produced water concentrations of </a:t>
            </a:r>
            <a:r>
              <a:rPr lang="en-US" sz="3600" baseline="30000" dirty="0" smtClean="0">
                <a:solidFill>
                  <a:srgbClr val="000000"/>
                </a:solidFill>
                <a:latin typeface="Times New Roman" panose="02020603050405020304" pitchFamily="18" charset="0"/>
                <a:cs typeface="Times New Roman" panose="02020603050405020304" pitchFamily="18" charset="0"/>
              </a:rPr>
              <a:t>226</a:t>
            </a:r>
            <a:r>
              <a:rPr lang="en-US" sz="3600" dirty="0" smtClean="0">
                <a:solidFill>
                  <a:srgbClr val="000000"/>
                </a:solidFill>
                <a:latin typeface="Times New Roman" panose="02020603050405020304" pitchFamily="18" charset="0"/>
                <a:cs typeface="Times New Roman" panose="02020603050405020304" pitchFamily="18" charset="0"/>
              </a:rPr>
              <a:t>Ra range from .102-343 </a:t>
            </a:r>
            <a:r>
              <a:rPr lang="en-US" sz="3600" dirty="0" err="1" smtClean="0">
                <a:solidFill>
                  <a:srgbClr val="000000"/>
                </a:solidFill>
                <a:latin typeface="Times New Roman" panose="02020603050405020304" pitchFamily="18" charset="0"/>
                <a:cs typeface="Times New Roman" panose="02020603050405020304" pitchFamily="18" charset="0"/>
              </a:rPr>
              <a:t>Bq</a:t>
            </a:r>
            <a:r>
              <a:rPr lang="en-US" sz="3600" dirty="0" smtClean="0">
                <a:solidFill>
                  <a:srgbClr val="000000"/>
                </a:solidFill>
                <a:latin typeface="Times New Roman" panose="02020603050405020304" pitchFamily="18" charset="0"/>
                <a:cs typeface="Times New Roman" panose="02020603050405020304" pitchFamily="18" charset="0"/>
              </a:rPr>
              <a:t>/L, often exceeding the EPA drinking water standard of 0.185 </a:t>
            </a:r>
            <a:r>
              <a:rPr lang="en-US" sz="3600" dirty="0" err="1" smtClean="0">
                <a:solidFill>
                  <a:srgbClr val="000000"/>
                </a:solidFill>
                <a:latin typeface="Times New Roman" panose="02020603050405020304" pitchFamily="18" charset="0"/>
                <a:cs typeface="Times New Roman" panose="02020603050405020304" pitchFamily="18" charset="0"/>
              </a:rPr>
              <a:t>Bq</a:t>
            </a:r>
            <a:r>
              <a:rPr lang="en-US" sz="3600" dirty="0" smtClean="0">
                <a:solidFill>
                  <a:srgbClr val="000000"/>
                </a:solidFill>
                <a:latin typeface="Times New Roman" panose="02020603050405020304" pitchFamily="18" charset="0"/>
                <a:cs typeface="Times New Roman" panose="02020603050405020304" pitchFamily="18" charset="0"/>
              </a:rPr>
              <a:t>/L. Radium isotopes are naturally sourced to solution by radioactive decay of the parent products uranium and thorium, where alpha recoil liberates Ra isotopes from aquifer solids. They then accumulate until they are removed by hydrologic flushing or they reach secular equilibrium with the parent isotopes. Once in solution, Ra isotope transport is primarily controlled by sorption to mineral and organic surfaces. To date, there is minimal study of alpha recoil processes that source Ra to solution, nor a comprehensive model of Ra sorption to minerals typically found in the highly saline, anoxic formations. Prediction of these two critical processes will enable the development of methods to reduce or retard Ra associated with </a:t>
            </a:r>
            <a:r>
              <a:rPr lang="en-US" sz="3600" dirty="0" err="1" smtClean="0">
                <a:solidFill>
                  <a:srgbClr val="000000"/>
                </a:solidFill>
                <a:latin typeface="Times New Roman" panose="02020603050405020304" pitchFamily="18" charset="0"/>
                <a:cs typeface="Times New Roman" panose="02020603050405020304" pitchFamily="18" charset="0"/>
              </a:rPr>
              <a:t>flowback</a:t>
            </a:r>
            <a:r>
              <a:rPr lang="en-US" sz="3600" dirty="0" smtClean="0">
                <a:solidFill>
                  <a:srgbClr val="000000"/>
                </a:solidFill>
                <a:latin typeface="Times New Roman" panose="02020603050405020304" pitchFamily="18" charset="0"/>
                <a:cs typeface="Times New Roman" panose="02020603050405020304" pitchFamily="18" charset="0"/>
              </a:rPr>
              <a:t> and produced water. Here we present experimental studies of these two Ra processes, alpha recoil and mineral sorption. We present measurements of Ra alpha recoil fluxes from shale samples in the Marcellus formation, as well as measurements of Ra sorption to key mineral phases found in deep formations. These results suggest that geochemical disturbances associated with hydraulic fracturing injections may drive enhanced release of Ra, but minimization of those disturbances can reduce the total hazard of </a:t>
            </a:r>
            <a:r>
              <a:rPr lang="en-US" sz="3600" dirty="0" err="1" smtClean="0">
                <a:solidFill>
                  <a:srgbClr val="000000"/>
                </a:solidFill>
                <a:latin typeface="Times New Roman" panose="02020603050405020304" pitchFamily="18" charset="0"/>
                <a:cs typeface="Times New Roman" panose="02020603050405020304" pitchFamily="18" charset="0"/>
              </a:rPr>
              <a:t>flowback</a:t>
            </a:r>
            <a:r>
              <a:rPr lang="en-US" sz="3600" dirty="0" smtClean="0">
                <a:solidFill>
                  <a:srgbClr val="000000"/>
                </a:solidFill>
                <a:latin typeface="Times New Roman" panose="02020603050405020304" pitchFamily="18" charset="0"/>
                <a:cs typeface="Times New Roman" panose="02020603050405020304" pitchFamily="18" charset="0"/>
              </a:rPr>
              <a:t> and produced water.</a:t>
            </a:r>
            <a:endParaRPr lang="en-US" sz="3600" dirty="0">
              <a:solidFill>
                <a:srgbClr val="0000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32046272" y="7399302"/>
            <a:ext cx="3310528" cy="830997"/>
          </a:xfrm>
          <a:prstGeom prst="rect">
            <a:avLst/>
          </a:prstGeom>
          <a:noFill/>
        </p:spPr>
        <p:txBody>
          <a:bodyPr wrap="square" rtlCol="0">
            <a:spAutoFit/>
          </a:bodyPr>
          <a:lstStyle/>
          <a:p>
            <a:r>
              <a:rPr lang="en-US" sz="4800" b="1" u="sng" dirty="0" smtClean="0">
                <a:latin typeface="Times New Roman" panose="02020603050405020304" pitchFamily="18" charset="0"/>
                <a:cs typeface="Times New Roman" panose="02020603050405020304" pitchFamily="18" charset="0"/>
              </a:rPr>
              <a:t>III. Results</a:t>
            </a:r>
            <a:endParaRPr lang="en-US" sz="4800" b="1" u="sng" dirty="0">
              <a:latin typeface="Times New Roman" panose="02020603050405020304" pitchFamily="18" charset="0"/>
              <a:cs typeface="Times New Roman" panose="02020603050405020304" pitchFamily="18" charset="0"/>
            </a:endParaRPr>
          </a:p>
        </p:txBody>
      </p:sp>
      <p:sp>
        <p:nvSpPr>
          <p:cNvPr id="7" name="TextBox 6"/>
          <p:cNvSpPr txBox="1"/>
          <p:nvPr/>
        </p:nvSpPr>
        <p:spPr>
          <a:xfrm>
            <a:off x="8079132" y="21895639"/>
            <a:ext cx="4608440" cy="845600"/>
          </a:xfrm>
          <a:prstGeom prst="rect">
            <a:avLst/>
          </a:prstGeom>
          <a:noFill/>
        </p:spPr>
        <p:txBody>
          <a:bodyPr wrap="square" rtlCol="0">
            <a:spAutoFit/>
          </a:bodyPr>
          <a:lstStyle/>
          <a:p>
            <a:pPr algn="ctr"/>
            <a:r>
              <a:rPr lang="en-US" sz="4800" b="1" u="sng" dirty="0" smtClean="0">
                <a:latin typeface="Times New Roman" panose="02020603050405020304" pitchFamily="18" charset="0"/>
                <a:cs typeface="Times New Roman" panose="02020603050405020304" pitchFamily="18" charset="0"/>
              </a:rPr>
              <a:t>II. Methodology</a:t>
            </a:r>
            <a:endParaRPr lang="en-US" sz="4800" b="1" u="sng"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06967" y="33954508"/>
            <a:ext cx="8077574" cy="6058181"/>
          </a:xfrm>
          <a:prstGeom prst="rect">
            <a:avLst/>
          </a:prstGeom>
        </p:spPr>
      </p:pic>
      <p:pic>
        <p:nvPicPr>
          <p:cNvPr id="12" name="Picture 11"/>
          <p:cNvPicPr>
            <a:picLocks noChangeAspect="1"/>
          </p:cNvPicPr>
          <p:nvPr/>
        </p:nvPicPr>
        <p:blipFill rotWithShape="1">
          <a:blip r:embed="rId3" cstate="print">
            <a:extLst>
              <a:ext uri="{28A0092B-C50C-407E-A947-70E740481C1C}">
                <a14:useLocalDpi xmlns:a14="http://schemas.microsoft.com/office/drawing/2010/main" val="0"/>
              </a:ext>
            </a:extLst>
          </a:blip>
          <a:srcRect t="10302" r="10587" b="8842"/>
          <a:stretch/>
        </p:blipFill>
        <p:spPr>
          <a:xfrm>
            <a:off x="3052549" y="28075177"/>
            <a:ext cx="6784984" cy="3451285"/>
          </a:xfrm>
          <a:prstGeom prst="rect">
            <a:avLst/>
          </a:prstGeom>
        </p:spPr>
      </p:pic>
      <p:sp>
        <p:nvSpPr>
          <p:cNvPr id="13" name="TextBox 12"/>
          <p:cNvSpPr txBox="1"/>
          <p:nvPr/>
        </p:nvSpPr>
        <p:spPr>
          <a:xfrm>
            <a:off x="2936433" y="26456273"/>
            <a:ext cx="4221052" cy="954107"/>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Granite</a:t>
            </a:r>
            <a:endParaRPr lang="en-US"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BET </a:t>
            </a:r>
            <a:r>
              <a:rPr lang="en-US" sz="2800" b="1"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2.9 m</a:t>
            </a:r>
            <a:r>
              <a:rPr lang="en-US" sz="2800" b="1" baseline="30000" dirty="0">
                <a:latin typeface="Times New Roman" panose="02020603050405020304" pitchFamily="18" charset="0"/>
                <a:cs typeface="Times New Roman" panose="02020603050405020304" pitchFamily="18" charset="0"/>
              </a:rPr>
              <a:t>2</a:t>
            </a:r>
            <a:r>
              <a:rPr lang="en-US" sz="2800" b="1" dirty="0">
                <a:latin typeface="Times New Roman" panose="02020603050405020304" pitchFamily="18" charset="0"/>
                <a:cs typeface="Times New Roman" panose="02020603050405020304" pitchFamily="18" charset="0"/>
              </a:rPr>
              <a:t>/g</a:t>
            </a:r>
          </a:p>
        </p:txBody>
      </p:sp>
      <p:pic>
        <p:nvPicPr>
          <p:cNvPr id="14" name="Picture 2" descr="IMG_089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10203"/>
          <a:stretch/>
        </p:blipFill>
        <p:spPr bwMode="auto">
          <a:xfrm>
            <a:off x="3124279" y="24441223"/>
            <a:ext cx="3433884" cy="201407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l="23009"/>
          <a:stretch/>
        </p:blipFill>
        <p:spPr>
          <a:xfrm>
            <a:off x="7015537" y="24421627"/>
            <a:ext cx="2985635" cy="2181333"/>
          </a:xfrm>
          <a:prstGeom prst="rect">
            <a:avLst/>
          </a:prstGeom>
        </p:spPr>
      </p:pic>
      <p:grpSp>
        <p:nvGrpSpPr>
          <p:cNvPr id="16" name="Group 15"/>
          <p:cNvGrpSpPr/>
          <p:nvPr/>
        </p:nvGrpSpPr>
        <p:grpSpPr>
          <a:xfrm>
            <a:off x="10637267" y="24281713"/>
            <a:ext cx="4860482" cy="3883469"/>
            <a:chOff x="5405013" y="255784"/>
            <a:chExt cx="3864718" cy="3390900"/>
          </a:xfrm>
        </p:grpSpPr>
        <p:pic>
          <p:nvPicPr>
            <p:cNvPr id="17" name="Picture 16"/>
            <p:cNvPicPr>
              <a:picLocks noChangeAspect="1"/>
            </p:cNvPicPr>
            <p:nvPr/>
          </p:nvPicPr>
          <p:blipFill>
            <a:blip r:embed="rId6">
              <a:clrChange>
                <a:clrFrom>
                  <a:srgbClr val="FFFFFF"/>
                </a:clrFrom>
                <a:clrTo>
                  <a:srgbClr val="FFFFFF">
                    <a:alpha val="0"/>
                  </a:srgbClr>
                </a:clrTo>
              </a:clrChange>
            </a:blip>
            <a:stretch>
              <a:fillRect/>
            </a:stretch>
          </p:blipFill>
          <p:spPr>
            <a:xfrm>
              <a:off x="5405013" y="255784"/>
              <a:ext cx="3438525" cy="3390900"/>
            </a:xfrm>
            <a:prstGeom prst="rect">
              <a:avLst/>
            </a:prstGeom>
          </p:spPr>
        </p:pic>
        <p:sp>
          <p:nvSpPr>
            <p:cNvPr id="18" name="TextBox 17"/>
            <p:cNvSpPr txBox="1"/>
            <p:nvPr/>
          </p:nvSpPr>
          <p:spPr>
            <a:xfrm flipH="1">
              <a:off x="7758113" y="1781609"/>
              <a:ext cx="1511618" cy="833091"/>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10mM </a:t>
              </a:r>
              <a:r>
                <a:rPr lang="en-US" sz="2800" dirty="0" err="1">
                  <a:latin typeface="Times New Roman" panose="02020603050405020304" pitchFamily="18" charset="0"/>
                  <a:cs typeface="Times New Roman" panose="02020603050405020304" pitchFamily="18" charset="0"/>
                </a:rPr>
                <a:t>NaCl</a:t>
              </a:r>
              <a:endParaRPr lang="en-US" sz="2800" dirty="0">
                <a:latin typeface="Times New Roman" panose="02020603050405020304" pitchFamily="18" charset="0"/>
                <a:cs typeface="Times New Roman" panose="02020603050405020304" pitchFamily="18" charset="0"/>
              </a:endParaRPr>
            </a:p>
          </p:txBody>
        </p:sp>
        <p:cxnSp>
          <p:nvCxnSpPr>
            <p:cNvPr id="19" name="Straight Arrow Connector 18"/>
            <p:cNvCxnSpPr/>
            <p:nvPr/>
          </p:nvCxnSpPr>
          <p:spPr>
            <a:xfrm flipH="1">
              <a:off x="7300913" y="1966274"/>
              <a:ext cx="457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3099620" y="31672006"/>
            <a:ext cx="6498645" cy="954107"/>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Measured nuclide activities using Gamma-Ray </a:t>
            </a:r>
            <a:r>
              <a:rPr lang="en-US" sz="2800" b="1" dirty="0" smtClean="0">
                <a:latin typeface="Times New Roman" panose="02020603050405020304" pitchFamily="18" charset="0"/>
                <a:cs typeface="Times New Roman" panose="02020603050405020304" pitchFamily="18" charset="0"/>
              </a:rPr>
              <a:t>Spectrometer </a:t>
            </a:r>
            <a:endParaRPr lang="en-US" sz="2800" b="1"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6852929" y="26599558"/>
            <a:ext cx="3530423" cy="954107"/>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Marcellus </a:t>
            </a:r>
            <a:r>
              <a:rPr lang="en-US" sz="2800" b="1" dirty="0" smtClean="0">
                <a:latin typeface="Times New Roman" panose="02020603050405020304" pitchFamily="18" charset="0"/>
                <a:cs typeface="Times New Roman" panose="02020603050405020304" pitchFamily="18" charset="0"/>
              </a:rPr>
              <a:t>Shale, </a:t>
            </a:r>
            <a:r>
              <a:rPr lang="en-US" sz="2800" b="1" dirty="0">
                <a:latin typeface="Times New Roman" panose="02020603050405020304" pitchFamily="18" charset="0"/>
                <a:cs typeface="Times New Roman" panose="02020603050405020304" pitchFamily="18" charset="0"/>
              </a:rPr>
              <a:t>PA</a:t>
            </a:r>
          </a:p>
          <a:p>
            <a:r>
              <a:rPr lang="en-US" sz="2800" b="1" dirty="0" smtClean="0">
                <a:latin typeface="Times New Roman" panose="02020603050405020304" pitchFamily="18" charset="0"/>
                <a:cs typeface="Times New Roman" panose="02020603050405020304" pitchFamily="18" charset="0"/>
              </a:rPr>
              <a:t>BET 6.5 </a:t>
            </a:r>
            <a:r>
              <a:rPr lang="en-US" sz="2800" b="1" dirty="0">
                <a:latin typeface="Times New Roman" panose="02020603050405020304" pitchFamily="18" charset="0"/>
                <a:cs typeface="Times New Roman" panose="02020603050405020304" pitchFamily="18" charset="0"/>
              </a:rPr>
              <a:t>m</a:t>
            </a:r>
            <a:r>
              <a:rPr lang="en-US" sz="2800" b="1" baseline="30000" dirty="0">
                <a:latin typeface="Times New Roman" panose="02020603050405020304" pitchFamily="18" charset="0"/>
                <a:cs typeface="Times New Roman" panose="02020603050405020304" pitchFamily="18" charset="0"/>
              </a:rPr>
              <a:t>2</a:t>
            </a:r>
            <a:r>
              <a:rPr lang="en-US" sz="2800" b="1" dirty="0">
                <a:latin typeface="Times New Roman" panose="02020603050405020304" pitchFamily="18" charset="0"/>
                <a:cs typeface="Times New Roman" panose="02020603050405020304" pitchFamily="18" charset="0"/>
              </a:rPr>
              <a:t>/g</a:t>
            </a:r>
          </a:p>
        </p:txBody>
      </p:sp>
      <p:graphicFrame>
        <p:nvGraphicFramePr>
          <p:cNvPr id="22" name="Table 21"/>
          <p:cNvGraphicFramePr>
            <a:graphicFrameLocks noGrp="1"/>
          </p:cNvGraphicFramePr>
          <p:nvPr>
            <p:extLst>
              <p:ext uri="{D42A27DB-BD31-4B8C-83A1-F6EECF244321}">
                <p14:modId xmlns:p14="http://schemas.microsoft.com/office/powerpoint/2010/main" val="638004543"/>
              </p:ext>
            </p:extLst>
          </p:nvPr>
        </p:nvGraphicFramePr>
        <p:xfrm>
          <a:off x="9992693" y="29229937"/>
          <a:ext cx="5418843" cy="2121726"/>
        </p:xfrm>
        <a:graphic>
          <a:graphicData uri="http://schemas.openxmlformats.org/drawingml/2006/table">
            <a:tbl>
              <a:tblPr firstRow="1" bandRow="1">
                <a:tableStyleId>{0E3FDE45-AF77-4B5C-9715-49D594BDF05E}</a:tableStyleId>
              </a:tblPr>
              <a:tblGrid>
                <a:gridCol w="1806281"/>
                <a:gridCol w="1806281"/>
                <a:gridCol w="1806281"/>
              </a:tblGrid>
              <a:tr h="707242">
                <a:tc>
                  <a:txBody>
                    <a:bodyPr/>
                    <a:lstStyle/>
                    <a:p>
                      <a:endParaRPr lang="en-US" sz="28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800" dirty="0" smtClean="0">
                          <a:latin typeface="Times New Roman" panose="02020603050405020304" pitchFamily="18" charset="0"/>
                          <a:cs typeface="Times New Roman" panose="02020603050405020304" pitchFamily="18" charset="0"/>
                        </a:rPr>
                        <a:t>U</a:t>
                      </a:r>
                      <a:endParaRPr lang="en-US" sz="28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800" dirty="0" smtClean="0">
                          <a:latin typeface="Times New Roman" panose="02020603050405020304" pitchFamily="18" charset="0"/>
                          <a:cs typeface="Times New Roman" panose="02020603050405020304" pitchFamily="18" charset="0"/>
                        </a:rPr>
                        <a:t>Th</a:t>
                      </a:r>
                      <a:endParaRPr lang="en-US" sz="28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707242">
                <a:tc>
                  <a:txBody>
                    <a:bodyPr/>
                    <a:lstStyle/>
                    <a:p>
                      <a:r>
                        <a:rPr lang="en-US" sz="2800" dirty="0" smtClean="0">
                          <a:latin typeface="Times New Roman" panose="02020603050405020304" pitchFamily="18" charset="0"/>
                          <a:cs typeface="Times New Roman" panose="02020603050405020304" pitchFamily="18" charset="0"/>
                        </a:rPr>
                        <a:t>Granite</a:t>
                      </a:r>
                      <a:endParaRPr lang="en-US" sz="28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4389854" rtl="0" eaLnBrk="1" fontAlgn="auto" latinLnBrk="0" hangingPunct="1">
                        <a:lnSpc>
                          <a:spcPct val="100000"/>
                        </a:lnSpc>
                        <a:spcBef>
                          <a:spcPts val="0"/>
                        </a:spcBef>
                        <a:spcAft>
                          <a:spcPts val="0"/>
                        </a:spcAft>
                        <a:buClrTx/>
                        <a:buSzTx/>
                        <a:buFontTx/>
                        <a:buNone/>
                        <a:tabLst/>
                        <a:defRPr/>
                      </a:pPr>
                      <a:r>
                        <a:rPr lang="en-US" sz="2800" dirty="0" smtClean="0">
                          <a:latin typeface="Times New Roman" panose="02020603050405020304" pitchFamily="18" charset="0"/>
                          <a:cs typeface="Times New Roman" panose="02020603050405020304" pitchFamily="18" charset="0"/>
                        </a:rPr>
                        <a:t>3.38</a:t>
                      </a:r>
                      <a:r>
                        <a:rPr lang="en-US" sz="2800" baseline="0" dirty="0" smtClean="0">
                          <a:latin typeface="Times New Roman" panose="02020603050405020304" pitchFamily="18" charset="0"/>
                          <a:cs typeface="Times New Roman" panose="02020603050405020304" pitchFamily="18" charset="0"/>
                        </a:rPr>
                        <a:t> % </a:t>
                      </a:r>
                      <a:r>
                        <a:rPr lang="en-US" sz="2800" baseline="0" dirty="0" err="1" smtClean="0">
                          <a:latin typeface="Times New Roman" panose="02020603050405020304" pitchFamily="18" charset="0"/>
                          <a:cs typeface="Times New Roman" panose="02020603050405020304" pitchFamily="18" charset="0"/>
                        </a:rPr>
                        <a:t>wt</a:t>
                      </a:r>
                      <a:endParaRPr lang="en-US" sz="2800" dirty="0" smtClean="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800" dirty="0" smtClean="0">
                          <a:latin typeface="Times New Roman" panose="02020603050405020304" pitchFamily="18" charset="0"/>
                          <a:cs typeface="Times New Roman" panose="02020603050405020304" pitchFamily="18" charset="0"/>
                        </a:rPr>
                        <a:t>0.75 % </a:t>
                      </a:r>
                      <a:r>
                        <a:rPr lang="en-US" sz="2800" dirty="0" err="1" smtClean="0">
                          <a:latin typeface="Times New Roman" panose="02020603050405020304" pitchFamily="18" charset="0"/>
                          <a:cs typeface="Times New Roman" panose="02020603050405020304" pitchFamily="18" charset="0"/>
                        </a:rPr>
                        <a:t>wt</a:t>
                      </a:r>
                      <a:endParaRPr lang="en-US" sz="28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707242">
                <a:tc>
                  <a:txBody>
                    <a:bodyPr/>
                    <a:lstStyle/>
                    <a:p>
                      <a:r>
                        <a:rPr lang="en-US" sz="2800" dirty="0" smtClean="0">
                          <a:latin typeface="Times New Roman" panose="02020603050405020304" pitchFamily="18" charset="0"/>
                          <a:cs typeface="Times New Roman" panose="02020603050405020304" pitchFamily="18" charset="0"/>
                        </a:rPr>
                        <a:t>Shale </a:t>
                      </a:r>
                      <a:endParaRPr lang="en-US" sz="28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800" dirty="0" smtClean="0">
                          <a:latin typeface="Times New Roman" panose="02020603050405020304" pitchFamily="18" charset="0"/>
                          <a:cs typeface="Times New Roman" panose="02020603050405020304" pitchFamily="18" charset="0"/>
                        </a:rPr>
                        <a:t>18.97 ppm</a:t>
                      </a:r>
                      <a:endParaRPr lang="en-US" sz="28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800" dirty="0" smtClean="0">
                          <a:latin typeface="Times New Roman" panose="02020603050405020304" pitchFamily="18" charset="0"/>
                          <a:cs typeface="Times New Roman" panose="02020603050405020304" pitchFamily="18" charset="0"/>
                        </a:rPr>
                        <a:t>8.2</a:t>
                      </a:r>
                      <a:r>
                        <a:rPr lang="en-US" sz="2800" baseline="0" dirty="0" smtClean="0">
                          <a:latin typeface="Times New Roman" panose="02020603050405020304" pitchFamily="18" charset="0"/>
                          <a:cs typeface="Times New Roman" panose="02020603050405020304" pitchFamily="18" charset="0"/>
                        </a:rPr>
                        <a:t> ppm</a:t>
                      </a:r>
                      <a:endParaRPr lang="en-US" sz="28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bl>
          </a:graphicData>
        </a:graphic>
      </p:graphicFrame>
      <p:sp>
        <p:nvSpPr>
          <p:cNvPr id="23" name="TextBox 22"/>
          <p:cNvSpPr txBox="1"/>
          <p:nvPr/>
        </p:nvSpPr>
        <p:spPr>
          <a:xfrm>
            <a:off x="10001172" y="28108705"/>
            <a:ext cx="5410364" cy="954107"/>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U-Th concentration in acid digested samples as measured by ICP-MS*</a:t>
            </a:r>
          </a:p>
        </p:txBody>
      </p:sp>
      <p:sp>
        <p:nvSpPr>
          <p:cNvPr id="24" name="TextBox 23"/>
          <p:cNvSpPr txBox="1"/>
          <p:nvPr/>
        </p:nvSpPr>
        <p:spPr>
          <a:xfrm>
            <a:off x="10001172" y="31640421"/>
            <a:ext cx="5706332" cy="830997"/>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USGS SBC-1 is used as a reference material for ICP-MS analysis</a:t>
            </a:r>
          </a:p>
        </p:txBody>
      </p:sp>
      <p:pic>
        <p:nvPicPr>
          <p:cNvPr id="25" name="Pictur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747794" y="15122032"/>
            <a:ext cx="16080485" cy="10337454"/>
          </a:xfrm>
          <a:prstGeom prst="rect">
            <a:avLst/>
          </a:prstGeom>
        </p:spPr>
      </p:pic>
      <p:sp>
        <p:nvSpPr>
          <p:cNvPr id="27" name="TextBox 26"/>
          <p:cNvSpPr txBox="1"/>
          <p:nvPr/>
        </p:nvSpPr>
        <p:spPr>
          <a:xfrm>
            <a:off x="8348072" y="7399302"/>
            <a:ext cx="4070560" cy="830997"/>
          </a:xfrm>
          <a:prstGeom prst="rect">
            <a:avLst/>
          </a:prstGeom>
          <a:noFill/>
        </p:spPr>
        <p:txBody>
          <a:bodyPr wrap="square" rtlCol="0">
            <a:spAutoFit/>
          </a:bodyPr>
          <a:lstStyle/>
          <a:p>
            <a:pPr algn="ctr"/>
            <a:r>
              <a:rPr lang="en-US" sz="4800" b="1" u="sng" dirty="0" smtClean="0">
                <a:latin typeface="Times New Roman" panose="02020603050405020304" pitchFamily="18" charset="0"/>
                <a:cs typeface="Times New Roman" panose="02020603050405020304" pitchFamily="18" charset="0"/>
              </a:rPr>
              <a:t>I. Introduction</a:t>
            </a:r>
            <a:endParaRPr lang="en-US" sz="4800" b="1" u="sng" dirty="0">
              <a:latin typeface="Times New Roman" panose="02020603050405020304" pitchFamily="18" charset="0"/>
              <a:cs typeface="Times New Roman" panose="02020603050405020304" pitchFamily="18" charset="0"/>
            </a:endParaRPr>
          </a:p>
        </p:txBody>
      </p:sp>
      <p:sp>
        <p:nvSpPr>
          <p:cNvPr id="28" name="TextBox 27"/>
          <p:cNvSpPr txBox="1"/>
          <p:nvPr/>
        </p:nvSpPr>
        <p:spPr>
          <a:xfrm>
            <a:off x="28198916" y="29062812"/>
            <a:ext cx="9733936" cy="830997"/>
          </a:xfrm>
          <a:prstGeom prst="rect">
            <a:avLst/>
          </a:prstGeom>
          <a:noFill/>
        </p:spPr>
        <p:txBody>
          <a:bodyPr wrap="square" rtlCol="0">
            <a:spAutoFit/>
          </a:bodyPr>
          <a:lstStyle/>
          <a:p>
            <a:r>
              <a:rPr lang="en-US" sz="4800" b="1" u="sng" dirty="0" smtClean="0">
                <a:latin typeface="Times New Roman" panose="02020603050405020304" pitchFamily="18" charset="0"/>
                <a:cs typeface="Times New Roman" panose="02020603050405020304" pitchFamily="18" charset="0"/>
              </a:rPr>
              <a:t>IV. Conclusions and Future work</a:t>
            </a:r>
            <a:endParaRPr lang="en-US" sz="4800" b="1" u="sng"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26422392" y="25734049"/>
            <a:ext cx="14558287" cy="1754326"/>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latin typeface="Times New Roman" panose="02020603050405020304" pitchFamily="18" charset="0"/>
                <a:cs typeface="Times New Roman" panose="02020603050405020304" pitchFamily="18" charset="0"/>
              </a:rPr>
              <a:t>Radium easily displaced by other metals</a:t>
            </a:r>
          </a:p>
          <a:p>
            <a:pPr marL="571500" indent="-571500">
              <a:buFont typeface="Arial" panose="020B0604020202020204" pitchFamily="34" charset="0"/>
              <a:buChar char="•"/>
            </a:pPr>
            <a:r>
              <a:rPr lang="en-US" sz="3600" dirty="0" smtClean="0">
                <a:latin typeface="Times New Roman" panose="02020603050405020304" pitchFamily="18" charset="0"/>
                <a:cs typeface="Times New Roman" panose="02020603050405020304" pitchFamily="18" charset="0"/>
              </a:rPr>
              <a:t>Significant sorption onto Iron (</a:t>
            </a:r>
            <a:r>
              <a:rPr lang="en-US" sz="3600" dirty="0" err="1" smtClean="0">
                <a:latin typeface="Times New Roman" panose="02020603050405020304" pitchFamily="18" charset="0"/>
                <a:cs typeface="Times New Roman" panose="02020603050405020304" pitchFamily="18" charset="0"/>
              </a:rPr>
              <a:t>Hydr</a:t>
            </a:r>
            <a:r>
              <a:rPr lang="en-US" sz="3600" dirty="0" smtClean="0">
                <a:latin typeface="Times New Roman" panose="02020603050405020304" pitchFamily="18" charset="0"/>
                <a:cs typeface="Times New Roman" panose="02020603050405020304" pitchFamily="18" charset="0"/>
              </a:rPr>
              <a:t>)oxides and clay minerals</a:t>
            </a:r>
          </a:p>
          <a:p>
            <a:pPr marL="571500" indent="-571500">
              <a:buFont typeface="Arial" panose="020B0604020202020204" pitchFamily="34" charset="0"/>
              <a:buChar char="•"/>
            </a:pPr>
            <a:r>
              <a:rPr lang="en-US" sz="3600" dirty="0" smtClean="0">
                <a:latin typeface="Times New Roman" panose="02020603050405020304" pitchFamily="18" charset="0"/>
                <a:cs typeface="Times New Roman" panose="02020603050405020304" pitchFamily="18" charset="0"/>
              </a:rPr>
              <a:t>Transformation of the pyrite surface will alter solution Ra concentrations</a:t>
            </a:r>
            <a:endParaRPr lang="en-US" sz="3600"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12571032" y="33999393"/>
            <a:ext cx="6631368" cy="5632311"/>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latin typeface="Times New Roman" panose="02020603050405020304" pitchFamily="18" charset="0"/>
                <a:cs typeface="Times New Roman" panose="02020603050405020304" pitchFamily="18" charset="0"/>
              </a:rPr>
              <a:t>Total </a:t>
            </a:r>
            <a:r>
              <a:rPr lang="en-US" sz="3600" baseline="30000" dirty="0" smtClean="0">
                <a:latin typeface="Times New Roman" panose="02020603050405020304" pitchFamily="18" charset="0"/>
                <a:cs typeface="Times New Roman" panose="02020603050405020304" pitchFamily="18" charset="0"/>
              </a:rPr>
              <a:t>226</a:t>
            </a:r>
            <a:r>
              <a:rPr lang="en-US" sz="3600" dirty="0" smtClean="0">
                <a:latin typeface="Times New Roman" panose="02020603050405020304" pitchFamily="18" charset="0"/>
                <a:cs typeface="Times New Roman" panose="02020603050405020304" pitchFamily="18" charset="0"/>
              </a:rPr>
              <a:t>Ra: 5-270 </a:t>
            </a:r>
            <a:r>
              <a:rPr lang="en-US" sz="3600" dirty="0" err="1" smtClean="0">
                <a:latin typeface="Times New Roman" panose="02020603050405020304" pitchFamily="18" charset="0"/>
                <a:cs typeface="Times New Roman" panose="02020603050405020304" pitchFamily="18" charset="0"/>
              </a:rPr>
              <a:t>Bq</a:t>
            </a:r>
            <a:endParaRPr lang="en-US" sz="3600" dirty="0" smtClean="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600" dirty="0" smtClean="0">
                <a:latin typeface="Times New Roman" panose="02020603050405020304" pitchFamily="18" charset="0"/>
                <a:cs typeface="Times New Roman" panose="02020603050405020304" pitchFamily="18" charset="0"/>
              </a:rPr>
              <a:t>Solution: 100 mL 10 </a:t>
            </a:r>
            <a:r>
              <a:rPr lang="en-US" sz="3600" dirty="0" err="1" smtClean="0">
                <a:latin typeface="Times New Roman" panose="02020603050405020304" pitchFamily="18" charset="0"/>
                <a:cs typeface="Times New Roman" panose="02020603050405020304" pitchFamily="18" charset="0"/>
              </a:rPr>
              <a:t>mM</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NaCl</a:t>
            </a:r>
            <a:endParaRPr lang="en-US" sz="3600" dirty="0" smtClean="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600" dirty="0" smtClean="0">
                <a:latin typeface="Times New Roman" panose="02020603050405020304" pitchFamily="18" charset="0"/>
                <a:cs typeface="Times New Roman" panose="02020603050405020304" pitchFamily="18" charset="0"/>
              </a:rPr>
              <a:t>Minerals: 30-40 mg </a:t>
            </a:r>
            <a:r>
              <a:rPr lang="en-US" sz="3600" dirty="0" err="1">
                <a:latin typeface="Times New Roman" panose="02020603050405020304" pitchFamily="18" charset="0"/>
                <a:cs typeface="Times New Roman" panose="02020603050405020304" pitchFamily="18" charset="0"/>
              </a:rPr>
              <a:t>f</a:t>
            </a:r>
            <a:r>
              <a:rPr lang="en-US" sz="3600" dirty="0" err="1" smtClean="0">
                <a:latin typeface="Times New Roman" panose="02020603050405020304" pitchFamily="18" charset="0"/>
                <a:cs typeface="Times New Roman" panose="02020603050405020304" pitchFamily="18" charset="0"/>
              </a:rPr>
              <a:t>errihydrite</a:t>
            </a:r>
            <a:r>
              <a:rPr lang="en-US" sz="3600" dirty="0" smtClean="0">
                <a:latin typeface="Times New Roman" panose="02020603050405020304" pitchFamily="18" charset="0"/>
                <a:cs typeface="Times New Roman" panose="02020603050405020304" pitchFamily="18" charset="0"/>
              </a:rPr>
              <a:t>, goethite, sodium montmorillonite, pyrite</a:t>
            </a:r>
          </a:p>
          <a:p>
            <a:pPr marL="571500" indent="-571500">
              <a:buFont typeface="Arial" panose="020B0604020202020204" pitchFamily="34" charset="0"/>
              <a:buChar char="•"/>
            </a:pPr>
            <a:r>
              <a:rPr lang="en-US" sz="3600" dirty="0" smtClean="0">
                <a:latin typeface="Times New Roman" panose="02020603050405020304" pitchFamily="18" charset="0"/>
                <a:cs typeface="Times New Roman" panose="02020603050405020304" pitchFamily="18" charset="0"/>
              </a:rPr>
              <a:t>24 hours of shaking</a:t>
            </a:r>
          </a:p>
          <a:p>
            <a:pPr marL="571500" indent="-571500">
              <a:buFont typeface="Arial" panose="020B0604020202020204" pitchFamily="34" charset="0"/>
              <a:buChar char="•"/>
            </a:pPr>
            <a:r>
              <a:rPr lang="en-US" sz="3600" dirty="0" smtClean="0">
                <a:latin typeface="Times New Roman" panose="02020603050405020304" pitchFamily="18" charset="0"/>
                <a:cs typeface="Times New Roman" panose="02020603050405020304" pitchFamily="18" charset="0"/>
              </a:rPr>
              <a:t>Supernatant filtered, sealed in a bottle, and </a:t>
            </a:r>
            <a:r>
              <a:rPr lang="en-US" sz="3600" baseline="30000" dirty="0" smtClean="0">
                <a:latin typeface="Times New Roman" panose="02020603050405020304" pitchFamily="18" charset="0"/>
                <a:cs typeface="Times New Roman" panose="02020603050405020304" pitchFamily="18" charset="0"/>
              </a:rPr>
              <a:t>226</a:t>
            </a:r>
            <a:r>
              <a:rPr lang="en-US" sz="3600" dirty="0" smtClean="0">
                <a:latin typeface="Times New Roman" panose="02020603050405020304" pitchFamily="18" charset="0"/>
                <a:cs typeface="Times New Roman" panose="02020603050405020304" pitchFamily="18" charset="0"/>
              </a:rPr>
              <a:t>Ra measured using scintillation counting after 30 days</a:t>
            </a:r>
            <a:endParaRPr lang="en-US" sz="3600" dirty="0">
              <a:latin typeface="Times New Roman" panose="02020603050405020304" pitchFamily="18" charset="0"/>
              <a:cs typeface="Times New Roman" panose="02020603050405020304" pitchFamily="18" charset="0"/>
            </a:endParaRPr>
          </a:p>
        </p:txBody>
      </p:sp>
      <p:sp>
        <p:nvSpPr>
          <p:cNvPr id="31" name="TextBox 30"/>
          <p:cNvSpPr txBox="1"/>
          <p:nvPr/>
        </p:nvSpPr>
        <p:spPr>
          <a:xfrm>
            <a:off x="24747794" y="30538188"/>
            <a:ext cx="14482916" cy="4524315"/>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latin typeface="Times New Roman" panose="02020603050405020304" pitchFamily="18" charset="0"/>
                <a:cs typeface="Times New Roman" panose="02020603050405020304" pitchFamily="18" charset="0"/>
              </a:rPr>
              <a:t>Quantified Ra sorption to key minerals</a:t>
            </a:r>
            <a:endParaRPr lang="en-US" sz="36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600" dirty="0" smtClean="0">
                <a:latin typeface="Times New Roman" panose="02020603050405020304" pitchFamily="18" charset="0"/>
                <a:cs typeface="Times New Roman" panose="02020603050405020304" pitchFamily="18" charset="0"/>
              </a:rPr>
              <a:t>Alpha recoil something </a:t>
            </a:r>
            <a:r>
              <a:rPr lang="en-US" sz="3600" dirty="0" err="1" smtClean="0">
                <a:latin typeface="Times New Roman" panose="02020603050405020304" pitchFamily="18" charset="0"/>
                <a:cs typeface="Times New Roman" panose="02020603050405020304" pitchFamily="18" charset="0"/>
              </a:rPr>
              <a:t>something</a:t>
            </a:r>
            <a:endParaRPr lang="en-US" sz="3600" dirty="0" smtClean="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600" dirty="0" smtClean="0">
                <a:latin typeface="Times New Roman" panose="02020603050405020304" pitchFamily="18" charset="0"/>
                <a:cs typeface="Times New Roman" panose="02020603050405020304" pitchFamily="18" charset="0"/>
              </a:rPr>
              <a:t>Parameters for geochemical transport phenomena controlling Ra isotopes</a:t>
            </a:r>
          </a:p>
          <a:p>
            <a:pPr marL="571500" indent="-571500">
              <a:buFont typeface="Arial" panose="020B0604020202020204" pitchFamily="34" charset="0"/>
              <a:buChar char="•"/>
            </a:pPr>
            <a:endParaRPr lang="en-US" sz="36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600" dirty="0" smtClean="0">
                <a:latin typeface="Times New Roman" panose="02020603050405020304" pitchFamily="18" charset="0"/>
                <a:cs typeface="Times New Roman" panose="02020603050405020304" pitchFamily="18" charset="0"/>
              </a:rPr>
              <a:t>Use microfluidic devices to simulate Ra retention and release under dynamic </a:t>
            </a:r>
            <a:r>
              <a:rPr lang="en-US" sz="3600" smtClean="0">
                <a:latin typeface="Times New Roman" panose="02020603050405020304" pitchFamily="18" charset="0"/>
                <a:cs typeface="Times New Roman" panose="02020603050405020304" pitchFamily="18" charset="0"/>
              </a:rPr>
              <a:t>redox conditions</a:t>
            </a:r>
            <a:endParaRPr lang="en-US" sz="3600" dirty="0" smtClean="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600" dirty="0" smtClean="0">
                <a:latin typeface="Times New Roman" panose="02020603050405020304" pitchFamily="18" charset="0"/>
                <a:cs typeface="Times New Roman" panose="02020603050405020304" pitchFamily="18" charset="0"/>
              </a:rPr>
              <a:t>Glass experiments</a:t>
            </a:r>
          </a:p>
          <a:p>
            <a:pPr marL="571500" indent="-571500">
              <a:buFont typeface="Arial" panose="020B0604020202020204" pitchFamily="34" charset="0"/>
              <a:buChar char="•"/>
            </a:pPr>
            <a:r>
              <a:rPr lang="en-US" sz="3600" dirty="0" smtClean="0">
                <a:latin typeface="Times New Roman" panose="02020603050405020304" pitchFamily="18" charset="0"/>
                <a:cs typeface="Times New Roman" panose="02020603050405020304" pitchFamily="18" charset="0"/>
              </a:rPr>
              <a:t>Atomistic modeling</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477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125</TotalTime>
  <Words>476</Words>
  <Application>Microsoft Office PowerPoint</Application>
  <PresentationFormat>Custom</PresentationFormat>
  <Paragraphs>38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Massachusetts Institute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Chen</dc:creator>
  <cp:lastModifiedBy>Michael Chen</cp:lastModifiedBy>
  <cp:revision>16</cp:revision>
  <dcterms:created xsi:type="dcterms:W3CDTF">2017-02-27T19:37:51Z</dcterms:created>
  <dcterms:modified xsi:type="dcterms:W3CDTF">2017-02-27T21:42:54Z</dcterms:modified>
</cp:coreProperties>
</file>