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4" r:id="rId5"/>
    <p:sldId id="269" r:id="rId6"/>
    <p:sldId id="270" r:id="rId7"/>
    <p:sldId id="259" r:id="rId8"/>
    <p:sldId id="260" r:id="rId9"/>
    <p:sldId id="261" r:id="rId10"/>
    <p:sldId id="273" r:id="rId11"/>
    <p:sldId id="262" r:id="rId12"/>
    <p:sldId id="263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7B375-BAE2-474F-9E82-3F252D7414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4A92C-1E15-441E-AC22-737C5C87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5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9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1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0D36-67CE-4793-83DF-C2E4E94A80A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lrus.wr.usgs.gov/sgd/overview.html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Radium Sorption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smtClean="0"/>
              <a:t>Chen, Benjamin Kocar</a:t>
            </a:r>
            <a:endParaRPr lang="en-US" dirty="0" smtClean="0"/>
          </a:p>
          <a:p>
            <a:r>
              <a:rPr lang="en-US" dirty="0" err="1" smtClean="0"/>
              <a:t>Supergroup</a:t>
            </a:r>
            <a:r>
              <a:rPr lang="en-US" dirty="0" smtClean="0"/>
              <a:t>, April 27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Complexation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Sajih</a:t>
            </a:r>
            <a:r>
              <a:rPr lang="en-US" dirty="0" smtClean="0"/>
              <a:t>, 2014 proposes </a:t>
            </a:r>
            <a:r>
              <a:rPr lang="en-US" dirty="0" err="1" smtClean="0"/>
              <a:t>tetradentate</a:t>
            </a:r>
            <a:r>
              <a:rPr lang="en-US" dirty="0" smtClean="0"/>
              <a:t> reactions to </a:t>
            </a:r>
            <a:r>
              <a:rPr lang="en-US" dirty="0" err="1" smtClean="0"/>
              <a:t>ferrihydrite</a:t>
            </a:r>
            <a:r>
              <a:rPr lang="en-US" dirty="0" smtClean="0"/>
              <a:t> based on x-ray spectroscopy studies on other materials</a:t>
            </a:r>
          </a:p>
          <a:p>
            <a:r>
              <a:rPr lang="en-US" dirty="0" smtClean="0"/>
              <a:t>Opt for simpler models:</a:t>
            </a:r>
          </a:p>
          <a:p>
            <a:pPr lvl="1"/>
            <a:r>
              <a:rPr lang="en-US" dirty="0" smtClean="0"/>
              <a:t>Single site model or Strong and weak site model (</a:t>
            </a:r>
            <a:r>
              <a:rPr lang="en-US" dirty="0" err="1" smtClean="0"/>
              <a:t>Dzombak</a:t>
            </a:r>
            <a:r>
              <a:rPr lang="en-US" dirty="0" smtClean="0"/>
              <a:t> and Morel)</a:t>
            </a:r>
          </a:p>
          <a:p>
            <a:pPr lvl="1"/>
            <a:r>
              <a:rPr lang="en-US" dirty="0" smtClean="0"/>
              <a:t>Double Diffuse Layer vs Non electrostatic model</a:t>
            </a:r>
          </a:p>
          <a:p>
            <a:r>
              <a:rPr lang="en-US" dirty="0" smtClean="0"/>
              <a:t>Scan through surface reaction log K and number of surface sites to qualitatively fit data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9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Surface Complexation with PHREEQC and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20" y="2011530"/>
            <a:ext cx="6082760" cy="4351338"/>
          </a:xfrm>
        </p:spPr>
      </p:pic>
    </p:spTree>
    <p:extLst>
      <p:ext uri="{BB962C8B-B14F-4D97-AF65-F5344CB8AC3E}">
        <p14:creationId xmlns:p14="http://schemas.microsoft.com/office/powerpoint/2010/main" val="122101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7251" r="8355" b="4561"/>
          <a:stretch/>
        </p:blipFill>
        <p:spPr>
          <a:xfrm>
            <a:off x="1355558" y="0"/>
            <a:ext cx="9480884" cy="688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8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" t="6316" r="8239" b="3860"/>
          <a:stretch/>
        </p:blipFill>
        <p:spPr>
          <a:xfrm>
            <a:off x="2015132" y="0"/>
            <a:ext cx="8161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4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1" t="7018" r="8238" b="4094"/>
          <a:stretch/>
        </p:blipFill>
        <p:spPr>
          <a:xfrm>
            <a:off x="1997242" y="0"/>
            <a:ext cx="8197516" cy="68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3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Radium isotopes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1771"/>
            <a:ext cx="6477001" cy="4351338"/>
          </a:xfrm>
        </p:spPr>
        <p:txBody>
          <a:bodyPr/>
          <a:lstStyle/>
          <a:p>
            <a:r>
              <a:rPr lang="en-US" dirty="0" smtClean="0"/>
              <a:t>Naturally occurring radium isotopes</a:t>
            </a:r>
          </a:p>
          <a:p>
            <a:pPr lvl="1"/>
            <a:r>
              <a:rPr lang="en-US" dirty="0" smtClean="0"/>
              <a:t>Natural hazard/tracer with little human use</a:t>
            </a:r>
          </a:p>
          <a:p>
            <a:r>
              <a:rPr lang="en-US" dirty="0" smtClean="0"/>
              <a:t>Wide range of half lives</a:t>
            </a:r>
          </a:p>
          <a:p>
            <a:pPr lvl="1"/>
            <a:r>
              <a:rPr lang="en-US" dirty="0" smtClean="0"/>
              <a:t>3 days – 1600 years</a:t>
            </a:r>
          </a:p>
          <a:p>
            <a:pPr lvl="1"/>
            <a:r>
              <a:rPr lang="en-US" dirty="0" smtClean="0"/>
              <a:t>2 oxidation </a:t>
            </a:r>
            <a:r>
              <a:rPr lang="en-US" dirty="0" smtClean="0"/>
              <a:t>states</a:t>
            </a:r>
          </a:p>
          <a:p>
            <a:r>
              <a:rPr lang="en-US" dirty="0" smtClean="0"/>
              <a:t>Tracer for subterranean groundwater discharge (SGD)</a:t>
            </a:r>
            <a:endParaRPr lang="en-US" dirty="0" smtClean="0"/>
          </a:p>
          <a:p>
            <a:r>
              <a:rPr lang="en-US" dirty="0" smtClean="0"/>
              <a:t>Contaminant in deep water activity (</a:t>
            </a:r>
            <a:r>
              <a:rPr lang="en-US" dirty="0" err="1" smtClean="0"/>
              <a:t>ie</a:t>
            </a:r>
            <a:r>
              <a:rPr lang="en-US" dirty="0" smtClean="0"/>
              <a:t>, fracking)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1829285"/>
            <a:ext cx="4109718" cy="3082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8579" y="5568334"/>
            <a:ext cx="331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Clock using radium for illumination from en.Wikipedia.org/</a:t>
            </a:r>
            <a:r>
              <a:rPr lang="en-US" sz="1600" dirty="0" err="1" smtClean="0"/>
              <a:t>Radium_dials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60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as SGD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18244" cy="4351338"/>
          </a:xfrm>
        </p:spPr>
        <p:txBody>
          <a:bodyPr/>
          <a:lstStyle/>
          <a:p>
            <a:r>
              <a:rPr lang="en-US" dirty="0" smtClean="0"/>
              <a:t>Radium isotope mixing model for nearshore system</a:t>
            </a:r>
            <a:endParaRPr lang="en-US" dirty="0"/>
          </a:p>
          <a:p>
            <a:r>
              <a:rPr lang="en-US" dirty="0" smtClean="0"/>
              <a:t>Source:</a:t>
            </a:r>
          </a:p>
          <a:p>
            <a:pPr lvl="1"/>
            <a:r>
              <a:rPr lang="en-US" dirty="0" smtClean="0"/>
              <a:t>Groundwater</a:t>
            </a:r>
          </a:p>
          <a:p>
            <a:r>
              <a:rPr lang="en-US" dirty="0" smtClean="0"/>
              <a:t>Sink:</a:t>
            </a:r>
          </a:p>
          <a:p>
            <a:pPr lvl="1"/>
            <a:r>
              <a:rPr lang="en-US" dirty="0" smtClean="0"/>
              <a:t>Decay</a:t>
            </a:r>
          </a:p>
          <a:p>
            <a:r>
              <a:rPr lang="en-US" dirty="0" smtClean="0"/>
              <a:t>Assumes </a:t>
            </a:r>
            <a:r>
              <a:rPr lang="en-US" b="1" dirty="0" smtClean="0"/>
              <a:t>conservative</a:t>
            </a:r>
            <a:r>
              <a:rPr lang="en-US" dirty="0" smtClean="0"/>
              <a:t> mixing of isotopic ratios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5860959"/>
            <a:ext cx="55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adapted from Moore, 2003, illustrating the identification of radium sources for a nearshore system.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" t="3281" r="2121" b="1929"/>
          <a:stretch/>
        </p:blipFill>
        <p:spPr>
          <a:xfrm>
            <a:off x="5881036" y="1351991"/>
            <a:ext cx="5654337" cy="455275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853187" y="1617044"/>
            <a:ext cx="837398" cy="354209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01314" y="2723949"/>
            <a:ext cx="4452486" cy="243519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14936" cy="4713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9455" y="3592034"/>
            <a:ext cx="2364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depicting components of </a:t>
            </a:r>
            <a:r>
              <a:rPr lang="en-US" dirty="0" err="1" smtClean="0"/>
              <a:t>SGD:</a:t>
            </a:r>
            <a:r>
              <a:rPr lang="en-US" dirty="0" err="1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://walrus.wr.usgs.gov/</a:t>
            </a:r>
            <a:r>
              <a:rPr lang="en-US" dirty="0" err="1" smtClean="0">
                <a:hlinkClick r:id="rId3"/>
              </a:rPr>
              <a:t>sgd</a:t>
            </a:r>
            <a:r>
              <a:rPr lang="en-US" dirty="0" smtClean="0">
                <a:hlinkClick r:id="rId3"/>
              </a:rPr>
              <a:t>/overview.html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Is radium transport conservative?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3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“Historical” data: large variability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SLIDE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85" y="1294032"/>
            <a:ext cx="9848906" cy="5516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6143" y="3095711"/>
            <a:ext cx="2421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Radium sorption to marine sands in seawater from Beck &amp; Cochran,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Quantify radium transport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isotherms on a variety of minerals</a:t>
            </a:r>
          </a:p>
          <a:p>
            <a:pPr lvl="1"/>
            <a:r>
              <a:rPr lang="en-US" dirty="0" err="1" smtClean="0"/>
              <a:t>Ferrihydrite</a:t>
            </a:r>
            <a:endParaRPr lang="en-US" dirty="0" smtClean="0"/>
          </a:p>
          <a:p>
            <a:pPr lvl="1"/>
            <a:r>
              <a:rPr lang="en-US" dirty="0" smtClean="0"/>
              <a:t>Goethite</a:t>
            </a:r>
          </a:p>
          <a:p>
            <a:pPr lvl="1"/>
            <a:r>
              <a:rPr lang="en-US" dirty="0" smtClean="0"/>
              <a:t>Sodium Montmorillonite</a:t>
            </a:r>
          </a:p>
          <a:p>
            <a:pPr lvl="1"/>
            <a:r>
              <a:rPr lang="en-US" dirty="0" smtClean="0"/>
              <a:t>Pyrite -&gt; results still equilibrating</a:t>
            </a:r>
          </a:p>
          <a:p>
            <a:r>
              <a:rPr lang="en-US" dirty="0" smtClean="0"/>
              <a:t>Surface complexation modeling</a:t>
            </a:r>
          </a:p>
          <a:p>
            <a:pPr lvl="1"/>
            <a:r>
              <a:rPr lang="en-US" dirty="0" smtClean="0"/>
              <a:t>Establish simple parameters to compare sorption extent between minerals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Isotherm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1968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Set up</a:t>
            </a:r>
            <a:endParaRPr lang="en-US" u="sng" dirty="0"/>
          </a:p>
          <a:p>
            <a:r>
              <a:rPr lang="en-US" dirty="0" smtClean="0"/>
              <a:t>10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NaCl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0.03 g in 100 mL </a:t>
            </a:r>
            <a:r>
              <a:rPr lang="en-US" dirty="0" smtClean="0"/>
              <a:t>solution (0.04 g for pyrite)</a:t>
            </a:r>
            <a:endParaRPr lang="en-US" dirty="0" smtClean="0"/>
          </a:p>
          <a:p>
            <a:r>
              <a:rPr lang="en-US" dirty="0" smtClean="0"/>
              <a:t>0.1-5 </a:t>
            </a:r>
            <a:r>
              <a:rPr lang="en-US" dirty="0" err="1" smtClean="0"/>
              <a:t>Bq</a:t>
            </a:r>
            <a:r>
              <a:rPr lang="en-US" dirty="0" smtClean="0"/>
              <a:t>/mL total Radium </a:t>
            </a:r>
            <a:r>
              <a:rPr lang="en-US" dirty="0" smtClean="0"/>
              <a:t>226</a:t>
            </a:r>
          </a:p>
          <a:p>
            <a:r>
              <a:rPr lang="en-US" dirty="0" smtClean="0"/>
              <a:t>Adjust pH with small volumes of </a:t>
            </a:r>
            <a:r>
              <a:rPr lang="en-US" dirty="0" err="1" smtClean="0"/>
              <a:t>HCl</a:t>
            </a:r>
            <a:r>
              <a:rPr lang="en-US" dirty="0" smtClean="0"/>
              <a:t> or </a:t>
            </a:r>
            <a:r>
              <a:rPr lang="en-US" dirty="0" err="1" smtClean="0"/>
              <a:t>NaOH</a:t>
            </a:r>
            <a:r>
              <a:rPr lang="en-US" dirty="0" smtClean="0"/>
              <a:t> to 3,5,7, or 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0168" y="1825625"/>
            <a:ext cx="5321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Quantification</a:t>
            </a:r>
          </a:p>
          <a:p>
            <a:r>
              <a:rPr lang="en-US" dirty="0" smtClean="0"/>
              <a:t>Sample supernatant by filtration through 0.2 micron filter</a:t>
            </a:r>
          </a:p>
          <a:p>
            <a:r>
              <a:rPr lang="en-US" dirty="0" smtClean="0"/>
              <a:t>In some cases collect solid</a:t>
            </a:r>
          </a:p>
          <a:p>
            <a:r>
              <a:rPr lang="en-US" dirty="0" smtClean="0"/>
              <a:t>Seal samples for 30 days and count on scintillation counter</a:t>
            </a:r>
          </a:p>
          <a:p>
            <a:r>
              <a:rPr lang="en-US" dirty="0" smtClean="0"/>
              <a:t>Gamma count solid samples</a:t>
            </a:r>
          </a:p>
        </p:txBody>
      </p:sp>
    </p:spTree>
    <p:extLst>
      <p:ext uri="{BB962C8B-B14F-4D97-AF65-F5344CB8AC3E}">
        <p14:creationId xmlns:p14="http://schemas.microsoft.com/office/powerpoint/2010/main" val="79856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t="6202" r="7828" b="1397"/>
          <a:stretch/>
        </p:blipFill>
        <p:spPr>
          <a:xfrm>
            <a:off x="1277112" y="0"/>
            <a:ext cx="9637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7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" t="5955" r="9008" b="1891"/>
          <a:stretch/>
        </p:blipFill>
        <p:spPr>
          <a:xfrm>
            <a:off x="1475101" y="0"/>
            <a:ext cx="9241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3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311</Words>
  <Application>Microsoft Office PowerPoint</Application>
  <PresentationFormat>Widescreen</PresentationFormat>
  <Paragraphs>55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Radium Sorption Results</vt:lpstr>
      <vt:lpstr>Refresher: Radium isotopes</vt:lpstr>
      <vt:lpstr>Radium as SGD tracer</vt:lpstr>
      <vt:lpstr>Is radium transport conservative?</vt:lpstr>
      <vt:lpstr>“Historical” data: large variability </vt:lpstr>
      <vt:lpstr>Goal: Quantify radium transport behavior</vt:lpstr>
      <vt:lpstr>Isotherm Parameters</vt:lpstr>
      <vt:lpstr>PowerPoint Presentation</vt:lpstr>
      <vt:lpstr>PowerPoint Presentation</vt:lpstr>
      <vt:lpstr>Surface Complexation Modeling</vt:lpstr>
      <vt:lpstr>Surface Complexation with PHREEQC and Python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Radium Sorption Results</dc:title>
  <dc:creator>Michael Chen</dc:creator>
  <cp:lastModifiedBy>Michael Chen</cp:lastModifiedBy>
  <cp:revision>15</cp:revision>
  <dcterms:created xsi:type="dcterms:W3CDTF">2016-04-08T14:20:49Z</dcterms:created>
  <dcterms:modified xsi:type="dcterms:W3CDTF">2016-04-27T15:29:07Z</dcterms:modified>
</cp:coreProperties>
</file>