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80" r:id="rId8"/>
    <p:sldId id="278" r:id="rId9"/>
    <p:sldId id="272" r:id="rId10"/>
    <p:sldId id="264" r:id="rId11"/>
    <p:sldId id="265" r:id="rId12"/>
    <p:sldId id="266" r:id="rId13"/>
    <p:sldId id="267" r:id="rId14"/>
    <p:sldId id="274" r:id="rId15"/>
    <p:sldId id="275" r:id="rId16"/>
    <p:sldId id="276" r:id="rId17"/>
    <p:sldId id="281" r:id="rId18"/>
    <p:sldId id="277" r:id="rId19"/>
    <p:sldId id="270" r:id="rId20"/>
    <p:sldId id="279" r:id="rId21"/>
    <p:sldId id="271"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868"/>
    <a:srgbClr val="4C7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549" autoAdjust="0"/>
  </p:normalViewPr>
  <p:slideViewPr>
    <p:cSldViewPr snapToGrid="0">
      <p:cViewPr varScale="1">
        <p:scale>
          <a:sx n="99" d="100"/>
          <a:sy n="99" d="100"/>
        </p:scale>
        <p:origin x="91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6016-0FDC-4ACD-A696-AF9626AA8C50}" type="datetimeFigureOut">
              <a:rPr lang="en-US" smtClean="0"/>
              <a:t>8/19/2015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CA6E9-D6BB-469E-A660-9AAC157674A7}" type="slidenum">
              <a:rPr lang="en-US" smtClean="0"/>
              <a:t>‹#›</a:t>
            </a:fld>
            <a:endParaRPr lang="en-US"/>
          </a:p>
        </p:txBody>
      </p:sp>
    </p:spTree>
    <p:extLst>
      <p:ext uri="{BB962C8B-B14F-4D97-AF65-F5344CB8AC3E}">
        <p14:creationId xmlns:p14="http://schemas.microsoft.com/office/powerpoint/2010/main" val="25220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my name</a:t>
            </a:r>
            <a:r>
              <a:rPr lang="en-US" baseline="0" dirty="0" smtClean="0"/>
              <a:t> is Michael Chen, and I’ll be presenting some results from our lab’s work on radium sorption to iron minerals.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a:t>
            </a:fld>
            <a:endParaRPr lang="en-US"/>
          </a:p>
        </p:txBody>
      </p:sp>
    </p:spTree>
    <p:extLst>
      <p:ext uri="{BB962C8B-B14F-4D97-AF65-F5344CB8AC3E}">
        <p14:creationId xmlns:p14="http://schemas.microsoft.com/office/powerpoint/2010/main" val="113620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data for radium adsorption with total activities around 50000 DPM for FHY and 40000 DPM for PYR. pH is on the horizontal axis, and fraction </a:t>
            </a:r>
            <a:r>
              <a:rPr lang="en-US" baseline="0" dirty="0" err="1" smtClean="0"/>
              <a:t>sorbed</a:t>
            </a:r>
            <a:r>
              <a:rPr lang="en-US" baseline="0" dirty="0" smtClean="0"/>
              <a:t> is on the vertical axis.</a:t>
            </a:r>
            <a:endParaRPr lang="en-US" dirty="0" smtClean="0"/>
          </a:p>
          <a:p>
            <a:endParaRPr lang="en-US" dirty="0" smtClean="0"/>
          </a:p>
          <a:p>
            <a:r>
              <a:rPr lang="en-US" dirty="0" smtClean="0"/>
              <a:t>The trend</a:t>
            </a:r>
            <a:r>
              <a:rPr lang="en-US" baseline="0" dirty="0" smtClean="0"/>
              <a:t> we saw in the isotherm data for </a:t>
            </a:r>
            <a:r>
              <a:rPr lang="en-US" baseline="0" dirty="0" err="1" smtClean="0"/>
              <a:t>ferrhydite</a:t>
            </a:r>
            <a:r>
              <a:rPr lang="en-US" baseline="0" dirty="0" smtClean="0"/>
              <a:t> is maintained here, with </a:t>
            </a:r>
            <a:r>
              <a:rPr lang="en-US" baseline="0" dirty="0" err="1" smtClean="0"/>
              <a:t>ferrihydrite</a:t>
            </a:r>
            <a:r>
              <a:rPr lang="en-US" baseline="0" dirty="0" smtClean="0"/>
              <a:t> adsorption increasing with increasing </a:t>
            </a:r>
            <a:r>
              <a:rPr lang="en-US" baseline="0" dirty="0" err="1" smtClean="0"/>
              <a:t>pH.</a:t>
            </a:r>
            <a:r>
              <a:rPr lang="en-US" baseline="0" dirty="0" smtClean="0"/>
              <a:t> However, it reaches a maximum around pH 9. This trend has been found in previous studies of </a:t>
            </a:r>
            <a:r>
              <a:rPr lang="en-US" baseline="0" dirty="0" err="1" smtClean="0"/>
              <a:t>ferrihydrite</a:t>
            </a:r>
            <a:r>
              <a:rPr lang="en-US" baseline="0" dirty="0" smtClean="0"/>
              <a:t> sorption. In </a:t>
            </a:r>
            <a:r>
              <a:rPr lang="en-US" baseline="0" dirty="0" err="1" smtClean="0"/>
              <a:t>constrast</a:t>
            </a:r>
            <a:r>
              <a:rPr lang="en-US" baseline="0" dirty="0" smtClean="0"/>
              <a:t>, pyrite behavior is more complex, with minimal adsorption occurring at extreme pH values, and maximal sorption at </a:t>
            </a:r>
            <a:r>
              <a:rPr lang="en-US" baseline="0" dirty="0" err="1" smtClean="0"/>
              <a:t>circumneutral</a:t>
            </a:r>
            <a:r>
              <a:rPr lang="en-US" baseline="0" dirty="0" smtClean="0"/>
              <a:t> </a:t>
            </a:r>
            <a:r>
              <a:rPr lang="en-US" baseline="0" dirty="0" err="1" smtClean="0"/>
              <a:t>pH.</a:t>
            </a:r>
            <a:r>
              <a:rPr lang="en-US" baseline="0" dirty="0" smtClean="0"/>
              <a:t> As previously mentioned, some of the data points here are unclear, and may need to be rerun. One reason that pyrite </a:t>
            </a:r>
            <a:r>
              <a:rPr lang="en-US" baseline="0" dirty="0" err="1" smtClean="0"/>
              <a:t>adosprtion</a:t>
            </a:r>
            <a:r>
              <a:rPr lang="en-US" baseline="0" dirty="0" smtClean="0"/>
              <a:t> decreases with increasing pH, but FHY adsorption increases could be that FHY adsorption is more thermodynamically favorable for radium and </a:t>
            </a:r>
            <a:r>
              <a:rPr lang="en-US" baseline="0" dirty="0" err="1" smtClean="0"/>
              <a:t>ferrihydrite</a:t>
            </a:r>
            <a:r>
              <a:rPr lang="en-US" baseline="0" dirty="0" smtClean="0"/>
              <a:t> than radium and pyrite at higher pH values. This may be driven by the formation of radium hydroxide complexes.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12</a:t>
            </a:fld>
            <a:endParaRPr lang="en-US"/>
          </a:p>
        </p:txBody>
      </p:sp>
    </p:spTree>
    <p:extLst>
      <p:ext uri="{BB962C8B-B14F-4D97-AF65-F5344CB8AC3E}">
        <p14:creationId xmlns:p14="http://schemas.microsoft.com/office/powerpoint/2010/main" val="141536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we ran the</a:t>
            </a:r>
            <a:r>
              <a:rPr lang="en-US" baseline="0" dirty="0" smtClean="0"/>
              <a:t> experiment that generated the majority of the pH sweep data, we performed a preliminary experiment looking at the impacts of oxidation. We removed 10 mL of solution for radium quantification and final pH measurement. In one set of bottles we added 10 mL of 3% Hydrogen Peroxide. In the other, we left the bottle undisturbed. Both bottles were then shaken for ~60 hours, and then sampled in a similar behavior as before, checking the final pH and radium content of the filtered supernatant.</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14</a:t>
            </a:fld>
            <a:endParaRPr lang="en-US"/>
          </a:p>
        </p:txBody>
      </p:sp>
    </p:spTree>
    <p:extLst>
      <p:ext uri="{BB962C8B-B14F-4D97-AF65-F5344CB8AC3E}">
        <p14:creationId xmlns:p14="http://schemas.microsoft.com/office/powerpoint/2010/main" val="33495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initial data for the oxidation experiment, which are at equilibrium after the pH envelope experiment.</a:t>
            </a:r>
          </a:p>
        </p:txBody>
      </p:sp>
      <p:sp>
        <p:nvSpPr>
          <p:cNvPr id="4" name="Slide Number Placeholder 3"/>
          <p:cNvSpPr>
            <a:spLocks noGrp="1"/>
          </p:cNvSpPr>
          <p:nvPr>
            <p:ph type="sldNum" sz="quarter" idx="10"/>
          </p:nvPr>
        </p:nvSpPr>
        <p:spPr/>
        <p:txBody>
          <a:bodyPr/>
          <a:lstStyle/>
          <a:p>
            <a:fld id="{757CA6E9-D6BB-469E-A660-9AAC157674A7}" type="slidenum">
              <a:rPr lang="en-US" smtClean="0"/>
              <a:t>15</a:t>
            </a:fld>
            <a:endParaRPr lang="en-US"/>
          </a:p>
        </p:txBody>
      </p:sp>
    </p:spTree>
    <p:extLst>
      <p:ext uri="{BB962C8B-B14F-4D97-AF65-F5344CB8AC3E}">
        <p14:creationId xmlns:p14="http://schemas.microsoft.com/office/powerpoint/2010/main" val="126289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addition of hydrogen peroxide, we see a drastic drop in </a:t>
            </a:r>
            <a:r>
              <a:rPr lang="en-US" baseline="0" dirty="0" err="1" smtClean="0"/>
              <a:t>sorbed</a:t>
            </a:r>
            <a:r>
              <a:rPr lang="en-US" baseline="0" dirty="0" smtClean="0"/>
              <a:t> radium. We also ran controls for these experiments without any peroxide addition, which had some decrease in radium sorption as well, something which we will be investigating further. We also observe drops in the pH values, which makes sense since oxidation of pyrite generates acid.</a:t>
            </a:r>
          </a:p>
        </p:txBody>
      </p:sp>
      <p:sp>
        <p:nvSpPr>
          <p:cNvPr id="4" name="Slide Number Placeholder 3"/>
          <p:cNvSpPr>
            <a:spLocks noGrp="1"/>
          </p:cNvSpPr>
          <p:nvPr>
            <p:ph type="sldNum" sz="quarter" idx="10"/>
          </p:nvPr>
        </p:nvSpPr>
        <p:spPr/>
        <p:txBody>
          <a:bodyPr/>
          <a:lstStyle/>
          <a:p>
            <a:fld id="{757CA6E9-D6BB-469E-A660-9AAC157674A7}" type="slidenum">
              <a:rPr lang="en-US" smtClean="0"/>
              <a:t>16</a:t>
            </a:fld>
            <a:endParaRPr lang="en-US"/>
          </a:p>
        </p:txBody>
      </p:sp>
    </p:spTree>
    <p:extLst>
      <p:ext uri="{BB962C8B-B14F-4D97-AF65-F5344CB8AC3E}">
        <p14:creationId xmlns:p14="http://schemas.microsoft.com/office/powerpoint/2010/main" val="83698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addition of hydrogen peroxide, we see a drastic drop in </a:t>
            </a:r>
            <a:r>
              <a:rPr lang="en-US" baseline="0" dirty="0" err="1" smtClean="0"/>
              <a:t>sorbed</a:t>
            </a:r>
            <a:r>
              <a:rPr lang="en-US" baseline="0" dirty="0" smtClean="0"/>
              <a:t> radium. We also ran controls for these experiments without any peroxide addition, which had some decrease in radium sorption as well, something which we will be investigating further. We also observe drops in the pH values, which makes sense since oxidation of pyrite generates acid.</a:t>
            </a:r>
          </a:p>
        </p:txBody>
      </p:sp>
      <p:sp>
        <p:nvSpPr>
          <p:cNvPr id="4" name="Slide Number Placeholder 3"/>
          <p:cNvSpPr>
            <a:spLocks noGrp="1"/>
          </p:cNvSpPr>
          <p:nvPr>
            <p:ph type="sldNum" sz="quarter" idx="10"/>
          </p:nvPr>
        </p:nvSpPr>
        <p:spPr/>
        <p:txBody>
          <a:bodyPr/>
          <a:lstStyle/>
          <a:p>
            <a:fld id="{757CA6E9-D6BB-469E-A660-9AAC157674A7}" type="slidenum">
              <a:rPr lang="en-US" smtClean="0"/>
              <a:t>17</a:t>
            </a:fld>
            <a:endParaRPr lang="en-US"/>
          </a:p>
        </p:txBody>
      </p:sp>
    </p:spTree>
    <p:extLst>
      <p:ext uri="{BB962C8B-B14F-4D97-AF65-F5344CB8AC3E}">
        <p14:creationId xmlns:p14="http://schemas.microsoft.com/office/powerpoint/2010/main" val="263280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clearly see that adsorption of radium in these systems decreases over time, both in the control experiments and in added oxidant experiments.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18</a:t>
            </a:fld>
            <a:endParaRPr lang="en-US"/>
          </a:p>
        </p:txBody>
      </p:sp>
    </p:spTree>
    <p:extLst>
      <p:ext uri="{BB962C8B-B14F-4D97-AF65-F5344CB8AC3E}">
        <p14:creationId xmlns:p14="http://schemas.microsoft.com/office/powerpoint/2010/main" val="3308479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we’ve been able to quantity basic trends in pyrite and </a:t>
            </a:r>
            <a:r>
              <a:rPr lang="en-US" dirty="0" err="1" smtClean="0"/>
              <a:t>ferrihydrite</a:t>
            </a:r>
            <a:r>
              <a:rPr lang="en-US" baseline="0" dirty="0" smtClean="0"/>
              <a:t> sorption of radium, with pyrite seeming to be the stronger sorbent. We also found pyrite has maximal sorption at </a:t>
            </a:r>
            <a:r>
              <a:rPr lang="en-US" baseline="0" dirty="0" err="1" smtClean="0"/>
              <a:t>circumneutral</a:t>
            </a:r>
            <a:r>
              <a:rPr lang="en-US" baseline="0" dirty="0" smtClean="0"/>
              <a:t> pH values, and FHY has maximal sorption at higher pH values.  While the results regarding the pH dependence of sorption are not surprising, the differences between pyrite and </a:t>
            </a:r>
            <a:r>
              <a:rPr lang="en-US" baseline="0" dirty="0" err="1" smtClean="0"/>
              <a:t>ferrihydrite</a:t>
            </a:r>
            <a:r>
              <a:rPr lang="en-US" baseline="0" dirty="0" smtClean="0"/>
              <a:t> run counter to generally assumed trends, since </a:t>
            </a:r>
            <a:r>
              <a:rPr lang="en-US" baseline="0" dirty="0" err="1" smtClean="0"/>
              <a:t>ferrihydrite</a:t>
            </a:r>
            <a:r>
              <a:rPr lang="en-US" baseline="0" dirty="0" smtClean="0"/>
              <a:t> has a much higher surface area compared to pyrite. This unexpected result has crucial implications in hydraulic fracturing operations where anoxic pore waters are suddenly supplied with oxygen through hydraulic fracturing fluid. These results suggest though that this behavior could be countered by brine pH to enhance radium sorption. Simple addition of base could help reduce the total load of radioactive material in produced waters, thus reducing the costs and environmental risks associated with hydraulic fracturing.</a:t>
            </a:r>
            <a:endParaRPr lang="en-US" b="1" baseline="0" dirty="0" smtClean="0"/>
          </a:p>
        </p:txBody>
      </p:sp>
      <p:sp>
        <p:nvSpPr>
          <p:cNvPr id="4" name="Slide Number Placeholder 3"/>
          <p:cNvSpPr>
            <a:spLocks noGrp="1"/>
          </p:cNvSpPr>
          <p:nvPr>
            <p:ph type="sldNum" sz="quarter" idx="10"/>
          </p:nvPr>
        </p:nvSpPr>
        <p:spPr/>
        <p:txBody>
          <a:bodyPr/>
          <a:lstStyle/>
          <a:p>
            <a:fld id="{757CA6E9-D6BB-469E-A660-9AAC157674A7}" type="slidenum">
              <a:rPr lang="en-US" smtClean="0"/>
              <a:t>19</a:t>
            </a:fld>
            <a:endParaRPr lang="en-US"/>
          </a:p>
        </p:txBody>
      </p:sp>
    </p:spTree>
    <p:extLst>
      <p:ext uri="{BB962C8B-B14F-4D97-AF65-F5344CB8AC3E}">
        <p14:creationId xmlns:p14="http://schemas.microsoft.com/office/powerpoint/2010/main" val="92772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future work, we plan to expand more the range of solutions and minerals we cover, specifically addressing the impacts of increasing salinity (up toward high salinity fracking brine level), and different minerals including goethite, and other common minerals (</a:t>
            </a:r>
            <a:r>
              <a:rPr lang="en-US" baseline="0" dirty="0" err="1" smtClean="0"/>
              <a:t>illite</a:t>
            </a:r>
            <a:r>
              <a:rPr lang="en-US" baseline="0" dirty="0" smtClean="0"/>
              <a:t>, quartz sand). The next step for this work is to look at how these static behaviors change in the presence of flow through columns. Lastly, we will further explore the impacts of dynamically varying conditions in solution, particularly focusing on the impact of changes in oxidation state, and changes in salinity. These experiments will closely mirror many of the real systems that radium encounters, where anoxic waters interact with </a:t>
            </a:r>
            <a:r>
              <a:rPr lang="en-US" baseline="0" dirty="0" err="1" smtClean="0"/>
              <a:t>oxic</a:t>
            </a:r>
            <a:r>
              <a:rPr lang="en-US" baseline="0" dirty="0" smtClean="0"/>
              <a:t> waters or estuarine regions.</a:t>
            </a:r>
          </a:p>
          <a:p>
            <a:endParaRPr lang="en-US" dirty="0" smtClean="0"/>
          </a:p>
          <a:p>
            <a:r>
              <a:rPr lang="en-US" dirty="0" smtClean="0"/>
              <a:t>The</a:t>
            </a:r>
            <a:r>
              <a:rPr lang="en-US" baseline="0" dirty="0" smtClean="0"/>
              <a:t> image on the right is some very preliminary work, where we induce precipitation of oxidized minerals in a idealized porous media, and image the result using standard microscopy techniques. The uneven distribution of these solids suggest that material transport linked to those solids (cough </a:t>
            </a:r>
            <a:r>
              <a:rPr lang="en-US" baseline="0" dirty="0" err="1" smtClean="0"/>
              <a:t>cough</a:t>
            </a:r>
            <a:r>
              <a:rPr lang="en-US" baseline="0" dirty="0" smtClean="0"/>
              <a:t> Radium) is a highly heterogeneous process that is impacted by flow conditions.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20</a:t>
            </a:fld>
            <a:endParaRPr lang="en-US"/>
          </a:p>
        </p:txBody>
      </p:sp>
    </p:spTree>
    <p:extLst>
      <p:ext uri="{BB962C8B-B14F-4D97-AF65-F5344CB8AC3E}">
        <p14:creationId xmlns:p14="http://schemas.microsoft.com/office/powerpoint/2010/main" val="180516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Radium</a:t>
            </a:r>
            <a:r>
              <a:rPr lang="en-US" baseline="0" dirty="0" smtClean="0"/>
              <a:t> isotopes are naturally occurring radioactive materials that are generated in the ground surface. While they have seen historic use as a luminescent compound and dubiously safe “medicine,” there is little current anthropogenic use. At present there they represent a natural hazard when brought to the surface by anthropogenic activities such as natural gas extraction or  mining operations, and as generators of radon, which can accumulate in buildings with poor ventilation. They also have seen some use recently as natural tracers for groundwater flow. The naturally abundant radium isotopes have a range of half lives from a few days, to 1600 years, presenting both a long term hazard but also a broad range of timers for natural processes. Radium has only two oxidation states, the two plus state and zero </a:t>
            </a:r>
            <a:r>
              <a:rPr lang="en-US" baseline="0" dirty="0" err="1" smtClean="0"/>
              <a:t>valent</a:t>
            </a:r>
            <a:r>
              <a:rPr lang="en-US" baseline="0" dirty="0" smtClean="0"/>
              <a:t> metal, thus transport is generally simpler, dominated primarily by sorption reactions with minerals. In spite of this simplicity, radium transport remains poorly understood as compared to other contaminants such as Uranium or Arsenic. Our goal is to improve understanding of radium geochemistry in support of building better predictions of radium transport. Here, I will be presenting work around radium behavior is static systems without flow, looking at sorption isotherms, and the impact of oxidation on radium partitioning.</a:t>
            </a:r>
          </a:p>
          <a:p>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2</a:t>
            </a:fld>
            <a:endParaRPr lang="en-US"/>
          </a:p>
        </p:txBody>
      </p:sp>
    </p:spTree>
    <p:extLst>
      <p:ext uri="{BB962C8B-B14F-4D97-AF65-F5344CB8AC3E}">
        <p14:creationId xmlns:p14="http://schemas.microsoft.com/office/powerpoint/2010/main" val="262861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Environmental</a:t>
            </a:r>
            <a:r>
              <a:rPr lang="en-US" baseline="0" dirty="0" smtClean="0"/>
              <a:t> radium is generated from the decay of solid uranium and thorium that is well distributed in the ground surface. In regions with low groundwater flux, deep pore waters are enriched with radium isotopes reaching a steady state that matches the relative ratios of the parent products, while shallower regions see groundwater flux that eventually deposits radium into the ocean, where it the isotopes are removed by decay. With strong adsorption retarding transport and exclusive generation in the ground surface, radium is a relatively persistent compound which only sees decrease in the ocean, where decay removes radium from the water column. Radium traditionally is seen as a compound with high retardation factors, owing to strong sorption by oxidized iron and manganese minerals, so transport is expected to be relatively slow compared to other compounds. There are a wide variety of environments containing radium, and often these environments see significant changes in critical environmental parameters including salinity, redox potential, and </a:t>
            </a:r>
            <a:r>
              <a:rPr lang="en-US" baseline="0" dirty="0" err="1" smtClean="0"/>
              <a:t>pH.</a:t>
            </a:r>
            <a:r>
              <a:rPr lang="en-US" baseline="0" dirty="0" smtClean="0"/>
              <a:t> These changing conditions will drastically affect radium geochemical reactions, and therefore the transport processes at play. </a:t>
            </a:r>
          </a:p>
        </p:txBody>
      </p:sp>
      <p:sp>
        <p:nvSpPr>
          <p:cNvPr id="4" name="Slide Number Placeholder 3"/>
          <p:cNvSpPr>
            <a:spLocks noGrp="1"/>
          </p:cNvSpPr>
          <p:nvPr>
            <p:ph type="sldNum" sz="quarter" idx="10"/>
          </p:nvPr>
        </p:nvSpPr>
        <p:spPr/>
        <p:txBody>
          <a:bodyPr/>
          <a:lstStyle/>
          <a:p>
            <a:fld id="{757CA6E9-D6BB-469E-A660-9AAC157674A7}" type="slidenum">
              <a:rPr lang="en-US" smtClean="0"/>
              <a:t>3</a:t>
            </a:fld>
            <a:endParaRPr lang="en-US"/>
          </a:p>
        </p:txBody>
      </p:sp>
    </p:spTree>
    <p:extLst>
      <p:ext uri="{BB962C8B-B14F-4D97-AF65-F5344CB8AC3E}">
        <p14:creationId xmlns:p14="http://schemas.microsoft.com/office/powerpoint/2010/main" val="64836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recent years, naturally occurring radium has been leveraged as a natural tracer of opportunity. </a:t>
            </a:r>
            <a:r>
              <a:rPr lang="en-US" dirty="0" smtClean="0"/>
              <a:t>The radium isotope method estimates</a:t>
            </a:r>
            <a:r>
              <a:rPr lang="en-US" baseline="0" dirty="0" smtClean="0"/>
              <a:t> groundwater flux into the ocean through radium isotope ratios. In the method, groundwater sources are characterized by their isotopic ratio, and then oceanic isotope measurements are matched to those sources through a mixing model. The model assumes conservative radium transport, attributing isotope sources to specific </a:t>
            </a:r>
            <a:r>
              <a:rPr lang="en-US" baseline="0" dirty="0" err="1" smtClean="0"/>
              <a:t>groundwaters</a:t>
            </a:r>
            <a:r>
              <a:rPr lang="en-US" baseline="0" dirty="0" smtClean="0"/>
              <a:t> and the only sink for isotopes as decay. The figure on the right, which comes from Moore, 2003, illustrates one of the steps of this process. The radium 226 and radium 228 concentrations of oceanic and groundwater samples in an estuarine system are plotted together, revealing two distinct slopes that can be tied to specific groundwater sources of radium. </a:t>
            </a:r>
          </a:p>
          <a:p>
            <a:endParaRPr lang="en-US" baseline="0" dirty="0" smtClean="0"/>
          </a:p>
          <a:p>
            <a:r>
              <a:rPr lang="en-US" baseline="0" dirty="0" smtClean="0"/>
              <a:t>The estimates by these methods have been matched to a variety of other methods, and is accurate for a region so long as the groundwater sources are all accounted for. Because the method does not resolve groundwater transport however, any fractionation that might occur due to decay, as radium 228 decays through insoluble thorium before decaying into radium 224. This has not historically been a problem for these estimations, but the accuracy and predictive power of these models would be improved with a better understanding of radium geochemical behavior.</a:t>
            </a:r>
          </a:p>
        </p:txBody>
      </p:sp>
      <p:sp>
        <p:nvSpPr>
          <p:cNvPr id="4" name="Slide Number Placeholder 3"/>
          <p:cNvSpPr>
            <a:spLocks noGrp="1"/>
          </p:cNvSpPr>
          <p:nvPr>
            <p:ph type="sldNum" sz="quarter" idx="10"/>
          </p:nvPr>
        </p:nvSpPr>
        <p:spPr/>
        <p:txBody>
          <a:bodyPr/>
          <a:lstStyle/>
          <a:p>
            <a:fld id="{757CA6E9-D6BB-469E-A660-9AAC157674A7}" type="slidenum">
              <a:rPr lang="en-US" smtClean="0"/>
              <a:t>4</a:t>
            </a:fld>
            <a:endParaRPr lang="en-US"/>
          </a:p>
        </p:txBody>
      </p:sp>
    </p:spTree>
    <p:extLst>
      <p:ext uri="{BB962C8B-B14F-4D97-AF65-F5344CB8AC3E}">
        <p14:creationId xmlns:p14="http://schemas.microsoft.com/office/powerpoint/2010/main" val="292618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activity where radium presents a major hazard is hydraulic fracturing where radium</a:t>
            </a:r>
            <a:r>
              <a:rPr lang="en-US" baseline="0" dirty="0" smtClean="0"/>
              <a:t> enriched pore waters are brought to the surface along with extracted natural gas. Fracturing fluids that are injected into these anoxic shales contain significant amounts of oxygen, creating dynamic redox conditions affecting radium activities in produced waters. Activities of radium in produced water exceed established safety limits (around 2 DPM/L), presenting a radioactive hazard to workers and the local ecosystem. Extremely saline produced waters are often either treated on site, where radium is removed by either filtration through manganese oxide filters or by co-precipitation with Barium Sulfate. In cases where treatment is too expensive, the produced water is transported away from sites to be disposed in deep geologic formations. The primary risk of leakage for radium contamination to the surrounding environment occurs before treatment/disposal, when produced water has to be stored on site. Temporary storage ponds and well casings may not necessarily be sealed properly, and produced water can be leaked to the shallow subsurface. </a:t>
            </a:r>
          </a:p>
          <a:p>
            <a:endParaRPr lang="en-US" baseline="0" dirty="0" smtClean="0"/>
          </a:p>
          <a:p>
            <a:r>
              <a:rPr lang="en-US" baseline="0" dirty="0" smtClean="0"/>
              <a:t>A recent study examining the river sediments near a produced water treatment plant found that river sediments downstream had the same isotopic ratio as materials from the Marcellus shale. The figure here is taken from that work, showing radium 226 and 228 signatures near a treatment facility. Sediments upstream of the facility of very low radium concentrations, but the effluent and downstream sediments have elevated radium concentrations, whose isotopic ratio matches that of the shale they were derived from. The clear difference in isotopic signature suggests that one could trace historic contamination events by monitoring radium isotopes and their ratios. This methodology, however, would only be possible by a solid understanding of radium behavior in the subsurface, with special attention to the impacts of these changing redox conditions on radium partitioning.</a:t>
            </a:r>
          </a:p>
        </p:txBody>
      </p:sp>
      <p:sp>
        <p:nvSpPr>
          <p:cNvPr id="4" name="Slide Number Placeholder 3"/>
          <p:cNvSpPr>
            <a:spLocks noGrp="1"/>
          </p:cNvSpPr>
          <p:nvPr>
            <p:ph type="sldNum" sz="quarter" idx="10"/>
          </p:nvPr>
        </p:nvSpPr>
        <p:spPr/>
        <p:txBody>
          <a:bodyPr/>
          <a:lstStyle/>
          <a:p>
            <a:fld id="{757CA6E9-D6BB-469E-A660-9AAC157674A7}" type="slidenum">
              <a:rPr lang="en-US" smtClean="0"/>
              <a:t>5</a:t>
            </a:fld>
            <a:endParaRPr lang="en-US"/>
          </a:p>
        </p:txBody>
      </p:sp>
    </p:spTree>
    <p:extLst>
      <p:ext uri="{BB962C8B-B14F-4D97-AF65-F5344CB8AC3E}">
        <p14:creationId xmlns:p14="http://schemas.microsoft.com/office/powerpoint/2010/main" val="11843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Compared</a:t>
            </a:r>
            <a:r>
              <a:rPr lang="en-US" baseline="0" dirty="0" smtClean="0"/>
              <a:t> to other contaminants and tracers, there has been relatively sparse characterization of radium adsorption, with significantly differing results. This figure, which shows the log BET surface area of the adsorbent vs the </a:t>
            </a:r>
            <a:r>
              <a:rPr lang="en-US" baseline="0" dirty="0" err="1" smtClean="0"/>
              <a:t>Kd</a:t>
            </a:r>
            <a:r>
              <a:rPr lang="en-US" baseline="0" dirty="0" smtClean="0"/>
              <a:t> for radium comes from a review of radium adsorption to marine sands from 2013, showing a wide range of linear </a:t>
            </a:r>
            <a:r>
              <a:rPr lang="en-US" baseline="0" dirty="0" err="1" smtClean="0"/>
              <a:t>Kd</a:t>
            </a:r>
            <a:r>
              <a:rPr lang="en-US" baseline="0" dirty="0" smtClean="0"/>
              <a:t> values for radium sorption to various materials. In particular, I’d like to highlight the large variation of </a:t>
            </a:r>
            <a:r>
              <a:rPr lang="en-US" baseline="0" dirty="0" err="1" smtClean="0"/>
              <a:t>Kd</a:t>
            </a:r>
            <a:r>
              <a:rPr lang="en-US" baseline="0" dirty="0" smtClean="0"/>
              <a:t> values both within a single type of material, as well as across materials with similar BET surface area. Generally, oxidized iron minerals have stronger sorption, but a mechanistic understanding of this behavior has only recently seen any attention. One of our goals here is to improve that understanding.</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6</a:t>
            </a:fld>
            <a:endParaRPr lang="en-US"/>
          </a:p>
        </p:txBody>
      </p:sp>
    </p:spTree>
    <p:extLst>
      <p:ext uri="{BB962C8B-B14F-4D97-AF65-F5344CB8AC3E}">
        <p14:creationId xmlns:p14="http://schemas.microsoft.com/office/powerpoint/2010/main" val="91202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focus so far has been radium behavior in static conditions, where there is no flow. Here, we’ve performed two categories of experiments: Sorption isotherms, and pH envelopes. These experiments create systems where radium is </a:t>
            </a:r>
            <a:r>
              <a:rPr lang="en-US" baseline="0" dirty="0" err="1" smtClean="0"/>
              <a:t>sorbed</a:t>
            </a:r>
            <a:r>
              <a:rPr lang="en-US" baseline="0" dirty="0" smtClean="0"/>
              <a:t> to various surfaces. We can then add an oxidant to these systems to induce a change in the minerals present, and observe the subsequent change in radium partitioning.</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8</a:t>
            </a:fld>
            <a:endParaRPr lang="en-US"/>
          </a:p>
        </p:txBody>
      </p:sp>
    </p:spTree>
    <p:extLst>
      <p:ext uri="{BB962C8B-B14F-4D97-AF65-F5344CB8AC3E}">
        <p14:creationId xmlns:p14="http://schemas.microsoft.com/office/powerpoint/2010/main" val="399863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present, we have conducted sorption experiments for radium to two minerals: </a:t>
            </a:r>
            <a:r>
              <a:rPr lang="en-US" baseline="0" dirty="0" err="1" smtClean="0"/>
              <a:t>ferrihydrite</a:t>
            </a:r>
            <a:r>
              <a:rPr lang="en-US" baseline="0" dirty="0" smtClean="0"/>
              <a:t> and pyrite. The </a:t>
            </a:r>
            <a:r>
              <a:rPr lang="en-US" baseline="0" dirty="0" err="1" smtClean="0"/>
              <a:t>ferrihydrite</a:t>
            </a:r>
            <a:r>
              <a:rPr lang="en-US" baseline="0" dirty="0" smtClean="0"/>
              <a:t> is synthesized by our lab, and aliquots containing 4 mg iron as </a:t>
            </a:r>
            <a:r>
              <a:rPr lang="en-US" baseline="0" dirty="0" err="1" smtClean="0"/>
              <a:t>ferrihydrite</a:t>
            </a:r>
            <a:r>
              <a:rPr lang="en-US" baseline="0" dirty="0" smtClean="0"/>
              <a:t> are added. Pyrite is sieved to 44-250 um, acid washed to remove </a:t>
            </a:r>
            <a:r>
              <a:rPr lang="en-US" baseline="0" dirty="0" err="1" smtClean="0"/>
              <a:t>oxic</a:t>
            </a:r>
            <a:r>
              <a:rPr lang="en-US" baseline="0" dirty="0" smtClean="0"/>
              <a:t> coatings, and stored in an anaerobic chamber. In these experiments we add 20 mg of pyrite (which corresponds to 9 mg of Fe as pyrite). These minerals are added to radium containing solutions which are pH adjusted using hydrochloric acid or sodium hydroxide as necessary, with a final volume of 100 </a:t>
            </a:r>
            <a:r>
              <a:rPr lang="en-US" baseline="0" dirty="0" err="1" smtClean="0"/>
              <a:t>mL.</a:t>
            </a:r>
            <a:r>
              <a:rPr lang="en-US" baseline="0" dirty="0" smtClean="0"/>
              <a:t> Total activities of radium 226 added to these bottles cover from around 3000 DPM to 50000 DPM. After moderate shaking for 24 hours, we note the final pH of the solution, and scintillation count the supernatant. Solid sorption concentrations are then found by mass balance of radium.</a:t>
            </a:r>
          </a:p>
          <a:p>
            <a:endParaRPr lang="en-US" baseline="0" dirty="0" smtClean="0"/>
          </a:p>
        </p:txBody>
      </p:sp>
      <p:sp>
        <p:nvSpPr>
          <p:cNvPr id="4" name="Slide Number Placeholder 3"/>
          <p:cNvSpPr>
            <a:spLocks noGrp="1"/>
          </p:cNvSpPr>
          <p:nvPr>
            <p:ph type="sldNum" sz="quarter" idx="10"/>
          </p:nvPr>
        </p:nvSpPr>
        <p:spPr/>
        <p:txBody>
          <a:bodyPr/>
          <a:lstStyle/>
          <a:p>
            <a:fld id="{757CA6E9-D6BB-469E-A660-9AAC157674A7}" type="slidenum">
              <a:rPr lang="en-US" smtClean="0"/>
              <a:t>9</a:t>
            </a:fld>
            <a:endParaRPr lang="en-US"/>
          </a:p>
        </p:txBody>
      </p:sp>
    </p:spTree>
    <p:extLst>
      <p:ext uri="{BB962C8B-B14F-4D97-AF65-F5344CB8AC3E}">
        <p14:creationId xmlns:p14="http://schemas.microsoft.com/office/powerpoint/2010/main" val="91572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we plot water activities vs adsorbed solid activities for controlled pH experiments, with data points in triplicate as dots with error lines. Lines are linear regression fits using the </a:t>
            </a:r>
            <a:r>
              <a:rPr lang="en-US" baseline="0" dirty="0" err="1" smtClean="0"/>
              <a:t>scipy</a:t>
            </a:r>
            <a:r>
              <a:rPr lang="en-US" baseline="0" dirty="0" smtClean="0"/>
              <a:t> package. The blue and green colors represent </a:t>
            </a:r>
            <a:r>
              <a:rPr lang="en-US" baseline="0" dirty="0" err="1" smtClean="0"/>
              <a:t>Ferrihydite</a:t>
            </a:r>
            <a:r>
              <a:rPr lang="en-US" baseline="0" dirty="0" smtClean="0"/>
              <a:t>, with pH values of 6.8 (plus/minus 0.2), and 3.2 (plus/minus 0.1). The data points and line in red are for pyrite at an average pH of 7.2 (plus/minus 0.2). The fit for the </a:t>
            </a:r>
            <a:r>
              <a:rPr lang="en-US" baseline="0" dirty="0" err="1" smtClean="0"/>
              <a:t>circumneutral</a:t>
            </a:r>
            <a:r>
              <a:rPr lang="en-US" baseline="0" dirty="0" smtClean="0"/>
              <a:t> isotherms have some spurious points, which we plan to run again to clarify the result. The fits will also be improved as these points are run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interesting to note here is that pyrite has a similar range of total activities, but has similar or stronger sorption behavior. Pyrite is generally considered a weaker adsorbent than </a:t>
            </a:r>
            <a:r>
              <a:rPr lang="en-US" baseline="0" dirty="0" err="1" smtClean="0"/>
              <a:t>ferrihydrite</a:t>
            </a:r>
            <a:r>
              <a:rPr lang="en-US" baseline="0" dirty="0" smtClean="0"/>
              <a:t> due to its lower surface area, but this does not seem the case here. One possibility is that the pyrite surface sites have stronger affinity for radium in its plus 2 state as compared to </a:t>
            </a:r>
            <a:r>
              <a:rPr lang="en-US" baseline="0" dirty="0" err="1" smtClean="0"/>
              <a:t>ferrihydrite</a:t>
            </a:r>
            <a:r>
              <a:rPr lang="en-US" baseline="0" dirty="0" smtClean="0"/>
              <a:t>. The other interesting trend to note is that </a:t>
            </a:r>
            <a:r>
              <a:rPr lang="en-US" baseline="0" dirty="0" err="1" smtClean="0"/>
              <a:t>ferrihydrite</a:t>
            </a:r>
            <a:r>
              <a:rPr lang="en-US" baseline="0" dirty="0" smtClean="0"/>
              <a:t> has lower adsorption at lower pH values.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10</a:t>
            </a:fld>
            <a:endParaRPr lang="en-US"/>
          </a:p>
        </p:txBody>
      </p:sp>
    </p:spTree>
    <p:extLst>
      <p:ext uri="{BB962C8B-B14F-4D97-AF65-F5344CB8AC3E}">
        <p14:creationId xmlns:p14="http://schemas.microsoft.com/office/powerpoint/2010/main" val="256533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20328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5821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55571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29951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9943E6-AD88-409D-A785-C2BEBB84EAE6}"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20608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943E6-AD88-409D-A785-C2BEBB84EAE6}"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70370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943E6-AD88-409D-A785-C2BEBB84EAE6}" type="datetimeFigureOut">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69927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43E6-AD88-409D-A785-C2BEBB84EAE6}" type="datetimeFigureOut">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2088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943E6-AD88-409D-A785-C2BEBB84EAE6}" type="datetimeFigureOut">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44542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943E6-AD88-409D-A785-C2BEBB84EAE6}"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3215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943E6-AD88-409D-A785-C2BEBB84EAE6}"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4000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943E6-AD88-409D-A785-C2BEBB84EAE6}" type="datetimeFigureOut">
              <a:rPr lang="en-US" smtClean="0"/>
              <a:t>8/19/2015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C377E-A25B-4E9F-BA6A-EA00586D8FD7}" type="slidenum">
              <a:rPr lang="en-US" smtClean="0"/>
              <a:t>‹#›</a:t>
            </a:fld>
            <a:endParaRPr lang="en-US"/>
          </a:p>
        </p:txBody>
      </p:sp>
    </p:spTree>
    <p:extLst>
      <p:ext uri="{BB962C8B-B14F-4D97-AF65-F5344CB8AC3E}">
        <p14:creationId xmlns:p14="http://schemas.microsoft.com/office/powerpoint/2010/main" val="275135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Radium sorption to iron minerals</a:t>
            </a:r>
            <a:endParaRPr lang="en-US" dirty="0"/>
          </a:p>
        </p:txBody>
      </p:sp>
      <p:sp>
        <p:nvSpPr>
          <p:cNvPr id="3" name="Subtitle 2"/>
          <p:cNvSpPr>
            <a:spLocks noGrp="1"/>
          </p:cNvSpPr>
          <p:nvPr>
            <p:ph type="subTitle" idx="1"/>
          </p:nvPr>
        </p:nvSpPr>
        <p:spPr/>
        <p:txBody>
          <a:bodyPr>
            <a:normAutofit lnSpcReduction="10000"/>
          </a:bodyPr>
          <a:lstStyle/>
          <a:p>
            <a:r>
              <a:rPr lang="en-US" dirty="0" smtClean="0"/>
              <a:t>Michael Chen, Tiffany Wang, Benjamin Kocar</a:t>
            </a:r>
          </a:p>
          <a:p>
            <a:r>
              <a:rPr lang="en-US" dirty="0" smtClean="0"/>
              <a:t>MIT Department of Civil and Environmental Engineering</a:t>
            </a:r>
          </a:p>
          <a:p>
            <a:r>
              <a:rPr lang="en-US" dirty="0" smtClean="0"/>
              <a:t>ACS National Meeting and Exhibition Boston</a:t>
            </a:r>
            <a:endParaRPr lang="en-US" dirty="0" smtClean="0">
              <a:solidFill>
                <a:srgbClr val="FF0000"/>
              </a:solidFill>
            </a:endParaRPr>
          </a:p>
          <a:p>
            <a:r>
              <a:rPr lang="en-US" dirty="0" smtClean="0"/>
              <a:t>August 20</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572498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727" t="8624" r="8334" b="5128"/>
          <a:stretch/>
        </p:blipFill>
        <p:spPr>
          <a:xfrm>
            <a:off x="1271588" y="138617"/>
            <a:ext cx="9648824" cy="6580766"/>
          </a:xfrm>
          <a:prstGeom prst="rect">
            <a:avLst/>
          </a:prstGeom>
        </p:spPr>
      </p:pic>
    </p:spTree>
    <p:extLst>
      <p:ext uri="{BB962C8B-B14F-4D97-AF65-F5344CB8AC3E}">
        <p14:creationId xmlns:p14="http://schemas.microsoft.com/office/powerpoint/2010/main" val="2780468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Isotherm discussion</a:t>
            </a:r>
            <a:endParaRPr lang="en-US" dirty="0"/>
          </a:p>
        </p:txBody>
      </p:sp>
      <p:sp>
        <p:nvSpPr>
          <p:cNvPr id="3" name="Content Placeholder 2"/>
          <p:cNvSpPr>
            <a:spLocks noGrp="1"/>
          </p:cNvSpPr>
          <p:nvPr>
            <p:ph idx="1"/>
          </p:nvPr>
        </p:nvSpPr>
        <p:spPr/>
        <p:txBody>
          <a:bodyPr/>
          <a:lstStyle/>
          <a:p>
            <a:r>
              <a:rPr lang="en-US" dirty="0" smtClean="0"/>
              <a:t>Results</a:t>
            </a:r>
          </a:p>
          <a:p>
            <a:pPr lvl="1"/>
            <a:r>
              <a:rPr lang="en-US" dirty="0" err="1" smtClean="0"/>
              <a:t>Ferrihydrite</a:t>
            </a:r>
            <a:r>
              <a:rPr lang="en-US" dirty="0" smtClean="0"/>
              <a:t>: Low pH has lower sorption</a:t>
            </a:r>
          </a:p>
          <a:p>
            <a:pPr lvl="1"/>
            <a:r>
              <a:rPr lang="en-US" dirty="0" smtClean="0"/>
              <a:t>Pyrite: Stronger adsorption than </a:t>
            </a:r>
            <a:r>
              <a:rPr lang="en-US" dirty="0" err="1" smtClean="0"/>
              <a:t>ferrihydrite</a:t>
            </a:r>
            <a:r>
              <a:rPr lang="en-US" dirty="0"/>
              <a:t> </a:t>
            </a:r>
            <a:r>
              <a:rPr lang="en-US" dirty="0" smtClean="0"/>
              <a:t>at same pH</a:t>
            </a:r>
          </a:p>
          <a:p>
            <a:pPr lvl="1"/>
            <a:r>
              <a:rPr lang="en-US" dirty="0" smtClean="0"/>
              <a:t>Data points in need of clarification</a:t>
            </a:r>
          </a:p>
          <a:p>
            <a:r>
              <a:rPr lang="en-US" dirty="0" smtClean="0"/>
              <a:t>Implications</a:t>
            </a:r>
          </a:p>
          <a:p>
            <a:pPr lvl="1"/>
            <a:r>
              <a:rPr lang="en-US" dirty="0" err="1" smtClean="0"/>
              <a:t>Ferrihydrite</a:t>
            </a:r>
            <a:r>
              <a:rPr lang="en-US" dirty="0" smtClean="0"/>
              <a:t> normally considered stronger sorbent</a:t>
            </a:r>
          </a:p>
          <a:p>
            <a:pPr lvl="1"/>
            <a:r>
              <a:rPr lang="en-US" dirty="0" smtClean="0"/>
              <a:t>Oxidation of pyrite-&gt;desorption of </a:t>
            </a:r>
            <a:r>
              <a:rPr lang="en-US" dirty="0" err="1" smtClean="0"/>
              <a:t>sorbed</a:t>
            </a:r>
            <a:r>
              <a:rPr lang="en-US" dirty="0" smtClean="0"/>
              <a:t> radium?</a:t>
            </a:r>
          </a:p>
          <a:p>
            <a:pPr lvl="1"/>
            <a:r>
              <a:rPr lang="en-US" dirty="0" smtClean="0"/>
              <a:t>Need to identify other controlling sorbents</a:t>
            </a:r>
          </a:p>
        </p:txBody>
      </p:sp>
    </p:spTree>
    <p:extLst>
      <p:ext uri="{BB962C8B-B14F-4D97-AF65-F5344CB8AC3E}">
        <p14:creationId xmlns:p14="http://schemas.microsoft.com/office/powerpoint/2010/main" val="3798700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36074" y="77030"/>
            <a:ext cx="9519852" cy="6703940"/>
            <a:chOff x="1181101" y="175991"/>
            <a:chExt cx="9519852" cy="670394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6342" t="8595" r="9001" b="4692"/>
            <a:stretch/>
          </p:blipFill>
          <p:spPr>
            <a:xfrm>
              <a:off x="1181101" y="175991"/>
              <a:ext cx="9519852" cy="6703940"/>
            </a:xfrm>
            <a:prstGeom prst="rect">
              <a:avLst/>
            </a:prstGeom>
          </p:spPr>
        </p:pic>
        <p:sp>
          <p:nvSpPr>
            <p:cNvPr id="9" name="Freeform 8"/>
            <p:cNvSpPr/>
            <p:nvPr/>
          </p:nvSpPr>
          <p:spPr>
            <a:xfrm>
              <a:off x="2153953" y="1042163"/>
              <a:ext cx="7436019" cy="4529559"/>
            </a:xfrm>
            <a:custGeom>
              <a:avLst/>
              <a:gdLst>
                <a:gd name="connsiteX0" fmla="*/ 0 w 8516599"/>
                <a:gd name="connsiteY0" fmla="*/ 5287351 h 5287351"/>
                <a:gd name="connsiteX1" fmla="*/ 5621153 w 8516599"/>
                <a:gd name="connsiteY1" fmla="*/ 878981 h 5287351"/>
                <a:gd name="connsiteX2" fmla="*/ 8268101 w 8516599"/>
                <a:gd name="connsiteY2" fmla="*/ 80084 h 5287351"/>
                <a:gd name="connsiteX3" fmla="*/ 8248850 w 8516599"/>
                <a:gd name="connsiteY3" fmla="*/ 70459 h 5287351"/>
                <a:gd name="connsiteX0" fmla="*/ 0 w 8624897"/>
                <a:gd name="connsiteY0" fmla="*/ 5368509 h 5368509"/>
                <a:gd name="connsiteX1" fmla="*/ 4119612 w 8624897"/>
                <a:gd name="connsiteY1" fmla="*/ 2086295 h 5368509"/>
                <a:gd name="connsiteX2" fmla="*/ 8268101 w 8624897"/>
                <a:gd name="connsiteY2" fmla="*/ 161242 h 5368509"/>
                <a:gd name="connsiteX3" fmla="*/ 8248850 w 8624897"/>
                <a:gd name="connsiteY3" fmla="*/ 151617 h 5368509"/>
                <a:gd name="connsiteX0" fmla="*/ 0 w 8624897"/>
                <a:gd name="connsiteY0" fmla="*/ 5368509 h 5368509"/>
                <a:gd name="connsiteX1" fmla="*/ 4119612 w 8624897"/>
                <a:gd name="connsiteY1" fmla="*/ 2086295 h 5368509"/>
                <a:gd name="connsiteX2" fmla="*/ 8268101 w 8624897"/>
                <a:gd name="connsiteY2" fmla="*/ 161242 h 5368509"/>
                <a:gd name="connsiteX3" fmla="*/ 8248850 w 8624897"/>
                <a:gd name="connsiteY3" fmla="*/ 151617 h 5368509"/>
                <a:gd name="connsiteX0" fmla="*/ 0 w 8296654"/>
                <a:gd name="connsiteY0" fmla="*/ 5226977 h 5226977"/>
                <a:gd name="connsiteX1" fmla="*/ 4119612 w 8296654"/>
                <a:gd name="connsiteY1" fmla="*/ 1944763 h 5226977"/>
                <a:gd name="connsiteX2" fmla="*/ 8268101 w 8296654"/>
                <a:gd name="connsiteY2" fmla="*/ 19710 h 5226977"/>
                <a:gd name="connsiteX3" fmla="*/ 5996539 w 8296654"/>
                <a:gd name="connsiteY3" fmla="*/ 914860 h 5226977"/>
                <a:gd name="connsiteX0" fmla="*/ 0 w 6691683"/>
                <a:gd name="connsiteY0" fmla="*/ 4437960 h 4437960"/>
                <a:gd name="connsiteX1" fmla="*/ 4119612 w 6691683"/>
                <a:gd name="connsiteY1" fmla="*/ 1155746 h 4437960"/>
                <a:gd name="connsiteX2" fmla="*/ 6612556 w 6691683"/>
                <a:gd name="connsiteY2" fmla="*/ 77716 h 4437960"/>
                <a:gd name="connsiteX3" fmla="*/ 5996539 w 6691683"/>
                <a:gd name="connsiteY3" fmla="*/ 125843 h 4437960"/>
                <a:gd name="connsiteX0" fmla="*/ 0 w 7976526"/>
                <a:gd name="connsiteY0" fmla="*/ 4540366 h 4540366"/>
                <a:gd name="connsiteX1" fmla="*/ 4119612 w 7976526"/>
                <a:gd name="connsiteY1" fmla="*/ 1258152 h 4540366"/>
                <a:gd name="connsiteX2" fmla="*/ 6612556 w 7976526"/>
                <a:gd name="connsiteY2" fmla="*/ 180122 h 4540366"/>
                <a:gd name="connsiteX3" fmla="*/ 7940843 w 7976526"/>
                <a:gd name="connsiteY3" fmla="*/ 35744 h 4540366"/>
                <a:gd name="connsiteX0" fmla="*/ 0 w 7966726"/>
                <a:gd name="connsiteY0" fmla="*/ 4586616 h 4586616"/>
                <a:gd name="connsiteX1" fmla="*/ 4119612 w 7966726"/>
                <a:gd name="connsiteY1" fmla="*/ 1304402 h 4586616"/>
                <a:gd name="connsiteX2" fmla="*/ 6189045 w 7966726"/>
                <a:gd name="connsiteY2" fmla="*/ 120494 h 4586616"/>
                <a:gd name="connsiteX3" fmla="*/ 7940843 w 7966726"/>
                <a:gd name="connsiteY3" fmla="*/ 81994 h 4586616"/>
                <a:gd name="connsiteX0" fmla="*/ 0 w 7967373"/>
                <a:gd name="connsiteY0" fmla="*/ 4529686 h 4529686"/>
                <a:gd name="connsiteX1" fmla="*/ 4119612 w 7967373"/>
                <a:gd name="connsiteY1" fmla="*/ 1247472 h 4529686"/>
                <a:gd name="connsiteX2" fmla="*/ 6189045 w 7967373"/>
                <a:gd name="connsiteY2" fmla="*/ 63564 h 4529686"/>
                <a:gd name="connsiteX3" fmla="*/ 7940843 w 7967373"/>
                <a:gd name="connsiteY3" fmla="*/ 25064 h 4529686"/>
                <a:gd name="connsiteX0" fmla="*/ 0 w 8137742"/>
                <a:gd name="connsiteY0" fmla="*/ 4561883 h 4561883"/>
                <a:gd name="connsiteX1" fmla="*/ 4119612 w 8137742"/>
                <a:gd name="connsiteY1" fmla="*/ 1279669 h 4561883"/>
                <a:gd name="connsiteX2" fmla="*/ 6189045 w 8137742"/>
                <a:gd name="connsiteY2" fmla="*/ 95761 h 4561883"/>
                <a:gd name="connsiteX3" fmla="*/ 8114098 w 8137742"/>
                <a:gd name="connsiteY3" fmla="*/ 115012 h 4561883"/>
                <a:gd name="connsiteX0" fmla="*/ 0 w 8138146"/>
                <a:gd name="connsiteY0" fmla="*/ 4484370 h 4484370"/>
                <a:gd name="connsiteX1" fmla="*/ 4119612 w 8138146"/>
                <a:gd name="connsiteY1" fmla="*/ 1202156 h 4484370"/>
                <a:gd name="connsiteX2" fmla="*/ 6189045 w 8138146"/>
                <a:gd name="connsiteY2" fmla="*/ 18248 h 4484370"/>
                <a:gd name="connsiteX3" fmla="*/ 8114098 w 8138146"/>
                <a:gd name="connsiteY3" fmla="*/ 37499 h 4484370"/>
                <a:gd name="connsiteX0" fmla="*/ 0 w 8114098"/>
                <a:gd name="connsiteY0" fmla="*/ 4466122 h 4466122"/>
                <a:gd name="connsiteX1" fmla="*/ 4119612 w 8114098"/>
                <a:gd name="connsiteY1" fmla="*/ 1183908 h 4466122"/>
                <a:gd name="connsiteX2" fmla="*/ 6189045 w 8114098"/>
                <a:gd name="connsiteY2" fmla="*/ 0 h 4466122"/>
                <a:gd name="connsiteX3" fmla="*/ 8114098 w 8114098"/>
                <a:gd name="connsiteY3" fmla="*/ 19251 h 4466122"/>
                <a:gd name="connsiteX0" fmla="*/ 0 w 8142974"/>
                <a:gd name="connsiteY0" fmla="*/ 4536079 h 4536079"/>
                <a:gd name="connsiteX1" fmla="*/ 4119612 w 8142974"/>
                <a:gd name="connsiteY1" fmla="*/ 1253865 h 4536079"/>
                <a:gd name="connsiteX2" fmla="*/ 6189045 w 8142974"/>
                <a:gd name="connsiteY2" fmla="*/ 69957 h 4536079"/>
                <a:gd name="connsiteX3" fmla="*/ 8142974 w 8142974"/>
                <a:gd name="connsiteY3" fmla="*/ 146959 h 4536079"/>
                <a:gd name="connsiteX0" fmla="*/ 0 w 8142974"/>
                <a:gd name="connsiteY0" fmla="*/ 4536079 h 4536079"/>
                <a:gd name="connsiteX1" fmla="*/ 4119612 w 8142974"/>
                <a:gd name="connsiteY1" fmla="*/ 1253865 h 4536079"/>
                <a:gd name="connsiteX2" fmla="*/ 5948413 w 8142974"/>
                <a:gd name="connsiteY2" fmla="*/ 69957 h 4536079"/>
                <a:gd name="connsiteX3" fmla="*/ 8142974 w 8142974"/>
                <a:gd name="connsiteY3" fmla="*/ 146959 h 4536079"/>
                <a:gd name="connsiteX0" fmla="*/ 0 w 8133349"/>
                <a:gd name="connsiteY0" fmla="*/ 4546953 h 4546953"/>
                <a:gd name="connsiteX1" fmla="*/ 4119612 w 8133349"/>
                <a:gd name="connsiteY1" fmla="*/ 1264739 h 4546953"/>
                <a:gd name="connsiteX2" fmla="*/ 5948413 w 8133349"/>
                <a:gd name="connsiteY2" fmla="*/ 80831 h 4546953"/>
                <a:gd name="connsiteX3" fmla="*/ 8133349 w 8133349"/>
                <a:gd name="connsiteY3" fmla="*/ 119332 h 4546953"/>
                <a:gd name="connsiteX0" fmla="*/ 0 w 8133349"/>
                <a:gd name="connsiteY0" fmla="*/ 4559951 h 4559951"/>
                <a:gd name="connsiteX1" fmla="*/ 4119612 w 8133349"/>
                <a:gd name="connsiteY1" fmla="*/ 1277737 h 4559951"/>
                <a:gd name="connsiteX2" fmla="*/ 5948413 w 8133349"/>
                <a:gd name="connsiteY2" fmla="*/ 93829 h 4559951"/>
                <a:gd name="connsiteX3" fmla="*/ 8133349 w 8133349"/>
                <a:gd name="connsiteY3" fmla="*/ 132330 h 4559951"/>
                <a:gd name="connsiteX0" fmla="*/ 0 w 8181475"/>
                <a:gd name="connsiteY0" fmla="*/ 4754617 h 4754617"/>
                <a:gd name="connsiteX1" fmla="*/ 4119612 w 8181475"/>
                <a:gd name="connsiteY1" fmla="*/ 1472403 h 4754617"/>
                <a:gd name="connsiteX2" fmla="*/ 5948413 w 8181475"/>
                <a:gd name="connsiteY2" fmla="*/ 288495 h 4754617"/>
                <a:gd name="connsiteX3" fmla="*/ 8181475 w 8181475"/>
                <a:gd name="connsiteY3" fmla="*/ 28613 h 4754617"/>
                <a:gd name="connsiteX0" fmla="*/ 0 w 8181475"/>
                <a:gd name="connsiteY0" fmla="*/ 4729320 h 4729320"/>
                <a:gd name="connsiteX1" fmla="*/ 4119612 w 8181475"/>
                <a:gd name="connsiteY1" fmla="*/ 1447106 h 4729320"/>
                <a:gd name="connsiteX2" fmla="*/ 5948413 w 8181475"/>
                <a:gd name="connsiteY2" fmla="*/ 263198 h 4729320"/>
                <a:gd name="connsiteX3" fmla="*/ 8181475 w 8181475"/>
                <a:gd name="connsiteY3" fmla="*/ 3316 h 4729320"/>
                <a:gd name="connsiteX0" fmla="*/ 0 w 7892717"/>
                <a:gd name="connsiteY0" fmla="*/ 4536984 h 4536984"/>
                <a:gd name="connsiteX1" fmla="*/ 4119612 w 7892717"/>
                <a:gd name="connsiteY1" fmla="*/ 1254770 h 4536984"/>
                <a:gd name="connsiteX2" fmla="*/ 5948413 w 7892717"/>
                <a:gd name="connsiteY2" fmla="*/ 70862 h 4536984"/>
                <a:gd name="connsiteX3" fmla="*/ 7892717 w 7892717"/>
                <a:gd name="connsiteY3" fmla="*/ 138239 h 4536984"/>
                <a:gd name="connsiteX0" fmla="*/ 0 w 7892717"/>
                <a:gd name="connsiteY0" fmla="*/ 4458816 h 4458816"/>
                <a:gd name="connsiteX1" fmla="*/ 4119612 w 7892717"/>
                <a:gd name="connsiteY1" fmla="*/ 1176602 h 4458816"/>
                <a:gd name="connsiteX2" fmla="*/ 5707781 w 7892717"/>
                <a:gd name="connsiteY2" fmla="*/ 98572 h 4458816"/>
                <a:gd name="connsiteX3" fmla="*/ 7892717 w 7892717"/>
                <a:gd name="connsiteY3" fmla="*/ 60071 h 4458816"/>
                <a:gd name="connsiteX0" fmla="*/ 0 w 7892717"/>
                <a:gd name="connsiteY0" fmla="*/ 4422842 h 4422842"/>
                <a:gd name="connsiteX1" fmla="*/ 4119612 w 7892717"/>
                <a:gd name="connsiteY1" fmla="*/ 1140628 h 4422842"/>
                <a:gd name="connsiteX2" fmla="*/ 5707781 w 7892717"/>
                <a:gd name="connsiteY2" fmla="*/ 62598 h 4422842"/>
                <a:gd name="connsiteX3" fmla="*/ 7892717 w 7892717"/>
                <a:gd name="connsiteY3" fmla="*/ 24097 h 4422842"/>
                <a:gd name="connsiteX0" fmla="*/ 0 w 7892717"/>
                <a:gd name="connsiteY0" fmla="*/ 4479679 h 4479679"/>
                <a:gd name="connsiteX1" fmla="*/ 3753852 w 7892717"/>
                <a:gd name="connsiteY1" fmla="*/ 1486223 h 4479679"/>
                <a:gd name="connsiteX2" fmla="*/ 5707781 w 7892717"/>
                <a:gd name="connsiteY2" fmla="*/ 119435 h 4479679"/>
                <a:gd name="connsiteX3" fmla="*/ 7892717 w 7892717"/>
                <a:gd name="connsiteY3" fmla="*/ 80934 h 4479679"/>
                <a:gd name="connsiteX0" fmla="*/ 0 w 7892717"/>
                <a:gd name="connsiteY0" fmla="*/ 4414655 h 4414655"/>
                <a:gd name="connsiteX1" fmla="*/ 3753852 w 7892717"/>
                <a:gd name="connsiteY1" fmla="*/ 1421199 h 4414655"/>
                <a:gd name="connsiteX2" fmla="*/ 4908884 w 7892717"/>
                <a:gd name="connsiteY2" fmla="*/ 477923 h 4414655"/>
                <a:gd name="connsiteX3" fmla="*/ 5707781 w 7892717"/>
                <a:gd name="connsiteY3" fmla="*/ 54411 h 4414655"/>
                <a:gd name="connsiteX4" fmla="*/ 7892717 w 7892717"/>
                <a:gd name="connsiteY4" fmla="*/ 15910 h 4414655"/>
                <a:gd name="connsiteX0" fmla="*/ 0 w 7892717"/>
                <a:gd name="connsiteY0" fmla="*/ 4414655 h 4414655"/>
                <a:gd name="connsiteX1" fmla="*/ 3753852 w 7892717"/>
                <a:gd name="connsiteY1" fmla="*/ 1421199 h 4414655"/>
                <a:gd name="connsiteX2" fmla="*/ 5707781 w 7892717"/>
                <a:gd name="connsiteY2" fmla="*/ 54411 h 4414655"/>
                <a:gd name="connsiteX3" fmla="*/ 7892717 w 7892717"/>
                <a:gd name="connsiteY3" fmla="*/ 15910 h 4414655"/>
                <a:gd name="connsiteX0" fmla="*/ 0 w 7892717"/>
                <a:gd name="connsiteY0" fmla="*/ 4414655 h 4414655"/>
                <a:gd name="connsiteX1" fmla="*/ 3753852 w 7892717"/>
                <a:gd name="connsiteY1" fmla="*/ 1421199 h 4414655"/>
                <a:gd name="connsiteX2" fmla="*/ 5707781 w 7892717"/>
                <a:gd name="connsiteY2" fmla="*/ 54411 h 4414655"/>
                <a:gd name="connsiteX3" fmla="*/ 7892717 w 7892717"/>
                <a:gd name="connsiteY3" fmla="*/ 15910 h 4414655"/>
                <a:gd name="connsiteX0" fmla="*/ 0 w 7940844"/>
                <a:gd name="connsiteY0" fmla="*/ 4527938 h 4527938"/>
                <a:gd name="connsiteX1" fmla="*/ 3753852 w 7940844"/>
                <a:gd name="connsiteY1" fmla="*/ 1534482 h 4527938"/>
                <a:gd name="connsiteX2" fmla="*/ 5707781 w 7940844"/>
                <a:gd name="connsiteY2" fmla="*/ 167694 h 4527938"/>
                <a:gd name="connsiteX3" fmla="*/ 7940844 w 7940844"/>
                <a:gd name="connsiteY3" fmla="*/ 32941 h 4527938"/>
                <a:gd name="connsiteX0" fmla="*/ 0 w 7817019"/>
                <a:gd name="connsiteY0" fmla="*/ 4558134 h 4558134"/>
                <a:gd name="connsiteX1" fmla="*/ 3753852 w 7817019"/>
                <a:gd name="connsiteY1" fmla="*/ 1564678 h 4558134"/>
                <a:gd name="connsiteX2" fmla="*/ 5707781 w 7817019"/>
                <a:gd name="connsiteY2" fmla="*/ 197890 h 4558134"/>
                <a:gd name="connsiteX3" fmla="*/ 7817019 w 7817019"/>
                <a:gd name="connsiteY3" fmla="*/ 15512 h 4558134"/>
                <a:gd name="connsiteX0" fmla="*/ 0 w 7436019"/>
                <a:gd name="connsiteY0" fmla="*/ 4529559 h 4529559"/>
                <a:gd name="connsiteX1" fmla="*/ 3372852 w 7436019"/>
                <a:gd name="connsiteY1" fmla="*/ 1564678 h 4529559"/>
                <a:gd name="connsiteX2" fmla="*/ 5326781 w 7436019"/>
                <a:gd name="connsiteY2" fmla="*/ 197890 h 4529559"/>
                <a:gd name="connsiteX3" fmla="*/ 7436019 w 7436019"/>
                <a:gd name="connsiteY3" fmla="*/ 15512 h 4529559"/>
              </a:gdLst>
              <a:ahLst/>
              <a:cxnLst>
                <a:cxn ang="0">
                  <a:pos x="connsiteX0" y="connsiteY0"/>
                </a:cxn>
                <a:cxn ang="0">
                  <a:pos x="connsiteX1" y="connsiteY1"/>
                </a:cxn>
                <a:cxn ang="0">
                  <a:pos x="connsiteX2" y="connsiteY2"/>
                </a:cxn>
                <a:cxn ang="0">
                  <a:pos x="connsiteX3" y="connsiteY3"/>
                </a:cxn>
              </a:cxnLst>
              <a:rect l="l" t="t" r="r" b="b"/>
              <a:pathLst>
                <a:path w="7436019" h="4529559">
                  <a:moveTo>
                    <a:pt x="0" y="4529559"/>
                  </a:moveTo>
                  <a:cubicBezTo>
                    <a:pt x="2121568" y="2759313"/>
                    <a:pt x="2485055" y="2286623"/>
                    <a:pt x="3372852" y="1564678"/>
                  </a:cubicBezTo>
                  <a:cubicBezTo>
                    <a:pt x="4260649" y="842733"/>
                    <a:pt x="4628949" y="448147"/>
                    <a:pt x="5326781" y="197890"/>
                  </a:cubicBezTo>
                  <a:cubicBezTo>
                    <a:pt x="6024613" y="-52367"/>
                    <a:pt x="6082065" y="-530"/>
                    <a:pt x="7436019" y="15512"/>
                  </a:cubicBezTo>
                </a:path>
              </a:pathLst>
            </a:custGeom>
            <a:ln w="28575">
              <a:solidFill>
                <a:srgbClr val="4C72B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Freeform 9"/>
            <p:cNvSpPr/>
            <p:nvPr/>
          </p:nvSpPr>
          <p:spPr>
            <a:xfrm>
              <a:off x="3551722" y="2442677"/>
              <a:ext cx="6420051" cy="2783842"/>
            </a:xfrm>
            <a:custGeom>
              <a:avLst/>
              <a:gdLst>
                <a:gd name="connsiteX0" fmla="*/ 0 w 6381550"/>
                <a:gd name="connsiteY0" fmla="*/ 1582244 h 1976879"/>
                <a:gd name="connsiteX1" fmla="*/ 1857676 w 6381550"/>
                <a:gd name="connsiteY1" fmla="*/ 3700 h 1976879"/>
                <a:gd name="connsiteX2" fmla="*/ 6381550 w 6381550"/>
                <a:gd name="connsiteY2" fmla="*/ 1976879 h 1976879"/>
                <a:gd name="connsiteX0" fmla="*/ 0 w 6381550"/>
                <a:gd name="connsiteY0" fmla="*/ 1630180 h 2024815"/>
                <a:gd name="connsiteX1" fmla="*/ 2454442 w 6381550"/>
                <a:gd name="connsiteY1" fmla="*/ 3510 h 2024815"/>
                <a:gd name="connsiteX2" fmla="*/ 6381550 w 6381550"/>
                <a:gd name="connsiteY2" fmla="*/ 2024815 h 2024815"/>
                <a:gd name="connsiteX0" fmla="*/ 0 w 6381550"/>
                <a:gd name="connsiteY0" fmla="*/ 2369768 h 2764403"/>
                <a:gd name="connsiteX1" fmla="*/ 2464067 w 6381550"/>
                <a:gd name="connsiteY1" fmla="*/ 1953 h 2764403"/>
                <a:gd name="connsiteX2" fmla="*/ 6381550 w 6381550"/>
                <a:gd name="connsiteY2" fmla="*/ 2764403 h 2764403"/>
                <a:gd name="connsiteX0" fmla="*/ 0 w 6420051"/>
                <a:gd name="connsiteY0" fmla="*/ 2369956 h 2783842"/>
                <a:gd name="connsiteX1" fmla="*/ 2464067 w 6420051"/>
                <a:gd name="connsiteY1" fmla="*/ 2141 h 2783842"/>
                <a:gd name="connsiteX2" fmla="*/ 6420051 w 6420051"/>
                <a:gd name="connsiteY2" fmla="*/ 2783842 h 2783842"/>
                <a:gd name="connsiteX0" fmla="*/ 0 w 6420051"/>
                <a:gd name="connsiteY0" fmla="*/ 2369956 h 2783842"/>
                <a:gd name="connsiteX1" fmla="*/ 2464067 w 6420051"/>
                <a:gd name="connsiteY1" fmla="*/ 2141 h 2783842"/>
                <a:gd name="connsiteX2" fmla="*/ 6420051 w 6420051"/>
                <a:gd name="connsiteY2" fmla="*/ 2783842 h 2783842"/>
              </a:gdLst>
              <a:ahLst/>
              <a:cxnLst>
                <a:cxn ang="0">
                  <a:pos x="connsiteX0" y="connsiteY0"/>
                </a:cxn>
                <a:cxn ang="0">
                  <a:pos x="connsiteX1" y="connsiteY1"/>
                </a:cxn>
                <a:cxn ang="0">
                  <a:pos x="connsiteX2" y="connsiteY2"/>
                </a:cxn>
              </a:cxnLst>
              <a:rect l="l" t="t" r="r" b="b"/>
              <a:pathLst>
                <a:path w="6420051" h="2783842">
                  <a:moveTo>
                    <a:pt x="0" y="2369956"/>
                  </a:moveTo>
                  <a:cubicBezTo>
                    <a:pt x="397042" y="1547797"/>
                    <a:pt x="1394059" y="-66840"/>
                    <a:pt x="2464067" y="2141"/>
                  </a:cubicBezTo>
                  <a:cubicBezTo>
                    <a:pt x="3534075" y="71122"/>
                    <a:pt x="4863165" y="1608757"/>
                    <a:pt x="6420051" y="2783842"/>
                  </a:cubicBezTo>
                </a:path>
              </a:pathLst>
            </a:custGeom>
            <a:noFill/>
            <a:ln w="38100">
              <a:solidFill>
                <a:srgbClr val="55A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3224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Results</a:t>
            </a:r>
          </a:p>
          <a:p>
            <a:pPr lvl="1"/>
            <a:r>
              <a:rPr lang="en-US" dirty="0" err="1" smtClean="0"/>
              <a:t>Ferrihydrite</a:t>
            </a:r>
            <a:r>
              <a:rPr lang="en-US" dirty="0" smtClean="0"/>
              <a:t>:</a:t>
            </a:r>
          </a:p>
          <a:p>
            <a:pPr lvl="2"/>
            <a:r>
              <a:rPr lang="en-US" dirty="0" smtClean="0"/>
              <a:t>Increasing adsorption with increasing pH, matching isotherm results</a:t>
            </a:r>
          </a:p>
          <a:p>
            <a:pPr lvl="2"/>
            <a:r>
              <a:rPr lang="en-US" dirty="0" smtClean="0"/>
              <a:t>Adsorption peaks out</a:t>
            </a:r>
          </a:p>
          <a:p>
            <a:pPr lvl="1"/>
            <a:r>
              <a:rPr lang="en-US" dirty="0" smtClean="0"/>
              <a:t>Pyrite:</a:t>
            </a:r>
          </a:p>
          <a:p>
            <a:pPr lvl="2"/>
            <a:r>
              <a:rPr lang="en-US" dirty="0" smtClean="0"/>
              <a:t>Maximal sorption at </a:t>
            </a:r>
            <a:r>
              <a:rPr lang="en-US" dirty="0" err="1" smtClean="0"/>
              <a:t>circumneutral</a:t>
            </a:r>
            <a:r>
              <a:rPr lang="en-US" dirty="0" smtClean="0"/>
              <a:t> pH</a:t>
            </a:r>
          </a:p>
          <a:p>
            <a:r>
              <a:rPr lang="en-US" dirty="0" smtClean="0"/>
              <a:t>Implications</a:t>
            </a:r>
            <a:endParaRPr lang="en-US" dirty="0"/>
          </a:p>
          <a:p>
            <a:pPr lvl="1"/>
            <a:r>
              <a:rPr lang="en-US" dirty="0" smtClean="0"/>
              <a:t>Control pH to control sorption</a:t>
            </a:r>
          </a:p>
          <a:p>
            <a:pPr lvl="1"/>
            <a:r>
              <a:rPr lang="en-US" dirty="0" smtClean="0"/>
              <a:t>Mineral specific behavior</a:t>
            </a:r>
          </a:p>
          <a:p>
            <a:pPr lvl="1"/>
            <a:endParaRPr lang="en-US" dirty="0"/>
          </a:p>
        </p:txBody>
      </p:sp>
    </p:spTree>
    <p:extLst>
      <p:ext uri="{BB962C8B-B14F-4D97-AF65-F5344CB8AC3E}">
        <p14:creationId xmlns:p14="http://schemas.microsoft.com/office/powerpoint/2010/main" val="2962074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xidation Experiment Methodology</a:t>
            </a:r>
            <a:endParaRPr lang="en-US" i="1" dirty="0">
              <a:solidFill>
                <a:srgbClr val="FF0000"/>
              </a:solidFill>
            </a:endParaRPr>
          </a:p>
        </p:txBody>
      </p:sp>
      <p:sp>
        <p:nvSpPr>
          <p:cNvPr id="3" name="Content Placeholder 2"/>
          <p:cNvSpPr>
            <a:spLocks noGrp="1"/>
          </p:cNvSpPr>
          <p:nvPr>
            <p:ph idx="1"/>
          </p:nvPr>
        </p:nvSpPr>
        <p:spPr>
          <a:xfrm>
            <a:off x="838200" y="1864126"/>
            <a:ext cx="10515600" cy="4351338"/>
          </a:xfrm>
        </p:spPr>
        <p:txBody>
          <a:bodyPr/>
          <a:lstStyle/>
          <a:p>
            <a:r>
              <a:rPr lang="en-US" dirty="0" smtClean="0"/>
              <a:t>Pyrite experiment after shaking period</a:t>
            </a:r>
          </a:p>
          <a:p>
            <a:r>
              <a:rPr lang="en-US" dirty="0" smtClean="0"/>
              <a:t>Removal of supernatant for quantification</a:t>
            </a:r>
            <a:endParaRPr lang="en-US" dirty="0"/>
          </a:p>
          <a:p>
            <a:r>
              <a:rPr lang="en-US" dirty="0" smtClean="0"/>
              <a:t>Addition of 3% hydrogen peroxide</a:t>
            </a:r>
          </a:p>
          <a:p>
            <a:r>
              <a:rPr lang="en-US" dirty="0" smtClean="0"/>
              <a:t>Shaking for 48 hours with controls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1" y="3067668"/>
            <a:ext cx="5429248" cy="2227614"/>
          </a:xfrm>
          <a:prstGeom prst="rect">
            <a:avLst/>
          </a:prstGeom>
        </p:spPr>
      </p:pic>
      <p:cxnSp>
        <p:nvCxnSpPr>
          <p:cNvPr id="9" name="Straight Arrow Connector 8"/>
          <p:cNvCxnSpPr/>
          <p:nvPr/>
        </p:nvCxnSpPr>
        <p:spPr>
          <a:xfrm>
            <a:off x="8343900" y="4210050"/>
            <a:ext cx="1085850" cy="95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67500" y="5486400"/>
            <a:ext cx="4419600" cy="923330"/>
          </a:xfrm>
          <a:prstGeom prst="rect">
            <a:avLst/>
          </a:prstGeom>
          <a:noFill/>
        </p:spPr>
        <p:txBody>
          <a:bodyPr wrap="square" rtlCol="0">
            <a:spAutoFit/>
          </a:bodyPr>
          <a:lstStyle/>
          <a:p>
            <a:pPr algn="ctr"/>
            <a:r>
              <a:rPr lang="en-US" dirty="0" smtClean="0"/>
              <a:t>Schematic where a pyrite grain is oxidized, forming oxidized iron coatings and potentially releasing radium from the surface</a:t>
            </a:r>
            <a:endParaRPr lang="en-US" dirty="0"/>
          </a:p>
        </p:txBody>
      </p:sp>
    </p:spTree>
    <p:extLst>
      <p:ext uri="{BB962C8B-B14F-4D97-AF65-F5344CB8AC3E}">
        <p14:creationId xmlns:p14="http://schemas.microsoft.com/office/powerpoint/2010/main" val="132783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Before addition of hydrogen </a:t>
            </a:r>
            <a:r>
              <a:rPr lang="en-US" sz="3600" dirty="0"/>
              <a:t>p</a:t>
            </a:r>
            <a:r>
              <a:rPr lang="en-US" sz="3600" dirty="0" smtClean="0"/>
              <a:t>eroxide</a:t>
            </a:r>
            <a:endParaRPr lang="en-US" sz="3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634" t="8447" r="9042" b="4840"/>
          <a:stretch/>
        </p:blipFill>
        <p:spPr>
          <a:xfrm>
            <a:off x="1711770" y="712267"/>
            <a:ext cx="8768460" cy="6126480"/>
          </a:xfrm>
          <a:prstGeom prst="rect">
            <a:avLst/>
          </a:prstGeom>
        </p:spPr>
      </p:pic>
    </p:spTree>
    <p:extLst>
      <p:ext uri="{BB962C8B-B14F-4D97-AF65-F5344CB8AC3E}">
        <p14:creationId xmlns:p14="http://schemas.microsoft.com/office/powerpoint/2010/main" val="3354693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After hydrogen peroxide addition</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735" t="8447" r="8941" b="4693"/>
          <a:stretch/>
        </p:blipFill>
        <p:spPr>
          <a:xfrm>
            <a:off x="1719202" y="643020"/>
            <a:ext cx="8753595" cy="6126480"/>
          </a:xfrm>
          <a:prstGeom prst="rect">
            <a:avLst/>
          </a:prstGeom>
        </p:spPr>
      </p:pic>
    </p:spTree>
    <p:extLst>
      <p:ext uri="{BB962C8B-B14F-4D97-AF65-F5344CB8AC3E}">
        <p14:creationId xmlns:p14="http://schemas.microsoft.com/office/powerpoint/2010/main" val="1584352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After hydrogen peroxide addition</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735" t="8447" r="8941" b="4693"/>
          <a:stretch/>
        </p:blipFill>
        <p:spPr>
          <a:xfrm>
            <a:off x="1719202" y="643020"/>
            <a:ext cx="8753595" cy="6126480"/>
          </a:xfrm>
          <a:prstGeom prst="rect">
            <a:avLst/>
          </a:prstGeom>
        </p:spPr>
      </p:pic>
      <p:grpSp>
        <p:nvGrpSpPr>
          <p:cNvPr id="4" name="Group 3"/>
          <p:cNvGrpSpPr/>
          <p:nvPr/>
        </p:nvGrpSpPr>
        <p:grpSpPr>
          <a:xfrm>
            <a:off x="2408165" y="895149"/>
            <a:ext cx="7669485" cy="4897388"/>
            <a:chOff x="2408165" y="895149"/>
            <a:chExt cx="7669485" cy="4897388"/>
          </a:xfrm>
        </p:grpSpPr>
        <p:sp>
          <p:nvSpPr>
            <p:cNvPr id="6" name="Oval 5"/>
            <p:cNvSpPr/>
            <p:nvPr/>
          </p:nvSpPr>
          <p:spPr>
            <a:xfrm>
              <a:off x="2656572" y="895149"/>
              <a:ext cx="7421078" cy="2194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Radium and Pyrite</a:t>
              </a:r>
              <a:endParaRPr lang="en-US" dirty="0">
                <a:solidFill>
                  <a:srgbClr val="FF0000"/>
                </a:solidFill>
              </a:endParaRPr>
            </a:p>
          </p:txBody>
        </p:sp>
        <p:grpSp>
          <p:nvGrpSpPr>
            <p:cNvPr id="7" name="Group 6"/>
            <p:cNvGrpSpPr/>
            <p:nvPr/>
          </p:nvGrpSpPr>
          <p:grpSpPr>
            <a:xfrm>
              <a:off x="2408165" y="3445844"/>
              <a:ext cx="6342859" cy="2346693"/>
              <a:chOff x="2408165" y="3445844"/>
              <a:chExt cx="6342859" cy="2346693"/>
            </a:xfrm>
          </p:grpSpPr>
          <p:sp>
            <p:nvSpPr>
              <p:cNvPr id="8" name="Oval 7"/>
              <p:cNvSpPr/>
              <p:nvPr/>
            </p:nvSpPr>
            <p:spPr>
              <a:xfrm rot="20302286">
                <a:off x="2408165" y="3445844"/>
                <a:ext cx="6342859" cy="234669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54291" y="3907733"/>
                <a:ext cx="1540042" cy="646331"/>
              </a:xfrm>
              <a:prstGeom prst="rect">
                <a:avLst/>
              </a:prstGeom>
              <a:noFill/>
            </p:spPr>
            <p:txBody>
              <a:bodyPr wrap="square" rtlCol="0">
                <a:spAutoFit/>
              </a:bodyPr>
              <a:lstStyle/>
              <a:p>
                <a:pPr algn="ctr"/>
                <a:r>
                  <a:rPr lang="en-US" dirty="0" smtClean="0">
                    <a:solidFill>
                      <a:srgbClr val="FFC000"/>
                    </a:solidFill>
                  </a:rPr>
                  <a:t>Oxidized Pyrite</a:t>
                </a:r>
                <a:endParaRPr lang="en-US" dirty="0">
                  <a:solidFill>
                    <a:srgbClr val="FFC000"/>
                  </a:solidFill>
                </a:endParaRPr>
              </a:p>
            </p:txBody>
          </p:sp>
        </p:grpSp>
      </p:grpSp>
    </p:spTree>
    <p:extLst>
      <p:ext uri="{BB962C8B-B14F-4D97-AF65-F5344CB8AC3E}">
        <p14:creationId xmlns:p14="http://schemas.microsoft.com/office/powerpoint/2010/main" val="2879408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Results</a:t>
            </a:r>
          </a:p>
          <a:p>
            <a:pPr lvl="1"/>
            <a:r>
              <a:rPr lang="en-US" dirty="0"/>
              <a:t>O</a:t>
            </a:r>
            <a:r>
              <a:rPr lang="en-US" dirty="0" smtClean="0"/>
              <a:t>verall decrease in adsorption in control and experiment</a:t>
            </a:r>
          </a:p>
          <a:p>
            <a:pPr lvl="1"/>
            <a:r>
              <a:rPr lang="en-US" dirty="0" smtClean="0"/>
              <a:t>More </a:t>
            </a:r>
            <a:r>
              <a:rPr lang="en-US" dirty="0"/>
              <a:t>desorption with oxidant than </a:t>
            </a:r>
            <a:r>
              <a:rPr lang="en-US" dirty="0" smtClean="0"/>
              <a:t>without</a:t>
            </a:r>
          </a:p>
          <a:p>
            <a:pPr lvl="1"/>
            <a:r>
              <a:rPr lang="en-US" dirty="0" smtClean="0"/>
              <a:t>Decrease in pH-&gt;change in adsorption, oxidation of pyrite</a:t>
            </a:r>
          </a:p>
          <a:p>
            <a:r>
              <a:rPr lang="en-US" dirty="0" smtClean="0"/>
              <a:t>Implications</a:t>
            </a:r>
          </a:p>
          <a:p>
            <a:pPr lvl="1"/>
            <a:r>
              <a:rPr lang="en-US" dirty="0" err="1" smtClean="0"/>
              <a:t>Oxic</a:t>
            </a:r>
            <a:r>
              <a:rPr lang="en-US" dirty="0" smtClean="0"/>
              <a:t> solution can desorb radium from reduced minerals</a:t>
            </a:r>
          </a:p>
          <a:p>
            <a:pPr lvl="1"/>
            <a:r>
              <a:rPr lang="en-US" dirty="0" smtClean="0"/>
              <a:t>Ideal retention requires anoxic system at </a:t>
            </a:r>
            <a:r>
              <a:rPr lang="en-US" dirty="0" err="1" smtClean="0"/>
              <a:t>circumneutral</a:t>
            </a:r>
            <a:r>
              <a:rPr lang="en-US" dirty="0" smtClean="0"/>
              <a:t> pH or </a:t>
            </a:r>
            <a:r>
              <a:rPr lang="en-US" dirty="0" err="1" smtClean="0"/>
              <a:t>oxic</a:t>
            </a:r>
            <a:r>
              <a:rPr lang="en-US" dirty="0" smtClean="0"/>
              <a:t> system at high pH</a:t>
            </a:r>
          </a:p>
        </p:txBody>
      </p:sp>
    </p:spTree>
    <p:extLst>
      <p:ext uri="{BB962C8B-B14F-4D97-AF65-F5344CB8AC3E}">
        <p14:creationId xmlns:p14="http://schemas.microsoft.com/office/powerpoint/2010/main" val="19813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Quantified pyrite and </a:t>
            </a:r>
            <a:r>
              <a:rPr lang="en-US" dirty="0" err="1" smtClean="0"/>
              <a:t>ferrihydrite</a:t>
            </a:r>
            <a:r>
              <a:rPr lang="en-US" dirty="0" smtClean="0"/>
              <a:t> sorption behavior</a:t>
            </a:r>
          </a:p>
          <a:p>
            <a:pPr lvl="1"/>
            <a:r>
              <a:rPr lang="en-US" dirty="0" smtClean="0"/>
              <a:t>Radium sorbs more extensively to pyrite than </a:t>
            </a:r>
            <a:r>
              <a:rPr lang="en-US" dirty="0" err="1" smtClean="0"/>
              <a:t>ferrihydrite</a:t>
            </a:r>
            <a:endParaRPr lang="en-US" dirty="0"/>
          </a:p>
          <a:p>
            <a:pPr lvl="1"/>
            <a:r>
              <a:rPr lang="en-US" dirty="0" smtClean="0"/>
              <a:t>Minerals have pH dependent behavior</a:t>
            </a:r>
          </a:p>
          <a:p>
            <a:r>
              <a:rPr lang="en-US" dirty="0"/>
              <a:t>S</a:t>
            </a:r>
            <a:r>
              <a:rPr lang="en-US" dirty="0" smtClean="0"/>
              <a:t>ensitive partitioning behavior</a:t>
            </a:r>
          </a:p>
          <a:p>
            <a:pPr lvl="1"/>
            <a:r>
              <a:rPr lang="en-US" dirty="0" smtClean="0"/>
              <a:t>Strong dependence on mineral</a:t>
            </a:r>
          </a:p>
          <a:p>
            <a:pPr lvl="1"/>
            <a:r>
              <a:rPr lang="en-US" dirty="0" smtClean="0"/>
              <a:t>Control solution chemistry to enhance retention</a:t>
            </a:r>
          </a:p>
        </p:txBody>
      </p:sp>
    </p:spTree>
    <p:extLst>
      <p:ext uri="{BB962C8B-B14F-4D97-AF65-F5344CB8AC3E}">
        <p14:creationId xmlns:p14="http://schemas.microsoft.com/office/powerpoint/2010/main" val="4155757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objectives</a:t>
            </a:r>
            <a:endParaRPr lang="en-US" dirty="0"/>
          </a:p>
        </p:txBody>
      </p:sp>
      <p:sp>
        <p:nvSpPr>
          <p:cNvPr id="3" name="Content Placeholder 2"/>
          <p:cNvSpPr>
            <a:spLocks noGrp="1"/>
          </p:cNvSpPr>
          <p:nvPr>
            <p:ph idx="1"/>
          </p:nvPr>
        </p:nvSpPr>
        <p:spPr>
          <a:xfrm>
            <a:off x="838199" y="1801771"/>
            <a:ext cx="6477001" cy="4351338"/>
          </a:xfrm>
        </p:spPr>
        <p:txBody>
          <a:bodyPr/>
          <a:lstStyle/>
          <a:p>
            <a:r>
              <a:rPr lang="en-US" dirty="0" smtClean="0"/>
              <a:t>Naturally occurring radium isotopes</a:t>
            </a:r>
          </a:p>
          <a:p>
            <a:pPr lvl="1"/>
            <a:r>
              <a:rPr lang="en-US" dirty="0" smtClean="0"/>
              <a:t>Natural hazard/tracer with little human use</a:t>
            </a:r>
          </a:p>
          <a:p>
            <a:r>
              <a:rPr lang="en-US" dirty="0" smtClean="0"/>
              <a:t>Wide range of half lives</a:t>
            </a:r>
          </a:p>
          <a:p>
            <a:pPr lvl="1"/>
            <a:r>
              <a:rPr lang="en-US" dirty="0" smtClean="0"/>
              <a:t>3 days – 1600 years</a:t>
            </a:r>
          </a:p>
          <a:p>
            <a:pPr lvl="1"/>
            <a:r>
              <a:rPr lang="en-US" dirty="0" smtClean="0"/>
              <a:t>2 oxidation states</a:t>
            </a:r>
          </a:p>
          <a:p>
            <a:r>
              <a:rPr lang="en-US" dirty="0" smtClean="0"/>
              <a:t>Goal: Understand geochemistry for better predictions of transport</a:t>
            </a:r>
          </a:p>
          <a:p>
            <a:r>
              <a:rPr lang="en-US" dirty="0" smtClean="0"/>
              <a:t>This talk: Behavior in static systems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9525" y="1829285"/>
            <a:ext cx="4109718" cy="3082290"/>
          </a:xfrm>
          <a:prstGeom prst="rect">
            <a:avLst/>
          </a:prstGeom>
        </p:spPr>
      </p:pic>
      <p:sp>
        <p:nvSpPr>
          <p:cNvPr id="7" name="TextBox 6"/>
          <p:cNvSpPr txBox="1"/>
          <p:nvPr/>
        </p:nvSpPr>
        <p:spPr>
          <a:xfrm>
            <a:off x="8028579" y="5568334"/>
            <a:ext cx="3311611" cy="584775"/>
          </a:xfrm>
          <a:prstGeom prst="rect">
            <a:avLst/>
          </a:prstGeom>
          <a:noFill/>
        </p:spPr>
        <p:txBody>
          <a:bodyPr wrap="square" rtlCol="0">
            <a:spAutoFit/>
          </a:bodyPr>
          <a:lstStyle/>
          <a:p>
            <a:r>
              <a:rPr lang="en-US" sz="1600" dirty="0" smtClean="0"/>
              <a:t>Clock using radium for illumination from en.Wikipedia.org/</a:t>
            </a:r>
            <a:r>
              <a:rPr lang="en-US" sz="1600" dirty="0" err="1" smtClean="0"/>
              <a:t>Radium_dials</a:t>
            </a:r>
            <a:endParaRPr lang="en-US" sz="1600" dirty="0"/>
          </a:p>
        </p:txBody>
      </p:sp>
    </p:spTree>
    <p:extLst>
      <p:ext uri="{BB962C8B-B14F-4D97-AF65-F5344CB8AC3E}">
        <p14:creationId xmlns:p14="http://schemas.microsoft.com/office/powerpoint/2010/main" val="2859632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838200" y="1825625"/>
            <a:ext cx="5610225" cy="4351338"/>
          </a:xfrm>
        </p:spPr>
        <p:txBody>
          <a:bodyPr/>
          <a:lstStyle/>
          <a:p>
            <a:r>
              <a:rPr lang="en-US" dirty="0"/>
              <a:t>Further sorption experiments (salinity, minerals)</a:t>
            </a:r>
          </a:p>
          <a:p>
            <a:r>
              <a:rPr lang="en-US" dirty="0"/>
              <a:t>Transport experiments with columns</a:t>
            </a:r>
          </a:p>
          <a:p>
            <a:r>
              <a:rPr lang="en-US" dirty="0"/>
              <a:t>Impact of dynamic solution conditions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367" y="717193"/>
            <a:ext cx="5697433" cy="5652275"/>
          </a:xfrm>
          <a:prstGeom prst="rect">
            <a:avLst/>
          </a:prstGeom>
        </p:spPr>
      </p:pic>
      <p:cxnSp>
        <p:nvCxnSpPr>
          <p:cNvPr id="5" name="Straight Arrow Connector 4"/>
          <p:cNvCxnSpPr/>
          <p:nvPr/>
        </p:nvCxnSpPr>
        <p:spPr>
          <a:xfrm>
            <a:off x="7815714" y="2733575"/>
            <a:ext cx="11839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412480" y="5330791"/>
            <a:ext cx="4620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44138" y="679638"/>
            <a:ext cx="587643" cy="369332"/>
          </a:xfrm>
          <a:prstGeom prst="rect">
            <a:avLst/>
          </a:prstGeom>
          <a:noFill/>
        </p:spPr>
        <p:txBody>
          <a:bodyPr wrap="square" rtlCol="0">
            <a:spAutoFit/>
          </a:bodyPr>
          <a:lstStyle/>
          <a:p>
            <a:r>
              <a:rPr lang="en-US" dirty="0" smtClean="0"/>
              <a:t>Ra</a:t>
            </a:r>
            <a:r>
              <a:rPr lang="en-US" baseline="30000" dirty="0" smtClean="0"/>
              <a:t>2+</a:t>
            </a:r>
            <a:endParaRPr lang="en-US" dirty="0"/>
          </a:p>
        </p:txBody>
      </p:sp>
      <p:cxnSp>
        <p:nvCxnSpPr>
          <p:cNvPr id="8" name="Straight Arrow Connector 7"/>
          <p:cNvCxnSpPr/>
          <p:nvPr/>
        </p:nvCxnSpPr>
        <p:spPr>
          <a:xfrm>
            <a:off x="6959065" y="1183907"/>
            <a:ext cx="9626" cy="38958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31781" y="4001294"/>
            <a:ext cx="2406" cy="89796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791698" y="833114"/>
            <a:ext cx="9626" cy="38958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808544" y="3952038"/>
            <a:ext cx="2406" cy="72584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78878" y="433137"/>
            <a:ext cx="1003034" cy="369332"/>
          </a:xfrm>
          <a:prstGeom prst="rect">
            <a:avLst/>
          </a:prstGeom>
          <a:noFill/>
        </p:spPr>
        <p:txBody>
          <a:bodyPr wrap="square" rtlCol="0">
            <a:spAutoFit/>
          </a:bodyPr>
          <a:lstStyle/>
          <a:p>
            <a:r>
              <a:rPr lang="en-US" dirty="0" smtClean="0"/>
              <a:t>Ra</a:t>
            </a:r>
            <a:r>
              <a:rPr lang="en-US" baseline="30000" dirty="0" smtClean="0"/>
              <a:t>+</a:t>
            </a:r>
            <a:r>
              <a:rPr lang="en-US" dirty="0" smtClean="0"/>
              <a:t>,+ O</a:t>
            </a:r>
            <a:r>
              <a:rPr lang="en-US" baseline="-25000" dirty="0" smtClean="0"/>
              <a:t>2</a:t>
            </a:r>
            <a:endParaRPr lang="en-US" dirty="0"/>
          </a:p>
        </p:txBody>
      </p:sp>
      <p:sp>
        <p:nvSpPr>
          <p:cNvPr id="13" name="TextBox 12"/>
          <p:cNvSpPr txBox="1"/>
          <p:nvPr/>
        </p:nvSpPr>
        <p:spPr>
          <a:xfrm>
            <a:off x="7353701" y="6006164"/>
            <a:ext cx="2437997" cy="369332"/>
          </a:xfrm>
          <a:prstGeom prst="rect">
            <a:avLst/>
          </a:prstGeom>
          <a:noFill/>
        </p:spPr>
        <p:txBody>
          <a:bodyPr wrap="square" rtlCol="0">
            <a:spAutoFit/>
          </a:bodyPr>
          <a:lstStyle/>
          <a:p>
            <a:pPr algn="ctr"/>
            <a:r>
              <a:rPr lang="en-US" dirty="0" smtClean="0"/>
              <a:t>Time</a:t>
            </a:r>
            <a:endParaRPr lang="en-US" dirty="0"/>
          </a:p>
        </p:txBody>
      </p:sp>
      <p:sp>
        <p:nvSpPr>
          <p:cNvPr id="14" name="TextBox 13"/>
          <p:cNvSpPr txBox="1"/>
          <p:nvPr/>
        </p:nvSpPr>
        <p:spPr>
          <a:xfrm>
            <a:off x="7711841" y="1491916"/>
            <a:ext cx="861461" cy="369332"/>
          </a:xfrm>
          <a:prstGeom prst="rect">
            <a:avLst/>
          </a:prstGeom>
          <a:noFill/>
        </p:spPr>
        <p:txBody>
          <a:bodyPr wrap="square" rtlCol="0">
            <a:spAutoFit/>
          </a:bodyPr>
          <a:lstStyle/>
          <a:p>
            <a:r>
              <a:rPr lang="en-US" dirty="0" smtClean="0"/>
              <a:t>Pyrite</a:t>
            </a:r>
            <a:endParaRPr lang="en-US" dirty="0"/>
          </a:p>
        </p:txBody>
      </p:sp>
      <p:cxnSp>
        <p:nvCxnSpPr>
          <p:cNvPr id="15" name="Straight Arrow Connector 14"/>
          <p:cNvCxnSpPr>
            <a:stCxn id="14" idx="1"/>
          </p:cNvCxnSpPr>
          <p:nvPr/>
        </p:nvCxnSpPr>
        <p:spPr>
          <a:xfrm flipH="1">
            <a:off x="7273240" y="1676582"/>
            <a:ext cx="438601" cy="4136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02488" y="1187939"/>
            <a:ext cx="861461" cy="646331"/>
          </a:xfrm>
          <a:prstGeom prst="rect">
            <a:avLst/>
          </a:prstGeom>
          <a:noFill/>
        </p:spPr>
        <p:txBody>
          <a:bodyPr wrap="square" rtlCol="0">
            <a:spAutoFit/>
          </a:bodyPr>
          <a:lstStyle/>
          <a:p>
            <a:r>
              <a:rPr lang="en-US" dirty="0" smtClean="0"/>
              <a:t>Iron Oxides</a:t>
            </a:r>
            <a:endParaRPr lang="en-US" dirty="0"/>
          </a:p>
        </p:txBody>
      </p:sp>
      <p:cxnSp>
        <p:nvCxnSpPr>
          <p:cNvPr id="17" name="Straight Arrow Connector 16"/>
          <p:cNvCxnSpPr>
            <a:stCxn id="16" idx="1"/>
          </p:cNvCxnSpPr>
          <p:nvPr/>
        </p:nvCxnSpPr>
        <p:spPr>
          <a:xfrm flipH="1">
            <a:off x="10263888" y="1511105"/>
            <a:ext cx="438600" cy="2751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57472" y="5329186"/>
            <a:ext cx="677056" cy="369332"/>
          </a:xfrm>
          <a:prstGeom prst="rect">
            <a:avLst/>
          </a:prstGeom>
          <a:noFill/>
        </p:spPr>
        <p:txBody>
          <a:bodyPr wrap="square" rtlCol="0">
            <a:spAutoFit/>
          </a:bodyPr>
          <a:lstStyle/>
          <a:p>
            <a:r>
              <a:rPr lang="en-US" dirty="0" smtClean="0"/>
              <a:t>Ra</a:t>
            </a:r>
            <a:r>
              <a:rPr lang="en-US" baseline="30000" dirty="0" smtClean="0"/>
              <a:t>2+</a:t>
            </a:r>
            <a:endParaRPr lang="en-US" dirty="0"/>
          </a:p>
        </p:txBody>
      </p:sp>
    </p:spTree>
    <p:extLst>
      <p:ext uri="{BB962C8B-B14F-4D97-AF65-F5344CB8AC3E}">
        <p14:creationId xmlns:p14="http://schemas.microsoft.com/office/powerpoint/2010/main" val="4093365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MIT Radiation Protection Office</a:t>
            </a:r>
          </a:p>
          <a:p>
            <a:r>
              <a:rPr lang="en-US" dirty="0" smtClean="0"/>
              <a:t>Roman Stocker, Roberto Rusconi</a:t>
            </a:r>
          </a:p>
          <a:p>
            <a:r>
              <a:rPr lang="en-US" dirty="0" smtClean="0"/>
              <a:t>Kocar Lab</a:t>
            </a:r>
            <a:endParaRPr lang="en-US" dirty="0"/>
          </a:p>
          <a:p>
            <a:r>
              <a:rPr lang="en-US" dirty="0" smtClean="0"/>
              <a:t>SSRL </a:t>
            </a:r>
            <a:endParaRPr lang="en-US" dirty="0"/>
          </a:p>
        </p:txBody>
      </p:sp>
    </p:spTree>
    <p:extLst>
      <p:ext uri="{BB962C8B-B14F-4D97-AF65-F5344CB8AC3E}">
        <p14:creationId xmlns:p14="http://schemas.microsoft.com/office/powerpoint/2010/main" val="655370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Beck, A. J., &amp; Cochran, M. a. (2013). Controls on solid-solution partitioning of radium in saturated marine sands. </a:t>
            </a:r>
            <a:r>
              <a:rPr lang="en-US" i="1" dirty="0"/>
              <a:t>Marine Chemistry</a:t>
            </a:r>
            <a:r>
              <a:rPr lang="en-US" dirty="0"/>
              <a:t>, </a:t>
            </a:r>
            <a:r>
              <a:rPr lang="en-US" i="1" dirty="0"/>
              <a:t>156</a:t>
            </a:r>
            <a:r>
              <a:rPr lang="en-US" dirty="0"/>
              <a:t>, 38–48. </a:t>
            </a:r>
            <a:r>
              <a:rPr lang="en-US" dirty="0" smtClean="0"/>
              <a:t>doi:10.1016/j.marchem.2013.01.008</a:t>
            </a:r>
          </a:p>
          <a:p>
            <a:r>
              <a:rPr lang="en-US" dirty="0" smtClean="0"/>
              <a:t>Moore</a:t>
            </a:r>
            <a:r>
              <a:rPr lang="en-US" dirty="0"/>
              <a:t>, W. S. (2003). Sources and fluxes of submarine groundwater discharge delineated by radium isotopes. </a:t>
            </a:r>
            <a:r>
              <a:rPr lang="en-US" i="1" dirty="0"/>
              <a:t>Biogeochemistry</a:t>
            </a:r>
            <a:r>
              <a:rPr lang="en-US" dirty="0"/>
              <a:t>, </a:t>
            </a:r>
            <a:r>
              <a:rPr lang="en-US" i="1" dirty="0"/>
              <a:t>66</a:t>
            </a:r>
            <a:r>
              <a:rPr lang="en-US" dirty="0"/>
              <a:t>(1), 75–93. </a:t>
            </a:r>
            <a:r>
              <a:rPr lang="en-US" dirty="0" smtClean="0"/>
              <a:t>doi:10.1023/B:BIOG.0000006065.77764.a0</a:t>
            </a:r>
          </a:p>
          <a:p>
            <a:r>
              <a:rPr lang="en-US" dirty="0"/>
              <a:t>Warner, N. R., Christie, C. a., Jackson, R. B., &amp; </a:t>
            </a:r>
            <a:r>
              <a:rPr lang="en-US" dirty="0" err="1"/>
              <a:t>Vengosh</a:t>
            </a:r>
            <a:r>
              <a:rPr lang="en-US" dirty="0"/>
              <a:t>, A. (2013). Impacts of shale gas wastewater disposal on water quality in Western Pennsylvania. </a:t>
            </a:r>
            <a:r>
              <a:rPr lang="en-US" i="1" dirty="0"/>
              <a:t>Environmental Science and Technology</a:t>
            </a:r>
            <a:r>
              <a:rPr lang="en-US" dirty="0"/>
              <a:t>, </a:t>
            </a:r>
            <a:r>
              <a:rPr lang="en-US" i="1" dirty="0"/>
              <a:t>47</a:t>
            </a:r>
            <a:r>
              <a:rPr lang="en-US" dirty="0"/>
              <a:t>, 11849–11857. </a:t>
            </a:r>
            <a:r>
              <a:rPr lang="en-US" dirty="0" smtClean="0"/>
              <a:t>doi:10.1021/es402165b</a:t>
            </a:r>
          </a:p>
          <a:p>
            <a:r>
              <a:rPr lang="en-US" dirty="0" smtClean="0"/>
              <a:t>Wikipedia</a:t>
            </a:r>
            <a:r>
              <a:rPr lang="en-US" dirty="0"/>
              <a:t>. (2014, November 21). </a:t>
            </a:r>
            <a:r>
              <a:rPr lang="en-US" dirty="0" smtClean="0"/>
              <a:t>Retrieved </a:t>
            </a:r>
            <a:r>
              <a:rPr lang="en-US" dirty="0"/>
              <a:t>from https://</a:t>
            </a:r>
            <a:r>
              <a:rPr lang="en-US" dirty="0" smtClean="0"/>
              <a:t>en.wikipedia.org/</a:t>
            </a:r>
            <a:endParaRPr lang="en-US" dirty="0"/>
          </a:p>
          <a:p>
            <a:endParaRPr lang="en-US" dirty="0"/>
          </a:p>
        </p:txBody>
      </p:sp>
    </p:spTree>
    <p:extLst>
      <p:ext uri="{BB962C8B-B14F-4D97-AF65-F5344CB8AC3E}">
        <p14:creationId xmlns:p14="http://schemas.microsoft.com/office/powerpoint/2010/main" val="3902243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in the environment </a:t>
            </a:r>
            <a:endParaRPr lang="en-US" dirty="0"/>
          </a:p>
        </p:txBody>
      </p:sp>
      <p:sp>
        <p:nvSpPr>
          <p:cNvPr id="3" name="Content Placeholder 2"/>
          <p:cNvSpPr>
            <a:spLocks noGrp="1"/>
          </p:cNvSpPr>
          <p:nvPr>
            <p:ph idx="1"/>
          </p:nvPr>
        </p:nvSpPr>
        <p:spPr>
          <a:xfrm>
            <a:off x="838200" y="1825625"/>
            <a:ext cx="6619875" cy="4351338"/>
          </a:xfrm>
        </p:spPr>
        <p:txBody>
          <a:bodyPr>
            <a:normAutofit fontScale="92500"/>
          </a:bodyPr>
          <a:lstStyle/>
          <a:p>
            <a:r>
              <a:rPr lang="en-US" dirty="0" smtClean="0"/>
              <a:t>Source: ubiquitous parent radionuclides</a:t>
            </a:r>
          </a:p>
          <a:p>
            <a:r>
              <a:rPr lang="en-US" dirty="0" err="1" smtClean="0"/>
              <a:t>Activites</a:t>
            </a:r>
            <a:r>
              <a:rPr lang="en-US" dirty="0" smtClean="0"/>
              <a:t>:</a:t>
            </a:r>
          </a:p>
          <a:p>
            <a:r>
              <a:rPr lang="en-US" dirty="0" smtClean="0"/>
              <a:t>Removal dominated by advection and decay</a:t>
            </a:r>
          </a:p>
          <a:p>
            <a:r>
              <a:rPr lang="en-US" dirty="0" smtClean="0"/>
              <a:t>Extensive adsorption to iron and manganese minerals</a:t>
            </a:r>
          </a:p>
          <a:p>
            <a:r>
              <a:rPr lang="en-US" dirty="0"/>
              <a:t>Changing environmental conditions </a:t>
            </a:r>
            <a:r>
              <a:rPr lang="en-US" dirty="0" smtClean="0"/>
              <a:t>affect transport</a:t>
            </a:r>
          </a:p>
          <a:p>
            <a:pPr lvl="1"/>
            <a:r>
              <a:rPr lang="en-US" dirty="0" smtClean="0"/>
              <a:t>Salinity</a:t>
            </a:r>
          </a:p>
          <a:p>
            <a:pPr lvl="1"/>
            <a:r>
              <a:rPr lang="en-US" dirty="0" smtClean="0"/>
              <a:t>Redox potential</a:t>
            </a:r>
          </a:p>
          <a:p>
            <a:pPr lvl="1"/>
            <a:r>
              <a:rPr lang="en-US" dirty="0" smtClean="0"/>
              <a:t>pH</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4295" y="1159431"/>
            <a:ext cx="3439505" cy="4844374"/>
          </a:xfrm>
          <a:prstGeom prst="rect">
            <a:avLst/>
          </a:prstGeom>
        </p:spPr>
      </p:pic>
      <p:sp>
        <p:nvSpPr>
          <p:cNvPr id="5" name="TextBox 4"/>
          <p:cNvSpPr txBox="1"/>
          <p:nvPr/>
        </p:nvSpPr>
        <p:spPr>
          <a:xfrm>
            <a:off x="8042189" y="6021515"/>
            <a:ext cx="3311611" cy="584775"/>
          </a:xfrm>
          <a:prstGeom prst="rect">
            <a:avLst/>
          </a:prstGeom>
          <a:noFill/>
        </p:spPr>
        <p:txBody>
          <a:bodyPr wrap="square" rtlCol="0">
            <a:spAutoFit/>
          </a:bodyPr>
          <a:lstStyle/>
          <a:p>
            <a:r>
              <a:rPr lang="en-US" sz="1600" dirty="0" smtClean="0"/>
              <a:t>Uranium Series decay taken from en.Wikipedia.org/</a:t>
            </a:r>
            <a:r>
              <a:rPr lang="en-US" sz="1600" dirty="0" err="1" smtClean="0"/>
              <a:t>Decay_chain</a:t>
            </a:r>
            <a:endParaRPr lang="en-US" sz="1600" dirty="0"/>
          </a:p>
        </p:txBody>
      </p:sp>
    </p:spTree>
    <p:extLst>
      <p:ext uri="{BB962C8B-B14F-4D97-AF65-F5344CB8AC3E}">
        <p14:creationId xmlns:p14="http://schemas.microsoft.com/office/powerpoint/2010/main" val="32266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as groundwater flux tracer</a:t>
            </a:r>
            <a:endParaRPr lang="en-US" dirty="0"/>
          </a:p>
        </p:txBody>
      </p:sp>
      <p:sp>
        <p:nvSpPr>
          <p:cNvPr id="3" name="Content Placeholder 2"/>
          <p:cNvSpPr>
            <a:spLocks noGrp="1"/>
          </p:cNvSpPr>
          <p:nvPr>
            <p:ph idx="1"/>
          </p:nvPr>
        </p:nvSpPr>
        <p:spPr>
          <a:xfrm>
            <a:off x="838201" y="1825625"/>
            <a:ext cx="5118244" cy="4351338"/>
          </a:xfrm>
        </p:spPr>
        <p:txBody>
          <a:bodyPr/>
          <a:lstStyle/>
          <a:p>
            <a:r>
              <a:rPr lang="en-US" dirty="0" smtClean="0"/>
              <a:t>Radium isotope mixing model for nearshore system</a:t>
            </a:r>
            <a:endParaRPr lang="en-US" dirty="0"/>
          </a:p>
          <a:p>
            <a:r>
              <a:rPr lang="en-US" dirty="0" smtClean="0"/>
              <a:t>Source:</a:t>
            </a:r>
          </a:p>
          <a:p>
            <a:pPr lvl="1"/>
            <a:r>
              <a:rPr lang="en-US" dirty="0" smtClean="0"/>
              <a:t>Groundwater</a:t>
            </a:r>
          </a:p>
          <a:p>
            <a:r>
              <a:rPr lang="en-US" dirty="0" smtClean="0"/>
              <a:t>Sink:</a:t>
            </a:r>
          </a:p>
          <a:p>
            <a:pPr lvl="1"/>
            <a:r>
              <a:rPr lang="en-US" dirty="0" smtClean="0"/>
              <a:t>Decay</a:t>
            </a:r>
          </a:p>
          <a:p>
            <a:r>
              <a:rPr lang="en-US" dirty="0" smtClean="0"/>
              <a:t>Assumes </a:t>
            </a:r>
            <a:r>
              <a:rPr lang="en-US" b="1" dirty="0" smtClean="0"/>
              <a:t>conservative</a:t>
            </a:r>
            <a:r>
              <a:rPr lang="en-US" dirty="0" smtClean="0"/>
              <a:t> transport of isotopic ratios</a:t>
            </a:r>
          </a:p>
        </p:txBody>
      </p:sp>
      <p:sp>
        <p:nvSpPr>
          <p:cNvPr id="5" name="TextBox 4"/>
          <p:cNvSpPr txBox="1"/>
          <p:nvPr/>
        </p:nvSpPr>
        <p:spPr>
          <a:xfrm>
            <a:off x="6096000" y="5860959"/>
            <a:ext cx="5578929" cy="646331"/>
          </a:xfrm>
          <a:prstGeom prst="rect">
            <a:avLst/>
          </a:prstGeom>
          <a:noFill/>
        </p:spPr>
        <p:txBody>
          <a:bodyPr wrap="square" rtlCol="0">
            <a:spAutoFit/>
          </a:bodyPr>
          <a:lstStyle/>
          <a:p>
            <a:pPr algn="ctr"/>
            <a:r>
              <a:rPr lang="en-US" dirty="0" smtClean="0"/>
              <a:t>Figure from Moore, 2003, illustrating the identification of radium sources for a nearshore system.</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887" t="3281" r="2121" b="1929"/>
          <a:stretch/>
        </p:blipFill>
        <p:spPr>
          <a:xfrm>
            <a:off x="5881036" y="1351991"/>
            <a:ext cx="5654337" cy="4552758"/>
          </a:xfrm>
          <a:prstGeom prst="rect">
            <a:avLst/>
          </a:prstGeom>
        </p:spPr>
      </p:pic>
    </p:spTree>
    <p:extLst>
      <p:ext uri="{BB962C8B-B14F-4D97-AF65-F5344CB8AC3E}">
        <p14:creationId xmlns:p14="http://schemas.microsoft.com/office/powerpoint/2010/main" val="2735842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in hydraulic fracturing </a:t>
            </a:r>
            <a:endParaRPr lang="en-US" dirty="0"/>
          </a:p>
        </p:txBody>
      </p:sp>
      <p:sp>
        <p:nvSpPr>
          <p:cNvPr id="3" name="Content Placeholder 2"/>
          <p:cNvSpPr>
            <a:spLocks noGrp="1"/>
          </p:cNvSpPr>
          <p:nvPr>
            <p:ph idx="1"/>
          </p:nvPr>
        </p:nvSpPr>
        <p:spPr>
          <a:xfrm>
            <a:off x="838200" y="1825625"/>
            <a:ext cx="5397843" cy="4351338"/>
          </a:xfrm>
        </p:spPr>
        <p:txBody>
          <a:bodyPr>
            <a:normAutofit lnSpcReduction="10000"/>
          </a:bodyPr>
          <a:lstStyle/>
          <a:p>
            <a:r>
              <a:rPr lang="en-US" dirty="0" smtClean="0"/>
              <a:t>Produced water brings radium to surface</a:t>
            </a:r>
          </a:p>
          <a:p>
            <a:r>
              <a:rPr lang="en-US" dirty="0" smtClean="0"/>
              <a:t>Activities:</a:t>
            </a:r>
          </a:p>
          <a:p>
            <a:r>
              <a:rPr lang="en-US" dirty="0" smtClean="0"/>
              <a:t>Alteration in-situ redox state</a:t>
            </a:r>
          </a:p>
          <a:p>
            <a:r>
              <a:rPr lang="en-US" dirty="0" smtClean="0"/>
              <a:t>Treatment/disposal expensive</a:t>
            </a:r>
          </a:p>
          <a:p>
            <a:pPr lvl="1"/>
            <a:r>
              <a:rPr lang="en-US" dirty="0" smtClean="0"/>
              <a:t>Co-precipitation with Barium Sulfate</a:t>
            </a:r>
          </a:p>
          <a:p>
            <a:r>
              <a:rPr lang="en-US" dirty="0" smtClean="0"/>
              <a:t>Improper handling can lead to leakage</a:t>
            </a:r>
          </a:p>
          <a:p>
            <a:r>
              <a:rPr lang="en-US" dirty="0" smtClean="0"/>
              <a:t>Potential to mark contamination events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077" y="1460931"/>
            <a:ext cx="5755022" cy="4642020"/>
          </a:xfrm>
          <a:prstGeom prst="rect">
            <a:avLst/>
          </a:prstGeom>
        </p:spPr>
      </p:pic>
      <p:sp>
        <p:nvSpPr>
          <p:cNvPr id="5" name="TextBox 4"/>
          <p:cNvSpPr txBox="1"/>
          <p:nvPr/>
        </p:nvSpPr>
        <p:spPr>
          <a:xfrm>
            <a:off x="6997015" y="6176963"/>
            <a:ext cx="4854146" cy="584775"/>
          </a:xfrm>
          <a:prstGeom prst="rect">
            <a:avLst/>
          </a:prstGeom>
          <a:noFill/>
        </p:spPr>
        <p:txBody>
          <a:bodyPr wrap="square" rtlCol="0">
            <a:spAutoFit/>
          </a:bodyPr>
          <a:lstStyle/>
          <a:p>
            <a:pPr algn="ctr"/>
            <a:r>
              <a:rPr lang="en-US" sz="1600" dirty="0" smtClean="0"/>
              <a:t>Figure from Warner et al, 2013 of river sediment radium concentrations near a waste water treatment plant</a:t>
            </a:r>
            <a:endParaRPr lang="en-US" sz="1600" dirty="0"/>
          </a:p>
        </p:txBody>
      </p:sp>
    </p:spTree>
    <p:extLst>
      <p:ext uri="{BB962C8B-B14F-4D97-AF65-F5344CB8AC3E}">
        <p14:creationId xmlns:p14="http://schemas.microsoft.com/office/powerpoint/2010/main" val="3819846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data: large variability </a:t>
            </a:r>
            <a:endParaRPr lang="en-US" dirty="0"/>
          </a:p>
        </p:txBody>
      </p:sp>
      <p:sp>
        <p:nvSpPr>
          <p:cNvPr id="3" name="Content Placeholder 2"/>
          <p:cNvSpPr>
            <a:spLocks noGrp="1"/>
          </p:cNvSpPr>
          <p:nvPr>
            <p:ph idx="1"/>
          </p:nvPr>
        </p:nvSpPr>
        <p:spPr/>
        <p:txBody>
          <a:bodyPr/>
          <a:lstStyle/>
          <a:p>
            <a:r>
              <a:rPr lang="en-US" dirty="0" smtClean="0"/>
              <a:t>DATA SLIDE</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85" y="1294032"/>
            <a:ext cx="9848906" cy="5516602"/>
          </a:xfrm>
          <a:prstGeom prst="rect">
            <a:avLst/>
          </a:prstGeom>
        </p:spPr>
      </p:pic>
      <p:sp>
        <p:nvSpPr>
          <p:cNvPr id="5" name="TextBox 4"/>
          <p:cNvSpPr txBox="1"/>
          <p:nvPr/>
        </p:nvSpPr>
        <p:spPr>
          <a:xfrm>
            <a:off x="9476143" y="3095711"/>
            <a:ext cx="2421925" cy="1200329"/>
          </a:xfrm>
          <a:prstGeom prst="rect">
            <a:avLst/>
          </a:prstGeom>
          <a:noFill/>
        </p:spPr>
        <p:txBody>
          <a:bodyPr wrap="square" rtlCol="0">
            <a:spAutoFit/>
          </a:bodyPr>
          <a:lstStyle/>
          <a:p>
            <a:r>
              <a:rPr lang="en-US" dirty="0" smtClean="0"/>
              <a:t>Radium sorption to marine sands in seawater from Beck &amp; Cochran, 2013</a:t>
            </a:r>
            <a:endParaRPr lang="en-US" dirty="0"/>
          </a:p>
        </p:txBody>
      </p:sp>
    </p:spTree>
    <p:extLst>
      <p:ext uri="{BB962C8B-B14F-4D97-AF65-F5344CB8AC3E}">
        <p14:creationId xmlns:p14="http://schemas.microsoft.com/office/powerpoint/2010/main" val="186798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Questions</a:t>
            </a:r>
            <a:endParaRPr lang="en-US" dirty="0"/>
          </a:p>
        </p:txBody>
      </p:sp>
      <p:sp>
        <p:nvSpPr>
          <p:cNvPr id="3" name="Content Placeholder 2"/>
          <p:cNvSpPr>
            <a:spLocks noGrp="1"/>
          </p:cNvSpPr>
          <p:nvPr>
            <p:ph idx="1"/>
          </p:nvPr>
        </p:nvSpPr>
        <p:spPr/>
        <p:txBody>
          <a:bodyPr/>
          <a:lstStyle/>
          <a:p>
            <a:r>
              <a:rPr lang="en-US" dirty="0" smtClean="0"/>
              <a:t>What are the dominant minerals retaining radium?</a:t>
            </a:r>
          </a:p>
          <a:p>
            <a:r>
              <a:rPr lang="en-US" dirty="0" smtClean="0"/>
              <a:t>What solution conditions favor radium retention?</a:t>
            </a:r>
          </a:p>
          <a:p>
            <a:r>
              <a:rPr lang="en-US" dirty="0" smtClean="0"/>
              <a:t>How do alterations of mineralogy by redox changes affect retention?</a:t>
            </a:r>
            <a:endParaRPr lang="en-US" dirty="0"/>
          </a:p>
        </p:txBody>
      </p:sp>
    </p:spTree>
    <p:extLst>
      <p:ext uri="{BB962C8B-B14F-4D97-AF65-F5344CB8AC3E}">
        <p14:creationId xmlns:p14="http://schemas.microsoft.com/office/powerpoint/2010/main" val="389457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Work</a:t>
            </a:r>
            <a:endParaRPr lang="en-US" dirty="0"/>
          </a:p>
        </p:txBody>
      </p:sp>
      <p:sp>
        <p:nvSpPr>
          <p:cNvPr id="4" name="Rectangle 3"/>
          <p:cNvSpPr/>
          <p:nvPr/>
        </p:nvSpPr>
        <p:spPr>
          <a:xfrm>
            <a:off x="319085" y="2709069"/>
            <a:ext cx="2628900" cy="1181100"/>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(no flow) experiments</a:t>
            </a:r>
            <a:endParaRPr lang="en-US" dirty="0"/>
          </a:p>
        </p:txBody>
      </p:sp>
      <p:sp>
        <p:nvSpPr>
          <p:cNvPr id="5" name="Rectangle 4"/>
          <p:cNvSpPr/>
          <p:nvPr/>
        </p:nvSpPr>
        <p:spPr>
          <a:xfrm>
            <a:off x="4938709" y="1610519"/>
            <a:ext cx="2619375" cy="1219200"/>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Sorption Isotherms</a:t>
            </a:r>
            <a:endParaRPr lang="en-US" dirty="0"/>
          </a:p>
        </p:txBody>
      </p:sp>
      <p:sp>
        <p:nvSpPr>
          <p:cNvPr id="6" name="Rectangle 5"/>
          <p:cNvSpPr/>
          <p:nvPr/>
        </p:nvSpPr>
        <p:spPr>
          <a:xfrm>
            <a:off x="4938708" y="3726339"/>
            <a:ext cx="2619375" cy="1219200"/>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 envelopes</a:t>
            </a:r>
            <a:endParaRPr lang="en-US" dirty="0"/>
          </a:p>
        </p:txBody>
      </p:sp>
      <p:sp>
        <p:nvSpPr>
          <p:cNvPr id="7" name="Rectangle 6"/>
          <p:cNvSpPr/>
          <p:nvPr/>
        </p:nvSpPr>
        <p:spPr>
          <a:xfrm>
            <a:off x="9086847" y="2663349"/>
            <a:ext cx="2619375" cy="1219200"/>
          </a:xfrm>
          <a:prstGeom prst="rect">
            <a:avLst/>
          </a:prstGeom>
          <a:solidFill>
            <a:schemeClr val="accent1"/>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Redox alteration</a:t>
            </a:r>
            <a:endParaRPr lang="en-US" dirty="0"/>
          </a:p>
        </p:txBody>
      </p:sp>
      <p:cxnSp>
        <p:nvCxnSpPr>
          <p:cNvPr id="10" name="Elbow Connector 9"/>
          <p:cNvCxnSpPr>
            <a:stCxn id="4" idx="3"/>
            <a:endCxn id="5" idx="1"/>
          </p:cNvCxnSpPr>
          <p:nvPr/>
        </p:nvCxnSpPr>
        <p:spPr>
          <a:xfrm flipV="1">
            <a:off x="2947985" y="2220119"/>
            <a:ext cx="1990724" cy="1079500"/>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stCxn id="4" idx="3"/>
            <a:endCxn id="6" idx="1"/>
          </p:cNvCxnSpPr>
          <p:nvPr/>
        </p:nvCxnSpPr>
        <p:spPr>
          <a:xfrm>
            <a:off x="2947985" y="3299619"/>
            <a:ext cx="1990723" cy="1036320"/>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Elbow Connector 7"/>
          <p:cNvCxnSpPr>
            <a:stCxn id="6" idx="3"/>
            <a:endCxn id="7" idx="2"/>
          </p:cNvCxnSpPr>
          <p:nvPr/>
        </p:nvCxnSpPr>
        <p:spPr>
          <a:xfrm flipV="1">
            <a:off x="7558083" y="3882549"/>
            <a:ext cx="2838452" cy="45339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3"/>
            <a:endCxn id="7" idx="0"/>
          </p:cNvCxnSpPr>
          <p:nvPr/>
        </p:nvCxnSpPr>
        <p:spPr>
          <a:xfrm>
            <a:off x="7558084" y="2220119"/>
            <a:ext cx="2838451" cy="4432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444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Condition Methodology</a:t>
            </a:r>
            <a:endParaRPr lang="en-US" dirty="0"/>
          </a:p>
        </p:txBody>
      </p:sp>
      <p:sp>
        <p:nvSpPr>
          <p:cNvPr id="3" name="Content Placeholder 2"/>
          <p:cNvSpPr>
            <a:spLocks noGrp="1"/>
          </p:cNvSpPr>
          <p:nvPr>
            <p:ph idx="1"/>
          </p:nvPr>
        </p:nvSpPr>
        <p:spPr>
          <a:xfrm>
            <a:off x="838200" y="1825625"/>
            <a:ext cx="5807529" cy="4351338"/>
          </a:xfrm>
        </p:spPr>
        <p:txBody>
          <a:bodyPr/>
          <a:lstStyle/>
          <a:p>
            <a:r>
              <a:rPr lang="en-US" dirty="0" smtClean="0"/>
              <a:t>Synthesized </a:t>
            </a:r>
            <a:r>
              <a:rPr lang="en-US" dirty="0" err="1" smtClean="0"/>
              <a:t>Ferrihydrite</a:t>
            </a:r>
            <a:r>
              <a:rPr lang="en-US" dirty="0" smtClean="0"/>
              <a:t>, 12 mg in solution</a:t>
            </a:r>
          </a:p>
          <a:p>
            <a:r>
              <a:rPr lang="en-US" dirty="0" smtClean="0"/>
              <a:t>Acid washed, 44-250 um pyrite, 20 mg</a:t>
            </a:r>
          </a:p>
          <a:p>
            <a:r>
              <a:rPr lang="en-US" dirty="0" smtClean="0"/>
              <a:t>24 hour shaking time with 100 mL pH adjusted </a:t>
            </a:r>
            <a:r>
              <a:rPr lang="en-US" dirty="0" err="1" smtClean="0"/>
              <a:t>milliQ</a:t>
            </a:r>
            <a:r>
              <a:rPr lang="en-US" dirty="0" smtClean="0"/>
              <a:t> water</a:t>
            </a:r>
          </a:p>
          <a:p>
            <a:r>
              <a:rPr lang="en-US" dirty="0" smtClean="0"/>
              <a:t>3000 to 50000 DPM total activity</a:t>
            </a:r>
          </a:p>
          <a:p>
            <a:r>
              <a:rPr lang="en-US" dirty="0" smtClean="0"/>
              <a:t>Radium 226 counted with Scintillation Counter</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729" y="1825625"/>
            <a:ext cx="5272918" cy="3954689"/>
          </a:xfrm>
          <a:prstGeom prst="rect">
            <a:avLst/>
          </a:prstGeom>
        </p:spPr>
      </p:pic>
      <p:sp>
        <p:nvSpPr>
          <p:cNvPr id="5" name="TextBox 4"/>
          <p:cNvSpPr txBox="1"/>
          <p:nvPr/>
        </p:nvSpPr>
        <p:spPr>
          <a:xfrm>
            <a:off x="6963531" y="5915251"/>
            <a:ext cx="4637314" cy="830997"/>
          </a:xfrm>
          <a:prstGeom prst="rect">
            <a:avLst/>
          </a:prstGeom>
          <a:noFill/>
        </p:spPr>
        <p:txBody>
          <a:bodyPr wrap="square" rtlCol="0">
            <a:spAutoFit/>
          </a:bodyPr>
          <a:lstStyle/>
          <a:p>
            <a:pPr algn="ctr"/>
            <a:r>
              <a:rPr lang="en-US" sz="2400" dirty="0" smtClean="0"/>
              <a:t>Two serum vials after a sorption isotherm experiment</a:t>
            </a:r>
            <a:endParaRPr lang="en-US" sz="2400" dirty="0"/>
          </a:p>
        </p:txBody>
      </p:sp>
    </p:spTree>
    <p:extLst>
      <p:ext uri="{BB962C8B-B14F-4D97-AF65-F5344CB8AC3E}">
        <p14:creationId xmlns:p14="http://schemas.microsoft.com/office/powerpoint/2010/main" val="418275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3119</Words>
  <Application>Microsoft Office PowerPoint</Application>
  <PresentationFormat>Widescreen</PresentationFormat>
  <Paragraphs>169</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Radium sorption to iron minerals</vt:lpstr>
      <vt:lpstr>Introduction and objectives</vt:lpstr>
      <vt:lpstr>Radium in the environment </vt:lpstr>
      <vt:lpstr>Radium as groundwater flux tracer</vt:lpstr>
      <vt:lpstr>Radium in hydraulic fracturing </vt:lpstr>
      <vt:lpstr>“Historical” data: large variability </vt:lpstr>
      <vt:lpstr>Central Questions</vt:lpstr>
      <vt:lpstr>Experimental Work</vt:lpstr>
      <vt:lpstr>Static Condition Methodology</vt:lpstr>
      <vt:lpstr>PowerPoint Presentation</vt:lpstr>
      <vt:lpstr>Isotherm discussion</vt:lpstr>
      <vt:lpstr>PowerPoint Presentation</vt:lpstr>
      <vt:lpstr>Discussion</vt:lpstr>
      <vt:lpstr>Oxidation Experiment Methodology</vt:lpstr>
      <vt:lpstr>PowerPoint Presentation</vt:lpstr>
      <vt:lpstr>PowerPoint Presentation</vt:lpstr>
      <vt:lpstr>PowerPoint Presentation</vt:lpstr>
      <vt:lpstr>Discussion</vt:lpstr>
      <vt:lpstr>Conclusions</vt:lpstr>
      <vt:lpstr>Future work</vt:lpstr>
      <vt:lpstr>Acknowledgements</vt:lpstr>
      <vt:lpstr>Works Cited</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Radium sorption to iron minerals</dc:title>
  <dc:creator>Michael Chen</dc:creator>
  <cp:lastModifiedBy>Michael Chen</cp:lastModifiedBy>
  <cp:revision>149</cp:revision>
  <dcterms:created xsi:type="dcterms:W3CDTF">2015-07-23T20:22:41Z</dcterms:created>
  <dcterms:modified xsi:type="dcterms:W3CDTF">2015-08-19T21:08:58Z</dcterms:modified>
</cp:coreProperties>
</file>