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2" r:id="rId7"/>
    <p:sldId id="280" r:id="rId8"/>
    <p:sldId id="278" r:id="rId9"/>
    <p:sldId id="272" r:id="rId10"/>
    <p:sldId id="264" r:id="rId11"/>
    <p:sldId id="265" r:id="rId12"/>
    <p:sldId id="266" r:id="rId13"/>
    <p:sldId id="267" r:id="rId14"/>
    <p:sldId id="274" r:id="rId15"/>
    <p:sldId id="275" r:id="rId16"/>
    <p:sldId id="276" r:id="rId17"/>
    <p:sldId id="281" r:id="rId18"/>
    <p:sldId id="277" r:id="rId19"/>
    <p:sldId id="270" r:id="rId20"/>
    <p:sldId id="279" r:id="rId21"/>
    <p:sldId id="271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07A1"/>
    <a:srgbClr val="55A868"/>
    <a:srgbClr val="4C72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5549" autoAdjust="0"/>
  </p:normalViewPr>
  <p:slideViewPr>
    <p:cSldViewPr snapToGrid="0">
      <p:cViewPr varScale="1">
        <p:scale>
          <a:sx n="79" d="100"/>
          <a:sy n="79" d="100"/>
        </p:scale>
        <p:origin x="-90" y="-4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46016-0FDC-4ACD-A696-AF9626AA8C50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7CA6E9-D6BB-469E-A660-9AAC15767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9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 morning, my name</a:t>
            </a:r>
            <a:r>
              <a:rPr lang="en-US" baseline="0" dirty="0" smtClean="0"/>
              <a:t> is Michael Chen, and I’ll be presenting some results from our lab’s work on radium sorption to iron minerals.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CA6E9-D6BB-469E-A660-9AAC157674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07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CA6E9-D6BB-469E-A660-9AAC157674A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67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CA6E9-D6BB-469E-A660-9AAC157674A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8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CA6E9-D6BB-469E-A660-9AAC157674A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979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CA6E9-D6BB-469E-A660-9AAC157674A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82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Remember to talk about control, need to rerun this </a:t>
            </a:r>
            <a:r>
              <a:rPr lang="en-US" baseline="0" dirty="0" err="1" smtClean="0"/>
              <a:t>agian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CA6E9-D6BB-469E-A660-9AAC157674A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078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CA6E9-D6BB-469E-A660-9AAC157674A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797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CA6E9-D6BB-469E-A660-9AAC157674A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299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CA6E9-D6BB-469E-A660-9AAC157674A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69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CA6E9-D6BB-469E-A660-9AAC157674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18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CA6E9-D6BB-469E-A660-9AAC157674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67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CA6E9-D6BB-469E-A660-9AAC157674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84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CA6E9-D6BB-469E-A660-9AAC157674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4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CA6E9-D6BB-469E-A660-9AAC157674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20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CA6E9-D6BB-469E-A660-9AAC157674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31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CA6E9-D6BB-469E-A660-9AAC157674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22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CA6E9-D6BB-469E-A660-9AAC157674A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37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43E6-AD88-409D-A785-C2BEBB84EAE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C377E-A25B-4E9F-BA6A-EA00586D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82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43E6-AD88-409D-A785-C2BEBB84EAE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C377E-A25B-4E9F-BA6A-EA00586D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95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43E6-AD88-409D-A785-C2BEBB84EAE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C377E-A25B-4E9F-BA6A-EA00586D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12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43E6-AD88-409D-A785-C2BEBB84EAE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C377E-A25B-4E9F-BA6A-EA00586D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1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43E6-AD88-409D-A785-C2BEBB84EAE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C377E-A25B-4E9F-BA6A-EA00586D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86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43E6-AD88-409D-A785-C2BEBB84EAE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C377E-A25B-4E9F-BA6A-EA00586D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02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43E6-AD88-409D-A785-C2BEBB84EAE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C377E-A25B-4E9F-BA6A-EA00586D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78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43E6-AD88-409D-A785-C2BEBB84EAE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C377E-A25B-4E9F-BA6A-EA00586D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8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43E6-AD88-409D-A785-C2BEBB84EAE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C377E-A25B-4E9F-BA6A-EA00586D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21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43E6-AD88-409D-A785-C2BEBB84EAE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C377E-A25B-4E9F-BA6A-EA00586D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5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43E6-AD88-409D-A785-C2BEBB84EAE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C377E-A25B-4E9F-BA6A-EA00586D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943E6-AD88-409D-A785-C2BEBB84EAE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C377E-A25B-4E9F-BA6A-EA00586D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52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Radium sorption to iron minerals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Michael Chen, Tiffany Wang, Benjamin Kocar</a:t>
            </a:r>
          </a:p>
          <a:p>
            <a:r>
              <a:rPr lang="en-US" dirty="0" smtClean="0"/>
              <a:t>MIT Department of Civil and Environmental Engineering</a:t>
            </a:r>
          </a:p>
          <a:p>
            <a:r>
              <a:rPr lang="en-US" dirty="0" smtClean="0"/>
              <a:t>ACS National Meeting and Exhibition Boston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August 20</a:t>
            </a:r>
            <a:r>
              <a:rPr lang="en-US" baseline="30000" dirty="0" smtClean="0"/>
              <a:t>th</a:t>
            </a:r>
            <a:r>
              <a:rPr lang="en-US" dirty="0" smtClean="0"/>
              <a:t>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9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7" t="8624" r="8334" b="5128"/>
          <a:stretch/>
        </p:blipFill>
        <p:spPr>
          <a:xfrm>
            <a:off x="1271588" y="138617"/>
            <a:ext cx="9648824" cy="658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46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Isotherm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</a:p>
          <a:p>
            <a:pPr lvl="1"/>
            <a:r>
              <a:rPr lang="en-US" dirty="0" err="1" smtClean="0"/>
              <a:t>Ferrihydrite</a:t>
            </a:r>
            <a:r>
              <a:rPr lang="en-US" dirty="0" smtClean="0"/>
              <a:t>: Low pH has lower sorption</a:t>
            </a:r>
          </a:p>
          <a:p>
            <a:pPr lvl="1"/>
            <a:r>
              <a:rPr lang="en-US" dirty="0" smtClean="0"/>
              <a:t>Pyrite: Stronger adsorption than </a:t>
            </a:r>
            <a:r>
              <a:rPr lang="en-US" dirty="0" err="1" smtClean="0"/>
              <a:t>ferrihydrite</a:t>
            </a:r>
            <a:r>
              <a:rPr lang="en-US" dirty="0"/>
              <a:t> </a:t>
            </a:r>
            <a:r>
              <a:rPr lang="en-US" dirty="0" smtClean="0"/>
              <a:t>at same pH</a:t>
            </a:r>
          </a:p>
          <a:p>
            <a:pPr lvl="1"/>
            <a:r>
              <a:rPr lang="en-US" dirty="0" smtClean="0"/>
              <a:t>Data points in need of clarification</a:t>
            </a:r>
          </a:p>
          <a:p>
            <a:r>
              <a:rPr lang="en-US" dirty="0" smtClean="0"/>
              <a:t>Implications</a:t>
            </a:r>
          </a:p>
          <a:p>
            <a:pPr lvl="1"/>
            <a:r>
              <a:rPr lang="en-US" dirty="0" err="1" smtClean="0"/>
              <a:t>Ferrihydrite</a:t>
            </a:r>
            <a:r>
              <a:rPr lang="en-US" dirty="0" smtClean="0"/>
              <a:t> normally considered stronger sorbent</a:t>
            </a:r>
          </a:p>
          <a:p>
            <a:pPr lvl="1"/>
            <a:r>
              <a:rPr lang="en-US" dirty="0" smtClean="0"/>
              <a:t>Oxidation of pyrite-&gt;desorption of </a:t>
            </a:r>
            <a:r>
              <a:rPr lang="en-US" dirty="0" err="1" smtClean="0"/>
              <a:t>sorbed</a:t>
            </a:r>
            <a:r>
              <a:rPr lang="en-US" dirty="0" smtClean="0"/>
              <a:t> radium</a:t>
            </a:r>
          </a:p>
          <a:p>
            <a:pPr lvl="1"/>
            <a:r>
              <a:rPr lang="en-US" dirty="0" smtClean="0"/>
              <a:t>Need to identify other controlling sorbents</a:t>
            </a:r>
          </a:p>
        </p:txBody>
      </p:sp>
    </p:spTree>
    <p:extLst>
      <p:ext uri="{BB962C8B-B14F-4D97-AF65-F5344CB8AC3E}">
        <p14:creationId xmlns:p14="http://schemas.microsoft.com/office/powerpoint/2010/main" val="379870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336074" y="77030"/>
            <a:ext cx="9519852" cy="6703940"/>
            <a:chOff x="1181101" y="175991"/>
            <a:chExt cx="9519852" cy="670394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2" t="8595" r="9001" b="4692"/>
            <a:stretch/>
          </p:blipFill>
          <p:spPr>
            <a:xfrm>
              <a:off x="1181101" y="175991"/>
              <a:ext cx="9519852" cy="6703940"/>
            </a:xfrm>
            <a:prstGeom prst="rect">
              <a:avLst/>
            </a:prstGeom>
          </p:spPr>
        </p:pic>
        <p:sp>
          <p:nvSpPr>
            <p:cNvPr id="9" name="Freeform 8"/>
            <p:cNvSpPr/>
            <p:nvPr/>
          </p:nvSpPr>
          <p:spPr>
            <a:xfrm>
              <a:off x="2153953" y="1042163"/>
              <a:ext cx="7436019" cy="4529559"/>
            </a:xfrm>
            <a:custGeom>
              <a:avLst/>
              <a:gdLst>
                <a:gd name="connsiteX0" fmla="*/ 0 w 8516599"/>
                <a:gd name="connsiteY0" fmla="*/ 5287351 h 5287351"/>
                <a:gd name="connsiteX1" fmla="*/ 5621153 w 8516599"/>
                <a:gd name="connsiteY1" fmla="*/ 878981 h 5287351"/>
                <a:gd name="connsiteX2" fmla="*/ 8268101 w 8516599"/>
                <a:gd name="connsiteY2" fmla="*/ 80084 h 5287351"/>
                <a:gd name="connsiteX3" fmla="*/ 8248850 w 8516599"/>
                <a:gd name="connsiteY3" fmla="*/ 70459 h 5287351"/>
                <a:gd name="connsiteX0" fmla="*/ 0 w 8624897"/>
                <a:gd name="connsiteY0" fmla="*/ 5368509 h 5368509"/>
                <a:gd name="connsiteX1" fmla="*/ 4119612 w 8624897"/>
                <a:gd name="connsiteY1" fmla="*/ 2086295 h 5368509"/>
                <a:gd name="connsiteX2" fmla="*/ 8268101 w 8624897"/>
                <a:gd name="connsiteY2" fmla="*/ 161242 h 5368509"/>
                <a:gd name="connsiteX3" fmla="*/ 8248850 w 8624897"/>
                <a:gd name="connsiteY3" fmla="*/ 151617 h 5368509"/>
                <a:gd name="connsiteX0" fmla="*/ 0 w 8624897"/>
                <a:gd name="connsiteY0" fmla="*/ 5368509 h 5368509"/>
                <a:gd name="connsiteX1" fmla="*/ 4119612 w 8624897"/>
                <a:gd name="connsiteY1" fmla="*/ 2086295 h 5368509"/>
                <a:gd name="connsiteX2" fmla="*/ 8268101 w 8624897"/>
                <a:gd name="connsiteY2" fmla="*/ 161242 h 5368509"/>
                <a:gd name="connsiteX3" fmla="*/ 8248850 w 8624897"/>
                <a:gd name="connsiteY3" fmla="*/ 151617 h 5368509"/>
                <a:gd name="connsiteX0" fmla="*/ 0 w 8296654"/>
                <a:gd name="connsiteY0" fmla="*/ 5226977 h 5226977"/>
                <a:gd name="connsiteX1" fmla="*/ 4119612 w 8296654"/>
                <a:gd name="connsiteY1" fmla="*/ 1944763 h 5226977"/>
                <a:gd name="connsiteX2" fmla="*/ 8268101 w 8296654"/>
                <a:gd name="connsiteY2" fmla="*/ 19710 h 5226977"/>
                <a:gd name="connsiteX3" fmla="*/ 5996539 w 8296654"/>
                <a:gd name="connsiteY3" fmla="*/ 914860 h 5226977"/>
                <a:gd name="connsiteX0" fmla="*/ 0 w 6691683"/>
                <a:gd name="connsiteY0" fmla="*/ 4437960 h 4437960"/>
                <a:gd name="connsiteX1" fmla="*/ 4119612 w 6691683"/>
                <a:gd name="connsiteY1" fmla="*/ 1155746 h 4437960"/>
                <a:gd name="connsiteX2" fmla="*/ 6612556 w 6691683"/>
                <a:gd name="connsiteY2" fmla="*/ 77716 h 4437960"/>
                <a:gd name="connsiteX3" fmla="*/ 5996539 w 6691683"/>
                <a:gd name="connsiteY3" fmla="*/ 125843 h 4437960"/>
                <a:gd name="connsiteX0" fmla="*/ 0 w 7976526"/>
                <a:gd name="connsiteY0" fmla="*/ 4540366 h 4540366"/>
                <a:gd name="connsiteX1" fmla="*/ 4119612 w 7976526"/>
                <a:gd name="connsiteY1" fmla="*/ 1258152 h 4540366"/>
                <a:gd name="connsiteX2" fmla="*/ 6612556 w 7976526"/>
                <a:gd name="connsiteY2" fmla="*/ 180122 h 4540366"/>
                <a:gd name="connsiteX3" fmla="*/ 7940843 w 7976526"/>
                <a:gd name="connsiteY3" fmla="*/ 35744 h 4540366"/>
                <a:gd name="connsiteX0" fmla="*/ 0 w 7966726"/>
                <a:gd name="connsiteY0" fmla="*/ 4586616 h 4586616"/>
                <a:gd name="connsiteX1" fmla="*/ 4119612 w 7966726"/>
                <a:gd name="connsiteY1" fmla="*/ 1304402 h 4586616"/>
                <a:gd name="connsiteX2" fmla="*/ 6189045 w 7966726"/>
                <a:gd name="connsiteY2" fmla="*/ 120494 h 4586616"/>
                <a:gd name="connsiteX3" fmla="*/ 7940843 w 7966726"/>
                <a:gd name="connsiteY3" fmla="*/ 81994 h 4586616"/>
                <a:gd name="connsiteX0" fmla="*/ 0 w 7967373"/>
                <a:gd name="connsiteY0" fmla="*/ 4529686 h 4529686"/>
                <a:gd name="connsiteX1" fmla="*/ 4119612 w 7967373"/>
                <a:gd name="connsiteY1" fmla="*/ 1247472 h 4529686"/>
                <a:gd name="connsiteX2" fmla="*/ 6189045 w 7967373"/>
                <a:gd name="connsiteY2" fmla="*/ 63564 h 4529686"/>
                <a:gd name="connsiteX3" fmla="*/ 7940843 w 7967373"/>
                <a:gd name="connsiteY3" fmla="*/ 25064 h 4529686"/>
                <a:gd name="connsiteX0" fmla="*/ 0 w 8137742"/>
                <a:gd name="connsiteY0" fmla="*/ 4561883 h 4561883"/>
                <a:gd name="connsiteX1" fmla="*/ 4119612 w 8137742"/>
                <a:gd name="connsiteY1" fmla="*/ 1279669 h 4561883"/>
                <a:gd name="connsiteX2" fmla="*/ 6189045 w 8137742"/>
                <a:gd name="connsiteY2" fmla="*/ 95761 h 4561883"/>
                <a:gd name="connsiteX3" fmla="*/ 8114098 w 8137742"/>
                <a:gd name="connsiteY3" fmla="*/ 115012 h 4561883"/>
                <a:gd name="connsiteX0" fmla="*/ 0 w 8138146"/>
                <a:gd name="connsiteY0" fmla="*/ 4484370 h 4484370"/>
                <a:gd name="connsiteX1" fmla="*/ 4119612 w 8138146"/>
                <a:gd name="connsiteY1" fmla="*/ 1202156 h 4484370"/>
                <a:gd name="connsiteX2" fmla="*/ 6189045 w 8138146"/>
                <a:gd name="connsiteY2" fmla="*/ 18248 h 4484370"/>
                <a:gd name="connsiteX3" fmla="*/ 8114098 w 8138146"/>
                <a:gd name="connsiteY3" fmla="*/ 37499 h 4484370"/>
                <a:gd name="connsiteX0" fmla="*/ 0 w 8114098"/>
                <a:gd name="connsiteY0" fmla="*/ 4466122 h 4466122"/>
                <a:gd name="connsiteX1" fmla="*/ 4119612 w 8114098"/>
                <a:gd name="connsiteY1" fmla="*/ 1183908 h 4466122"/>
                <a:gd name="connsiteX2" fmla="*/ 6189045 w 8114098"/>
                <a:gd name="connsiteY2" fmla="*/ 0 h 4466122"/>
                <a:gd name="connsiteX3" fmla="*/ 8114098 w 8114098"/>
                <a:gd name="connsiteY3" fmla="*/ 19251 h 4466122"/>
                <a:gd name="connsiteX0" fmla="*/ 0 w 8142974"/>
                <a:gd name="connsiteY0" fmla="*/ 4536079 h 4536079"/>
                <a:gd name="connsiteX1" fmla="*/ 4119612 w 8142974"/>
                <a:gd name="connsiteY1" fmla="*/ 1253865 h 4536079"/>
                <a:gd name="connsiteX2" fmla="*/ 6189045 w 8142974"/>
                <a:gd name="connsiteY2" fmla="*/ 69957 h 4536079"/>
                <a:gd name="connsiteX3" fmla="*/ 8142974 w 8142974"/>
                <a:gd name="connsiteY3" fmla="*/ 146959 h 4536079"/>
                <a:gd name="connsiteX0" fmla="*/ 0 w 8142974"/>
                <a:gd name="connsiteY0" fmla="*/ 4536079 h 4536079"/>
                <a:gd name="connsiteX1" fmla="*/ 4119612 w 8142974"/>
                <a:gd name="connsiteY1" fmla="*/ 1253865 h 4536079"/>
                <a:gd name="connsiteX2" fmla="*/ 5948413 w 8142974"/>
                <a:gd name="connsiteY2" fmla="*/ 69957 h 4536079"/>
                <a:gd name="connsiteX3" fmla="*/ 8142974 w 8142974"/>
                <a:gd name="connsiteY3" fmla="*/ 146959 h 4536079"/>
                <a:gd name="connsiteX0" fmla="*/ 0 w 8133349"/>
                <a:gd name="connsiteY0" fmla="*/ 4546953 h 4546953"/>
                <a:gd name="connsiteX1" fmla="*/ 4119612 w 8133349"/>
                <a:gd name="connsiteY1" fmla="*/ 1264739 h 4546953"/>
                <a:gd name="connsiteX2" fmla="*/ 5948413 w 8133349"/>
                <a:gd name="connsiteY2" fmla="*/ 80831 h 4546953"/>
                <a:gd name="connsiteX3" fmla="*/ 8133349 w 8133349"/>
                <a:gd name="connsiteY3" fmla="*/ 119332 h 4546953"/>
                <a:gd name="connsiteX0" fmla="*/ 0 w 8133349"/>
                <a:gd name="connsiteY0" fmla="*/ 4559951 h 4559951"/>
                <a:gd name="connsiteX1" fmla="*/ 4119612 w 8133349"/>
                <a:gd name="connsiteY1" fmla="*/ 1277737 h 4559951"/>
                <a:gd name="connsiteX2" fmla="*/ 5948413 w 8133349"/>
                <a:gd name="connsiteY2" fmla="*/ 93829 h 4559951"/>
                <a:gd name="connsiteX3" fmla="*/ 8133349 w 8133349"/>
                <a:gd name="connsiteY3" fmla="*/ 132330 h 4559951"/>
                <a:gd name="connsiteX0" fmla="*/ 0 w 8181475"/>
                <a:gd name="connsiteY0" fmla="*/ 4754617 h 4754617"/>
                <a:gd name="connsiteX1" fmla="*/ 4119612 w 8181475"/>
                <a:gd name="connsiteY1" fmla="*/ 1472403 h 4754617"/>
                <a:gd name="connsiteX2" fmla="*/ 5948413 w 8181475"/>
                <a:gd name="connsiteY2" fmla="*/ 288495 h 4754617"/>
                <a:gd name="connsiteX3" fmla="*/ 8181475 w 8181475"/>
                <a:gd name="connsiteY3" fmla="*/ 28613 h 4754617"/>
                <a:gd name="connsiteX0" fmla="*/ 0 w 8181475"/>
                <a:gd name="connsiteY0" fmla="*/ 4729320 h 4729320"/>
                <a:gd name="connsiteX1" fmla="*/ 4119612 w 8181475"/>
                <a:gd name="connsiteY1" fmla="*/ 1447106 h 4729320"/>
                <a:gd name="connsiteX2" fmla="*/ 5948413 w 8181475"/>
                <a:gd name="connsiteY2" fmla="*/ 263198 h 4729320"/>
                <a:gd name="connsiteX3" fmla="*/ 8181475 w 8181475"/>
                <a:gd name="connsiteY3" fmla="*/ 3316 h 4729320"/>
                <a:gd name="connsiteX0" fmla="*/ 0 w 7892717"/>
                <a:gd name="connsiteY0" fmla="*/ 4536984 h 4536984"/>
                <a:gd name="connsiteX1" fmla="*/ 4119612 w 7892717"/>
                <a:gd name="connsiteY1" fmla="*/ 1254770 h 4536984"/>
                <a:gd name="connsiteX2" fmla="*/ 5948413 w 7892717"/>
                <a:gd name="connsiteY2" fmla="*/ 70862 h 4536984"/>
                <a:gd name="connsiteX3" fmla="*/ 7892717 w 7892717"/>
                <a:gd name="connsiteY3" fmla="*/ 138239 h 4536984"/>
                <a:gd name="connsiteX0" fmla="*/ 0 w 7892717"/>
                <a:gd name="connsiteY0" fmla="*/ 4458816 h 4458816"/>
                <a:gd name="connsiteX1" fmla="*/ 4119612 w 7892717"/>
                <a:gd name="connsiteY1" fmla="*/ 1176602 h 4458816"/>
                <a:gd name="connsiteX2" fmla="*/ 5707781 w 7892717"/>
                <a:gd name="connsiteY2" fmla="*/ 98572 h 4458816"/>
                <a:gd name="connsiteX3" fmla="*/ 7892717 w 7892717"/>
                <a:gd name="connsiteY3" fmla="*/ 60071 h 4458816"/>
                <a:gd name="connsiteX0" fmla="*/ 0 w 7892717"/>
                <a:gd name="connsiteY0" fmla="*/ 4422842 h 4422842"/>
                <a:gd name="connsiteX1" fmla="*/ 4119612 w 7892717"/>
                <a:gd name="connsiteY1" fmla="*/ 1140628 h 4422842"/>
                <a:gd name="connsiteX2" fmla="*/ 5707781 w 7892717"/>
                <a:gd name="connsiteY2" fmla="*/ 62598 h 4422842"/>
                <a:gd name="connsiteX3" fmla="*/ 7892717 w 7892717"/>
                <a:gd name="connsiteY3" fmla="*/ 24097 h 4422842"/>
                <a:gd name="connsiteX0" fmla="*/ 0 w 7892717"/>
                <a:gd name="connsiteY0" fmla="*/ 4479679 h 4479679"/>
                <a:gd name="connsiteX1" fmla="*/ 3753852 w 7892717"/>
                <a:gd name="connsiteY1" fmla="*/ 1486223 h 4479679"/>
                <a:gd name="connsiteX2" fmla="*/ 5707781 w 7892717"/>
                <a:gd name="connsiteY2" fmla="*/ 119435 h 4479679"/>
                <a:gd name="connsiteX3" fmla="*/ 7892717 w 7892717"/>
                <a:gd name="connsiteY3" fmla="*/ 80934 h 4479679"/>
                <a:gd name="connsiteX0" fmla="*/ 0 w 7892717"/>
                <a:gd name="connsiteY0" fmla="*/ 4414655 h 4414655"/>
                <a:gd name="connsiteX1" fmla="*/ 3753852 w 7892717"/>
                <a:gd name="connsiteY1" fmla="*/ 1421199 h 4414655"/>
                <a:gd name="connsiteX2" fmla="*/ 4908884 w 7892717"/>
                <a:gd name="connsiteY2" fmla="*/ 477923 h 4414655"/>
                <a:gd name="connsiteX3" fmla="*/ 5707781 w 7892717"/>
                <a:gd name="connsiteY3" fmla="*/ 54411 h 4414655"/>
                <a:gd name="connsiteX4" fmla="*/ 7892717 w 7892717"/>
                <a:gd name="connsiteY4" fmla="*/ 15910 h 4414655"/>
                <a:gd name="connsiteX0" fmla="*/ 0 w 7892717"/>
                <a:gd name="connsiteY0" fmla="*/ 4414655 h 4414655"/>
                <a:gd name="connsiteX1" fmla="*/ 3753852 w 7892717"/>
                <a:gd name="connsiteY1" fmla="*/ 1421199 h 4414655"/>
                <a:gd name="connsiteX2" fmla="*/ 5707781 w 7892717"/>
                <a:gd name="connsiteY2" fmla="*/ 54411 h 4414655"/>
                <a:gd name="connsiteX3" fmla="*/ 7892717 w 7892717"/>
                <a:gd name="connsiteY3" fmla="*/ 15910 h 4414655"/>
                <a:gd name="connsiteX0" fmla="*/ 0 w 7892717"/>
                <a:gd name="connsiteY0" fmla="*/ 4414655 h 4414655"/>
                <a:gd name="connsiteX1" fmla="*/ 3753852 w 7892717"/>
                <a:gd name="connsiteY1" fmla="*/ 1421199 h 4414655"/>
                <a:gd name="connsiteX2" fmla="*/ 5707781 w 7892717"/>
                <a:gd name="connsiteY2" fmla="*/ 54411 h 4414655"/>
                <a:gd name="connsiteX3" fmla="*/ 7892717 w 7892717"/>
                <a:gd name="connsiteY3" fmla="*/ 15910 h 4414655"/>
                <a:gd name="connsiteX0" fmla="*/ 0 w 7940844"/>
                <a:gd name="connsiteY0" fmla="*/ 4527938 h 4527938"/>
                <a:gd name="connsiteX1" fmla="*/ 3753852 w 7940844"/>
                <a:gd name="connsiteY1" fmla="*/ 1534482 h 4527938"/>
                <a:gd name="connsiteX2" fmla="*/ 5707781 w 7940844"/>
                <a:gd name="connsiteY2" fmla="*/ 167694 h 4527938"/>
                <a:gd name="connsiteX3" fmla="*/ 7940844 w 7940844"/>
                <a:gd name="connsiteY3" fmla="*/ 32941 h 4527938"/>
                <a:gd name="connsiteX0" fmla="*/ 0 w 7817019"/>
                <a:gd name="connsiteY0" fmla="*/ 4558134 h 4558134"/>
                <a:gd name="connsiteX1" fmla="*/ 3753852 w 7817019"/>
                <a:gd name="connsiteY1" fmla="*/ 1564678 h 4558134"/>
                <a:gd name="connsiteX2" fmla="*/ 5707781 w 7817019"/>
                <a:gd name="connsiteY2" fmla="*/ 197890 h 4558134"/>
                <a:gd name="connsiteX3" fmla="*/ 7817019 w 7817019"/>
                <a:gd name="connsiteY3" fmla="*/ 15512 h 4558134"/>
                <a:gd name="connsiteX0" fmla="*/ 0 w 7436019"/>
                <a:gd name="connsiteY0" fmla="*/ 4529559 h 4529559"/>
                <a:gd name="connsiteX1" fmla="*/ 3372852 w 7436019"/>
                <a:gd name="connsiteY1" fmla="*/ 1564678 h 4529559"/>
                <a:gd name="connsiteX2" fmla="*/ 5326781 w 7436019"/>
                <a:gd name="connsiteY2" fmla="*/ 197890 h 4529559"/>
                <a:gd name="connsiteX3" fmla="*/ 7436019 w 7436019"/>
                <a:gd name="connsiteY3" fmla="*/ 15512 h 4529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36019" h="4529559">
                  <a:moveTo>
                    <a:pt x="0" y="4529559"/>
                  </a:moveTo>
                  <a:cubicBezTo>
                    <a:pt x="2121568" y="2759313"/>
                    <a:pt x="2485055" y="2286623"/>
                    <a:pt x="3372852" y="1564678"/>
                  </a:cubicBezTo>
                  <a:cubicBezTo>
                    <a:pt x="4260649" y="842733"/>
                    <a:pt x="4628949" y="448147"/>
                    <a:pt x="5326781" y="197890"/>
                  </a:cubicBezTo>
                  <a:cubicBezTo>
                    <a:pt x="6024613" y="-52367"/>
                    <a:pt x="6082065" y="-530"/>
                    <a:pt x="7436019" y="15512"/>
                  </a:cubicBezTo>
                </a:path>
              </a:pathLst>
            </a:custGeom>
            <a:ln w="28575">
              <a:solidFill>
                <a:srgbClr val="4C72B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3551722" y="2442677"/>
              <a:ext cx="6420051" cy="2783842"/>
            </a:xfrm>
            <a:custGeom>
              <a:avLst/>
              <a:gdLst>
                <a:gd name="connsiteX0" fmla="*/ 0 w 6381550"/>
                <a:gd name="connsiteY0" fmla="*/ 1582244 h 1976879"/>
                <a:gd name="connsiteX1" fmla="*/ 1857676 w 6381550"/>
                <a:gd name="connsiteY1" fmla="*/ 3700 h 1976879"/>
                <a:gd name="connsiteX2" fmla="*/ 6381550 w 6381550"/>
                <a:gd name="connsiteY2" fmla="*/ 1976879 h 1976879"/>
                <a:gd name="connsiteX0" fmla="*/ 0 w 6381550"/>
                <a:gd name="connsiteY0" fmla="*/ 1630180 h 2024815"/>
                <a:gd name="connsiteX1" fmla="*/ 2454442 w 6381550"/>
                <a:gd name="connsiteY1" fmla="*/ 3510 h 2024815"/>
                <a:gd name="connsiteX2" fmla="*/ 6381550 w 6381550"/>
                <a:gd name="connsiteY2" fmla="*/ 2024815 h 2024815"/>
                <a:gd name="connsiteX0" fmla="*/ 0 w 6381550"/>
                <a:gd name="connsiteY0" fmla="*/ 2369768 h 2764403"/>
                <a:gd name="connsiteX1" fmla="*/ 2464067 w 6381550"/>
                <a:gd name="connsiteY1" fmla="*/ 1953 h 2764403"/>
                <a:gd name="connsiteX2" fmla="*/ 6381550 w 6381550"/>
                <a:gd name="connsiteY2" fmla="*/ 2764403 h 2764403"/>
                <a:gd name="connsiteX0" fmla="*/ 0 w 6420051"/>
                <a:gd name="connsiteY0" fmla="*/ 2369956 h 2783842"/>
                <a:gd name="connsiteX1" fmla="*/ 2464067 w 6420051"/>
                <a:gd name="connsiteY1" fmla="*/ 2141 h 2783842"/>
                <a:gd name="connsiteX2" fmla="*/ 6420051 w 6420051"/>
                <a:gd name="connsiteY2" fmla="*/ 2783842 h 2783842"/>
                <a:gd name="connsiteX0" fmla="*/ 0 w 6420051"/>
                <a:gd name="connsiteY0" fmla="*/ 2369956 h 2783842"/>
                <a:gd name="connsiteX1" fmla="*/ 2464067 w 6420051"/>
                <a:gd name="connsiteY1" fmla="*/ 2141 h 2783842"/>
                <a:gd name="connsiteX2" fmla="*/ 6420051 w 6420051"/>
                <a:gd name="connsiteY2" fmla="*/ 2783842 h 278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0051" h="2783842">
                  <a:moveTo>
                    <a:pt x="0" y="2369956"/>
                  </a:moveTo>
                  <a:cubicBezTo>
                    <a:pt x="397042" y="1547797"/>
                    <a:pt x="1394059" y="-66840"/>
                    <a:pt x="2464067" y="2141"/>
                  </a:cubicBezTo>
                  <a:cubicBezTo>
                    <a:pt x="3534075" y="71122"/>
                    <a:pt x="4863165" y="1608757"/>
                    <a:pt x="6420051" y="2783842"/>
                  </a:cubicBezTo>
                </a:path>
              </a:pathLst>
            </a:custGeom>
            <a:noFill/>
            <a:ln w="38100">
              <a:solidFill>
                <a:srgbClr val="55A8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322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Results</a:t>
            </a:r>
          </a:p>
          <a:p>
            <a:pPr lvl="1"/>
            <a:r>
              <a:rPr lang="en-US" dirty="0" err="1" smtClean="0"/>
              <a:t>Ferrihydrite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Increasing adsorption with increasing pH, matching isotherm results</a:t>
            </a:r>
          </a:p>
          <a:p>
            <a:pPr lvl="2"/>
            <a:r>
              <a:rPr lang="en-US" dirty="0" smtClean="0"/>
              <a:t>Adsorption peaks out</a:t>
            </a:r>
          </a:p>
          <a:p>
            <a:pPr lvl="1"/>
            <a:r>
              <a:rPr lang="en-US" dirty="0" smtClean="0"/>
              <a:t>Pyrite:</a:t>
            </a:r>
          </a:p>
          <a:p>
            <a:pPr lvl="2"/>
            <a:r>
              <a:rPr lang="en-US" dirty="0" smtClean="0"/>
              <a:t>Maximal sorption at </a:t>
            </a:r>
            <a:r>
              <a:rPr lang="en-US" dirty="0" err="1" smtClean="0"/>
              <a:t>circumneutral</a:t>
            </a:r>
            <a:r>
              <a:rPr lang="en-US" dirty="0" smtClean="0"/>
              <a:t> pH</a:t>
            </a:r>
          </a:p>
          <a:p>
            <a:r>
              <a:rPr lang="en-US" dirty="0" smtClean="0"/>
              <a:t>Implications</a:t>
            </a:r>
            <a:endParaRPr lang="en-US" dirty="0"/>
          </a:p>
          <a:p>
            <a:pPr lvl="1"/>
            <a:r>
              <a:rPr lang="en-US" dirty="0" smtClean="0"/>
              <a:t>Control pH to control sorption</a:t>
            </a:r>
          </a:p>
          <a:p>
            <a:pPr lvl="1"/>
            <a:r>
              <a:rPr lang="en-US" dirty="0" smtClean="0"/>
              <a:t>Mineral specific behavior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7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xidation Experiment Methodology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4126"/>
            <a:ext cx="10515600" cy="4351338"/>
          </a:xfrm>
        </p:spPr>
        <p:txBody>
          <a:bodyPr/>
          <a:lstStyle/>
          <a:p>
            <a:r>
              <a:rPr lang="en-US" dirty="0" smtClean="0"/>
              <a:t>Pyrite experiment after shaking period</a:t>
            </a:r>
          </a:p>
          <a:p>
            <a:r>
              <a:rPr lang="en-US" dirty="0" smtClean="0"/>
              <a:t>Removal of supernatant for quantification</a:t>
            </a:r>
            <a:endParaRPr lang="en-US" dirty="0"/>
          </a:p>
          <a:p>
            <a:r>
              <a:rPr lang="en-US" dirty="0" smtClean="0"/>
              <a:t>Addition of 3% hydrogen peroxide</a:t>
            </a:r>
          </a:p>
          <a:p>
            <a:r>
              <a:rPr lang="en-US" dirty="0" smtClean="0"/>
              <a:t>Shaking for 48 hours with controls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1" y="3067668"/>
            <a:ext cx="5429248" cy="2227614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8343900" y="4210050"/>
            <a:ext cx="1085850" cy="95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67500" y="5486400"/>
            <a:ext cx="441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Schematic where a pyrite grain is oxidized, forming oxidized iron coatings and potentially releasing radium from the surface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83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5386" y="134754"/>
            <a:ext cx="11441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Oxidation Experiment: Before addition of hydrogen </a:t>
            </a:r>
            <a:r>
              <a:rPr lang="en-US" sz="3600" dirty="0"/>
              <a:t>p</a:t>
            </a:r>
            <a:r>
              <a:rPr lang="en-US" sz="3600" dirty="0" smtClean="0"/>
              <a:t>eroxide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4" t="8447" r="9042" b="4840"/>
          <a:stretch/>
        </p:blipFill>
        <p:spPr>
          <a:xfrm>
            <a:off x="1711770" y="712267"/>
            <a:ext cx="8768460" cy="612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9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5386" y="134754"/>
            <a:ext cx="11441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Oxidation Experiment: After hydrogen peroxide addition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5" t="8447" r="8941" b="4693"/>
          <a:stretch/>
        </p:blipFill>
        <p:spPr>
          <a:xfrm>
            <a:off x="1719202" y="643020"/>
            <a:ext cx="8753595" cy="612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35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5386" y="134754"/>
            <a:ext cx="11441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Oxidation Experiment: After hydrogen peroxide addition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5" t="8447" r="8941" b="4693"/>
          <a:stretch/>
        </p:blipFill>
        <p:spPr>
          <a:xfrm>
            <a:off x="1719202" y="643020"/>
            <a:ext cx="8753595" cy="612648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2408165" y="895149"/>
            <a:ext cx="7669485" cy="4897388"/>
            <a:chOff x="2408165" y="895149"/>
            <a:chExt cx="7669485" cy="4897388"/>
          </a:xfrm>
        </p:grpSpPr>
        <p:sp>
          <p:nvSpPr>
            <p:cNvPr id="6" name="Oval 5"/>
            <p:cNvSpPr/>
            <p:nvPr/>
          </p:nvSpPr>
          <p:spPr>
            <a:xfrm>
              <a:off x="2656572" y="895149"/>
              <a:ext cx="7421078" cy="219456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Radium and Pyrite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408165" y="3445844"/>
              <a:ext cx="6342859" cy="2346693"/>
              <a:chOff x="2408165" y="3445844"/>
              <a:chExt cx="6342859" cy="2346693"/>
            </a:xfrm>
          </p:grpSpPr>
          <p:sp>
            <p:nvSpPr>
              <p:cNvPr id="8" name="Oval 7"/>
              <p:cNvSpPr/>
              <p:nvPr/>
            </p:nvSpPr>
            <p:spPr>
              <a:xfrm rot="20302286">
                <a:off x="2408165" y="3445844"/>
                <a:ext cx="6342859" cy="2346693"/>
              </a:xfrm>
              <a:prstGeom prst="ellipse">
                <a:avLst/>
              </a:prstGeom>
              <a:noFill/>
              <a:ln>
                <a:solidFill>
                  <a:srgbClr val="C507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054291" y="3907733"/>
                <a:ext cx="154004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C507A1"/>
                    </a:solidFill>
                  </a:rPr>
                  <a:t>Oxidized Pyrite</a:t>
                </a:r>
                <a:endParaRPr lang="en-US" dirty="0">
                  <a:solidFill>
                    <a:srgbClr val="C507A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940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verall decrease in </a:t>
            </a:r>
            <a:r>
              <a:rPr lang="en-US" dirty="0" smtClean="0"/>
              <a:t>sorption </a:t>
            </a:r>
            <a:r>
              <a:rPr lang="en-US" dirty="0" smtClean="0"/>
              <a:t>in control and experiment</a:t>
            </a:r>
          </a:p>
          <a:p>
            <a:pPr lvl="1"/>
            <a:r>
              <a:rPr lang="en-US" dirty="0" smtClean="0"/>
              <a:t>More </a:t>
            </a:r>
            <a:r>
              <a:rPr lang="en-US" dirty="0"/>
              <a:t>desorption with oxidant than </a:t>
            </a:r>
            <a:r>
              <a:rPr lang="en-US" dirty="0" smtClean="0"/>
              <a:t>without</a:t>
            </a:r>
          </a:p>
          <a:p>
            <a:pPr lvl="1"/>
            <a:r>
              <a:rPr lang="en-US" dirty="0" smtClean="0"/>
              <a:t>Decrease in pH-&gt;change in </a:t>
            </a:r>
            <a:r>
              <a:rPr lang="en-US" dirty="0" smtClean="0"/>
              <a:t>sorption</a:t>
            </a:r>
            <a:r>
              <a:rPr lang="en-US" dirty="0" smtClean="0"/>
              <a:t>, oxidation of pyrite</a:t>
            </a:r>
          </a:p>
          <a:p>
            <a:r>
              <a:rPr lang="en-US" dirty="0" smtClean="0"/>
              <a:t>Implications</a:t>
            </a:r>
          </a:p>
          <a:p>
            <a:pPr lvl="1"/>
            <a:r>
              <a:rPr lang="en-US" dirty="0" err="1" smtClean="0"/>
              <a:t>Oxic</a:t>
            </a:r>
            <a:r>
              <a:rPr lang="en-US" dirty="0" smtClean="0"/>
              <a:t> solution can desorb radium from reduced minerals</a:t>
            </a:r>
          </a:p>
          <a:p>
            <a:pPr lvl="1"/>
            <a:r>
              <a:rPr lang="en-US" dirty="0" smtClean="0"/>
              <a:t>Ideal retention requires anoxic system at </a:t>
            </a:r>
            <a:r>
              <a:rPr lang="en-US" dirty="0" err="1" smtClean="0"/>
              <a:t>circumneutral</a:t>
            </a:r>
            <a:r>
              <a:rPr lang="en-US" dirty="0" smtClean="0"/>
              <a:t> pH or </a:t>
            </a:r>
            <a:r>
              <a:rPr lang="en-US" dirty="0" err="1" smtClean="0"/>
              <a:t>oxic</a:t>
            </a:r>
            <a:r>
              <a:rPr lang="en-US" dirty="0" smtClean="0"/>
              <a:t> system at high pH</a:t>
            </a:r>
          </a:p>
        </p:txBody>
      </p:sp>
    </p:spTree>
    <p:extLst>
      <p:ext uri="{BB962C8B-B14F-4D97-AF65-F5344CB8AC3E}">
        <p14:creationId xmlns:p14="http://schemas.microsoft.com/office/powerpoint/2010/main" val="1981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Quantified pyrite and </a:t>
            </a:r>
            <a:r>
              <a:rPr lang="en-US" dirty="0" err="1" smtClean="0"/>
              <a:t>ferrihydrite</a:t>
            </a:r>
            <a:r>
              <a:rPr lang="en-US" dirty="0" smtClean="0"/>
              <a:t> sorption behavior</a:t>
            </a:r>
          </a:p>
          <a:p>
            <a:pPr lvl="1"/>
            <a:r>
              <a:rPr lang="en-US" dirty="0" smtClean="0"/>
              <a:t>Radium sorbs more extensively to pyrite than </a:t>
            </a:r>
            <a:r>
              <a:rPr lang="en-US" dirty="0" err="1" smtClean="0"/>
              <a:t>ferrihydrite</a:t>
            </a:r>
            <a:endParaRPr lang="en-US" dirty="0"/>
          </a:p>
          <a:p>
            <a:pPr lvl="1"/>
            <a:r>
              <a:rPr lang="en-US" dirty="0" smtClean="0"/>
              <a:t>Minerals have pH dependent behavior</a:t>
            </a:r>
          </a:p>
          <a:p>
            <a:r>
              <a:rPr lang="en-US" dirty="0"/>
              <a:t>S</a:t>
            </a:r>
            <a:r>
              <a:rPr lang="en-US" dirty="0" smtClean="0"/>
              <a:t>ensitive partitioning behavior</a:t>
            </a:r>
          </a:p>
          <a:p>
            <a:pPr lvl="1"/>
            <a:r>
              <a:rPr lang="en-US" dirty="0" smtClean="0"/>
              <a:t>Strong dependence on </a:t>
            </a:r>
            <a:r>
              <a:rPr lang="en-US" dirty="0" smtClean="0"/>
              <a:t>mineral</a:t>
            </a:r>
          </a:p>
          <a:p>
            <a:pPr lvl="1"/>
            <a:r>
              <a:rPr lang="en-US" dirty="0" smtClean="0"/>
              <a:t>Flux of </a:t>
            </a:r>
            <a:r>
              <a:rPr lang="en-US" dirty="0" err="1" smtClean="0"/>
              <a:t>oxic</a:t>
            </a:r>
            <a:r>
              <a:rPr lang="en-US" dirty="0" smtClean="0"/>
              <a:t> solution into anoxic system can induce radium release</a:t>
            </a:r>
            <a:endParaRPr lang="en-US" dirty="0" smtClean="0"/>
          </a:p>
          <a:p>
            <a:pPr lvl="1"/>
            <a:r>
              <a:rPr lang="en-US" dirty="0" smtClean="0"/>
              <a:t>Control solution chemistry to enhance retention</a:t>
            </a:r>
          </a:p>
        </p:txBody>
      </p:sp>
    </p:spTree>
    <p:extLst>
      <p:ext uri="{BB962C8B-B14F-4D97-AF65-F5344CB8AC3E}">
        <p14:creationId xmlns:p14="http://schemas.microsoft.com/office/powerpoint/2010/main" val="415575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01771"/>
            <a:ext cx="6477001" cy="4351338"/>
          </a:xfrm>
        </p:spPr>
        <p:txBody>
          <a:bodyPr/>
          <a:lstStyle/>
          <a:p>
            <a:r>
              <a:rPr lang="en-US" dirty="0" smtClean="0"/>
              <a:t>Naturally occurring radium isotopes</a:t>
            </a:r>
          </a:p>
          <a:p>
            <a:pPr lvl="1"/>
            <a:r>
              <a:rPr lang="en-US" dirty="0" smtClean="0"/>
              <a:t>Natural hazard/tracer with little human use</a:t>
            </a:r>
          </a:p>
          <a:p>
            <a:r>
              <a:rPr lang="en-US" dirty="0" smtClean="0"/>
              <a:t>Wide range of half lives</a:t>
            </a:r>
          </a:p>
          <a:p>
            <a:pPr lvl="1"/>
            <a:r>
              <a:rPr lang="en-US" dirty="0" smtClean="0"/>
              <a:t>3 days – 1600 years</a:t>
            </a:r>
          </a:p>
          <a:p>
            <a:pPr lvl="1"/>
            <a:r>
              <a:rPr lang="en-US" dirty="0" smtClean="0"/>
              <a:t>2 oxidation states</a:t>
            </a:r>
          </a:p>
          <a:p>
            <a:r>
              <a:rPr lang="en-US" dirty="0" smtClean="0"/>
              <a:t>Goal: Understand geochemistry for better predictions of transport</a:t>
            </a:r>
          </a:p>
          <a:p>
            <a:r>
              <a:rPr lang="en-US" dirty="0" smtClean="0"/>
              <a:t>This talk: Behavior in static systems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5" y="1829285"/>
            <a:ext cx="4109718" cy="30822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28579" y="5568334"/>
            <a:ext cx="3311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Clock using radium for illumination from en.Wikipedia.org/</a:t>
            </a:r>
            <a:r>
              <a:rPr lang="en-US" sz="1600" dirty="0" err="1" smtClean="0"/>
              <a:t>Radium_dials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5963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10225" cy="4351338"/>
          </a:xfrm>
        </p:spPr>
        <p:txBody>
          <a:bodyPr/>
          <a:lstStyle/>
          <a:p>
            <a:r>
              <a:rPr lang="en-US" dirty="0"/>
              <a:t>Further sorption experiments (salinity, minerals)</a:t>
            </a:r>
          </a:p>
          <a:p>
            <a:r>
              <a:rPr lang="en-US" dirty="0"/>
              <a:t>Transport experiments with columns</a:t>
            </a:r>
          </a:p>
          <a:p>
            <a:r>
              <a:rPr lang="en-US" dirty="0"/>
              <a:t>Impact of dynamic solution conditions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67" y="765319"/>
            <a:ext cx="5697433" cy="56522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7815714" y="2733575"/>
            <a:ext cx="11839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412480" y="5330791"/>
            <a:ext cx="46201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44138" y="679638"/>
            <a:ext cx="587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</a:t>
            </a:r>
            <a:r>
              <a:rPr lang="en-US" baseline="30000" dirty="0" smtClean="0"/>
              <a:t>2+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959065" y="1183907"/>
            <a:ext cx="9626" cy="389584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231781" y="4001294"/>
            <a:ext cx="2406" cy="897965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791698" y="833114"/>
            <a:ext cx="9626" cy="389584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808544" y="3952038"/>
            <a:ext cx="2406" cy="72584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478878" y="433137"/>
            <a:ext cx="1223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</a:t>
            </a:r>
            <a:r>
              <a:rPr lang="en-US" baseline="30000" dirty="0" smtClean="0"/>
              <a:t>2+</a:t>
            </a:r>
            <a:r>
              <a:rPr lang="en-US" dirty="0" smtClean="0"/>
              <a:t>, </a:t>
            </a:r>
            <a:r>
              <a:rPr lang="en-US" dirty="0" smtClean="0"/>
              <a:t>O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71369" y="5330791"/>
            <a:ext cx="677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</a:t>
            </a:r>
            <a:r>
              <a:rPr lang="en-US" baseline="30000" dirty="0" smtClean="0"/>
              <a:t>2+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353701" y="6006164"/>
            <a:ext cx="2437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711841" y="1491916"/>
            <a:ext cx="86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Pyrite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1"/>
          </p:cNvCxnSpPr>
          <p:nvPr/>
        </p:nvCxnSpPr>
        <p:spPr>
          <a:xfrm flipH="1">
            <a:off x="7273240" y="1676582"/>
            <a:ext cx="438601" cy="4136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702488" y="1187939"/>
            <a:ext cx="861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Iron Oxides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6" idx="1"/>
          </p:cNvCxnSpPr>
          <p:nvPr/>
        </p:nvCxnSpPr>
        <p:spPr>
          <a:xfrm flipH="1">
            <a:off x="10263888" y="1511105"/>
            <a:ext cx="438600" cy="2751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36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MIT Radiation Protection Office</a:t>
            </a:r>
          </a:p>
          <a:p>
            <a:r>
              <a:rPr lang="en-US" dirty="0" smtClean="0"/>
              <a:t>Roman Stocker, Roberto Rusconi</a:t>
            </a:r>
          </a:p>
          <a:p>
            <a:r>
              <a:rPr lang="en-US" dirty="0" smtClean="0"/>
              <a:t>Kocar Lab</a:t>
            </a:r>
            <a:endParaRPr lang="en-US" dirty="0"/>
          </a:p>
          <a:p>
            <a:r>
              <a:rPr lang="en-US" dirty="0" smtClean="0"/>
              <a:t>SSRL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37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 Cited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Beck, A. J., &amp; Cochran, M. a. (2013). Controls on solid-solution partitioning of radium in saturated marine sands. </a:t>
            </a:r>
            <a:r>
              <a:rPr lang="en-US" i="1" dirty="0"/>
              <a:t>Marine Chemistry</a:t>
            </a:r>
            <a:r>
              <a:rPr lang="en-US" dirty="0"/>
              <a:t>, </a:t>
            </a:r>
            <a:r>
              <a:rPr lang="en-US" i="1" dirty="0"/>
              <a:t>156</a:t>
            </a:r>
            <a:r>
              <a:rPr lang="en-US" dirty="0"/>
              <a:t>, 38–48. </a:t>
            </a:r>
            <a:r>
              <a:rPr lang="en-US" dirty="0" smtClean="0"/>
              <a:t>doi:10.1016/j.marchem.2013.01.008</a:t>
            </a:r>
          </a:p>
          <a:p>
            <a:r>
              <a:rPr lang="en-US" dirty="0" smtClean="0"/>
              <a:t>Moore</a:t>
            </a:r>
            <a:r>
              <a:rPr lang="en-US" dirty="0"/>
              <a:t>, W. S. (2003). Sources and fluxes of submarine groundwater discharge delineated by radium isotopes. </a:t>
            </a:r>
            <a:r>
              <a:rPr lang="en-US" i="1" dirty="0"/>
              <a:t>Biogeochemistry</a:t>
            </a:r>
            <a:r>
              <a:rPr lang="en-US" dirty="0"/>
              <a:t>, </a:t>
            </a:r>
            <a:r>
              <a:rPr lang="en-US" i="1" dirty="0"/>
              <a:t>66</a:t>
            </a:r>
            <a:r>
              <a:rPr lang="en-US" dirty="0"/>
              <a:t>(1), 75–93. </a:t>
            </a:r>
            <a:r>
              <a:rPr lang="en-US" dirty="0" smtClean="0"/>
              <a:t>doi:10.1023/B:BIOG.0000006065.77764.a0</a:t>
            </a:r>
          </a:p>
          <a:p>
            <a:r>
              <a:rPr lang="en-US" dirty="0"/>
              <a:t>Warner, N. R., Christie, C. a., Jackson, R. B., &amp; </a:t>
            </a:r>
            <a:r>
              <a:rPr lang="en-US" dirty="0" err="1"/>
              <a:t>Vengosh</a:t>
            </a:r>
            <a:r>
              <a:rPr lang="en-US" dirty="0"/>
              <a:t>, A. (2013). Impacts of shale gas wastewater disposal on water quality in Western Pennsylvania. </a:t>
            </a:r>
            <a:r>
              <a:rPr lang="en-US" i="1" dirty="0"/>
              <a:t>Environmental Science and Technology</a:t>
            </a:r>
            <a:r>
              <a:rPr lang="en-US" dirty="0"/>
              <a:t>, </a:t>
            </a:r>
            <a:r>
              <a:rPr lang="en-US" i="1" dirty="0"/>
              <a:t>47</a:t>
            </a:r>
            <a:r>
              <a:rPr lang="en-US" dirty="0"/>
              <a:t>, 11849–11857. </a:t>
            </a:r>
            <a:r>
              <a:rPr lang="en-US" dirty="0" smtClean="0"/>
              <a:t>doi:10.1021/es402165b</a:t>
            </a:r>
          </a:p>
          <a:p>
            <a:r>
              <a:rPr lang="en-US" dirty="0" smtClean="0"/>
              <a:t>Wikipedia</a:t>
            </a:r>
            <a:r>
              <a:rPr lang="en-US" dirty="0"/>
              <a:t>. (2014, November 21). </a:t>
            </a:r>
            <a:r>
              <a:rPr lang="en-US" dirty="0" smtClean="0"/>
              <a:t>Retrieved </a:t>
            </a:r>
            <a:r>
              <a:rPr lang="en-US" dirty="0"/>
              <a:t>from https://</a:t>
            </a:r>
            <a:r>
              <a:rPr lang="en-US" dirty="0" smtClean="0"/>
              <a:t>en.wikipedia.org/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24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Radium in the environment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19875" cy="43513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Source: ubiquitous parent radionuclides</a:t>
            </a:r>
          </a:p>
          <a:p>
            <a:r>
              <a:rPr lang="en-US" dirty="0" smtClean="0"/>
              <a:t>Activities: &lt;1 DPM/mL</a:t>
            </a:r>
          </a:p>
          <a:p>
            <a:r>
              <a:rPr lang="en-US" dirty="0" smtClean="0"/>
              <a:t>Removal dominated by advection and decay</a:t>
            </a:r>
          </a:p>
          <a:p>
            <a:r>
              <a:rPr lang="en-US" dirty="0" smtClean="0"/>
              <a:t>Extensive adsorption to oxidized iron and manganese minerals</a:t>
            </a:r>
          </a:p>
          <a:p>
            <a:r>
              <a:rPr lang="en-US" dirty="0"/>
              <a:t>Changing environmental conditions </a:t>
            </a:r>
            <a:r>
              <a:rPr lang="en-US" dirty="0" smtClean="0"/>
              <a:t>affect transport</a:t>
            </a:r>
          </a:p>
          <a:p>
            <a:pPr lvl="1"/>
            <a:r>
              <a:rPr lang="en-US" dirty="0" smtClean="0"/>
              <a:t>Salinity</a:t>
            </a:r>
          </a:p>
          <a:p>
            <a:pPr lvl="1"/>
            <a:r>
              <a:rPr lang="en-US" dirty="0" smtClean="0"/>
              <a:t>Redox potential</a:t>
            </a:r>
          </a:p>
          <a:p>
            <a:pPr lvl="1"/>
            <a:r>
              <a:rPr lang="en-US" dirty="0" smtClean="0"/>
              <a:t>pH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295" y="1159431"/>
            <a:ext cx="3439505" cy="48443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42189" y="6021515"/>
            <a:ext cx="3311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Uranium Series decay taken from en.Wikipedia.org/</a:t>
            </a:r>
            <a:r>
              <a:rPr lang="en-US" sz="1600" dirty="0" err="1" smtClean="0"/>
              <a:t>Decay_chain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2668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Radium as groundwater flux tracer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118244" cy="4351338"/>
          </a:xfrm>
        </p:spPr>
        <p:txBody>
          <a:bodyPr/>
          <a:lstStyle/>
          <a:p>
            <a:r>
              <a:rPr lang="en-US" dirty="0" smtClean="0"/>
              <a:t>Radium isotope mixing model for nearshore system</a:t>
            </a:r>
            <a:endParaRPr lang="en-US" dirty="0"/>
          </a:p>
          <a:p>
            <a:r>
              <a:rPr lang="en-US" dirty="0" smtClean="0"/>
              <a:t>Source:</a:t>
            </a:r>
          </a:p>
          <a:p>
            <a:pPr lvl="1"/>
            <a:r>
              <a:rPr lang="en-US" dirty="0" smtClean="0"/>
              <a:t>Groundwater</a:t>
            </a:r>
          </a:p>
          <a:p>
            <a:r>
              <a:rPr lang="en-US" dirty="0" smtClean="0"/>
              <a:t>Sink:</a:t>
            </a:r>
          </a:p>
          <a:p>
            <a:pPr lvl="1"/>
            <a:r>
              <a:rPr lang="en-US" dirty="0" smtClean="0"/>
              <a:t>Decay</a:t>
            </a:r>
          </a:p>
          <a:p>
            <a:r>
              <a:rPr lang="en-US" dirty="0" smtClean="0"/>
              <a:t>Assumes </a:t>
            </a:r>
            <a:r>
              <a:rPr lang="en-US" b="1" dirty="0" smtClean="0"/>
              <a:t>conservative</a:t>
            </a:r>
            <a:r>
              <a:rPr lang="en-US" dirty="0" smtClean="0"/>
              <a:t> mixing of isotopic ratios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0" y="5860959"/>
            <a:ext cx="5578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adapted from Moore, 2003, illustrating the identification of radium sources for a nearshore system.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7" t="3281" r="2121" b="1929"/>
          <a:stretch/>
        </p:blipFill>
        <p:spPr>
          <a:xfrm>
            <a:off x="5881036" y="1351991"/>
            <a:ext cx="5654337" cy="4552758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6853187" y="1617044"/>
            <a:ext cx="837398" cy="3542097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901314" y="2723949"/>
            <a:ext cx="4452486" cy="2435192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84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Radium in hydraulic fracturing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97843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Produced water brings radium to surface</a:t>
            </a:r>
          </a:p>
          <a:p>
            <a:r>
              <a:rPr lang="en-US" dirty="0" smtClean="0"/>
              <a:t>Activities: &gt;5000 DPM/mL</a:t>
            </a:r>
          </a:p>
          <a:p>
            <a:r>
              <a:rPr lang="en-US" dirty="0" smtClean="0"/>
              <a:t>Alteration in-situ redox state</a:t>
            </a:r>
          </a:p>
          <a:p>
            <a:r>
              <a:rPr lang="en-US" dirty="0" smtClean="0"/>
              <a:t>Treatment/disposal expensive</a:t>
            </a:r>
          </a:p>
          <a:p>
            <a:pPr lvl="1"/>
            <a:r>
              <a:rPr lang="en-US" dirty="0" smtClean="0"/>
              <a:t>Co-precipitation with Barium Sulfate</a:t>
            </a:r>
          </a:p>
          <a:p>
            <a:r>
              <a:rPr lang="en-US" dirty="0" smtClean="0"/>
              <a:t>Improper handling can lead to leakage</a:t>
            </a:r>
          </a:p>
          <a:p>
            <a:r>
              <a:rPr lang="en-US" dirty="0" smtClean="0"/>
              <a:t>Potential to mark contamination events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077" y="1460931"/>
            <a:ext cx="5755022" cy="46420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97015" y="6176963"/>
            <a:ext cx="4854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Figure from Warner et al, 2013 of river sediment radium concentrations near a waste water treatment plant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1984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“Historical” data: large variability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SLIDE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1985" y="1294032"/>
            <a:ext cx="9848906" cy="55166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76143" y="3095711"/>
            <a:ext cx="2421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Radium sorption to marine sands in seawater from Beck &amp; Cochran,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98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dominant minerals that retain radium?</a:t>
            </a:r>
          </a:p>
          <a:p>
            <a:r>
              <a:rPr lang="en-US" dirty="0" smtClean="0"/>
              <a:t>How do solution conditions affect radium transport?</a:t>
            </a:r>
          </a:p>
          <a:p>
            <a:r>
              <a:rPr lang="en-US" dirty="0" smtClean="0"/>
              <a:t>How does radium retention change when redox alters </a:t>
            </a:r>
            <a:r>
              <a:rPr lang="en-US" dirty="0" err="1" smtClean="0"/>
              <a:t>mineraology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9457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9085" y="3209583"/>
            <a:ext cx="2628900" cy="11811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 (no flow) experiments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38709" y="2111033"/>
            <a:ext cx="2619375" cy="12192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Sorption Isotherms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38708" y="4226853"/>
            <a:ext cx="2619375" cy="12192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 envelopes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86847" y="3163863"/>
            <a:ext cx="2619375" cy="1219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Redox alteration</a:t>
            </a:r>
            <a:endParaRPr lang="en-US" dirty="0"/>
          </a:p>
        </p:txBody>
      </p:sp>
      <p:cxnSp>
        <p:nvCxnSpPr>
          <p:cNvPr id="10" name="Elbow Connector 9"/>
          <p:cNvCxnSpPr>
            <a:stCxn id="4" idx="3"/>
            <a:endCxn id="5" idx="1"/>
          </p:cNvCxnSpPr>
          <p:nvPr/>
        </p:nvCxnSpPr>
        <p:spPr>
          <a:xfrm flipV="1">
            <a:off x="2947985" y="2720633"/>
            <a:ext cx="1990724" cy="107950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4" idx="3"/>
            <a:endCxn id="6" idx="1"/>
          </p:cNvCxnSpPr>
          <p:nvPr/>
        </p:nvCxnSpPr>
        <p:spPr>
          <a:xfrm>
            <a:off x="2947985" y="3800133"/>
            <a:ext cx="1990723" cy="103632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6" idx="3"/>
            <a:endCxn id="7" idx="2"/>
          </p:cNvCxnSpPr>
          <p:nvPr/>
        </p:nvCxnSpPr>
        <p:spPr>
          <a:xfrm flipV="1">
            <a:off x="7558083" y="4383063"/>
            <a:ext cx="2838452" cy="45339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3"/>
            <a:endCxn id="7" idx="0"/>
          </p:cNvCxnSpPr>
          <p:nvPr/>
        </p:nvCxnSpPr>
        <p:spPr>
          <a:xfrm>
            <a:off x="7558084" y="2720633"/>
            <a:ext cx="2838451" cy="44323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44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Condition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07529" cy="4351338"/>
          </a:xfrm>
        </p:spPr>
        <p:txBody>
          <a:bodyPr/>
          <a:lstStyle/>
          <a:p>
            <a:r>
              <a:rPr lang="en-US" dirty="0" smtClean="0"/>
              <a:t>Synthesized </a:t>
            </a:r>
            <a:r>
              <a:rPr lang="en-US" dirty="0" err="1" smtClean="0"/>
              <a:t>Ferrihydrite</a:t>
            </a:r>
            <a:r>
              <a:rPr lang="en-US" dirty="0" smtClean="0"/>
              <a:t>, 12 mg in solution</a:t>
            </a:r>
          </a:p>
          <a:p>
            <a:r>
              <a:rPr lang="en-US" dirty="0" smtClean="0"/>
              <a:t>Acid washed, 44-250 um pyrite, 20 mg</a:t>
            </a:r>
          </a:p>
          <a:p>
            <a:r>
              <a:rPr lang="en-US" dirty="0" smtClean="0"/>
              <a:t>24 hour shaking time with 100 mL pH adjusted </a:t>
            </a:r>
            <a:r>
              <a:rPr lang="en-US" dirty="0" err="1" smtClean="0"/>
              <a:t>milliQ</a:t>
            </a:r>
            <a:r>
              <a:rPr lang="en-US" dirty="0" smtClean="0"/>
              <a:t> water</a:t>
            </a:r>
          </a:p>
          <a:p>
            <a:r>
              <a:rPr lang="en-US" dirty="0" smtClean="0"/>
              <a:t>3000 to 50000 DPM total activity</a:t>
            </a:r>
          </a:p>
          <a:p>
            <a:r>
              <a:rPr lang="en-US" dirty="0" smtClean="0"/>
              <a:t>Radium 226 counted with Scintillation Counter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729" y="1825625"/>
            <a:ext cx="5272918" cy="39546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63531" y="5915251"/>
            <a:ext cx="4637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Two serum vials after a sorption isotherm experiment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275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1947</TotalTime>
  <Words>800</Words>
  <Application>Microsoft Office PowerPoint</Application>
  <PresentationFormat>Custom</PresentationFormat>
  <Paragraphs>145</Paragraphs>
  <Slides>22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Radium sorption to iron minerals</vt:lpstr>
      <vt:lpstr>Introduction and objectives</vt:lpstr>
      <vt:lpstr>Radium in the environment </vt:lpstr>
      <vt:lpstr>Radium as groundwater flux tracer</vt:lpstr>
      <vt:lpstr>Radium in hydraulic fracturing </vt:lpstr>
      <vt:lpstr>“Historical” data: large variability </vt:lpstr>
      <vt:lpstr>Central Questions</vt:lpstr>
      <vt:lpstr>Experimental Work</vt:lpstr>
      <vt:lpstr>Static Condition Methodology</vt:lpstr>
      <vt:lpstr>PowerPoint Presentation</vt:lpstr>
      <vt:lpstr>Isotherm discussion</vt:lpstr>
      <vt:lpstr>PowerPoint Presentation</vt:lpstr>
      <vt:lpstr>Discussion</vt:lpstr>
      <vt:lpstr>Oxidation Experiment Methodology</vt:lpstr>
      <vt:lpstr>PowerPoint Presentation</vt:lpstr>
      <vt:lpstr>PowerPoint Presentation</vt:lpstr>
      <vt:lpstr>PowerPoint Presentation</vt:lpstr>
      <vt:lpstr>Discussion</vt:lpstr>
      <vt:lpstr>Conclusions</vt:lpstr>
      <vt:lpstr>Future work</vt:lpstr>
      <vt:lpstr>Acknowledgements</vt:lpstr>
      <vt:lpstr>Works Cited</vt:lpstr>
    </vt:vector>
  </TitlesOfParts>
  <Company>Massachusetts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Radium sorption to iron minerals</dc:title>
  <dc:creator>Michael Chen</dc:creator>
  <cp:lastModifiedBy>machen</cp:lastModifiedBy>
  <cp:revision>168</cp:revision>
  <dcterms:created xsi:type="dcterms:W3CDTF">2015-07-23T20:22:41Z</dcterms:created>
  <dcterms:modified xsi:type="dcterms:W3CDTF">2015-08-20T03:08:44Z</dcterms:modified>
</cp:coreProperties>
</file>