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377600" cy="32918400"/>
  <p:notesSz cx="6858000" cy="9144000"/>
  <p:defaultTextStyle>
    <a:defPPr>
      <a:defRPr lang="en-US"/>
    </a:defPPr>
    <a:lvl1pPr marL="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510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5020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531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900416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5520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50624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5728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800832" algn="l" defTabSz="3950208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hen" initials="MC" lastIdx="6" clrIdx="0">
    <p:extLst>
      <p:ext uri="{19B8F6BF-5375-455C-9EA6-DF929625EA0E}">
        <p15:presenceInfo xmlns:p15="http://schemas.microsoft.com/office/powerpoint/2012/main" userId="55f5e5ff5c562d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2AA"/>
    <a:srgbClr val="FFFEFD"/>
    <a:srgbClr val="3C62A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1" d="100"/>
          <a:sy n="21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12-10T20:54:43.667" idx="2">
    <p:pos x="28349" y="14375"/>
    <p:text>This seems a little sparse, though honestly that's what I've got to say right now; there's plenty more to be done</p:text>
    <p:extLst>
      <p:ext uri="{C676402C-5697-4E1C-873F-D02D1690AC5C}">
        <p15:threadingInfo xmlns:p15="http://schemas.microsoft.com/office/powerpoint/2012/main" timeZoneBias="300"/>
      </p:ext>
    </p:extLst>
  </p:cm>
  <p:cm authorId="1" dt="2014-12-10T20:55:02.318" idx="3">
    <p:pos x="20997" y="185"/>
    <p:text>Felt like I should leave out the variable salinity bit since I haven't tried that yet</p:text>
    <p:extLst>
      <p:ext uri="{C676402C-5697-4E1C-873F-D02D1690AC5C}">
        <p15:threadingInfo xmlns:p15="http://schemas.microsoft.com/office/powerpoint/2012/main" timeZoneBias="300"/>
      </p:ext>
    </p:extLst>
  </p:cm>
  <p:cm authorId="1" dt="2014-12-10T20:55:37.318" idx="4">
    <p:pos x="10028" y="6171"/>
    <p:text>I could include some references in here, but felt the statements were broad enough that it wouldn't be necessary... let me know what you think</p:text>
    <p:extLst>
      <p:ext uri="{C676402C-5697-4E1C-873F-D02D1690AC5C}">
        <p15:threadingInfo xmlns:p15="http://schemas.microsoft.com/office/powerpoint/2012/main" timeZoneBias="300"/>
      </p:ext>
    </p:extLst>
  </p:cm>
  <p:cm authorId="1" dt="2014-12-10T20:56:37.475" idx="5">
    <p:pos x="10028" y="6267"/>
    <p:text>Also, I could have an image from a SGD study or some such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  <p:cm authorId="1" dt="2014-12-10T20:59:58.892" idx="6">
    <p:pos x="10028" y="6363"/>
    <p:text>Or an image of the wells in PA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3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939C-BA9E-4358-B01E-58D07C06F0DF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FAC-D144-4A44-B09C-AD62547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4679" y="766080"/>
            <a:ext cx="18248243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Radium Adsorption to Iron Bearing Minerals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42830" y="2375200"/>
            <a:ext cx="8110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Abstract No: H11A-0841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910438" y="5858410"/>
            <a:ext cx="12339065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I. Introduction and Objectives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79222" y="5858410"/>
            <a:ext cx="10707756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II. Experimental Methods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29053" y="18256744"/>
            <a:ext cx="9301834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III. Preliminary Results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355222" y="23236203"/>
            <a:ext cx="13755757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IV. Conclusions and Future Work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86610" y="7604602"/>
            <a:ext cx="14285014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Radium transport is a critical environmental process mediated by sorption to minerals, especially iron minerals such as </a:t>
            </a:r>
            <a:r>
              <a:rPr lang="en-US" sz="4000" dirty="0" err="1" smtClean="0"/>
              <a:t>ferrihydrite</a:t>
            </a:r>
            <a:endParaRPr lang="en-US" sz="4000" dirty="0" smtClean="0"/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Radium is a naturally occurring radioactive contaminant in fracking waste that could be released due to </a:t>
            </a:r>
            <a:r>
              <a:rPr lang="en-US" sz="4000" dirty="0" err="1" smtClean="0"/>
              <a:t>porewater</a:t>
            </a:r>
            <a:r>
              <a:rPr lang="en-US" sz="4000" dirty="0" smtClean="0"/>
              <a:t> transport through fracked </a:t>
            </a:r>
            <a:r>
              <a:rPr lang="en-US" sz="4000" dirty="0" err="1" smtClean="0"/>
              <a:t>shales</a:t>
            </a:r>
            <a:r>
              <a:rPr lang="en-US" sz="4000" dirty="0" smtClean="0"/>
              <a:t>, or by mishandling of produced water at the surface</a:t>
            </a:r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Radium isotopes are also useful tracers for submarine groundwater discharge (SGD)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This work seeks to improve transport modeling of radium through sorption studies to iron minerals in varying conditions</a:t>
            </a:r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Starting with </a:t>
            </a:r>
            <a:r>
              <a:rPr lang="en-US" sz="4000" dirty="0" err="1" smtClean="0"/>
              <a:t>ferrihydrite</a:t>
            </a:r>
            <a:r>
              <a:rPr lang="en-US" sz="4000" dirty="0" smtClean="0"/>
              <a:t> in pure water</a:t>
            </a:r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Eventually using variable solution composition, expanded suite of minerals, in situ conditions, 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24618" y="7579295"/>
            <a:ext cx="10018646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Procedure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Synthesize </a:t>
            </a:r>
            <a:r>
              <a:rPr lang="en-US" sz="4000" dirty="0" err="1" smtClean="0"/>
              <a:t>Ferrihydrite</a:t>
            </a:r>
            <a:r>
              <a:rPr lang="en-US" sz="4000" dirty="0" smtClean="0"/>
              <a:t> by dissolution of FeCl3 6 H2O in water, titration to a stable pH between 7-8, extraction and washing via centrifuge, and then adding water to make an FHY slurry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Slurry iron content measured via ICP-MS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Fresh slurry made every 1.5 weeks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Fill glass serum bottles with 1 mL FHY slurry, water, and varying amounts of </a:t>
            </a:r>
            <a:r>
              <a:rPr lang="en-US" sz="4000" baseline="30000" dirty="0" smtClean="0"/>
              <a:t>226</a:t>
            </a:r>
            <a:r>
              <a:rPr lang="en-US" sz="4000" dirty="0" smtClean="0"/>
              <a:t>Ra stock. (Standardized to 370 </a:t>
            </a:r>
            <a:r>
              <a:rPr lang="en-US" sz="4000" dirty="0" err="1" smtClean="0"/>
              <a:t>Bq</a:t>
            </a:r>
            <a:r>
              <a:rPr lang="en-US" sz="4000" dirty="0" smtClean="0"/>
              <a:t> per g of stock)</a:t>
            </a:r>
          </a:p>
          <a:p>
            <a:pPr marL="2718054" lvl="1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Some experiments take 2 mL sample for scintillation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Stopper bottles with butyl stopper and aluminum crimp cap, shake for 24 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Measure pH and filter solution through 0.2 µm glass fiber syringe filter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Scintillation count total Radium and daughter products with 2 mL of filtered solution and 8 mL </a:t>
            </a:r>
            <a:r>
              <a:rPr lang="en-US" sz="4000" dirty="0" err="1" smtClean="0"/>
              <a:t>Ultima</a:t>
            </a:r>
            <a:r>
              <a:rPr lang="en-US" sz="4000" dirty="0" smtClean="0"/>
              <a:t> Gold XR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91904" y="7358247"/>
            <a:ext cx="974034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/>
              <a:t>Experiment parameters</a:t>
            </a:r>
            <a:endParaRPr lang="en-US" sz="4000" dirty="0" smtClean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Slurry Iron Concentration = 13.3 ± 1.2 g/L</a:t>
            </a:r>
            <a:endParaRPr lang="en-US" sz="40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Solution Volume: 100.00±0.01 mL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Solid-Solution ratio: 0.13±0.01 mg/mL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Total </a:t>
            </a:r>
            <a:r>
              <a:rPr lang="en-US" sz="4000" baseline="30000" dirty="0" smtClean="0"/>
              <a:t>226</a:t>
            </a:r>
            <a:r>
              <a:rPr lang="en-US" sz="4000" dirty="0" smtClean="0"/>
              <a:t>Ra  activities: 83 </a:t>
            </a:r>
            <a:r>
              <a:rPr lang="en-US" sz="4000" dirty="0" err="1" smtClean="0"/>
              <a:t>Bq</a:t>
            </a:r>
            <a:r>
              <a:rPr lang="en-US" sz="4000" dirty="0" smtClean="0"/>
              <a:t>, 167 </a:t>
            </a:r>
            <a:r>
              <a:rPr lang="en-US" sz="4000" dirty="0" err="1" smtClean="0"/>
              <a:t>Bq</a:t>
            </a:r>
            <a:r>
              <a:rPr lang="en-US" sz="4000" dirty="0" smtClean="0"/>
              <a:t>, 417 </a:t>
            </a:r>
            <a:r>
              <a:rPr lang="en-US" sz="4000" dirty="0" err="1" smtClean="0"/>
              <a:t>Bq</a:t>
            </a:r>
            <a:r>
              <a:rPr lang="en-US" sz="4000" dirty="0" smtClean="0"/>
              <a:t>, 833 </a:t>
            </a:r>
            <a:r>
              <a:rPr lang="en-US" sz="4000" dirty="0" err="1" smtClean="0"/>
              <a:t>Bq</a:t>
            </a:r>
            <a:r>
              <a:rPr lang="en-US" sz="4000" dirty="0" smtClean="0"/>
              <a:t>, 1250 </a:t>
            </a:r>
            <a:r>
              <a:rPr lang="en-US" sz="4000" dirty="0" err="1" smtClean="0"/>
              <a:t>Bq</a:t>
            </a:r>
            <a:r>
              <a:rPr lang="en-US" sz="4000" dirty="0" smtClean="0"/>
              <a:t>, 1667 </a:t>
            </a:r>
            <a:r>
              <a:rPr lang="en-US" sz="4000" dirty="0" err="1" smtClean="0"/>
              <a:t>Bq</a:t>
            </a:r>
            <a:endParaRPr lang="en-US" sz="4000" dirty="0" smtClean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Average pH before FHY addition: 3.53±0.04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24 hour shake time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Average pH after shaking: 3.75±0.02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4000" dirty="0" smtClean="0"/>
              <a:t>Counting efficiency: 43%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187" y="22268014"/>
            <a:ext cx="19423567" cy="1010025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657350" y="18837801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62023" y="19545687"/>
            <a:ext cx="85443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Linear fit done with </a:t>
            </a:r>
            <a:r>
              <a:rPr lang="en-US" sz="4000" dirty="0" err="1" smtClean="0"/>
              <a:t>NumPy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Courier" pitchFamily="49" charset="0"/>
              </a:rPr>
              <a:t>polyval</a:t>
            </a:r>
            <a:r>
              <a:rPr lang="en-US" sz="4000" dirty="0" smtClean="0">
                <a:latin typeface="Courier" pitchFamily="49" charset="0"/>
              </a:rPr>
              <a:t>()</a:t>
            </a:r>
          </a:p>
          <a:p>
            <a:pPr marL="2546604" lvl="1" indent="-571500">
              <a:buFont typeface="Arial" panose="020B0604020202020204" pitchFamily="34" charset="0"/>
              <a:buChar char="•"/>
            </a:pPr>
            <a:r>
              <a:rPr lang="pt-BR" sz="4000" dirty="0" smtClean="0"/>
              <a:t>K</a:t>
            </a:r>
            <a:r>
              <a:rPr lang="pt-BR" sz="4000" baseline="-25000" dirty="0" smtClean="0"/>
              <a:t>d</a:t>
            </a:r>
            <a:r>
              <a:rPr lang="pt-BR" sz="4000" dirty="0" smtClean="0"/>
              <a:t> = 0.39 g/L, R</a:t>
            </a:r>
            <a:r>
              <a:rPr lang="pt-BR" sz="4000" baseline="30000" dirty="0" smtClean="0"/>
              <a:t>2</a:t>
            </a:r>
            <a:r>
              <a:rPr lang="pt-BR" sz="4000" dirty="0" smtClean="0"/>
              <a:t> = 0.87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pH change due to difference in </a:t>
            </a:r>
            <a:r>
              <a:rPr lang="en-US" sz="4000" baseline="30000" dirty="0" smtClean="0"/>
              <a:t>226</a:t>
            </a:r>
            <a:r>
              <a:rPr lang="en-US" sz="4000" dirty="0" smtClean="0"/>
              <a:t>Ra stock and FHY slurry pH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1032" y="19545687"/>
            <a:ext cx="13125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err="1" smtClean="0"/>
              <a:t>C</a:t>
            </a:r>
            <a:r>
              <a:rPr lang="en-US" sz="4000" baseline="-25000" dirty="0" err="1"/>
              <a:t>w</a:t>
            </a:r>
            <a:r>
              <a:rPr lang="en-US" sz="4000" dirty="0" smtClean="0"/>
              <a:t> found using sample taken in step 5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C</a:t>
            </a:r>
            <a:r>
              <a:rPr lang="en-US" sz="4000" baseline="-25000" dirty="0" smtClean="0"/>
              <a:t>s</a:t>
            </a:r>
            <a:r>
              <a:rPr lang="en-US" sz="4000" dirty="0" smtClean="0"/>
              <a:t> found two ways:</a:t>
            </a:r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C</a:t>
            </a:r>
            <a:r>
              <a:rPr lang="en-US" sz="4000" baseline="-25000" dirty="0" smtClean="0"/>
              <a:t>s </a:t>
            </a:r>
            <a:r>
              <a:rPr lang="en-US" sz="4000" dirty="0" smtClean="0"/>
              <a:t>= C</a:t>
            </a:r>
            <a:r>
              <a:rPr lang="en-US" sz="4000" baseline="-25000" dirty="0" smtClean="0"/>
              <a:t>Step2</a:t>
            </a:r>
            <a:r>
              <a:rPr lang="en-US" sz="4000" dirty="0" smtClean="0"/>
              <a:t> – </a:t>
            </a:r>
            <a:r>
              <a:rPr lang="en-US" sz="4000" dirty="0" err="1" smtClean="0"/>
              <a:t>C</a:t>
            </a:r>
            <a:r>
              <a:rPr lang="en-US" sz="4000" baseline="-25000" dirty="0" err="1" smtClean="0"/>
              <a:t>w</a:t>
            </a:r>
            <a:r>
              <a:rPr lang="en-US" sz="4000" dirty="0" smtClean="0"/>
              <a:t> if available</a:t>
            </a:r>
            <a:endParaRPr lang="en-US" sz="4000" baseline="-25000" dirty="0" smtClean="0"/>
          </a:p>
          <a:p>
            <a:pPr marL="3118104" lvl="1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Otherwise, C</a:t>
            </a:r>
            <a:r>
              <a:rPr lang="en-US" sz="4000" baseline="-25000" dirty="0" smtClean="0"/>
              <a:t>s</a:t>
            </a:r>
            <a:r>
              <a:rPr lang="en-US" sz="4000" dirty="0" smtClean="0"/>
              <a:t> = </a:t>
            </a:r>
            <a:r>
              <a:rPr lang="en-US" sz="4000" dirty="0" err="1" smtClean="0"/>
              <a:t>V</a:t>
            </a:r>
            <a:r>
              <a:rPr lang="en-US" sz="4000" baseline="-25000" dirty="0" err="1" smtClean="0"/>
              <a:t>stock</a:t>
            </a:r>
            <a:r>
              <a:rPr lang="en-US" sz="4000" dirty="0" err="1" smtClean="0"/>
              <a:t>C</a:t>
            </a:r>
            <a:r>
              <a:rPr lang="en-US" sz="4000" baseline="-25000" dirty="0" err="1" smtClean="0"/>
              <a:t>stock</a:t>
            </a:r>
            <a:r>
              <a:rPr lang="en-US" sz="4000" dirty="0" err="1" smtClean="0"/>
              <a:t>-C</a:t>
            </a:r>
            <a:r>
              <a:rPr lang="en-US" sz="4000" baseline="-25000" dirty="0" err="1" smtClean="0"/>
              <a:t>w</a:t>
            </a:r>
            <a:endParaRPr lang="en-US" sz="4000" baseline="-25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Error bars represent propagated analytical uncertainty</a:t>
            </a:r>
            <a:endParaRPr lang="en-US" sz="4000" dirty="0"/>
          </a:p>
        </p:txBody>
      </p:sp>
      <p:sp>
        <p:nvSpPr>
          <p:cNvPr id="22" name="TextBox 21"/>
          <p:cNvSpPr txBox="1"/>
          <p:nvPr/>
        </p:nvSpPr>
        <p:spPr>
          <a:xfrm>
            <a:off x="27561208" y="25177016"/>
            <a:ext cx="173437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aseline="30000" dirty="0" smtClean="0"/>
              <a:t>226</a:t>
            </a:r>
            <a:r>
              <a:rPr lang="en-US" sz="4000" dirty="0" smtClean="0"/>
              <a:t>Ra</a:t>
            </a:r>
            <a:r>
              <a:rPr lang="en-US" sz="4000" dirty="0" smtClean="0"/>
              <a:t> sorbs noticeably to </a:t>
            </a:r>
            <a:r>
              <a:rPr lang="en-US" sz="4000" dirty="0" err="1" smtClean="0"/>
              <a:t>ferrihydrite</a:t>
            </a:r>
            <a:r>
              <a:rPr lang="en-US" sz="4000" dirty="0" smtClean="0"/>
              <a:t>, suggesting it will play an important role in groundwater transport processes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 smtClean="0"/>
              <a:t>Sorption behavior is mostly linear in this activity regime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Surface </a:t>
            </a:r>
            <a:r>
              <a:rPr lang="en-US" sz="4000" dirty="0" err="1" smtClean="0"/>
              <a:t>complexation</a:t>
            </a:r>
            <a:r>
              <a:rPr lang="en-US" sz="4000" dirty="0" smtClean="0"/>
              <a:t> modeling of radium to </a:t>
            </a:r>
            <a:r>
              <a:rPr lang="en-US" sz="4000" dirty="0" err="1" smtClean="0"/>
              <a:t>ferrihydrite</a:t>
            </a:r>
            <a:r>
              <a:rPr lang="en-US" sz="4000" dirty="0" smtClean="0"/>
              <a:t> with pH control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Additional isotherms with variations in solution composition closer to environmentally relevant conditions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Additional isotherms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Transport modeling using established </a:t>
            </a:r>
            <a:r>
              <a:rPr lang="en-US" sz="4000" dirty="0" err="1" smtClean="0"/>
              <a:t>K</a:t>
            </a:r>
            <a:r>
              <a:rPr lang="en-US" sz="4000" baseline="-25000" dirty="0" err="1" smtClean="0"/>
              <a:t>d</a:t>
            </a:r>
            <a:r>
              <a:rPr lang="en-US" sz="4000" dirty="0" smtClean="0"/>
              <a:t>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9542830" y="995053"/>
            <a:ext cx="8110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AGU Fall Meeting 2014</a:t>
            </a:r>
            <a:endParaRPr lang="en-US" sz="4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4688800" y="5506940"/>
            <a:ext cx="0" cy="25917940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186610" y="17620875"/>
            <a:ext cx="22502190" cy="17243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688800" y="22407340"/>
            <a:ext cx="23088600" cy="0"/>
          </a:xfrm>
          <a:prstGeom prst="line">
            <a:avLst/>
          </a:prstGeom>
          <a:ln w="63500">
            <a:solidFill>
              <a:srgbClr val="3B62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766500" y="15689580"/>
            <a:ext cx="8724900" cy="368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IMAGE OF FHY SORPTION BOTTLE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278350" y="8164830"/>
            <a:ext cx="8096250" cy="368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KIND OF IMAGE??? NOT SURE.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541157" y="2642237"/>
            <a:ext cx="9520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Michael Chen, Benjamin Kocar</a:t>
            </a:r>
            <a:endParaRPr lang="en-US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8707080" y="4106732"/>
            <a:ext cx="30759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Civil and Environmental Engineering, Massachusetts Institute of Technology, Cambridge, MA, United States</a:t>
            </a:r>
            <a:endParaRPr lang="en-US" sz="48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42830" y="3737400"/>
            <a:ext cx="8110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For more information, contact:</a:t>
            </a:r>
          </a:p>
          <a:p>
            <a:pPr algn="ctr"/>
            <a:r>
              <a:rPr lang="en-US" sz="4800" b="1" dirty="0" smtClean="0"/>
              <a:t>machen@mit.edu</a:t>
            </a:r>
            <a:endParaRPr lang="en-US" sz="4800" b="1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07" y="1874207"/>
            <a:ext cx="10983140" cy="23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</TotalTime>
  <Words>485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Corbel</vt:lpstr>
      <vt:lpstr>Courier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Chen</dc:creator>
  <cp:lastModifiedBy>Michael Chen</cp:lastModifiedBy>
  <cp:revision>23</cp:revision>
  <dcterms:created xsi:type="dcterms:W3CDTF">2014-12-10T20:34:23Z</dcterms:created>
  <dcterms:modified xsi:type="dcterms:W3CDTF">2014-12-11T02:05:45Z</dcterms:modified>
</cp:coreProperties>
</file>