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9377600" cy="32918400"/>
  <p:notesSz cx="6858000" cy="9144000"/>
  <p:defaultTextStyle>
    <a:defPPr>
      <a:defRPr lang="en-US"/>
    </a:defPPr>
    <a:lvl1pPr marL="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1pPr>
    <a:lvl2pPr marL="197510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2pPr>
    <a:lvl3pPr marL="395020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3pPr>
    <a:lvl4pPr marL="592531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4pPr>
    <a:lvl5pPr marL="7900416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5pPr>
    <a:lvl6pPr marL="987552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6pPr>
    <a:lvl7pPr marL="1185062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7pPr>
    <a:lvl8pPr marL="1382572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8pPr>
    <a:lvl9pPr marL="1580083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hen" initials="MC" lastIdx="6" clrIdx="0">
    <p:extLst/>
  </p:cmAuthor>
  <p:cmAuthor id="2" name="Benjamin Koca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2AA"/>
    <a:srgbClr val="FFFEFD"/>
    <a:srgbClr val="3C62A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-80" y="3584"/>
      </p:cViewPr>
      <p:guideLst>
        <p:guide orient="horz" pos="10368"/>
        <p:guide pos="15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10T20:54:43.667" idx="2">
    <p:pos x="28349" y="14375"/>
    <p:text>This seems a little sparse, though honestly that's what I've got to say right now; there's plenty more to be done</p:text>
    <p:extLst>
      <p:ext uri="{C676402C-5697-4E1C-873F-D02D1690AC5C}">
        <p15:threadingInfo xmlns:p15="http://schemas.microsoft.com/office/powerpoint/2012/main" timeZoneBias="300"/>
      </p:ext>
    </p:extLst>
  </p:cm>
  <p:cm authorId="1" dt="2014-12-10T20:55:02.318" idx="3">
    <p:pos x="20997" y="185"/>
    <p:text>Felt like I should leave out the variable salinity bit since I haven't tried that yet</p:text>
    <p:extLst>
      <p:ext uri="{C676402C-5697-4E1C-873F-D02D1690AC5C}">
        <p15:threadingInfo xmlns:p15="http://schemas.microsoft.com/office/powerpoint/2012/main" timeZoneBias="300"/>
      </p:ext>
    </p:extLst>
  </p:cm>
  <p:cm authorId="1" dt="2014-12-10T20:55:37.318" idx="4">
    <p:pos x="10028" y="6171"/>
    <p:text>I could include some references in here, but felt the statements were broad enough that it wouldn't be necessary... let me know what you think</p:text>
    <p:extLst>
      <p:ext uri="{C676402C-5697-4E1C-873F-D02D1690AC5C}">
        <p15:threadingInfo xmlns:p15="http://schemas.microsoft.com/office/powerpoint/2012/main" timeZoneBias="300"/>
      </p:ext>
    </p:extLst>
  </p:cm>
  <p:cm authorId="1" dt="2014-12-10T20:56:37.475" idx="5">
    <p:pos x="10028" y="6267"/>
    <p:text>Also, I could have an image from a SGD study or some such</p:text>
    <p:extLst>
      <p:ext uri="{C676402C-5697-4E1C-873F-D02D1690AC5C}">
        <p15:threadingInfo xmlns:p15="http://schemas.microsoft.com/office/powerpoint/2012/main" timeZoneBias="300">
          <p15:parentCm authorId="1" idx="4"/>
        </p15:threadingInfo>
      </p:ext>
    </p:extLst>
  </p:cm>
  <p:cm authorId="1" dt="2014-12-10T20:59:58.892" idx="6">
    <p:pos x="10028" y="6363"/>
    <p:text>Or an image of the wells in PA</p:text>
    <p:extLst>
      <p:ext uri="{C676402C-5697-4E1C-873F-D02D1690AC5C}">
        <p15:threadingInfo xmlns:p15="http://schemas.microsoft.com/office/powerpoint/2012/main" timeZoneBias="300">
          <p15:parentCm authorId="1" idx="4"/>
        </p15:threadingInfo>
      </p:ext>
    </p:extLst>
  </p:cm>
  <p:cm authorId="2" dt="2014-12-11T11:46:31.851" idx="1">
    <p:pos x="13280" y="13248"/>
    <p:text>units for Kd are volume/mass (L/g)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3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939C-BA9E-4358-B01E-58D07C06F0DF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64679" y="766080"/>
            <a:ext cx="18248243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Radium Adsorption to Iron Bearing Minerals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42830" y="2375200"/>
            <a:ext cx="8110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Abstract No: H11A-0841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7910438" y="5579010"/>
            <a:ext cx="12339065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I. Introduction and Objectives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574422" y="5655210"/>
            <a:ext cx="10707756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II. Experimental Methods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35253" y="18256744"/>
            <a:ext cx="9301834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III. Preliminary 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295022" y="23083803"/>
            <a:ext cx="13755757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IV. Conclusions and Future Work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58726" y="7121234"/>
            <a:ext cx="22173872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4000" b="1" dirty="0" smtClean="0"/>
              <a:t>Introduction:</a:t>
            </a:r>
            <a:r>
              <a:rPr lang="en-US" sz="4000" dirty="0" smtClean="0"/>
              <a:t> Radium (Ra) is a ubiquitous, naturally </a:t>
            </a:r>
            <a:r>
              <a:rPr lang="en-US" sz="4000" dirty="0"/>
              <a:t>occurring radioactive </a:t>
            </a:r>
            <a:r>
              <a:rPr lang="en-US" sz="4000" dirty="0" smtClean="0"/>
              <a:t>element typically found at low concentrations within soils, sediments, and aquifers  (&lt; xxx </a:t>
            </a:r>
            <a:r>
              <a:rPr lang="en-US" sz="4000" dirty="0" err="1" smtClean="0"/>
              <a:t>pCi</a:t>
            </a:r>
            <a:r>
              <a:rPr lang="en-US" sz="4000" dirty="0" smtClean="0"/>
              <a:t>/L or </a:t>
            </a:r>
            <a:r>
              <a:rPr lang="en-US" sz="4000" dirty="0" err="1" smtClean="0"/>
              <a:t>xxxpCi</a:t>
            </a:r>
            <a:r>
              <a:rPr lang="en-US" sz="4000" dirty="0" smtClean="0"/>
              <a:t>/g). Although there is continued, limited use of Ra in medicine and some industrial processes, the commercial use of Ra decline markedly &gt;50 years ago. Nevertheless, there is growing interest in the environmental fate of Ra due to its properties as a (re)-emerging contaminant and as a tracer used in hydrologic studies. </a:t>
            </a:r>
          </a:p>
          <a:p>
            <a:pPr marL="0" lvl="1" algn="just"/>
            <a:endParaRPr lang="en-US" sz="4000" dirty="0" smtClean="0"/>
          </a:p>
          <a:p>
            <a:pPr marL="3118104" lvl="2" indent="-11430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Elevated radium (highest concentrations observed in excess of xxx µ</a:t>
            </a:r>
            <a:r>
              <a:rPr lang="en-US" sz="4000" dirty="0" err="1" smtClean="0"/>
              <a:t>Ci</a:t>
            </a:r>
            <a:r>
              <a:rPr lang="en-US" sz="4000" dirty="0" smtClean="0"/>
              <a:t>/L) is often found in hydraulic fracturing produced water (waste), which could </a:t>
            </a:r>
            <a:r>
              <a:rPr lang="en-US" sz="4000" dirty="0"/>
              <a:t>be released </a:t>
            </a:r>
            <a:r>
              <a:rPr lang="en-US" sz="4000" dirty="0" smtClean="0"/>
              <a:t>to soil and aquifer systems following accidental discharge or seepage. </a:t>
            </a:r>
          </a:p>
          <a:p>
            <a:pPr marL="3118104" lvl="2" indent="-1143000" algn="just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118104" lvl="1" indent="-11430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Radium isotopes have been used as tracers for submarine groundwater discharge (SGD); water discharge/flux calculations have been based on the use of Ra isotope activities.</a:t>
            </a:r>
          </a:p>
          <a:p>
            <a:pPr marL="0" lvl="1" algn="just"/>
            <a:endParaRPr lang="en-US" sz="4000" dirty="0" smtClean="0"/>
          </a:p>
          <a:p>
            <a:pPr marL="0" lvl="1" algn="just"/>
            <a:r>
              <a:rPr lang="en-US" sz="4000" b="1" dirty="0" smtClean="0"/>
              <a:t>Objectives: </a:t>
            </a:r>
            <a:r>
              <a:rPr lang="en-US" sz="4000" dirty="0" smtClean="0"/>
              <a:t>The overarching objective of our work is to decipher critical parameters governing Ra transport in the environment, including complexation with surfaces of common soil-aquifer minerals and fate and transport associated with fluctuating redox conditions (mineralogical transformations). </a:t>
            </a:r>
            <a:r>
              <a:rPr lang="en-US" sz="4000" b="1" i="1" dirty="0" smtClean="0"/>
              <a:t>Here, we present preliminary data illustrating Ra adsorption to ferrihydrite, a ubiquitous iron-bearing mineral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024618" y="7249095"/>
            <a:ext cx="10018646" cy="1425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/>
              <a:t>Procedure</a:t>
            </a:r>
          </a:p>
          <a:p>
            <a:pPr algn="ctr"/>
            <a:endParaRPr lang="en-US" sz="4000" u="sng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Synthesize ferrihydrite by dissolution of FeCl3 6 H2O in water, titration to a stable pH between 7-8, extraction and washing via centrifuge, and then adding water to make an FHY slurry</a:t>
            </a:r>
          </a:p>
          <a:p>
            <a:pPr marL="2718054" lvl="1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Slurry iron content measured via ICP-MS</a:t>
            </a:r>
          </a:p>
          <a:p>
            <a:pPr marL="2718054" lvl="1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Fresh slurry made every 1.5 weeks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Fill glass serum bottles with 1 mL FHY slurry, water, and varying amounts of </a:t>
            </a:r>
            <a:r>
              <a:rPr lang="en-US" sz="4000" baseline="30000" dirty="0" smtClean="0"/>
              <a:t>226</a:t>
            </a:r>
            <a:r>
              <a:rPr lang="en-US" sz="4000" dirty="0" smtClean="0"/>
              <a:t>Ra stock. (Standardized to 370 </a:t>
            </a:r>
            <a:r>
              <a:rPr lang="en-US" sz="4000" dirty="0" err="1" smtClean="0"/>
              <a:t>Bq</a:t>
            </a:r>
            <a:r>
              <a:rPr lang="en-US" sz="4000" dirty="0" smtClean="0"/>
              <a:t> per g of stock)</a:t>
            </a:r>
          </a:p>
          <a:p>
            <a:pPr marL="2718054" lvl="1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Some experiments take 2 mL sample for scintillation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Stopper bottles with butyl stopper and aluminum crimp cap, shake for 24 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Measure pH and filter solution through 0.2 µm glass fiber syringe filter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Scintillation count total Radium and daughter products with 2 mL of filtered solution and 8 mL </a:t>
            </a:r>
            <a:r>
              <a:rPr lang="en-US" sz="4000" dirty="0" err="1" smtClean="0"/>
              <a:t>Ultima</a:t>
            </a:r>
            <a:r>
              <a:rPr lang="en-US" sz="4000" dirty="0" smtClean="0"/>
              <a:t> Gold XR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31704" y="7383647"/>
            <a:ext cx="974034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/>
              <a:t>Experiment parameters</a:t>
            </a:r>
          </a:p>
          <a:p>
            <a:pPr algn="ctr"/>
            <a:endParaRPr lang="en-US" sz="4000" dirty="0" smtClean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Slurry iron concentration = 13.3 ± 1.2 g/L</a:t>
            </a:r>
            <a:endParaRPr lang="en-US" sz="40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Solution volume: 100.00±0.01 mL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Solid-solution ratio: 0.13±0.01 mg/mL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Total </a:t>
            </a:r>
            <a:r>
              <a:rPr lang="en-US" sz="4000" baseline="30000" dirty="0" smtClean="0"/>
              <a:t>226</a:t>
            </a:r>
            <a:r>
              <a:rPr lang="en-US" sz="4000" dirty="0" smtClean="0"/>
              <a:t>Ra  activities: 83 </a:t>
            </a:r>
            <a:r>
              <a:rPr lang="en-US" sz="4000" dirty="0" err="1" smtClean="0"/>
              <a:t>Bq</a:t>
            </a:r>
            <a:r>
              <a:rPr lang="en-US" sz="4000" dirty="0" smtClean="0"/>
              <a:t>, 167 </a:t>
            </a:r>
            <a:r>
              <a:rPr lang="en-US" sz="4000" dirty="0" err="1" smtClean="0"/>
              <a:t>Bq</a:t>
            </a:r>
            <a:r>
              <a:rPr lang="en-US" sz="4000" dirty="0" smtClean="0"/>
              <a:t>, 417 </a:t>
            </a:r>
            <a:r>
              <a:rPr lang="en-US" sz="4000" dirty="0" err="1" smtClean="0"/>
              <a:t>Bq</a:t>
            </a:r>
            <a:r>
              <a:rPr lang="en-US" sz="4000" dirty="0" smtClean="0"/>
              <a:t>, 833 </a:t>
            </a:r>
            <a:r>
              <a:rPr lang="en-US" sz="4000" dirty="0" err="1" smtClean="0"/>
              <a:t>Bq</a:t>
            </a:r>
            <a:r>
              <a:rPr lang="en-US" sz="4000" dirty="0" smtClean="0"/>
              <a:t>, 1250 </a:t>
            </a:r>
            <a:r>
              <a:rPr lang="en-US" sz="4000" dirty="0" err="1" smtClean="0"/>
              <a:t>Bq</a:t>
            </a:r>
            <a:r>
              <a:rPr lang="en-US" sz="4000" dirty="0" smtClean="0"/>
              <a:t>, 1667 </a:t>
            </a:r>
            <a:r>
              <a:rPr lang="en-US" sz="4000" dirty="0" err="1" smtClean="0"/>
              <a:t>Bq</a:t>
            </a:r>
            <a:endParaRPr lang="en-US" sz="4000" dirty="0" smtClean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24 hour shake time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Experiments performed at pH (xxx)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Counting efficiency: 43%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87" y="22818145"/>
            <a:ext cx="19423567" cy="101002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57350" y="18837801"/>
            <a:ext cx="150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430223" y="20358487"/>
            <a:ext cx="8544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Linear fit done with </a:t>
            </a:r>
            <a:r>
              <a:rPr lang="en-US" sz="4000" dirty="0" err="1" smtClean="0"/>
              <a:t>NumPy</a:t>
            </a:r>
            <a:r>
              <a:rPr lang="en-US" sz="4000" dirty="0" smtClean="0"/>
              <a:t> </a:t>
            </a:r>
            <a:r>
              <a:rPr lang="en-US" sz="4000" dirty="0" err="1" smtClean="0">
                <a:latin typeface="Courier" pitchFamily="49" charset="0"/>
              </a:rPr>
              <a:t>polyval</a:t>
            </a:r>
            <a:r>
              <a:rPr lang="en-US" sz="4000" dirty="0" smtClean="0">
                <a:latin typeface="Courier" pitchFamily="49" charset="0"/>
              </a:rPr>
              <a:t>()</a:t>
            </a:r>
          </a:p>
          <a:p>
            <a:pPr marL="2546604" lvl="1" indent="-571500">
              <a:buFont typeface="Arial" panose="020B0604020202020204" pitchFamily="34" charset="0"/>
              <a:buChar char="•"/>
            </a:pPr>
            <a:r>
              <a:rPr lang="pt-BR" sz="4000" dirty="0" err="1" smtClean="0"/>
              <a:t>K</a:t>
            </a:r>
            <a:r>
              <a:rPr lang="pt-BR" sz="4000" baseline="-25000" dirty="0" err="1" smtClean="0"/>
              <a:t>d</a:t>
            </a:r>
            <a:r>
              <a:rPr lang="pt-BR" sz="4000" dirty="0" smtClean="0"/>
              <a:t> = 0.39 </a:t>
            </a:r>
            <a:r>
              <a:rPr lang="pt-BR" sz="4000" dirty="0" smtClean="0"/>
              <a:t>L/</a:t>
            </a:r>
            <a:r>
              <a:rPr lang="pt-BR" sz="4000" dirty="0" err="1" smtClean="0"/>
              <a:t>g</a:t>
            </a:r>
            <a:r>
              <a:rPr lang="pt-BR" sz="4000" dirty="0" smtClean="0"/>
              <a:t>, </a:t>
            </a:r>
            <a:r>
              <a:rPr lang="pt-BR" sz="4000" dirty="0" smtClean="0"/>
              <a:t>R</a:t>
            </a:r>
            <a:r>
              <a:rPr lang="pt-BR" sz="4000" baseline="30000" dirty="0" smtClean="0"/>
              <a:t>2</a:t>
            </a:r>
            <a:r>
              <a:rPr lang="pt-BR" sz="4000" dirty="0" smtClean="0"/>
              <a:t> = 0.87</a:t>
            </a:r>
            <a:endParaRPr lang="en-US" sz="4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402232" y="19799687"/>
            <a:ext cx="131254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err="1" smtClean="0"/>
              <a:t>C</a:t>
            </a:r>
            <a:r>
              <a:rPr lang="en-US" sz="4000" baseline="-25000" dirty="0" err="1"/>
              <a:t>w</a:t>
            </a:r>
            <a:r>
              <a:rPr lang="en-US" sz="4000" dirty="0" smtClean="0"/>
              <a:t> found using sample taken in step 5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C</a:t>
            </a:r>
            <a:r>
              <a:rPr lang="en-US" sz="4000" baseline="-25000" dirty="0" smtClean="0"/>
              <a:t>s</a:t>
            </a:r>
            <a:r>
              <a:rPr lang="en-US" sz="4000" dirty="0" smtClean="0"/>
              <a:t> found two ways:</a:t>
            </a:r>
          </a:p>
          <a:p>
            <a:pPr marL="3118104" lvl="1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C</a:t>
            </a:r>
            <a:r>
              <a:rPr lang="en-US" sz="4000" baseline="-25000" dirty="0" smtClean="0"/>
              <a:t>s </a:t>
            </a:r>
            <a:r>
              <a:rPr lang="en-US" sz="4000" dirty="0" smtClean="0"/>
              <a:t>= C</a:t>
            </a:r>
            <a:r>
              <a:rPr lang="en-US" sz="4000" baseline="-25000" dirty="0" smtClean="0"/>
              <a:t>Step2</a:t>
            </a:r>
            <a:r>
              <a:rPr lang="en-US" sz="4000" dirty="0" smtClean="0"/>
              <a:t> – </a:t>
            </a:r>
            <a:r>
              <a:rPr lang="en-US" sz="4000" dirty="0" err="1" smtClean="0"/>
              <a:t>C</a:t>
            </a:r>
            <a:r>
              <a:rPr lang="en-US" sz="4000" baseline="-25000" dirty="0" err="1" smtClean="0"/>
              <a:t>w</a:t>
            </a:r>
            <a:r>
              <a:rPr lang="en-US" sz="4000" dirty="0" smtClean="0"/>
              <a:t> if available</a:t>
            </a:r>
            <a:endParaRPr lang="en-US" sz="4000" baseline="-25000" dirty="0" smtClean="0"/>
          </a:p>
          <a:p>
            <a:pPr marL="3118104" lvl="1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Otherwise, C</a:t>
            </a:r>
            <a:r>
              <a:rPr lang="en-US" sz="4000" baseline="-25000" dirty="0" smtClean="0"/>
              <a:t>s</a:t>
            </a:r>
            <a:r>
              <a:rPr lang="en-US" sz="4000" dirty="0" smtClean="0"/>
              <a:t> = </a:t>
            </a:r>
            <a:r>
              <a:rPr lang="en-US" sz="4000" dirty="0" err="1" smtClean="0"/>
              <a:t>V</a:t>
            </a:r>
            <a:r>
              <a:rPr lang="en-US" sz="4000" baseline="-25000" dirty="0" err="1" smtClean="0"/>
              <a:t>stock</a:t>
            </a:r>
            <a:r>
              <a:rPr lang="en-US" sz="4000" dirty="0" err="1" smtClean="0"/>
              <a:t>C</a:t>
            </a:r>
            <a:r>
              <a:rPr lang="en-US" sz="4000" baseline="-25000" dirty="0" err="1" smtClean="0"/>
              <a:t>stock</a:t>
            </a:r>
            <a:r>
              <a:rPr lang="en-US" sz="4000" dirty="0" err="1" smtClean="0"/>
              <a:t>-C</a:t>
            </a:r>
            <a:r>
              <a:rPr lang="en-US" sz="4000" baseline="-25000" dirty="0" err="1" smtClean="0"/>
              <a:t>w</a:t>
            </a:r>
            <a:endParaRPr lang="en-US" sz="4000" baseline="-2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Error bars represent propagated analytical uncertainty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358008" y="24237216"/>
            <a:ext cx="1996219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Data is well-described with a linear (</a:t>
            </a:r>
            <a:r>
              <a:rPr lang="en-US" sz="4000" dirty="0" err="1" smtClean="0"/>
              <a:t>K</a:t>
            </a:r>
            <a:r>
              <a:rPr lang="en-US" sz="4000" baseline="-25000" dirty="0" err="1" smtClean="0"/>
              <a:t>d</a:t>
            </a:r>
            <a:r>
              <a:rPr lang="en-US" sz="4000" dirty="0" smtClean="0"/>
              <a:t>) isotherm.</a:t>
            </a:r>
            <a:endParaRPr lang="en-US" sz="40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Appreciable </a:t>
            </a:r>
            <a:r>
              <a:rPr lang="en-US" sz="4000" baseline="30000" dirty="0" smtClean="0"/>
              <a:t>226</a:t>
            </a:r>
            <a:r>
              <a:rPr lang="en-US" sz="4000" dirty="0" smtClean="0"/>
              <a:t>Ra adsorption to ferrihydrite was observed, and is comparable to other important sorbents of Ra, including quartz. </a:t>
            </a:r>
          </a:p>
          <a:p>
            <a:pPr algn="just"/>
            <a:endParaRPr lang="en-US" sz="40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Surface </a:t>
            </a:r>
            <a:r>
              <a:rPr lang="en-US" sz="4000" dirty="0" err="1" smtClean="0"/>
              <a:t>complexation</a:t>
            </a:r>
            <a:r>
              <a:rPr lang="en-US" sz="4000" dirty="0" smtClean="0"/>
              <a:t> modeling of radium to </a:t>
            </a:r>
            <a:r>
              <a:rPr lang="en-US" sz="4000" dirty="0" err="1" smtClean="0"/>
              <a:t>ferrihydrite</a:t>
            </a:r>
            <a:r>
              <a:rPr lang="en-US" sz="4000" dirty="0" smtClean="0"/>
              <a:t> with pH control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Additional isotherms with variations in solution composition closer to environmentally relevant conditions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Additional isotherms with Si-and Fe-bearing minerals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Column studies examining Ra partitioning with specific minerals under dynamic redox conditions.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9542830" y="995053"/>
            <a:ext cx="8110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AGU Fall Meeting 2014</a:t>
            </a:r>
            <a:endParaRPr lang="en-US" sz="4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841200" y="5506940"/>
            <a:ext cx="0" cy="25917940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161210" y="18230476"/>
            <a:ext cx="22679990" cy="6724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866600" y="22402800"/>
            <a:ext cx="22885400" cy="4540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541157" y="2642237"/>
            <a:ext cx="9520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Michael Chen, Benjamin D. Kocar</a:t>
            </a:r>
            <a:endParaRPr lang="en-US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8707080" y="3827332"/>
            <a:ext cx="30759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Civil and Environmental Engineering, Massachusetts Institute of Technology, Cambridge, MA, United States</a:t>
            </a:r>
            <a:endParaRPr lang="en-US" sz="4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42830" y="3737400"/>
            <a:ext cx="8110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For more information, contact:</a:t>
            </a:r>
          </a:p>
          <a:p>
            <a:pPr algn="ctr"/>
            <a:r>
              <a:rPr lang="en-US" sz="4800" b="1" dirty="0" smtClean="0"/>
              <a:t>machen@mit.edu</a:t>
            </a:r>
            <a:endParaRPr lang="en-US" sz="48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7" y="1086807"/>
            <a:ext cx="10983140" cy="23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631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</dc:creator>
  <cp:lastModifiedBy>Benjamin Kocar</cp:lastModifiedBy>
  <cp:revision>33</cp:revision>
  <dcterms:created xsi:type="dcterms:W3CDTF">2014-12-10T20:34:23Z</dcterms:created>
  <dcterms:modified xsi:type="dcterms:W3CDTF">2014-12-11T17:17:41Z</dcterms:modified>
</cp:coreProperties>
</file>