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377600" cy="32918400"/>
  <p:notesSz cx="6858000" cy="9144000"/>
  <p:defaultTextStyle>
    <a:defPPr>
      <a:defRPr lang="en-US"/>
    </a:defPPr>
    <a:lvl1pPr marL="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1pPr>
    <a:lvl2pPr marL="197510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2pPr>
    <a:lvl3pPr marL="395020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3pPr>
    <a:lvl4pPr marL="592531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4pPr>
    <a:lvl5pPr marL="7900416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5pPr>
    <a:lvl6pPr marL="987552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6pPr>
    <a:lvl7pPr marL="1185062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7pPr>
    <a:lvl8pPr marL="1382572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8pPr>
    <a:lvl9pPr marL="1580083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hen" initials="MC" lastIdx="6" clrIdx="0">
    <p:extLst>
      <p:ext uri="{19B8F6BF-5375-455C-9EA6-DF929625EA0E}">
        <p15:presenceInfo xmlns:p15="http://schemas.microsoft.com/office/powerpoint/2012/main" userId="55f5e5ff5c562d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2AA"/>
    <a:srgbClr val="FFFEFD"/>
    <a:srgbClr val="3C62A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4" d="100"/>
          <a:sy n="24" d="100"/>
        </p:scale>
        <p:origin x="4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3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939C-BA9E-4358-B01E-58D07C06F0D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649" y="22026340"/>
            <a:ext cx="20182482" cy="1049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64679" y="766080"/>
            <a:ext cx="18248243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Radium Adsorption to Iron Bearing Minerals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42830" y="2375200"/>
            <a:ext cx="8110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Abstract No: H11A-0841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361357" y="5834109"/>
            <a:ext cx="12339065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I. Introduction and Objectives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79222" y="5834109"/>
            <a:ext cx="10707756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II. Experimental Methods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79972" y="18256744"/>
            <a:ext cx="9301834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III. Preliminary 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55222" y="22207503"/>
            <a:ext cx="13755757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IV. Conclusions and Future 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024618" y="7579295"/>
            <a:ext cx="10018646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Procedure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Synthesize </a:t>
            </a:r>
            <a:r>
              <a:rPr lang="en-US" sz="4000" dirty="0" err="1" smtClean="0"/>
              <a:t>Ferrihydrite</a:t>
            </a:r>
            <a:r>
              <a:rPr lang="en-US" sz="4000" dirty="0" smtClean="0"/>
              <a:t> by dissolution of FeCl3 6 H2O in water, titration to a stable pH between 7-8, extraction and washing via centrifuge, and then adding water to make an FHY slurry</a:t>
            </a:r>
          </a:p>
          <a:p>
            <a:pPr marL="2718054" lvl="1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Slurry iron content measured via ICP-MS</a:t>
            </a:r>
          </a:p>
          <a:p>
            <a:pPr marL="2718054" lvl="1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Fresh slurry made every 1.5 weeks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Fill glass serum bottles with 1 mL FHY slurry, water, and varying amounts of </a:t>
            </a:r>
            <a:r>
              <a:rPr lang="en-US" sz="4000" baseline="30000" dirty="0" smtClean="0"/>
              <a:t>226</a:t>
            </a:r>
            <a:r>
              <a:rPr lang="en-US" sz="4000" dirty="0" smtClean="0"/>
              <a:t>Ra stock. (Standardized to 370 </a:t>
            </a:r>
            <a:r>
              <a:rPr lang="en-US" sz="4000" dirty="0" err="1" smtClean="0"/>
              <a:t>Bq</a:t>
            </a:r>
            <a:r>
              <a:rPr lang="en-US" sz="4000" dirty="0" smtClean="0"/>
              <a:t> per g of stock)</a:t>
            </a:r>
          </a:p>
          <a:p>
            <a:pPr marL="2718054" lvl="1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Some experiments take 2 mL sample for scintillation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Stopper bottles with butyl stopper and aluminum crimp cap, shake for 24 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Measure pH and filter solution through 0.2 µm glass fiber syringe filter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Scintillation count total Radium and daughter products with 2 mL of filtered solution and 8 mL </a:t>
            </a:r>
            <a:r>
              <a:rPr lang="en-US" sz="4000" dirty="0" err="1" smtClean="0"/>
              <a:t>Ultima</a:t>
            </a:r>
            <a:r>
              <a:rPr lang="en-US" sz="4000" dirty="0" smtClean="0"/>
              <a:t> Gold XR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91904" y="7358247"/>
            <a:ext cx="97403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Experiment parameters</a:t>
            </a:r>
            <a:endParaRPr lang="en-US" sz="4000" dirty="0" smtClean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Slurry Iron Concentration = 13.3 ± 1.2 g/L</a:t>
            </a:r>
            <a:endParaRPr lang="en-US" sz="40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Solution Volume: 100.00±0.01 mL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Solid-Solution ratio: 0.13±0.01 mg/mL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Total </a:t>
            </a:r>
            <a:r>
              <a:rPr lang="en-US" sz="4000" baseline="30000" dirty="0" smtClean="0"/>
              <a:t>226</a:t>
            </a:r>
            <a:r>
              <a:rPr lang="en-US" sz="4000" dirty="0" smtClean="0"/>
              <a:t>Ra  activities: 83 </a:t>
            </a:r>
            <a:r>
              <a:rPr lang="en-US" sz="4000" dirty="0" err="1" smtClean="0"/>
              <a:t>Bq</a:t>
            </a:r>
            <a:r>
              <a:rPr lang="en-US" sz="4000" dirty="0" smtClean="0"/>
              <a:t>, 167 </a:t>
            </a:r>
            <a:r>
              <a:rPr lang="en-US" sz="4000" dirty="0" err="1" smtClean="0"/>
              <a:t>Bq</a:t>
            </a:r>
            <a:r>
              <a:rPr lang="en-US" sz="4000" dirty="0" smtClean="0"/>
              <a:t>, 417 </a:t>
            </a:r>
            <a:r>
              <a:rPr lang="en-US" sz="4000" dirty="0" err="1" smtClean="0"/>
              <a:t>Bq</a:t>
            </a:r>
            <a:r>
              <a:rPr lang="en-US" sz="4000" dirty="0" smtClean="0"/>
              <a:t>, 833 </a:t>
            </a:r>
            <a:r>
              <a:rPr lang="en-US" sz="4000" dirty="0" err="1" smtClean="0"/>
              <a:t>Bq</a:t>
            </a:r>
            <a:r>
              <a:rPr lang="en-US" sz="4000" dirty="0" smtClean="0"/>
              <a:t>, 1250 </a:t>
            </a:r>
            <a:r>
              <a:rPr lang="en-US" sz="4000" dirty="0" err="1" smtClean="0"/>
              <a:t>Bq</a:t>
            </a:r>
            <a:r>
              <a:rPr lang="en-US" sz="4000" dirty="0" smtClean="0"/>
              <a:t>, 1667 </a:t>
            </a:r>
            <a:r>
              <a:rPr lang="en-US" sz="4000" dirty="0" err="1" smtClean="0"/>
              <a:t>Bq</a:t>
            </a:r>
            <a:endParaRPr lang="en-US" sz="4000" dirty="0" smtClean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Experiments performed at </a:t>
            </a:r>
            <a:r>
              <a:rPr lang="en-US" sz="4000" smtClean="0"/>
              <a:t>pH 3.5</a:t>
            </a:r>
            <a:endParaRPr lang="en-US" sz="4000" dirty="0" smtClean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24 hour shake time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Counting efficiency: 43%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7350" y="19017799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62023" y="19545687"/>
            <a:ext cx="8544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Linear fit done with </a:t>
            </a:r>
            <a:r>
              <a:rPr lang="en-US" sz="4000" dirty="0" err="1" smtClean="0"/>
              <a:t>NumPy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Courier" pitchFamily="49" charset="0"/>
              </a:rPr>
              <a:t>polyval</a:t>
            </a:r>
            <a:r>
              <a:rPr lang="en-US" sz="4000" dirty="0" smtClean="0">
                <a:latin typeface="Courier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/>
              <a:t>K</a:t>
            </a:r>
            <a:r>
              <a:rPr lang="pt-BR" sz="4000" baseline="-25000" dirty="0" smtClean="0"/>
              <a:t>d</a:t>
            </a:r>
            <a:r>
              <a:rPr lang="pt-BR" sz="4000" dirty="0" smtClean="0"/>
              <a:t> = 0.39 L/g, R</a:t>
            </a:r>
            <a:r>
              <a:rPr lang="pt-BR" sz="4000" baseline="30000" dirty="0" smtClean="0"/>
              <a:t>2</a:t>
            </a:r>
            <a:r>
              <a:rPr lang="pt-BR" sz="4000" dirty="0" smtClean="0"/>
              <a:t> = 0.87</a:t>
            </a:r>
            <a:endParaRPr lang="en-US" sz="4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961032" y="19545687"/>
            <a:ext cx="13125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err="1" smtClean="0"/>
              <a:t>C</a:t>
            </a:r>
            <a:r>
              <a:rPr lang="en-US" sz="4000" baseline="-25000" dirty="0" err="1"/>
              <a:t>w</a:t>
            </a:r>
            <a:r>
              <a:rPr lang="en-US" sz="4000" dirty="0" smtClean="0"/>
              <a:t> found using sample taken in step 5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C</a:t>
            </a:r>
            <a:r>
              <a:rPr lang="en-US" sz="4000" baseline="-25000" dirty="0" smtClean="0"/>
              <a:t>s</a:t>
            </a:r>
            <a:r>
              <a:rPr lang="en-US" sz="4000" dirty="0" smtClean="0"/>
              <a:t> found two ways:</a:t>
            </a:r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C</a:t>
            </a:r>
            <a:r>
              <a:rPr lang="en-US" sz="4000" baseline="-25000" dirty="0" smtClean="0"/>
              <a:t>s </a:t>
            </a:r>
            <a:r>
              <a:rPr lang="en-US" sz="4000" dirty="0" smtClean="0"/>
              <a:t>= C</a:t>
            </a:r>
            <a:r>
              <a:rPr lang="en-US" sz="4000" baseline="-25000" dirty="0" smtClean="0"/>
              <a:t>Step2</a:t>
            </a:r>
            <a:r>
              <a:rPr lang="en-US" sz="4000" dirty="0" smtClean="0"/>
              <a:t> – </a:t>
            </a:r>
            <a:r>
              <a:rPr lang="en-US" sz="4000" dirty="0" err="1" smtClean="0"/>
              <a:t>C</a:t>
            </a:r>
            <a:r>
              <a:rPr lang="en-US" sz="4000" baseline="-25000" dirty="0" err="1" smtClean="0"/>
              <a:t>w</a:t>
            </a:r>
            <a:r>
              <a:rPr lang="en-US" sz="4000" dirty="0" smtClean="0"/>
              <a:t> if available</a:t>
            </a:r>
            <a:endParaRPr lang="en-US" sz="4000" baseline="-25000" dirty="0" smtClean="0"/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Otherwise, C</a:t>
            </a:r>
            <a:r>
              <a:rPr lang="en-US" sz="4000" baseline="-25000" dirty="0" smtClean="0"/>
              <a:t>s</a:t>
            </a:r>
            <a:r>
              <a:rPr lang="en-US" sz="4000" dirty="0" smtClean="0"/>
              <a:t> = </a:t>
            </a:r>
            <a:r>
              <a:rPr lang="en-US" sz="4000" dirty="0" err="1" smtClean="0"/>
              <a:t>V</a:t>
            </a:r>
            <a:r>
              <a:rPr lang="en-US" sz="4000" baseline="-25000" dirty="0" err="1" smtClean="0"/>
              <a:t>stock</a:t>
            </a:r>
            <a:r>
              <a:rPr lang="en-US" sz="4000" dirty="0" err="1" smtClean="0"/>
              <a:t>C</a:t>
            </a:r>
            <a:r>
              <a:rPr lang="en-US" sz="4000" baseline="-25000" dirty="0" err="1" smtClean="0"/>
              <a:t>stock</a:t>
            </a:r>
            <a:r>
              <a:rPr lang="en-US" sz="4000" dirty="0" err="1" smtClean="0"/>
              <a:t>-C</a:t>
            </a:r>
            <a:r>
              <a:rPr lang="en-US" sz="4000" baseline="-25000" dirty="0" err="1" smtClean="0"/>
              <a:t>w</a:t>
            </a:r>
            <a:endParaRPr lang="en-US" sz="4000" baseline="-2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Error bars represent propagated analytical uncertainty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561208" y="23386316"/>
            <a:ext cx="2021619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/>
              <a:t>Data is well-described with a linear (</a:t>
            </a:r>
            <a:r>
              <a:rPr lang="en-US" sz="4000" dirty="0" err="1"/>
              <a:t>K</a:t>
            </a:r>
            <a:r>
              <a:rPr lang="en-US" sz="4000" baseline="-25000" dirty="0" err="1"/>
              <a:t>d</a:t>
            </a:r>
            <a:r>
              <a:rPr lang="en-US" sz="4000" dirty="0"/>
              <a:t>) isotherm.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/>
              <a:t>Appreciable </a:t>
            </a:r>
            <a:r>
              <a:rPr lang="en-US" sz="4000" baseline="30000" dirty="0"/>
              <a:t>226</a:t>
            </a:r>
            <a:r>
              <a:rPr lang="en-US" sz="4000" dirty="0"/>
              <a:t>Ra adsorption to </a:t>
            </a:r>
            <a:r>
              <a:rPr lang="en-US" sz="4000" dirty="0" err="1"/>
              <a:t>ferrihydrite</a:t>
            </a:r>
            <a:r>
              <a:rPr lang="en-US" sz="4000" dirty="0"/>
              <a:t> was observed, and is comparable to other important sorbents of Ra, including </a:t>
            </a:r>
            <a:r>
              <a:rPr lang="en-US" sz="4000" dirty="0" smtClean="0"/>
              <a:t>quartz (</a:t>
            </a:r>
            <a:r>
              <a:rPr lang="en-US" sz="4000" dirty="0" err="1" smtClean="0"/>
              <a:t>K</a:t>
            </a:r>
            <a:r>
              <a:rPr lang="en-US" sz="4000" baseline="-25000" dirty="0" err="1" smtClean="0"/>
              <a:t>d</a:t>
            </a:r>
            <a:r>
              <a:rPr lang="en-US" sz="4000" dirty="0" smtClean="0"/>
              <a:t> ranging from 0.2 L/g to 10 L/g for quartz sands). </a:t>
            </a:r>
            <a:endParaRPr lang="en-US" sz="4000" dirty="0"/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Surface </a:t>
            </a:r>
            <a:r>
              <a:rPr lang="en-US" sz="4000" dirty="0" err="1" smtClean="0"/>
              <a:t>complexation</a:t>
            </a:r>
            <a:r>
              <a:rPr lang="en-US" sz="4000" dirty="0" smtClean="0"/>
              <a:t> modeling of radium to </a:t>
            </a:r>
            <a:r>
              <a:rPr lang="en-US" sz="4000" dirty="0" err="1" smtClean="0"/>
              <a:t>ferrihydrite</a:t>
            </a:r>
            <a:r>
              <a:rPr lang="en-US" sz="4000" dirty="0" smtClean="0"/>
              <a:t> with pH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Additional isotherms with variations in solution composition closer to environmentally relevant conditions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Additional isotherms with Si and Fe-bearing minerals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Column studies examining Ra partitioning with specific minerals under dynamic redox conditions.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9542830" y="995053"/>
            <a:ext cx="8110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AGU Fall Meeting 2014</a:t>
            </a:r>
            <a:endParaRPr lang="en-US" sz="4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688800" y="5506940"/>
            <a:ext cx="0" cy="25917940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858726" y="17995932"/>
            <a:ext cx="22830074" cy="15843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688800" y="21797740"/>
            <a:ext cx="23088600" cy="0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541157" y="2642237"/>
            <a:ext cx="9520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Michael Chen, Benjamin Kocar</a:t>
            </a:r>
            <a:endParaRPr lang="en-US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8707080" y="4106732"/>
            <a:ext cx="3075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Civil and Environmental Engineering, Massachusetts Institute of Technology, Cambridge, MA, United States</a:t>
            </a:r>
            <a:endParaRPr lang="en-US" sz="4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42830" y="3737400"/>
            <a:ext cx="8110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For more information, contact:</a:t>
            </a:r>
          </a:p>
          <a:p>
            <a:pPr algn="ctr"/>
            <a:r>
              <a:rPr lang="en-US" sz="4800" b="1" dirty="0" smtClean="0"/>
              <a:t>machen@mit.edu</a:t>
            </a:r>
            <a:endParaRPr lang="en-US" sz="48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07" y="1874207"/>
            <a:ext cx="10983140" cy="2367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912" y="13181539"/>
            <a:ext cx="8754384" cy="6565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79081" y="19789597"/>
            <a:ext cx="861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Image: Two serum bottles after a sorption experiment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1858726" y="7121234"/>
            <a:ext cx="22173872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4000" b="1" dirty="0" smtClean="0"/>
              <a:t>Introduction:</a:t>
            </a:r>
            <a:r>
              <a:rPr lang="en-US" sz="4000" dirty="0" smtClean="0"/>
              <a:t> Radium (Ra) is a ubiquitous, naturally </a:t>
            </a:r>
            <a:r>
              <a:rPr lang="en-US" sz="4000" dirty="0"/>
              <a:t>occurring radioactive </a:t>
            </a:r>
            <a:r>
              <a:rPr lang="en-US" sz="4000" dirty="0" smtClean="0"/>
              <a:t>element typically found at low concentrations within soils, sediments, and aquifers  (&lt; 5 </a:t>
            </a:r>
            <a:r>
              <a:rPr lang="en-US" sz="4000" dirty="0" err="1" smtClean="0"/>
              <a:t>mBq</a:t>
            </a:r>
            <a:r>
              <a:rPr lang="en-US" sz="4000" dirty="0" smtClean="0"/>
              <a:t>/L or </a:t>
            </a:r>
            <a:r>
              <a:rPr lang="en-US" sz="4000" dirty="0" smtClean="0"/>
              <a:t>50 </a:t>
            </a:r>
            <a:r>
              <a:rPr lang="en-US" sz="4000" dirty="0" err="1" smtClean="0"/>
              <a:t>mBq</a:t>
            </a:r>
            <a:r>
              <a:rPr lang="en-US" sz="4000" dirty="0" smtClean="0"/>
              <a:t>/g). Although there is continued, limited use of Ra in medicine and some industrial processes, the commercial use of Ra decline markedly &gt;50 years ago. Nevertheless, there is growing interest in the environmental fate of Ra due to its properties as a (re)-emerging contaminant and as a tracer used in hydrologic studies. </a:t>
            </a:r>
          </a:p>
          <a:p>
            <a:pPr marL="0" lvl="1" algn="just"/>
            <a:endParaRPr lang="en-US" sz="4000" dirty="0" smtClean="0"/>
          </a:p>
          <a:p>
            <a:pPr marL="3118104" lvl="2" indent="-11430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Elevated radium (highest concentrations observed in excess of 300 </a:t>
            </a:r>
            <a:r>
              <a:rPr lang="en-US" sz="4000" dirty="0" err="1" smtClean="0"/>
              <a:t>Bq</a:t>
            </a:r>
            <a:r>
              <a:rPr lang="en-US" sz="4000" dirty="0" smtClean="0"/>
              <a:t>/L) is often found in hydraulic fracturing produced water (waste), which could </a:t>
            </a:r>
            <a:r>
              <a:rPr lang="en-US" sz="4000" dirty="0"/>
              <a:t>be released </a:t>
            </a:r>
            <a:r>
              <a:rPr lang="en-US" sz="4000" dirty="0" smtClean="0"/>
              <a:t>to soil and aquifer systems following accidental discharge or seepage. </a:t>
            </a:r>
          </a:p>
          <a:p>
            <a:pPr marL="3118104" lvl="2" indent="-1143000" algn="just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118104" lvl="1" indent="-11430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Radium isotopes have been used as tracers for submarine groundwater discharge (SGD); water discharge/flux calculations have been based on the use of Ra isotope activities.</a:t>
            </a:r>
          </a:p>
          <a:p>
            <a:pPr marL="0" lvl="1" algn="just"/>
            <a:endParaRPr lang="en-US" sz="4000" dirty="0" smtClean="0"/>
          </a:p>
          <a:p>
            <a:pPr marL="0" lvl="1" algn="just"/>
            <a:r>
              <a:rPr lang="en-US" sz="4000" b="1" dirty="0" smtClean="0"/>
              <a:t>Objectives: </a:t>
            </a:r>
            <a:r>
              <a:rPr lang="en-US" sz="4000" dirty="0" smtClean="0"/>
              <a:t>The overarching objective of our work is to decipher critical parameters governing Ra transport in the environment, including complexation with surfaces of common soil-aquifer minerals and fate and transport associated with fluctuating redox conditions (mineralogical transformations). </a:t>
            </a:r>
            <a:r>
              <a:rPr lang="en-US" sz="4000" b="1" i="1" dirty="0" smtClean="0"/>
              <a:t>Here, we present preliminary data illustrating Ra adsorption to ferrihydrite, a ubiquitous iron-bearing mineral</a:t>
            </a:r>
            <a:r>
              <a:rPr lang="en-US" sz="4000" dirty="0" smtClean="0"/>
              <a:t>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603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Courier</vt:lpstr>
      <vt:lpstr>Arial</vt:lpstr>
      <vt:lpstr>Corbel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</dc:creator>
  <cp:lastModifiedBy>Michael Chen</cp:lastModifiedBy>
  <cp:revision>35</cp:revision>
  <dcterms:created xsi:type="dcterms:W3CDTF">2014-12-10T20:34:23Z</dcterms:created>
  <dcterms:modified xsi:type="dcterms:W3CDTF">2014-12-11T20:30:50Z</dcterms:modified>
</cp:coreProperties>
</file>