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1pPr>
    <a:lvl2pPr marL="197510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2pPr>
    <a:lvl3pPr marL="395020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3pPr>
    <a:lvl4pPr marL="592531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4pPr>
    <a:lvl5pPr marL="7900416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5pPr>
    <a:lvl6pPr marL="987552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6pPr>
    <a:lvl7pPr marL="1185062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7pPr>
    <a:lvl8pPr marL="1382572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8pPr>
    <a:lvl9pPr marL="1580083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hen" initials="MC" lastIdx="6" clrIdx="0">
    <p:extLst>
      <p:ext uri="{19B8F6BF-5375-455C-9EA6-DF929625EA0E}">
        <p15:presenceInfo xmlns:p15="http://schemas.microsoft.com/office/powerpoint/2012/main" userId="55f5e5ff5c562d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2AA"/>
    <a:srgbClr val="FFFEFD"/>
    <a:srgbClr val="3C62A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4" d="100"/>
          <a:sy n="24" d="100"/>
        </p:scale>
        <p:origin x="19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8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3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6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7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939C-BA9E-4358-B01E-58D07C06F0D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6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4" y="21784552"/>
            <a:ext cx="18888245" cy="9821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05861" y="876825"/>
            <a:ext cx="1419307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48" dirty="0">
                <a:latin typeface="Corbel" panose="020B0503020204020204" pitchFamily="34" charset="0"/>
              </a:rPr>
              <a:t>Radium Adsorption to Iron Bearing Minerals</a:t>
            </a:r>
            <a:endParaRPr lang="en-US" sz="6048" dirty="0"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55534" y="2165438"/>
            <a:ext cx="6308036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Originally Presented at AGU Fall meeting 2014</a:t>
            </a:r>
            <a:endParaRPr lang="en-US" sz="3733" dirty="0"/>
          </a:p>
        </p:txBody>
      </p:sp>
      <p:sp>
        <p:nvSpPr>
          <p:cNvPr id="6" name="TextBox 5"/>
          <p:cNvSpPr txBox="1"/>
          <p:nvPr/>
        </p:nvSpPr>
        <p:spPr>
          <a:xfrm>
            <a:off x="5270323" y="5193612"/>
            <a:ext cx="9597051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48" dirty="0"/>
              <a:t>I. Introduction and Objectives</a:t>
            </a:r>
            <a:endParaRPr lang="en-US" sz="6048" dirty="0"/>
          </a:p>
        </p:txBody>
      </p:sp>
      <p:sp>
        <p:nvSpPr>
          <p:cNvPr id="8" name="TextBox 7"/>
          <p:cNvSpPr txBox="1"/>
          <p:nvPr/>
        </p:nvSpPr>
        <p:spPr>
          <a:xfrm>
            <a:off x="24082883" y="5193612"/>
            <a:ext cx="8328255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48" dirty="0"/>
              <a:t>II. Experimental Methods</a:t>
            </a:r>
            <a:endParaRPr lang="en-US" sz="6048" dirty="0"/>
          </a:p>
        </p:txBody>
      </p:sp>
      <p:sp>
        <p:nvSpPr>
          <p:cNvPr id="9" name="TextBox 8"/>
          <p:cNvSpPr txBox="1"/>
          <p:nvPr/>
        </p:nvSpPr>
        <p:spPr>
          <a:xfrm>
            <a:off x="6633470" y="17857290"/>
            <a:ext cx="7234760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48" dirty="0"/>
              <a:t>III. Preliminary Results</a:t>
            </a:r>
            <a:endParaRPr lang="en-US" sz="6048" dirty="0"/>
          </a:p>
        </p:txBody>
      </p:sp>
      <p:sp>
        <p:nvSpPr>
          <p:cNvPr id="10" name="TextBox 9"/>
          <p:cNvSpPr txBox="1"/>
          <p:nvPr/>
        </p:nvSpPr>
        <p:spPr>
          <a:xfrm>
            <a:off x="23600703" y="21596667"/>
            <a:ext cx="10698922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48" dirty="0"/>
              <a:t>IV. Conclusions and Future Work</a:t>
            </a:r>
            <a:endParaRPr lang="en-US" sz="6048" dirty="0"/>
          </a:p>
        </p:txBody>
      </p:sp>
      <p:sp>
        <p:nvSpPr>
          <p:cNvPr id="16" name="TextBox 15"/>
          <p:cNvSpPr txBox="1"/>
          <p:nvPr/>
        </p:nvSpPr>
        <p:spPr>
          <a:xfrm>
            <a:off x="20241370" y="6451589"/>
            <a:ext cx="7792280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Procedure</a:t>
            </a:r>
          </a:p>
          <a:p>
            <a:pPr marL="577867" indent="-577867">
              <a:buFont typeface="+mj-lt"/>
              <a:buAutoNum type="arabicPeriod"/>
            </a:pPr>
            <a:r>
              <a:rPr lang="en-US" sz="3600" dirty="0"/>
              <a:t>Synthesize </a:t>
            </a:r>
            <a:r>
              <a:rPr lang="en-US" sz="3600" dirty="0" err="1"/>
              <a:t>Ferrihydrite</a:t>
            </a:r>
            <a:r>
              <a:rPr lang="en-US" sz="3600" dirty="0"/>
              <a:t> by dissolution of FeCl3 6 H2O in water, titration to a stable pH between 7-8, extraction and washing via centrifuge, and then adding water to make an FHY slurry</a:t>
            </a:r>
          </a:p>
          <a:p>
            <a:pPr marL="2114102" lvl="1" indent="-577867">
              <a:buFont typeface="Arial" panose="020B0604020202020204" pitchFamily="34" charset="0"/>
              <a:buChar char="•"/>
            </a:pPr>
            <a:r>
              <a:rPr lang="en-US" sz="3600" dirty="0"/>
              <a:t>Slurry iron content measured via ICP-MS</a:t>
            </a:r>
          </a:p>
          <a:p>
            <a:pPr marL="2114102" lvl="1" indent="-577867">
              <a:buFont typeface="Arial" panose="020B0604020202020204" pitchFamily="34" charset="0"/>
              <a:buChar char="•"/>
            </a:pPr>
            <a:r>
              <a:rPr lang="en-US" sz="3600" dirty="0"/>
              <a:t>Fresh slurry made every 1.5 weeks</a:t>
            </a:r>
          </a:p>
          <a:p>
            <a:pPr marL="577867" indent="-577867">
              <a:buFont typeface="+mj-lt"/>
              <a:buAutoNum type="arabicPeriod"/>
            </a:pPr>
            <a:r>
              <a:rPr lang="en-US" sz="3600" dirty="0"/>
              <a:t>Fill glass serum bottles with 1 mL FHY slurry, water, and varying amounts of </a:t>
            </a:r>
            <a:r>
              <a:rPr lang="en-US" sz="3600" baseline="30000" dirty="0"/>
              <a:t>226</a:t>
            </a:r>
            <a:r>
              <a:rPr lang="en-US" sz="3600" dirty="0"/>
              <a:t>Ra stock. (Standardized to 370 </a:t>
            </a:r>
            <a:r>
              <a:rPr lang="en-US" sz="3600" dirty="0" err="1"/>
              <a:t>Bq</a:t>
            </a:r>
            <a:r>
              <a:rPr lang="en-US" sz="3600" dirty="0"/>
              <a:t> per g of stock)</a:t>
            </a:r>
          </a:p>
          <a:p>
            <a:pPr marL="2114102" lvl="1" indent="-577867">
              <a:buFont typeface="Arial" panose="020B0604020202020204" pitchFamily="34" charset="0"/>
              <a:buChar char="•"/>
            </a:pPr>
            <a:r>
              <a:rPr lang="en-US" sz="3600" dirty="0"/>
              <a:t>Some experiments take 2 mL sample for scintillation</a:t>
            </a:r>
          </a:p>
          <a:p>
            <a:pPr marL="577867" indent="-577867">
              <a:buFont typeface="+mj-lt"/>
              <a:buAutoNum type="arabicPeriod"/>
            </a:pPr>
            <a:r>
              <a:rPr lang="en-US" sz="3600" dirty="0"/>
              <a:t>Stopper bottles with butyl stopper and aluminum crimp cap, shake for 24 h</a:t>
            </a:r>
          </a:p>
          <a:p>
            <a:pPr marL="577867" indent="-577867">
              <a:buFont typeface="+mj-lt"/>
              <a:buAutoNum type="arabicPeriod"/>
            </a:pPr>
            <a:r>
              <a:rPr lang="en-US" sz="3600" dirty="0"/>
              <a:t>Measure pH and filter solution through 0.2 µm glass fiber syringe filter</a:t>
            </a:r>
          </a:p>
          <a:p>
            <a:pPr marL="577867" indent="-577867">
              <a:buFont typeface="+mj-lt"/>
              <a:buAutoNum type="arabicPeriod"/>
            </a:pPr>
            <a:r>
              <a:rPr lang="en-US" sz="3600" dirty="0"/>
              <a:t>Scintillation count total Radium and daughter products with 2 mL of filtered solution and 8 mL </a:t>
            </a:r>
            <a:r>
              <a:rPr lang="en-US" sz="3600" dirty="0" err="1"/>
              <a:t>Ultima</a:t>
            </a:r>
            <a:r>
              <a:rPr lang="en-US" sz="3600" dirty="0"/>
              <a:t> Gold XR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43166" y="6279662"/>
            <a:ext cx="75758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Experiment parameters</a:t>
            </a:r>
            <a:endParaRPr lang="en-US" sz="3600" dirty="0"/>
          </a:p>
          <a:p>
            <a:pPr marL="577867" indent="-577867">
              <a:buFont typeface="Arial" panose="020B0604020202020204" pitchFamily="34" charset="0"/>
              <a:buChar char="•"/>
            </a:pPr>
            <a:r>
              <a:rPr lang="en-US" sz="3600" dirty="0"/>
              <a:t>Slurry Iron Concentration = 13.3 ± 1.2 g/L</a:t>
            </a:r>
            <a:endParaRPr lang="en-US" sz="3600" dirty="0"/>
          </a:p>
          <a:p>
            <a:pPr marL="577867" indent="-577867">
              <a:buFont typeface="Arial" panose="020B0604020202020204" pitchFamily="34" charset="0"/>
              <a:buChar char="•"/>
            </a:pPr>
            <a:r>
              <a:rPr lang="en-US" sz="3600" dirty="0"/>
              <a:t>Solution Volume: 100.00±0.01 mL</a:t>
            </a:r>
          </a:p>
          <a:p>
            <a:pPr marL="577867" indent="-577867">
              <a:buFont typeface="Arial" panose="020B0604020202020204" pitchFamily="34" charset="0"/>
              <a:buChar char="•"/>
            </a:pPr>
            <a:r>
              <a:rPr lang="en-US" sz="3600" dirty="0"/>
              <a:t>Solid-Solution ratio: 0.13±0.01 mg/mL</a:t>
            </a:r>
          </a:p>
          <a:p>
            <a:pPr marL="577867" indent="-577867">
              <a:buFont typeface="Arial" panose="020B0604020202020204" pitchFamily="34" charset="0"/>
              <a:buChar char="•"/>
            </a:pPr>
            <a:r>
              <a:rPr lang="en-US" sz="3600" dirty="0"/>
              <a:t>Total </a:t>
            </a:r>
            <a:r>
              <a:rPr lang="en-US" sz="3600" baseline="30000" dirty="0"/>
              <a:t>226</a:t>
            </a:r>
            <a:r>
              <a:rPr lang="en-US" sz="3600" dirty="0"/>
              <a:t>Ra  activities: 83 </a:t>
            </a:r>
            <a:r>
              <a:rPr lang="en-US" sz="3600" dirty="0" err="1"/>
              <a:t>Bq</a:t>
            </a:r>
            <a:r>
              <a:rPr lang="en-US" sz="3600" dirty="0"/>
              <a:t>, 167 </a:t>
            </a:r>
            <a:r>
              <a:rPr lang="en-US" sz="3600" dirty="0" err="1"/>
              <a:t>Bq</a:t>
            </a:r>
            <a:r>
              <a:rPr lang="en-US" sz="3600" dirty="0"/>
              <a:t>, 417 </a:t>
            </a:r>
            <a:r>
              <a:rPr lang="en-US" sz="3600" dirty="0" err="1"/>
              <a:t>Bq</a:t>
            </a:r>
            <a:r>
              <a:rPr lang="en-US" sz="3600" dirty="0"/>
              <a:t>, 833 </a:t>
            </a:r>
            <a:r>
              <a:rPr lang="en-US" sz="3600" dirty="0" err="1"/>
              <a:t>Bq</a:t>
            </a:r>
            <a:r>
              <a:rPr lang="en-US" sz="3600" dirty="0"/>
              <a:t>, 1250 </a:t>
            </a:r>
            <a:r>
              <a:rPr lang="en-US" sz="3600" dirty="0" err="1"/>
              <a:t>Bq</a:t>
            </a:r>
            <a:r>
              <a:rPr lang="en-US" sz="3600" dirty="0"/>
              <a:t>, 1667 </a:t>
            </a:r>
            <a:r>
              <a:rPr lang="en-US" sz="3600" dirty="0" err="1"/>
              <a:t>Bq</a:t>
            </a:r>
            <a:endParaRPr lang="en-US" sz="3600" dirty="0"/>
          </a:p>
          <a:p>
            <a:pPr marL="577867" indent="-577867">
              <a:buFont typeface="Arial" panose="020B0604020202020204" pitchFamily="34" charset="0"/>
              <a:buChar char="•"/>
            </a:pPr>
            <a:r>
              <a:rPr lang="en-US" sz="3600" dirty="0"/>
              <a:t>Experiments performed at pH 3.5</a:t>
            </a:r>
          </a:p>
          <a:p>
            <a:pPr marL="577867" indent="-577867">
              <a:buFont typeface="Arial" panose="020B0604020202020204" pitchFamily="34" charset="0"/>
              <a:buChar char="•"/>
            </a:pPr>
            <a:r>
              <a:rPr lang="en-US" sz="3600" dirty="0"/>
              <a:t>24 hour shake time</a:t>
            </a:r>
          </a:p>
          <a:p>
            <a:pPr marL="577867" indent="-577867">
              <a:buFont typeface="Arial" panose="020B0604020202020204" pitchFamily="34" charset="0"/>
              <a:buChar char="•"/>
            </a:pPr>
            <a:r>
              <a:rPr lang="en-US" sz="3600" dirty="0"/>
              <a:t>Counting efficiency: 43%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01615" y="19137170"/>
            <a:ext cx="6645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13" indent="-444513">
              <a:buFont typeface="Arial" panose="020B0604020202020204" pitchFamily="34" charset="0"/>
              <a:buChar char="•"/>
            </a:pPr>
            <a:r>
              <a:rPr lang="en-US" sz="3600" dirty="0"/>
              <a:t>Linear fit done with </a:t>
            </a:r>
            <a:r>
              <a:rPr lang="en-US" sz="3600" dirty="0" err="1"/>
              <a:t>NumPy</a:t>
            </a:r>
            <a:r>
              <a:rPr lang="en-US" sz="3600" dirty="0"/>
              <a:t> </a:t>
            </a:r>
            <a:r>
              <a:rPr lang="en-US" sz="3600" dirty="0" err="1">
                <a:latin typeface="Courier" pitchFamily="49" charset="0"/>
              </a:rPr>
              <a:t>polyval</a:t>
            </a:r>
            <a:r>
              <a:rPr lang="en-US" sz="3600" dirty="0">
                <a:latin typeface="Courier" pitchFamily="49" charset="0"/>
              </a:rPr>
              <a:t>()</a:t>
            </a:r>
          </a:p>
          <a:p>
            <a:pPr marL="444513" indent="-444513">
              <a:buFont typeface="Arial" panose="020B0604020202020204" pitchFamily="34" charset="0"/>
              <a:buChar char="•"/>
            </a:pPr>
            <a:r>
              <a:rPr lang="pt-BR" sz="3600" dirty="0"/>
              <a:t>K</a:t>
            </a:r>
            <a:r>
              <a:rPr lang="pt-BR" sz="3600" baseline="-25000" dirty="0"/>
              <a:t>d</a:t>
            </a:r>
            <a:r>
              <a:rPr lang="pt-BR" sz="3600" dirty="0"/>
              <a:t> = 0.39 L/g, R</a:t>
            </a:r>
            <a:r>
              <a:rPr lang="pt-BR" sz="3600" baseline="30000" dirty="0"/>
              <a:t>2</a:t>
            </a:r>
            <a:r>
              <a:rPr lang="pt-BR" sz="3600" dirty="0"/>
              <a:t> = 0.87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2223511" y="18859801"/>
            <a:ext cx="10208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25" indent="-889025">
              <a:buFont typeface="Arial" panose="020B0604020202020204" pitchFamily="34" charset="0"/>
              <a:buChar char="•"/>
            </a:pPr>
            <a:r>
              <a:rPr lang="en-US" sz="3600" dirty="0" err="1"/>
              <a:t>C</a:t>
            </a:r>
            <a:r>
              <a:rPr lang="en-US" sz="3600" baseline="-25000" dirty="0" err="1"/>
              <a:t>w</a:t>
            </a:r>
            <a:r>
              <a:rPr lang="en-US" sz="3600" dirty="0"/>
              <a:t> found using sample taken in step 5</a:t>
            </a:r>
          </a:p>
          <a:p>
            <a:pPr marL="889025" indent="-889025">
              <a:buFont typeface="Arial" panose="020B0604020202020204" pitchFamily="34" charset="0"/>
              <a:buChar char="•"/>
            </a:pPr>
            <a:r>
              <a:rPr lang="en-US" sz="3600" dirty="0"/>
              <a:t>C</a:t>
            </a:r>
            <a:r>
              <a:rPr lang="en-US" sz="3600" baseline="-25000" dirty="0"/>
              <a:t>s</a:t>
            </a:r>
            <a:r>
              <a:rPr lang="en-US" sz="3600" dirty="0"/>
              <a:t> found two ways:</a:t>
            </a:r>
          </a:p>
          <a:p>
            <a:pPr marL="2425261" lvl="1" indent="-889025">
              <a:buFont typeface="Arial" panose="020B0604020202020204" pitchFamily="34" charset="0"/>
              <a:buChar char="•"/>
            </a:pPr>
            <a:r>
              <a:rPr lang="en-US" sz="3600" dirty="0"/>
              <a:t>C</a:t>
            </a:r>
            <a:r>
              <a:rPr lang="en-US" sz="3600" baseline="-25000" dirty="0"/>
              <a:t>s </a:t>
            </a:r>
            <a:r>
              <a:rPr lang="en-US" sz="3600" dirty="0"/>
              <a:t>= C</a:t>
            </a:r>
            <a:r>
              <a:rPr lang="en-US" sz="3600" baseline="-25000" dirty="0"/>
              <a:t>Step2</a:t>
            </a:r>
            <a:r>
              <a:rPr lang="en-US" sz="3600" dirty="0"/>
              <a:t> – </a:t>
            </a:r>
            <a:r>
              <a:rPr lang="en-US" sz="3600" dirty="0" err="1"/>
              <a:t>C</a:t>
            </a:r>
            <a:r>
              <a:rPr lang="en-US" sz="3600" baseline="-25000" dirty="0" err="1"/>
              <a:t>w</a:t>
            </a:r>
            <a:r>
              <a:rPr lang="en-US" sz="3600" dirty="0"/>
              <a:t> if available</a:t>
            </a:r>
            <a:endParaRPr lang="en-US" sz="3600" baseline="-25000" dirty="0"/>
          </a:p>
          <a:p>
            <a:pPr marL="2425261" lvl="1" indent="-889025">
              <a:buFont typeface="Arial" panose="020B0604020202020204" pitchFamily="34" charset="0"/>
              <a:buChar char="•"/>
            </a:pPr>
            <a:r>
              <a:rPr lang="en-US" sz="3600" dirty="0"/>
              <a:t>Otherwise, C</a:t>
            </a:r>
            <a:r>
              <a:rPr lang="en-US" sz="3600" baseline="-25000" dirty="0"/>
              <a:t>s</a:t>
            </a:r>
            <a:r>
              <a:rPr lang="en-US" sz="3600" dirty="0"/>
              <a:t> = </a:t>
            </a:r>
            <a:r>
              <a:rPr lang="en-US" sz="3600" dirty="0" err="1"/>
              <a:t>V</a:t>
            </a:r>
            <a:r>
              <a:rPr lang="en-US" sz="3600" baseline="-25000" dirty="0" err="1"/>
              <a:t>stock</a:t>
            </a:r>
            <a:r>
              <a:rPr lang="en-US" sz="3600" dirty="0" err="1"/>
              <a:t>C</a:t>
            </a:r>
            <a:r>
              <a:rPr lang="en-US" sz="3600" baseline="-25000" dirty="0" err="1"/>
              <a:t>stock</a:t>
            </a:r>
            <a:r>
              <a:rPr lang="en-US" sz="3600" dirty="0" err="1"/>
              <a:t>-C</a:t>
            </a:r>
            <a:r>
              <a:rPr lang="en-US" sz="3600" baseline="-25000" dirty="0" err="1"/>
              <a:t>w</a:t>
            </a:r>
            <a:endParaRPr lang="en-US" sz="3600" baseline="-25000" dirty="0"/>
          </a:p>
          <a:p>
            <a:pPr marL="889025" indent="-889025">
              <a:buFont typeface="Arial" panose="020B0604020202020204" pitchFamily="34" charset="0"/>
              <a:buChar char="•"/>
            </a:pPr>
            <a:r>
              <a:rPr lang="en-US" sz="3600" dirty="0"/>
              <a:t>Error bars represent propagated analytical uncertainty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21088312" y="22931147"/>
            <a:ext cx="15723705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13" indent="-444513" algn="just">
              <a:buFont typeface="Arial" panose="020B0604020202020204" pitchFamily="34" charset="0"/>
              <a:buChar char="•"/>
            </a:pPr>
            <a:r>
              <a:rPr lang="en-US" sz="3600" dirty="0"/>
              <a:t>Data is well-described with a linear (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dirty="0"/>
              <a:t>) isotherm.</a:t>
            </a:r>
          </a:p>
          <a:p>
            <a:pPr marL="444513" indent="-444513" algn="just">
              <a:buFont typeface="Arial" panose="020B0604020202020204" pitchFamily="34" charset="0"/>
              <a:buChar char="•"/>
            </a:pPr>
            <a:r>
              <a:rPr lang="en-US" sz="3600" dirty="0"/>
              <a:t>Appreciable </a:t>
            </a:r>
            <a:r>
              <a:rPr lang="en-US" sz="3600" baseline="30000" dirty="0"/>
              <a:t>226</a:t>
            </a:r>
            <a:r>
              <a:rPr lang="en-US" sz="3600" dirty="0"/>
              <a:t>Ra adsorption to </a:t>
            </a:r>
            <a:r>
              <a:rPr lang="en-US" sz="3600" dirty="0" err="1"/>
              <a:t>ferrihydrite</a:t>
            </a:r>
            <a:r>
              <a:rPr lang="en-US" sz="3600" dirty="0"/>
              <a:t> was observed, and is comparable to other important sorbents of Ra, including </a:t>
            </a:r>
            <a:r>
              <a:rPr lang="en-US" sz="3600" dirty="0"/>
              <a:t>quartz (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dirty="0"/>
              <a:t> ranging from 0.2 L/g to 10 L/g for quartz sands). </a:t>
            </a:r>
            <a:endParaRPr lang="en-US" sz="3600" dirty="0"/>
          </a:p>
          <a:p>
            <a:endParaRPr lang="en-US" sz="3600" dirty="0"/>
          </a:p>
          <a:p>
            <a:pPr marL="444513" indent="-444513">
              <a:buFont typeface="Arial" panose="020B0604020202020204" pitchFamily="34" charset="0"/>
              <a:buChar char="•"/>
            </a:pPr>
            <a:r>
              <a:rPr lang="en-US" sz="3600" dirty="0"/>
              <a:t>Surface </a:t>
            </a:r>
            <a:r>
              <a:rPr lang="en-US" sz="3600" dirty="0" err="1"/>
              <a:t>complexation</a:t>
            </a:r>
            <a:r>
              <a:rPr lang="en-US" sz="3600" dirty="0"/>
              <a:t> modeling of radium to </a:t>
            </a:r>
            <a:r>
              <a:rPr lang="en-US" sz="3600" dirty="0" err="1"/>
              <a:t>ferrihydrite</a:t>
            </a:r>
            <a:r>
              <a:rPr lang="en-US" sz="3600" dirty="0"/>
              <a:t> with pH control</a:t>
            </a:r>
          </a:p>
          <a:p>
            <a:pPr marL="444513" indent="-444513">
              <a:buFont typeface="Arial" panose="020B0604020202020204" pitchFamily="34" charset="0"/>
              <a:buChar char="•"/>
            </a:pPr>
            <a:r>
              <a:rPr lang="en-US" sz="3600" dirty="0"/>
              <a:t>Additional isotherms with variations in solution composition closer to environmentally relevant conditions</a:t>
            </a:r>
          </a:p>
          <a:p>
            <a:pPr marL="444513" indent="-444513">
              <a:buFont typeface="Arial" panose="020B0604020202020204" pitchFamily="34" charset="0"/>
              <a:buChar char="•"/>
            </a:pPr>
            <a:r>
              <a:rPr lang="en-US" sz="3600" dirty="0"/>
              <a:t>Additional isotherms with Si and Fe-bearing minerals</a:t>
            </a:r>
          </a:p>
          <a:p>
            <a:pPr marL="444513" indent="-444513">
              <a:buFont typeface="Arial" panose="020B0604020202020204" pitchFamily="34" charset="0"/>
              <a:buChar char="•"/>
            </a:pPr>
            <a:r>
              <a:rPr lang="en-US" sz="3600" dirty="0"/>
              <a:t>Column studies examining Ra partitioning with specific minerals under dynamic redox conditions.</a:t>
            </a:r>
          </a:p>
          <a:p>
            <a:pPr marL="444513" indent="-444513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444513" indent="-444513"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23" name="TextBox 22"/>
          <p:cNvSpPr txBox="1"/>
          <p:nvPr/>
        </p:nvSpPr>
        <p:spPr>
          <a:xfrm>
            <a:off x="30755534" y="1091990"/>
            <a:ext cx="630803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CEHS Annual Poster Session</a:t>
            </a:r>
            <a:endParaRPr lang="en-US" sz="3733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9202400" y="5094222"/>
            <a:ext cx="0" cy="26154406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445676" y="17654433"/>
            <a:ext cx="17756724" cy="12322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202400" y="21037705"/>
            <a:ext cx="17957800" cy="0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198678" y="2373133"/>
            <a:ext cx="74051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Michael Chen, Benjamin Kocar</a:t>
            </a:r>
            <a:endParaRPr lang="en-US" sz="3733" dirty="0"/>
          </a:p>
        </p:txBody>
      </p:sp>
      <p:sp>
        <p:nvSpPr>
          <p:cNvPr id="35" name="TextBox 34"/>
          <p:cNvSpPr txBox="1"/>
          <p:nvPr/>
        </p:nvSpPr>
        <p:spPr>
          <a:xfrm>
            <a:off x="6772174" y="3512185"/>
            <a:ext cx="2392413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Civil and Environmental Engineering, Massachusetts Institute of Technology, Cambridge, MA, United States</a:t>
            </a:r>
            <a:endParaRPr lang="en-US" sz="3733" dirty="0"/>
          </a:p>
        </p:txBody>
      </p:sp>
      <p:sp>
        <p:nvSpPr>
          <p:cNvPr id="37" name="TextBox 36"/>
          <p:cNvSpPr txBox="1"/>
          <p:nvPr/>
        </p:nvSpPr>
        <p:spPr>
          <a:xfrm>
            <a:off x="30755534" y="3472304"/>
            <a:ext cx="6308036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For more information, contact:</a:t>
            </a:r>
          </a:p>
          <a:p>
            <a:pPr algn="ctr"/>
            <a:r>
              <a:rPr lang="en-US" sz="3733" b="1" dirty="0"/>
              <a:t>machen@mit.edu</a:t>
            </a:r>
            <a:endParaRPr lang="en-US" sz="3733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50" y="1775776"/>
            <a:ext cx="8542442" cy="1841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050" y="12597942"/>
            <a:ext cx="7874058" cy="5905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79162" y="19051160"/>
            <a:ext cx="6703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Image: Two serum bottles after a sorption experiment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445676" y="6294099"/>
            <a:ext cx="1724634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3600" b="1" dirty="0"/>
              <a:t>Introduction:</a:t>
            </a:r>
            <a:r>
              <a:rPr lang="en-US" sz="3600" dirty="0"/>
              <a:t> Radium (Ra) is a ubiquitous, naturally </a:t>
            </a:r>
            <a:r>
              <a:rPr lang="en-US" sz="3600" dirty="0"/>
              <a:t>occurring radioactive </a:t>
            </a:r>
            <a:r>
              <a:rPr lang="en-US" sz="3600" dirty="0"/>
              <a:t>element typically found at low concentrations within soils, sediments, and aquifers  (&lt; 5 </a:t>
            </a:r>
            <a:r>
              <a:rPr lang="en-US" sz="3600" dirty="0" err="1"/>
              <a:t>mBq</a:t>
            </a:r>
            <a:r>
              <a:rPr lang="en-US" sz="3600" dirty="0"/>
              <a:t>/L or 50 </a:t>
            </a:r>
            <a:r>
              <a:rPr lang="en-US" sz="3600" dirty="0" err="1"/>
              <a:t>mBq</a:t>
            </a:r>
            <a:r>
              <a:rPr lang="en-US" sz="3600" dirty="0"/>
              <a:t>/g). Although there is continued, limited use of Ra in medicine and some industrial processes, the commercial use of Ra declined markedly &gt;50 years ago. Nevertheless, there is growing interest in the environmental fate of Ra due to its properties as a (re)-emerging contaminant and as a tracer used in hydrologic studies. </a:t>
            </a:r>
          </a:p>
          <a:p>
            <a:pPr marL="0" lvl="1" algn="just"/>
            <a:endParaRPr lang="en-US" sz="3600" dirty="0"/>
          </a:p>
          <a:p>
            <a:pPr marL="2425261" lvl="2" indent="-889025" algn="just">
              <a:buFont typeface="Arial" panose="020B0604020202020204" pitchFamily="34" charset="0"/>
              <a:buChar char="•"/>
            </a:pPr>
            <a:r>
              <a:rPr lang="en-US" sz="3600" dirty="0"/>
              <a:t>Elevated radium (highest concentrations observed in excess of 300 </a:t>
            </a:r>
            <a:r>
              <a:rPr lang="en-US" sz="3600" dirty="0" err="1"/>
              <a:t>Bq</a:t>
            </a:r>
            <a:r>
              <a:rPr lang="en-US" sz="3600" dirty="0"/>
              <a:t>/L) is often found in hydraulic fracturing produced water (waste), which could </a:t>
            </a:r>
            <a:r>
              <a:rPr lang="en-US" sz="3600" dirty="0"/>
              <a:t>be released </a:t>
            </a:r>
            <a:r>
              <a:rPr lang="en-US" sz="3600" dirty="0"/>
              <a:t>to soil and aquifer systems following accidental discharge or seepage. </a:t>
            </a:r>
          </a:p>
          <a:p>
            <a:pPr marL="2425261" lvl="2" indent="-889025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425261" lvl="1" indent="-889025" algn="just">
              <a:buFont typeface="Arial" panose="020B0604020202020204" pitchFamily="34" charset="0"/>
              <a:buChar char="•"/>
            </a:pPr>
            <a:r>
              <a:rPr lang="en-US" sz="3600" dirty="0"/>
              <a:t>Radium isotopes have been used as tracers for submarine groundwater discharge (SGD); water discharge/flux calculations have been based on the use of Ra isotope activities.</a:t>
            </a:r>
          </a:p>
          <a:p>
            <a:pPr marL="0" lvl="1" algn="just"/>
            <a:endParaRPr lang="en-US" sz="3600" dirty="0"/>
          </a:p>
          <a:p>
            <a:pPr marL="0" lvl="1" algn="just"/>
            <a:r>
              <a:rPr lang="en-US" sz="3600" b="1" dirty="0"/>
              <a:t>Objectives: </a:t>
            </a:r>
            <a:r>
              <a:rPr lang="en-US" sz="3600" dirty="0"/>
              <a:t>The overarching objective of our work is to decipher critical parameters governing Ra transport in the environment, including complexation with surfaces of common soil-aquifer minerals and fate and transport associated with fluctuating redox conditions (mineralogical transformations). </a:t>
            </a:r>
            <a:r>
              <a:rPr lang="en-US" sz="3600" b="1" i="1" dirty="0"/>
              <a:t>Here, we present preliminary data illustrating Ra adsorption to ferrihydrite, a ubiquitous iron-bearing mineral</a:t>
            </a:r>
            <a:r>
              <a:rPr lang="en-US" sz="3600" dirty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606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Courier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</dc:creator>
  <cp:lastModifiedBy>Michael Chen</cp:lastModifiedBy>
  <cp:revision>38</cp:revision>
  <dcterms:created xsi:type="dcterms:W3CDTF">2014-12-10T20:34:23Z</dcterms:created>
  <dcterms:modified xsi:type="dcterms:W3CDTF">2015-05-12T14:19:59Z</dcterms:modified>
</cp:coreProperties>
</file>