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43891200"/>
  <p:notesSz cx="6938963" cy="9236075"/>
  <p:defaultTextStyle>
    <a:defPPr>
      <a:defRPr lang="en-US"/>
    </a:defPPr>
    <a:lvl1pPr marL="0" algn="l" defTabSz="4213555" rtl="0" eaLnBrk="1" latinLnBrk="0" hangingPunct="1">
      <a:defRPr sz="8294" kern="1200">
        <a:solidFill>
          <a:schemeClr val="tx1"/>
        </a:solidFill>
        <a:latin typeface="+mn-lt"/>
        <a:ea typeface="+mn-ea"/>
        <a:cs typeface="+mn-cs"/>
      </a:defRPr>
    </a:lvl1pPr>
    <a:lvl2pPr marL="2106778" algn="l" defTabSz="4213555" rtl="0" eaLnBrk="1" latinLnBrk="0" hangingPunct="1">
      <a:defRPr sz="8294" kern="1200">
        <a:solidFill>
          <a:schemeClr val="tx1"/>
        </a:solidFill>
        <a:latin typeface="+mn-lt"/>
        <a:ea typeface="+mn-ea"/>
        <a:cs typeface="+mn-cs"/>
      </a:defRPr>
    </a:lvl2pPr>
    <a:lvl3pPr marL="4213555" algn="l" defTabSz="4213555" rtl="0" eaLnBrk="1" latinLnBrk="0" hangingPunct="1">
      <a:defRPr sz="8294" kern="1200">
        <a:solidFill>
          <a:schemeClr val="tx1"/>
        </a:solidFill>
        <a:latin typeface="+mn-lt"/>
        <a:ea typeface="+mn-ea"/>
        <a:cs typeface="+mn-cs"/>
      </a:defRPr>
    </a:lvl3pPr>
    <a:lvl4pPr marL="6320333" algn="l" defTabSz="4213555" rtl="0" eaLnBrk="1" latinLnBrk="0" hangingPunct="1">
      <a:defRPr sz="8294" kern="1200">
        <a:solidFill>
          <a:schemeClr val="tx1"/>
        </a:solidFill>
        <a:latin typeface="+mn-lt"/>
        <a:ea typeface="+mn-ea"/>
        <a:cs typeface="+mn-cs"/>
      </a:defRPr>
    </a:lvl4pPr>
    <a:lvl5pPr marL="8427110" algn="l" defTabSz="4213555" rtl="0" eaLnBrk="1" latinLnBrk="0" hangingPunct="1">
      <a:defRPr sz="8294" kern="1200">
        <a:solidFill>
          <a:schemeClr val="tx1"/>
        </a:solidFill>
        <a:latin typeface="+mn-lt"/>
        <a:ea typeface="+mn-ea"/>
        <a:cs typeface="+mn-cs"/>
      </a:defRPr>
    </a:lvl5pPr>
    <a:lvl6pPr marL="10533888" algn="l" defTabSz="4213555" rtl="0" eaLnBrk="1" latinLnBrk="0" hangingPunct="1">
      <a:defRPr sz="8294" kern="1200">
        <a:solidFill>
          <a:schemeClr val="tx1"/>
        </a:solidFill>
        <a:latin typeface="+mn-lt"/>
        <a:ea typeface="+mn-ea"/>
        <a:cs typeface="+mn-cs"/>
      </a:defRPr>
    </a:lvl6pPr>
    <a:lvl7pPr marL="12640666" algn="l" defTabSz="4213555" rtl="0" eaLnBrk="1" latinLnBrk="0" hangingPunct="1">
      <a:defRPr sz="8294" kern="1200">
        <a:solidFill>
          <a:schemeClr val="tx1"/>
        </a:solidFill>
        <a:latin typeface="+mn-lt"/>
        <a:ea typeface="+mn-ea"/>
        <a:cs typeface="+mn-cs"/>
      </a:defRPr>
    </a:lvl7pPr>
    <a:lvl8pPr marL="14747443" algn="l" defTabSz="4213555" rtl="0" eaLnBrk="1" latinLnBrk="0" hangingPunct="1">
      <a:defRPr sz="8294" kern="1200">
        <a:solidFill>
          <a:schemeClr val="tx1"/>
        </a:solidFill>
        <a:latin typeface="+mn-lt"/>
        <a:ea typeface="+mn-ea"/>
        <a:cs typeface="+mn-cs"/>
      </a:defRPr>
    </a:lvl8pPr>
    <a:lvl9pPr marL="16854221" algn="l" defTabSz="4213555" rtl="0" eaLnBrk="1" latinLnBrk="0" hangingPunct="1">
      <a:defRPr sz="829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6D5"/>
    <a:srgbClr val="3381C7"/>
    <a:srgbClr val="2C70A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33" autoAdjust="0"/>
  </p:normalViewPr>
  <p:slideViewPr>
    <p:cSldViewPr snapToGrid="0">
      <p:cViewPr>
        <p:scale>
          <a:sx n="50" d="100"/>
          <a:sy n="50" d="100"/>
        </p:scale>
        <p:origin x="36" y="-7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Neha\Dropbox%20(MIT)\MIT\Academics\Phd%20Academics\Research\Trace%20Metal%20Leaching%20Experiment\ICPData\Processed%20Data\11-21-16-He-Trace-metals_CEHS-PA-SQ-Uth.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Dropbox%20(MIT)\MIT\Academics\Phd%20Academics\Research\Recoil%20experiment\Recoil%20with%20shale%20core\ColA-UTh-recirculation%20-%20changed%20calibration-gamma-latest%20(NehaParson-PC's%20conflicted%20copy%202017-02-2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ropbox%20(MIT)\MIT\Academics\Phd%20Academics\Research\Recoil%20experiment\Recoil%20with%20shale%20core\Col%20B-shale-recirculation-changed%20calibration.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0"/>
    <c:plotArea>
      <c:layout>
        <c:manualLayout>
          <c:layoutTarget val="inner"/>
          <c:xMode val="edge"/>
          <c:yMode val="edge"/>
          <c:x val="0.17127097548100065"/>
          <c:y val="9.9360601522860428E-2"/>
          <c:w val="0.82872902451899932"/>
          <c:h val="0.78978125429162827"/>
        </c:manualLayout>
      </c:layout>
      <c:barChart>
        <c:barDir val="col"/>
        <c:grouping val="stacked"/>
        <c:varyColors val="0"/>
        <c:ser>
          <c:idx val="0"/>
          <c:order val="0"/>
          <c:tx>
            <c:strRef>
              <c:f>Sheet1!$B$1:$B$2</c:f>
              <c:strCache>
                <c:ptCount val="2"/>
                <c:pt idx="1">
                  <c:v>Exchangable</c:v>
                </c:pt>
              </c:strCache>
            </c:strRef>
          </c:tx>
          <c:spPr>
            <a:solidFill>
              <a:srgbClr val="92D050"/>
            </a:solidFill>
            <a:ln w="19050">
              <a:solidFill>
                <a:schemeClr val="lt1"/>
              </a:solidFill>
            </a:ln>
            <a:effectLst/>
          </c:spPr>
          <c:invertIfNegative val="0"/>
          <c:cat>
            <c:strLit>
              <c:ptCount val="1"/>
              <c:pt idx="0">
                <c:v>Uranium</c:v>
              </c:pt>
            </c:strLit>
          </c:cat>
          <c:val>
            <c:numRef>
              <c:f>Sheet1!$B$6</c:f>
              <c:numCache>
                <c:formatCode>0.00</c:formatCode>
                <c:ptCount val="1"/>
                <c:pt idx="0">
                  <c:v>1.9099662813470102</c:v>
                </c:pt>
              </c:numCache>
            </c:numRef>
          </c:val>
        </c:ser>
        <c:ser>
          <c:idx val="1"/>
          <c:order val="1"/>
          <c:tx>
            <c:strRef>
              <c:f>Sheet1!$C$1:$C$2</c:f>
              <c:strCache>
                <c:ptCount val="2"/>
                <c:pt idx="1">
                  <c:v>Reducible</c:v>
                </c:pt>
              </c:strCache>
            </c:strRef>
          </c:tx>
          <c:spPr>
            <a:solidFill>
              <a:schemeClr val="accent6">
                <a:lumMod val="75000"/>
              </a:schemeClr>
            </a:solidFill>
            <a:ln w="19050">
              <a:solidFill>
                <a:schemeClr val="lt1"/>
              </a:solidFill>
            </a:ln>
            <a:effectLst/>
          </c:spPr>
          <c:invertIfNegative val="0"/>
          <c:cat>
            <c:strLit>
              <c:ptCount val="1"/>
              <c:pt idx="0">
                <c:v>Uranium</c:v>
              </c:pt>
            </c:strLit>
          </c:cat>
          <c:val>
            <c:numRef>
              <c:f>Sheet1!$C$6</c:f>
              <c:numCache>
                <c:formatCode>0.00</c:formatCode>
                <c:ptCount val="1"/>
                <c:pt idx="0">
                  <c:v>3.4200235500912264</c:v>
                </c:pt>
              </c:numCache>
            </c:numRef>
          </c:val>
        </c:ser>
        <c:ser>
          <c:idx val="2"/>
          <c:order val="2"/>
          <c:tx>
            <c:strRef>
              <c:f>Sheet1!$D$1:$D$2</c:f>
              <c:strCache>
                <c:ptCount val="2"/>
                <c:pt idx="1">
                  <c:v>Oxidizable</c:v>
                </c:pt>
              </c:strCache>
            </c:strRef>
          </c:tx>
          <c:spPr>
            <a:solidFill>
              <a:srgbClr val="C00000"/>
            </a:solidFill>
            <a:ln w="19050">
              <a:solidFill>
                <a:schemeClr val="lt1"/>
              </a:solidFill>
            </a:ln>
            <a:effectLst/>
          </c:spPr>
          <c:invertIfNegative val="0"/>
          <c:cat>
            <c:strLit>
              <c:ptCount val="1"/>
              <c:pt idx="0">
                <c:v>Uranium</c:v>
              </c:pt>
            </c:strLit>
          </c:cat>
          <c:val>
            <c:numRef>
              <c:f>Sheet1!$D$6</c:f>
              <c:numCache>
                <c:formatCode>0.00</c:formatCode>
                <c:ptCount val="1"/>
                <c:pt idx="0">
                  <c:v>5.8938586265630599</c:v>
                </c:pt>
              </c:numCache>
            </c:numRef>
          </c:val>
        </c:ser>
        <c:ser>
          <c:idx val="3"/>
          <c:order val="3"/>
          <c:tx>
            <c:strRef>
              <c:f>Sheet1!$E$1:$E$2</c:f>
              <c:strCache>
                <c:ptCount val="2"/>
                <c:pt idx="1">
                  <c:v>Total</c:v>
                </c:pt>
              </c:strCache>
            </c:strRef>
          </c:tx>
          <c:spPr>
            <a:solidFill>
              <a:srgbClr val="0070C0"/>
            </a:solidFill>
            <a:ln w="19050">
              <a:solidFill>
                <a:schemeClr val="lt1"/>
              </a:solidFill>
            </a:ln>
            <a:effectLst/>
          </c:spPr>
          <c:invertIfNegative val="0"/>
          <c:cat>
            <c:strLit>
              <c:ptCount val="1"/>
              <c:pt idx="0">
                <c:v>Uranium</c:v>
              </c:pt>
            </c:strLit>
          </c:cat>
          <c:val>
            <c:numRef>
              <c:f>Sheet1!$E$3</c:f>
              <c:numCache>
                <c:formatCode>General</c:formatCode>
                <c:ptCount val="1"/>
                <c:pt idx="0">
                  <c:v>18.97</c:v>
                </c:pt>
              </c:numCache>
            </c:numRef>
          </c:val>
        </c:ser>
        <c:dLbls>
          <c:showLegendKey val="0"/>
          <c:showVal val="0"/>
          <c:showCatName val="0"/>
          <c:showSerName val="0"/>
          <c:showPercent val="0"/>
          <c:showBubbleSize val="0"/>
        </c:dLbls>
        <c:gapWidth val="150"/>
        <c:overlap val="100"/>
        <c:axId val="241119784"/>
        <c:axId val="241115472"/>
      </c:barChart>
      <c:catAx>
        <c:axId val="241119784"/>
        <c:scaling>
          <c:orientation val="minMax"/>
        </c:scaling>
        <c:delete val="0"/>
        <c:axPos val="b"/>
        <c:numFmt formatCode="General" sourceLinked="1"/>
        <c:majorTickMark val="none"/>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41115472"/>
        <c:crosses val="autoZero"/>
        <c:auto val="1"/>
        <c:lblAlgn val="ctr"/>
        <c:lblOffset val="100"/>
        <c:noMultiLvlLbl val="0"/>
      </c:catAx>
      <c:valAx>
        <c:axId val="241115472"/>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solidFill>
                      <a:schemeClr val="tx1"/>
                    </a:solidFill>
                  </a:rPr>
                  <a:t>Concentration (ppm)</a:t>
                </a:r>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out"/>
        <c:minorTickMark val="none"/>
        <c:tickLblPos val="nextTo"/>
        <c:spPr>
          <a:noFill/>
          <a:ln w="25400">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41119784"/>
        <c:crosses val="autoZero"/>
        <c:crossBetween val="between"/>
      </c:valAx>
      <c:spPr>
        <a:noFill/>
        <a:ln>
          <a:noFill/>
        </a:ln>
        <a:effectLst/>
      </c:spPr>
    </c:plotArea>
    <c:legend>
      <c:legendPos val="b"/>
      <c:layout>
        <c:manualLayout>
          <c:xMode val="edge"/>
          <c:yMode val="edge"/>
          <c:x val="0.20334848768903888"/>
          <c:y val="1.3369713443319392E-3"/>
          <c:w val="0.7612995250593676"/>
          <c:h val="0.17578490946836797"/>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w="25400" cap="flat" cmpd="sng" algn="ctr">
      <a:noFill/>
      <a:round/>
    </a:ln>
    <a:effectLst/>
  </c:spPr>
  <c:txPr>
    <a:bodyPr/>
    <a:lstStyle/>
    <a:p>
      <a:pPr>
        <a:defRPr sz="2400">
          <a:solidFill>
            <a:schemeClr val="tx1"/>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2800" baseline="30000" dirty="0"/>
              <a:t>224</a:t>
            </a:r>
            <a:r>
              <a:rPr lang="en-US" sz="2800" dirty="0"/>
              <a:t>Ra activity, Granite</a:t>
            </a:r>
          </a:p>
        </c:rich>
      </c:tx>
      <c:layout>
        <c:manualLayout>
          <c:xMode val="edge"/>
          <c:yMode val="edge"/>
          <c:x val="0.12246970281361591"/>
          <c:y val="4.1910758707952731E-2"/>
        </c:manualLayout>
      </c:layout>
      <c:overlay val="0"/>
      <c:spPr>
        <a:solidFill>
          <a:schemeClr val="accent2">
            <a:lumMod val="40000"/>
            <a:lumOff val="60000"/>
          </a:schemeClr>
        </a:solidFill>
        <a:ln>
          <a:solidFill>
            <a:schemeClr val="accent2">
              <a:lumMod val="40000"/>
              <a:lumOff val="60000"/>
            </a:schemeClr>
          </a:solidFill>
        </a:ln>
        <a:effectLst/>
      </c:spPr>
      <c:txPr>
        <a:bodyPr rot="0" spcFirstLastPara="1" vertOverflow="ellipsis" vert="horz" wrap="square" anchor="ctr" anchorCtr="1"/>
        <a:lstStyle/>
        <a:p>
          <a:pPr>
            <a:defRPr sz="28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1848036572946292"/>
          <c:y val="3.2809982166515268E-2"/>
          <c:w val="0.83151433104194983"/>
          <c:h val="0.79513923309387124"/>
        </c:manualLayout>
      </c:layout>
      <c:scatterChart>
        <c:scatterStyle val="lineMarker"/>
        <c:varyColors val="0"/>
        <c:ser>
          <c:idx val="0"/>
          <c:order val="0"/>
          <c:tx>
            <c:v>Data</c:v>
          </c:tx>
          <c:spPr>
            <a:ln w="19050" cap="rnd">
              <a:noFill/>
              <a:round/>
            </a:ln>
            <a:effectLst/>
          </c:spPr>
          <c:marker>
            <c:symbol val="circle"/>
            <c:size val="20"/>
            <c:spPr>
              <a:solidFill>
                <a:srgbClr val="C00000"/>
              </a:solidFill>
              <a:ln w="9525">
                <a:solidFill>
                  <a:srgbClr val="C00000"/>
                </a:solidFill>
              </a:ln>
              <a:effectLst/>
            </c:spPr>
          </c:marker>
          <c:errBars>
            <c:errDir val="y"/>
            <c:errBarType val="both"/>
            <c:errValType val="cust"/>
            <c:noEndCap val="0"/>
            <c:plus>
              <c:numRef>
                <c:f>'Rn-Ra-ema'!$E$54:$E$62</c:f>
                <c:numCache>
                  <c:formatCode>General</c:formatCode>
                  <c:ptCount val="9"/>
                  <c:pt idx="0">
                    <c:v>0.24526809999999999</c:v>
                  </c:pt>
                  <c:pt idx="1">
                    <c:v>0.23744000000000001</c:v>
                  </c:pt>
                  <c:pt idx="2">
                    <c:v>0.234101</c:v>
                  </c:pt>
                  <c:pt idx="3">
                    <c:v>0.237069</c:v>
                  </c:pt>
                  <c:pt idx="4">
                    <c:v>0.24374700000000002</c:v>
                  </c:pt>
                  <c:pt idx="5">
                    <c:v>0.23744000000000001</c:v>
                  </c:pt>
                  <c:pt idx="6">
                    <c:v>0.26712000000000002</c:v>
                  </c:pt>
                  <c:pt idx="7">
                    <c:v>0.26422620000000002</c:v>
                  </c:pt>
                  <c:pt idx="8">
                    <c:v>0.25599</c:v>
                  </c:pt>
                </c:numCache>
              </c:numRef>
            </c:plus>
            <c:minus>
              <c:numRef>
                <c:f>'Rn-Ra-ema'!$E$54:$E$62</c:f>
                <c:numCache>
                  <c:formatCode>General</c:formatCode>
                  <c:ptCount val="9"/>
                  <c:pt idx="0">
                    <c:v>0.24526809999999999</c:v>
                  </c:pt>
                  <c:pt idx="1">
                    <c:v>0.23744000000000001</c:v>
                  </c:pt>
                  <c:pt idx="2">
                    <c:v>0.234101</c:v>
                  </c:pt>
                  <c:pt idx="3">
                    <c:v>0.237069</c:v>
                  </c:pt>
                  <c:pt idx="4">
                    <c:v>0.24374700000000002</c:v>
                  </c:pt>
                  <c:pt idx="5">
                    <c:v>0.23744000000000001</c:v>
                  </c:pt>
                  <c:pt idx="6">
                    <c:v>0.26712000000000002</c:v>
                  </c:pt>
                  <c:pt idx="7">
                    <c:v>0.26422620000000002</c:v>
                  </c:pt>
                  <c:pt idx="8">
                    <c:v>0.25599</c:v>
                  </c:pt>
                </c:numCache>
              </c:numRef>
            </c:minus>
            <c:spPr>
              <a:noFill/>
              <a:ln w="9525" cap="flat" cmpd="sng" algn="ctr">
                <a:solidFill>
                  <a:schemeClr val="tx1">
                    <a:lumMod val="65000"/>
                    <a:lumOff val="35000"/>
                  </a:schemeClr>
                </a:solidFill>
                <a:round/>
              </a:ln>
              <a:effectLst/>
            </c:spPr>
          </c:errBars>
          <c:xVal>
            <c:numRef>
              <c:f>Sheet2!$B$30:$B$38</c:f>
              <c:numCache>
                <c:formatCode>0.00</c:formatCode>
                <c:ptCount val="9"/>
                <c:pt idx="0">
                  <c:v>17.26875000000291</c:v>
                </c:pt>
                <c:pt idx="1">
                  <c:v>23.198611111110949</c:v>
                </c:pt>
                <c:pt idx="2">
                  <c:v>26.329166666662786</c:v>
                </c:pt>
                <c:pt idx="3">
                  <c:v>29.177777777775191</c:v>
                </c:pt>
                <c:pt idx="4">
                  <c:v>33.25362268518802</c:v>
                </c:pt>
                <c:pt idx="5">
                  <c:v>37.099999999998545</c:v>
                </c:pt>
                <c:pt idx="6">
                  <c:v>39.224999999998545</c:v>
                </c:pt>
                <c:pt idx="7">
                  <c:v>42.347222222218988</c:v>
                </c:pt>
                <c:pt idx="8">
                  <c:v>45.235416666662786</c:v>
                </c:pt>
              </c:numCache>
            </c:numRef>
          </c:xVal>
          <c:yVal>
            <c:numRef>
              <c:f>'Rn-Ra-ema'!$B$54:$B$62</c:f>
              <c:numCache>
                <c:formatCode>0.00E+00</c:formatCode>
                <c:ptCount val="9"/>
                <c:pt idx="0">
                  <c:v>1.0610600000000001</c:v>
                </c:pt>
                <c:pt idx="1">
                  <c:v>1.0684800000000001</c:v>
                </c:pt>
                <c:pt idx="2">
                  <c:v>0.76797000000000004</c:v>
                </c:pt>
                <c:pt idx="3">
                  <c:v>1.2688200000000001</c:v>
                </c:pt>
                <c:pt idx="4">
                  <c:v>1.32447</c:v>
                </c:pt>
                <c:pt idx="5">
                  <c:v>1.2688200000000001</c:v>
                </c:pt>
                <c:pt idx="6">
                  <c:v>1.446529</c:v>
                </c:pt>
                <c:pt idx="7">
                  <c:v>1.42835</c:v>
                </c:pt>
                <c:pt idx="8">
                  <c:v>1.376781</c:v>
                </c:pt>
              </c:numCache>
            </c:numRef>
          </c:yVal>
          <c:smooth val="0"/>
        </c:ser>
        <c:ser>
          <c:idx val="1"/>
          <c:order val="1"/>
          <c:tx>
            <c:v>model</c:v>
          </c:tx>
          <c:spPr>
            <a:ln w="25400" cap="rnd">
              <a:solidFill>
                <a:schemeClr val="tx1"/>
              </a:solidFill>
              <a:prstDash val="dash"/>
              <a:round/>
            </a:ln>
            <a:effectLst/>
          </c:spPr>
          <c:marker>
            <c:symbol val="none"/>
          </c:marker>
          <c:xVal>
            <c:numRef>
              <c:f>Sheet2!$B$30:$B$38</c:f>
              <c:numCache>
                <c:formatCode>0.00</c:formatCode>
                <c:ptCount val="9"/>
                <c:pt idx="0">
                  <c:v>17.26875000000291</c:v>
                </c:pt>
                <c:pt idx="1">
                  <c:v>23.198611111110949</c:v>
                </c:pt>
                <c:pt idx="2">
                  <c:v>26.329166666662786</c:v>
                </c:pt>
                <c:pt idx="3">
                  <c:v>29.177777777775191</c:v>
                </c:pt>
                <c:pt idx="4">
                  <c:v>33.25362268518802</c:v>
                </c:pt>
                <c:pt idx="5">
                  <c:v>37.099999999998545</c:v>
                </c:pt>
                <c:pt idx="6">
                  <c:v>39.224999999998545</c:v>
                </c:pt>
                <c:pt idx="7">
                  <c:v>42.347222222218988</c:v>
                </c:pt>
                <c:pt idx="8">
                  <c:v>45.235416666662786</c:v>
                </c:pt>
              </c:numCache>
            </c:numRef>
          </c:xVal>
          <c:yVal>
            <c:numRef>
              <c:f>'Rn-Ra-ema'!$C$54:$C$62</c:f>
              <c:numCache>
                <c:formatCode>0.00E+00</c:formatCode>
                <c:ptCount val="9"/>
                <c:pt idx="0">
                  <c:v>0.26536103608869149</c:v>
                </c:pt>
                <c:pt idx="1">
                  <c:v>0.99027111140402735</c:v>
                </c:pt>
                <c:pt idx="2">
                  <c:v>1.155824562346544</c:v>
                </c:pt>
                <c:pt idx="3">
                  <c:v>1.2441900741351668</c:v>
                </c:pt>
                <c:pt idx="4">
                  <c:v>1.3132949211090306</c:v>
                </c:pt>
                <c:pt idx="5">
                  <c:v>1.3454782146322022</c:v>
                </c:pt>
                <c:pt idx="6">
                  <c:v>1.3557983686924793</c:v>
                </c:pt>
                <c:pt idx="7">
                  <c:v>1.365377000679084</c:v>
                </c:pt>
                <c:pt idx="8">
                  <c:v>1.3705620385102752</c:v>
                </c:pt>
              </c:numCache>
            </c:numRef>
          </c:yVal>
          <c:smooth val="0"/>
        </c:ser>
        <c:dLbls>
          <c:showLegendKey val="0"/>
          <c:showVal val="0"/>
          <c:showCatName val="0"/>
          <c:showSerName val="0"/>
          <c:showPercent val="0"/>
          <c:showBubbleSize val="0"/>
        </c:dLbls>
        <c:axId val="241119000"/>
        <c:axId val="241115080"/>
      </c:scatterChart>
      <c:valAx>
        <c:axId val="241119000"/>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b="1"/>
                  <a:t>Time (days)</a:t>
                </a: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41115080"/>
        <c:crosses val="autoZero"/>
        <c:crossBetween val="midCat"/>
      </c:valAx>
      <c:valAx>
        <c:axId val="241115080"/>
        <c:scaling>
          <c:orientation val="minMax"/>
        </c:scaling>
        <c:delete val="0"/>
        <c:axPos val="l"/>
        <c:title>
          <c:tx>
            <c:rich>
              <a:bodyPr rot="-54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b="1" dirty="0" smtClean="0"/>
                  <a:t>pCi/L</a:t>
                </a:r>
                <a:endParaRPr lang="en-US" b="1" dirty="0"/>
              </a:p>
            </c:rich>
          </c:tx>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41119000"/>
        <c:crosses val="autoZero"/>
        <c:crossBetween val="midCat"/>
      </c:valAx>
      <c:spPr>
        <a:noFill/>
        <a:ln w="25400">
          <a:solidFill>
            <a:schemeClr val="tx1"/>
          </a:solidFill>
        </a:ln>
        <a:effectLst/>
      </c:spPr>
    </c:plotArea>
    <c:legend>
      <c:legendPos val="r"/>
      <c:layout>
        <c:manualLayout>
          <c:xMode val="edge"/>
          <c:yMode val="edge"/>
          <c:x val="0.73611594811243419"/>
          <c:y val="0.6950076113096324"/>
          <c:w val="0.20088415099708368"/>
          <c:h val="0.1190881011079939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w="9525" cap="flat" cmpd="sng" algn="ctr">
      <a:noFill/>
      <a:round/>
    </a:ln>
    <a:effectLst/>
  </c:spPr>
  <c:txPr>
    <a:bodyPr/>
    <a:lstStyle/>
    <a:p>
      <a:pPr>
        <a:defRPr sz="24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2800" baseline="30000" dirty="0" smtClean="0"/>
              <a:t>224</a:t>
            </a:r>
            <a:r>
              <a:rPr lang="en-US" sz="2800" baseline="0" dirty="0" smtClean="0"/>
              <a:t>Ra</a:t>
            </a:r>
            <a:r>
              <a:rPr lang="en-US" sz="2800" dirty="0" smtClean="0"/>
              <a:t>, </a:t>
            </a:r>
            <a:r>
              <a:rPr lang="en-US" sz="2800" dirty="0"/>
              <a:t>Shale</a:t>
            </a:r>
          </a:p>
        </c:rich>
      </c:tx>
      <c:layout>
        <c:manualLayout>
          <c:xMode val="edge"/>
          <c:yMode val="edge"/>
          <c:x val="0.15687186955727195"/>
          <c:y val="4.6799124806923248E-2"/>
        </c:manualLayout>
      </c:layout>
      <c:overlay val="0"/>
      <c:spPr>
        <a:solidFill>
          <a:schemeClr val="accent2">
            <a:lumMod val="40000"/>
            <a:lumOff val="60000"/>
          </a:schemeClr>
        </a:solidFill>
        <a:ln>
          <a:noFill/>
        </a:ln>
        <a:effectLst/>
      </c:spPr>
      <c:txPr>
        <a:bodyPr rot="0" spcFirstLastPara="1" vertOverflow="ellipsis" vert="horz" wrap="square" anchor="ctr" anchorCtr="1"/>
        <a:lstStyle/>
        <a:p>
          <a:pPr>
            <a:defRPr sz="28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5215881670663439"/>
          <c:y val="3.909740449110527E-2"/>
          <c:w val="0.80617445446849134"/>
          <c:h val="0.80942111402741324"/>
        </c:manualLayout>
      </c:layout>
      <c:scatterChart>
        <c:scatterStyle val="lineMarker"/>
        <c:varyColors val="0"/>
        <c:ser>
          <c:idx val="0"/>
          <c:order val="0"/>
          <c:tx>
            <c:v>Data</c:v>
          </c:tx>
          <c:spPr>
            <a:ln w="19050" cap="rnd">
              <a:noFill/>
              <a:round/>
            </a:ln>
            <a:effectLst/>
          </c:spPr>
          <c:marker>
            <c:symbol val="diamond"/>
            <c:size val="20"/>
            <c:spPr>
              <a:solidFill>
                <a:schemeClr val="accent5">
                  <a:lumMod val="50000"/>
                </a:schemeClr>
              </a:solidFill>
              <a:ln w="9525">
                <a:solidFill>
                  <a:schemeClr val="accent5">
                    <a:lumMod val="50000"/>
                  </a:schemeClr>
                </a:solidFill>
              </a:ln>
              <a:effectLst/>
            </c:spPr>
          </c:marker>
          <c:errBars>
            <c:errDir val="y"/>
            <c:errBarType val="both"/>
            <c:errValType val="cust"/>
            <c:noEndCap val="0"/>
            <c:plus>
              <c:numRef>
                <c:f>'Ra-Pb-recoil'!$E$58:$E$66</c:f>
                <c:numCache>
                  <c:formatCode>General</c:formatCode>
                  <c:ptCount val="9"/>
                  <c:pt idx="0">
                    <c:v>0.18995200000000001</c:v>
                  </c:pt>
                  <c:pt idx="1">
                    <c:v>0.17919300000000002</c:v>
                  </c:pt>
                  <c:pt idx="2">
                    <c:v>0.17437000000000002</c:v>
                  </c:pt>
                  <c:pt idx="3">
                    <c:v>0.19663</c:v>
                  </c:pt>
                  <c:pt idx="4">
                    <c:v>0.20405000000000001</c:v>
                  </c:pt>
                  <c:pt idx="5">
                    <c:v>0.19663</c:v>
                  </c:pt>
                  <c:pt idx="6">
                    <c:v>0.13986699999999999</c:v>
                  </c:pt>
                  <c:pt idx="7">
                    <c:v>0.200711</c:v>
                  </c:pt>
                  <c:pt idx="8">
                    <c:v>0.20034000000000002</c:v>
                  </c:pt>
                </c:numCache>
              </c:numRef>
            </c:plus>
            <c:minus>
              <c:numRef>
                <c:f>'Ra-Pb-recoil'!$E$58:$E$66</c:f>
                <c:numCache>
                  <c:formatCode>General</c:formatCode>
                  <c:ptCount val="9"/>
                  <c:pt idx="0">
                    <c:v>0.18995200000000001</c:v>
                  </c:pt>
                  <c:pt idx="1">
                    <c:v>0.17919300000000002</c:v>
                  </c:pt>
                  <c:pt idx="2">
                    <c:v>0.17437000000000002</c:v>
                  </c:pt>
                  <c:pt idx="3">
                    <c:v>0.19663</c:v>
                  </c:pt>
                  <c:pt idx="4">
                    <c:v>0.20405000000000001</c:v>
                  </c:pt>
                  <c:pt idx="5">
                    <c:v>0.19663</c:v>
                  </c:pt>
                  <c:pt idx="6">
                    <c:v>0.13986699999999999</c:v>
                  </c:pt>
                  <c:pt idx="7">
                    <c:v>0.200711</c:v>
                  </c:pt>
                  <c:pt idx="8">
                    <c:v>0.20034000000000002</c:v>
                  </c:pt>
                </c:numCache>
              </c:numRef>
            </c:minus>
            <c:spPr>
              <a:noFill/>
              <a:ln w="25400" cap="flat" cmpd="sng" algn="ctr">
                <a:solidFill>
                  <a:schemeClr val="tx1"/>
                </a:solidFill>
                <a:round/>
              </a:ln>
              <a:effectLst/>
            </c:spPr>
          </c:errBars>
          <c:xVal>
            <c:numRef>
              <c:f>Sheet3!$B$29:$B$38</c:f>
              <c:numCache>
                <c:formatCode>0.00</c:formatCode>
                <c:ptCount val="10"/>
                <c:pt idx="0">
                  <c:v>10.109722222223354</c:v>
                </c:pt>
                <c:pt idx="1">
                  <c:v>13.93472222222772</c:v>
                </c:pt>
                <c:pt idx="2">
                  <c:v>16.188194444446708</c:v>
                </c:pt>
                <c:pt idx="3">
                  <c:v>24.141666666670062</c:v>
                </c:pt>
                <c:pt idx="4">
                  <c:v>28.099305555559113</c:v>
                </c:pt>
                <c:pt idx="5">
                  <c:v>32.166666666671517</c:v>
                </c:pt>
                <c:pt idx="6">
                  <c:v>35.348611111112405</c:v>
                </c:pt>
                <c:pt idx="7">
                  <c:v>38.088194444448163</c:v>
                </c:pt>
                <c:pt idx="8">
                  <c:v>40.977777777778101</c:v>
                </c:pt>
                <c:pt idx="9">
                  <c:v>43.974305555559113</c:v>
                </c:pt>
              </c:numCache>
            </c:numRef>
          </c:xVal>
          <c:yVal>
            <c:numRef>
              <c:f>'Ra-Pb-recoil'!$B$58:$B$66</c:f>
              <c:numCache>
                <c:formatCode>0.00E+00</c:formatCode>
                <c:ptCount val="9"/>
                <c:pt idx="0">
                  <c:v>0.68264000000000002</c:v>
                </c:pt>
                <c:pt idx="1">
                  <c:v>0.5602100000000001</c:v>
                </c:pt>
                <c:pt idx="2">
                  <c:v>0.6492500000000001</c:v>
                </c:pt>
                <c:pt idx="3">
                  <c:v>0.64554</c:v>
                </c:pt>
                <c:pt idx="4">
                  <c:v>0.68635000000000002</c:v>
                </c:pt>
                <c:pt idx="5">
                  <c:v>0.79022999999999999</c:v>
                </c:pt>
                <c:pt idx="6">
                  <c:v>0.72716000000000003</c:v>
                </c:pt>
                <c:pt idx="7">
                  <c:v>0.79764999999999997</c:v>
                </c:pt>
                <c:pt idx="8">
                  <c:v>0.84588000000000008</c:v>
                </c:pt>
              </c:numCache>
            </c:numRef>
          </c:yVal>
          <c:smooth val="0"/>
        </c:ser>
        <c:ser>
          <c:idx val="1"/>
          <c:order val="1"/>
          <c:tx>
            <c:v>Model</c:v>
          </c:tx>
          <c:spPr>
            <a:ln w="25400" cap="rnd">
              <a:solidFill>
                <a:schemeClr val="tx1"/>
              </a:solidFill>
              <a:prstDash val="dash"/>
              <a:round/>
            </a:ln>
            <a:effectLst/>
          </c:spPr>
          <c:marker>
            <c:symbol val="none"/>
          </c:marker>
          <c:xVal>
            <c:numRef>
              <c:f>Sheet3!$B$29:$B$38</c:f>
              <c:numCache>
                <c:formatCode>0.00</c:formatCode>
                <c:ptCount val="10"/>
                <c:pt idx="0">
                  <c:v>10.109722222223354</c:v>
                </c:pt>
                <c:pt idx="1">
                  <c:v>13.93472222222772</c:v>
                </c:pt>
                <c:pt idx="2">
                  <c:v>16.188194444446708</c:v>
                </c:pt>
                <c:pt idx="3">
                  <c:v>24.141666666670062</c:v>
                </c:pt>
                <c:pt idx="4">
                  <c:v>28.099305555559113</c:v>
                </c:pt>
                <c:pt idx="5">
                  <c:v>32.166666666671517</c:v>
                </c:pt>
                <c:pt idx="6">
                  <c:v>35.348611111112405</c:v>
                </c:pt>
                <c:pt idx="7">
                  <c:v>38.088194444448163</c:v>
                </c:pt>
                <c:pt idx="8">
                  <c:v>40.977777777778101</c:v>
                </c:pt>
                <c:pt idx="9">
                  <c:v>43.974305555559113</c:v>
                </c:pt>
              </c:numCache>
            </c:numRef>
          </c:xVal>
          <c:yVal>
            <c:numRef>
              <c:f>'Ra-Pb-recoil'!$C$58:$C$66</c:f>
              <c:numCache>
                <c:formatCode>0.00E+00</c:formatCode>
                <c:ptCount val="9"/>
                <c:pt idx="0">
                  <c:v>0.21090010736748471</c:v>
                </c:pt>
                <c:pt idx="1">
                  <c:v>0.57232881918823653</c:v>
                </c:pt>
                <c:pt idx="2">
                  <c:v>0.6432104057160728</c:v>
                </c:pt>
                <c:pt idx="3">
                  <c:v>0.69930605616795549</c:v>
                </c:pt>
                <c:pt idx="4">
                  <c:v>0.70214695237823121</c:v>
                </c:pt>
                <c:pt idx="5">
                  <c:v>0.70287703637232679</c:v>
                </c:pt>
                <c:pt idx="6">
                  <c:v>0.70303469471848568</c:v>
                </c:pt>
                <c:pt idx="7">
                  <c:v>0.70308273118193165</c:v>
                </c:pt>
                <c:pt idx="8">
                  <c:v>0.70310191701739833</c:v>
                </c:pt>
              </c:numCache>
            </c:numRef>
          </c:yVal>
          <c:smooth val="0"/>
        </c:ser>
        <c:dLbls>
          <c:showLegendKey val="0"/>
          <c:showVal val="0"/>
          <c:showCatName val="0"/>
          <c:showSerName val="0"/>
          <c:showPercent val="0"/>
          <c:showBubbleSize val="0"/>
        </c:dLbls>
        <c:axId val="241120176"/>
        <c:axId val="241121352"/>
      </c:scatterChart>
      <c:valAx>
        <c:axId val="241120176"/>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b="1"/>
                  <a:t>Time (days)</a:t>
                </a: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41121352"/>
        <c:crosses val="autoZero"/>
        <c:crossBetween val="midCat"/>
      </c:valAx>
      <c:valAx>
        <c:axId val="241121352"/>
        <c:scaling>
          <c:orientation val="minMax"/>
        </c:scaling>
        <c:delete val="0"/>
        <c:axPos val="l"/>
        <c:title>
          <c:tx>
            <c:rich>
              <a:bodyPr rot="-54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b="1" dirty="0" smtClean="0"/>
                  <a:t>pCi/L</a:t>
                </a:r>
                <a:endParaRPr lang="en-US" b="1" dirty="0"/>
              </a:p>
            </c:rich>
          </c:tx>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41120176"/>
        <c:crosses val="autoZero"/>
        <c:crossBetween val="midCat"/>
      </c:valAx>
      <c:spPr>
        <a:noFill/>
        <a:ln w="25400">
          <a:solidFill>
            <a:schemeClr val="tx1"/>
          </a:solidFill>
        </a:ln>
        <a:effectLst/>
      </c:spPr>
    </c:plotArea>
    <c:legend>
      <c:legendPos val="r"/>
      <c:layout>
        <c:manualLayout>
          <c:xMode val="edge"/>
          <c:yMode val="edge"/>
          <c:x val="0.37311632659911315"/>
          <c:y val="5.0751528136273823E-2"/>
          <c:w val="0.19201385133497181"/>
          <c:h val="0.1497568419508582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w="9525" cap="flat" cmpd="sng" algn="ctr">
      <a:noFill/>
      <a:round/>
    </a:ln>
    <a:effectLst/>
  </c:spPr>
  <c:txPr>
    <a:bodyPr/>
    <a:lstStyle/>
    <a:p>
      <a:pPr>
        <a:defRPr sz="24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7183123"/>
            <a:ext cx="37307520" cy="1528064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23053043"/>
            <a:ext cx="32918400" cy="1059687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165191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418185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336800"/>
            <a:ext cx="946404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2336800"/>
            <a:ext cx="2784348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396343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247368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10942333"/>
            <a:ext cx="37856160" cy="18257517"/>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9372573"/>
            <a:ext cx="37856160" cy="960119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E538C-A645-4A61-8061-296E55B8BFF2}"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284638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11684000"/>
            <a:ext cx="1865376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11684000"/>
            <a:ext cx="1865376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9E538C-A645-4A61-8061-296E55B8BFF2}"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12837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336810"/>
            <a:ext cx="3785616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10759443"/>
            <a:ext cx="18568032"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6032480"/>
            <a:ext cx="18568032"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10759443"/>
            <a:ext cx="18659477"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6032480"/>
            <a:ext cx="18659477"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9E538C-A645-4A61-8061-296E55B8BFF2}"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371412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9E538C-A645-4A61-8061-296E55B8BFF2}" type="datetimeFigureOut">
              <a:rPr lang="en-US" smtClean="0"/>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78418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E538C-A645-4A61-8061-296E55B8BFF2}" type="datetimeFigureOut">
              <a:rPr lang="en-US" smtClean="0"/>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309931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6319530"/>
            <a:ext cx="22219920" cy="311912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538C-A645-4A61-8061-296E55B8BFF2}"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2722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6319530"/>
            <a:ext cx="22219920" cy="311912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538C-A645-4A61-8061-296E55B8BFF2}"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134760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336810"/>
            <a:ext cx="3785616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11684000"/>
            <a:ext cx="3785616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40680650"/>
            <a:ext cx="9875520" cy="2336800"/>
          </a:xfrm>
          <a:prstGeom prst="rect">
            <a:avLst/>
          </a:prstGeom>
        </p:spPr>
        <p:txBody>
          <a:bodyPr vert="horz" lIns="91440" tIns="45720" rIns="91440" bIns="45720" rtlCol="0" anchor="ctr"/>
          <a:lstStyle>
            <a:lvl1pPr algn="l">
              <a:defRPr sz="5760">
                <a:solidFill>
                  <a:schemeClr val="tx1">
                    <a:tint val="75000"/>
                  </a:schemeClr>
                </a:solidFill>
              </a:defRPr>
            </a:lvl1pPr>
          </a:lstStyle>
          <a:p>
            <a:fld id="{849E538C-A645-4A61-8061-296E55B8BFF2}" type="datetimeFigureOut">
              <a:rPr lang="en-US" smtClean="0"/>
              <a:t>3/1/2017</a:t>
            </a:fld>
            <a:endParaRPr lang="en-US"/>
          </a:p>
        </p:txBody>
      </p:sp>
      <p:sp>
        <p:nvSpPr>
          <p:cNvPr id="5" name="Footer Placeholder 4"/>
          <p:cNvSpPr>
            <a:spLocks noGrp="1"/>
          </p:cNvSpPr>
          <p:nvPr>
            <p:ph type="ftr" sz="quarter" idx="3"/>
          </p:nvPr>
        </p:nvSpPr>
        <p:spPr>
          <a:xfrm>
            <a:off x="14538960" y="40680650"/>
            <a:ext cx="14813280" cy="23368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0680650"/>
            <a:ext cx="9875520" cy="2336800"/>
          </a:xfrm>
          <a:prstGeom prst="rect">
            <a:avLst/>
          </a:prstGeom>
        </p:spPr>
        <p:txBody>
          <a:bodyPr vert="horz" lIns="91440" tIns="45720" rIns="91440" bIns="45720" rtlCol="0" anchor="ctr"/>
          <a:lstStyle>
            <a:lvl1pPr algn="r">
              <a:defRPr sz="5760">
                <a:solidFill>
                  <a:schemeClr val="tx1">
                    <a:tint val="75000"/>
                  </a:schemeClr>
                </a:solidFill>
              </a:defRPr>
            </a:lvl1pPr>
          </a:lstStyle>
          <a:p>
            <a:fld id="{2BE1A122-46CA-43EF-850B-B06C3BF0192B}" type="slidenum">
              <a:rPr lang="en-US" smtClean="0"/>
              <a:t>‹#›</a:t>
            </a:fld>
            <a:endParaRPr lang="en-US"/>
          </a:p>
        </p:txBody>
      </p:sp>
    </p:spTree>
    <p:extLst>
      <p:ext uri="{BB962C8B-B14F-4D97-AF65-F5344CB8AC3E}">
        <p14:creationId xmlns:p14="http://schemas.microsoft.com/office/powerpoint/2010/main" val="110926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tiff"/><Relationship Id="rId39" Type="http://schemas.openxmlformats.org/officeDocument/2006/relationships/image" Target="../media/image19.png"/><Relationship Id="rId3" Type="http://schemas.openxmlformats.org/officeDocument/2006/relationships/image" Target="../media/image2.jpeg"/><Relationship Id="rId34" Type="http://schemas.openxmlformats.org/officeDocument/2006/relationships/image" Target="../media/image16.png"/><Relationship Id="rId42"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0.tiff"/><Relationship Id="rId33" Type="http://schemas.openxmlformats.org/officeDocument/2006/relationships/chart" Target="../charts/chart2.xml"/><Relationship Id="rId38" Type="http://schemas.openxmlformats.org/officeDocument/2006/relationships/image" Target="../media/image15.png"/><Relationship Id="rId2" Type="http://schemas.openxmlformats.org/officeDocument/2006/relationships/image" Target="../media/image1.jpeg"/><Relationship Id="rId16" Type="http://schemas.openxmlformats.org/officeDocument/2006/relationships/chart" Target="../charts/chart1.xml"/><Relationship Id="rId41"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jpg"/><Relationship Id="rId32" Type="http://schemas.openxmlformats.org/officeDocument/2006/relationships/image" Target="../media/image14.tif"/><Relationship Id="rId37" Type="http://schemas.openxmlformats.org/officeDocument/2006/relationships/image" Target="../media/image18.png"/><Relationship Id="rId40" Type="http://schemas.openxmlformats.org/officeDocument/2006/relationships/image" Target="../media/image23.png"/><Relationship Id="rId5" Type="http://schemas.openxmlformats.org/officeDocument/2006/relationships/image" Target="../media/image4.jpeg"/><Relationship Id="rId15" Type="http://schemas.openxmlformats.org/officeDocument/2006/relationships/image" Target="../media/image13.tiff"/><Relationship Id="rId36" Type="http://schemas.openxmlformats.org/officeDocument/2006/relationships/chart" Target="../charts/chart3.xml"/><Relationship Id="rId10" Type="http://schemas.microsoft.com/office/2007/relationships/hdphoto" Target="../media/hdphoto1.wdp"/><Relationship Id="rId19" Type="http://schemas.openxmlformats.org/officeDocument/2006/relationships/chart" Target="../charts/chart1.xml"/><Relationship Id="rId31" Type="http://schemas.openxmlformats.org/officeDocument/2006/relationships/image" Target="../media/image22.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2.jpg"/><Relationship Id="rId30" Type="http://schemas.openxmlformats.org/officeDocument/2006/relationships/image" Target="../media/image21.png"/><Relationship Id="rId3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43891200" cy="5403102"/>
          </a:xfrm>
          <a:prstGeom prst="rect">
            <a:avLst/>
          </a:prstGeom>
          <a:solidFill>
            <a:srgbClr val="5D9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88451" y="487956"/>
            <a:ext cx="34565997" cy="2954655"/>
          </a:xfrm>
          <a:prstGeom prst="rect">
            <a:avLst/>
          </a:prstGeom>
          <a:noFill/>
        </p:spPr>
        <p:txBody>
          <a:bodyPr wrap="square" rtlCol="0">
            <a:spAutoFit/>
          </a:bodyPr>
          <a:lstStyle/>
          <a:p>
            <a:pPr algn="ctr"/>
            <a:r>
              <a:rPr lang="en-US" sz="6600" b="1" dirty="0" smtClean="0">
                <a:solidFill>
                  <a:schemeClr val="bg1"/>
                </a:solidFill>
                <a:latin typeface="Times New Roman" panose="02020603050405020304" pitchFamily="18" charset="0"/>
                <a:cs typeface="Times New Roman" panose="02020603050405020304" pitchFamily="18" charset="0"/>
              </a:rPr>
              <a:t>In-Situ and Above-Ground Chemical Oxidation Strategies for Treating Hazardous </a:t>
            </a:r>
            <a:r>
              <a:rPr lang="en-US" sz="6600" b="1" dirty="0" err="1" smtClean="0">
                <a:solidFill>
                  <a:schemeClr val="bg1"/>
                </a:solidFill>
                <a:latin typeface="Times New Roman" panose="02020603050405020304" pitchFamily="18" charset="0"/>
                <a:cs typeface="Times New Roman" panose="02020603050405020304" pitchFamily="18" charset="0"/>
              </a:rPr>
              <a:t>Flowback</a:t>
            </a:r>
            <a:r>
              <a:rPr lang="en-US" sz="6600" b="1" dirty="0" smtClean="0">
                <a:solidFill>
                  <a:schemeClr val="bg1"/>
                </a:solidFill>
                <a:latin typeface="Times New Roman" panose="02020603050405020304" pitchFamily="18" charset="0"/>
                <a:cs typeface="Times New Roman" panose="02020603050405020304" pitchFamily="18" charset="0"/>
              </a:rPr>
              <a:t> Water Generated from Hydraulic Fracturing:</a:t>
            </a:r>
          </a:p>
          <a:p>
            <a:pPr algn="ctr"/>
            <a:r>
              <a:rPr lang="en-US" sz="5400" b="1" dirty="0" smtClean="0">
                <a:solidFill>
                  <a:schemeClr val="bg1"/>
                </a:solidFill>
                <a:latin typeface="Times New Roman" panose="02020603050405020304" pitchFamily="18" charset="0"/>
                <a:cs typeface="Times New Roman" panose="02020603050405020304" pitchFamily="18" charset="0"/>
              </a:rPr>
              <a:t>Mineralogical mechanisms controlling radium retention and release</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83737" y="15896367"/>
            <a:ext cx="16802693" cy="6986528"/>
          </a:xfrm>
          <a:prstGeom prst="rect">
            <a:avLst/>
          </a:prstGeom>
        </p:spPr>
        <p:txBody>
          <a:bodyPr wrap="square">
            <a:spAutoFit/>
          </a:bodyPr>
          <a:lstStyle/>
          <a:p>
            <a:pPr algn="just"/>
            <a:r>
              <a:rPr lang="en-US" sz="2800" dirty="0" err="1" smtClean="0">
                <a:solidFill>
                  <a:srgbClr val="000000"/>
                </a:solidFill>
                <a:latin typeface="Times New Roman" panose="02020603050405020304" pitchFamily="18" charset="0"/>
                <a:cs typeface="Times New Roman" panose="02020603050405020304" pitchFamily="18" charset="0"/>
              </a:rPr>
              <a:t>Flowback</a:t>
            </a:r>
            <a:r>
              <a:rPr lang="en-US" sz="2800" dirty="0" smtClean="0">
                <a:solidFill>
                  <a:srgbClr val="000000"/>
                </a:solidFill>
                <a:latin typeface="Times New Roman" panose="02020603050405020304" pitchFamily="18" charset="0"/>
                <a:cs typeface="Times New Roman" panose="02020603050405020304" pitchFamily="18" charset="0"/>
              </a:rPr>
              <a:t> and produced water (referred to as </a:t>
            </a:r>
            <a:r>
              <a:rPr lang="en-US" sz="2800" dirty="0" err="1" smtClean="0">
                <a:solidFill>
                  <a:srgbClr val="000000"/>
                </a:solidFill>
                <a:latin typeface="Times New Roman" panose="02020603050405020304" pitchFamily="18" charset="0"/>
                <a:cs typeface="Times New Roman" panose="02020603050405020304" pitchFamily="18" charset="0"/>
              </a:rPr>
              <a:t>flowback</a:t>
            </a:r>
            <a:r>
              <a:rPr lang="en-US" sz="2800" dirty="0" smtClean="0">
                <a:solidFill>
                  <a:srgbClr val="000000"/>
                </a:solidFill>
                <a:latin typeface="Times New Roman" panose="02020603050405020304" pitchFamily="18" charset="0"/>
                <a:cs typeface="Times New Roman" panose="02020603050405020304" pitchFamily="18" charset="0"/>
              </a:rPr>
              <a:t> water) resulting from hydraulic fracturing contains a complex milieu of anthropogenic and natural chemical constituents including naturally occurring toxic inorganic elements such as strontium, barium and naturally occurring radioactive materials such as </a:t>
            </a:r>
            <a:r>
              <a:rPr lang="en-US" sz="2800" baseline="30000" dirty="0" smtClean="0">
                <a:solidFill>
                  <a:srgbClr val="000000"/>
                </a:solidFill>
                <a:latin typeface="Times New Roman" panose="02020603050405020304" pitchFamily="18" charset="0"/>
                <a:cs typeface="Times New Roman" panose="02020603050405020304" pitchFamily="18" charset="0"/>
              </a:rPr>
              <a:t>226</a:t>
            </a:r>
            <a:r>
              <a:rPr lang="en-US" sz="2800" dirty="0" smtClean="0">
                <a:solidFill>
                  <a:srgbClr val="000000"/>
                </a:solidFill>
                <a:latin typeface="Times New Roman" panose="02020603050405020304" pitchFamily="18" charset="0"/>
                <a:cs typeface="Times New Roman" panose="02020603050405020304" pitchFamily="18" charset="0"/>
              </a:rPr>
              <a:t>Radium. Typical produced water concentrations of </a:t>
            </a:r>
            <a:r>
              <a:rPr lang="en-US" sz="2800" baseline="30000" dirty="0" smtClean="0">
                <a:solidFill>
                  <a:srgbClr val="000000"/>
                </a:solidFill>
                <a:latin typeface="Times New Roman" panose="02020603050405020304" pitchFamily="18" charset="0"/>
                <a:cs typeface="Times New Roman" panose="02020603050405020304" pitchFamily="18" charset="0"/>
              </a:rPr>
              <a:t>226</a:t>
            </a:r>
            <a:r>
              <a:rPr lang="en-US" sz="2800" dirty="0" smtClean="0">
                <a:solidFill>
                  <a:srgbClr val="000000"/>
                </a:solidFill>
                <a:latin typeface="Times New Roman" panose="02020603050405020304" pitchFamily="18" charset="0"/>
                <a:cs typeface="Times New Roman" panose="02020603050405020304" pitchFamily="18" charset="0"/>
              </a:rPr>
              <a:t>Ra range from 3-10,000 pCi/L, often exceeding the EPA drinking water standard of 5 pCi/L. Radium isotopes are naturally sourced to solution by radioactive decay of the parent products uranium and thorium, where alpha recoil liberates Ra isotopes from aquifer solids. They then accumulate until they are removed by hydrologic flushing or they reach secular equilibrium with the parent isotopes. Once in solution, Ra isotope transport is primarily controlled by sorption to mineral and organic surfaces. To date, there is minimal study of alpha recoil processes that source Ra to solution, nor a comprehensive model of Ra sorption to minerals typically found in the highly saline, anoxic formations. Prediction of these two critical processes will enable the development of methods to reduce or retard Ra associated with </a:t>
            </a:r>
            <a:r>
              <a:rPr lang="en-US" sz="2800" dirty="0" err="1" smtClean="0">
                <a:solidFill>
                  <a:srgbClr val="000000"/>
                </a:solidFill>
                <a:latin typeface="Times New Roman" panose="02020603050405020304" pitchFamily="18" charset="0"/>
                <a:cs typeface="Times New Roman" panose="02020603050405020304" pitchFamily="18" charset="0"/>
              </a:rPr>
              <a:t>flowback</a:t>
            </a:r>
            <a:r>
              <a:rPr lang="en-US" sz="2800" dirty="0" smtClean="0">
                <a:solidFill>
                  <a:srgbClr val="000000"/>
                </a:solidFill>
                <a:latin typeface="Times New Roman" panose="02020603050405020304" pitchFamily="18" charset="0"/>
                <a:cs typeface="Times New Roman" panose="02020603050405020304" pitchFamily="18" charset="0"/>
              </a:rPr>
              <a:t> and produced water. Here we present experimental studies of these two Ra processes, alpha recoil and mineral sorption. We present measurements of Ra alpha recoil fluxes from shale samples in the Marcellus formation, as well as measurements of Ra sorption to key mineral phases found in deep formations. These results suggest that geochemical disturbances associated with hydraulic fracturing injections may drive enhanced release of Ra, but minimization of those disturbances can reduce the total hazard of </a:t>
            </a:r>
            <a:r>
              <a:rPr lang="en-US" sz="2800" dirty="0" err="1" smtClean="0">
                <a:solidFill>
                  <a:srgbClr val="000000"/>
                </a:solidFill>
                <a:latin typeface="Times New Roman" panose="02020603050405020304" pitchFamily="18" charset="0"/>
                <a:cs typeface="Times New Roman" panose="02020603050405020304" pitchFamily="18" charset="0"/>
              </a:rPr>
              <a:t>flowback</a:t>
            </a:r>
            <a:r>
              <a:rPr lang="en-US" sz="2800" dirty="0" smtClean="0">
                <a:solidFill>
                  <a:srgbClr val="000000"/>
                </a:solidFill>
                <a:latin typeface="Times New Roman" panose="02020603050405020304" pitchFamily="18" charset="0"/>
                <a:cs typeface="Times New Roman" panose="02020603050405020304" pitchFamily="18" charset="0"/>
              </a:rPr>
              <a:t> and produced water.</a:t>
            </a:r>
            <a:endParaRPr lang="en-US" sz="2800" dirty="0">
              <a:solidFill>
                <a:srgbClr val="00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6918" y="35518999"/>
            <a:ext cx="8077574" cy="6058181"/>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10302" r="10587" b="8842"/>
          <a:stretch/>
        </p:blipFill>
        <p:spPr>
          <a:xfrm>
            <a:off x="1367457" y="29772310"/>
            <a:ext cx="7993274" cy="4065900"/>
          </a:xfrm>
          <a:prstGeom prst="rect">
            <a:avLst/>
          </a:prstGeom>
        </p:spPr>
      </p:pic>
      <p:sp>
        <p:nvSpPr>
          <p:cNvPr id="13" name="TextBox 12"/>
          <p:cNvSpPr txBox="1"/>
          <p:nvPr/>
        </p:nvSpPr>
        <p:spPr>
          <a:xfrm>
            <a:off x="1196918" y="28162530"/>
            <a:ext cx="4221052" cy="954107"/>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Granite</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BET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2.9 m</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/g</a:t>
            </a:r>
          </a:p>
        </p:txBody>
      </p:sp>
      <p:pic>
        <p:nvPicPr>
          <p:cNvPr id="14" name="Picture 2" descr="IMG_089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0203"/>
          <a:stretch/>
        </p:blipFill>
        <p:spPr bwMode="auto">
          <a:xfrm>
            <a:off x="728813" y="25158279"/>
            <a:ext cx="4089835" cy="300327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l="23009"/>
          <a:stretch/>
        </p:blipFill>
        <p:spPr>
          <a:xfrm>
            <a:off x="5276022" y="25211990"/>
            <a:ext cx="4239239" cy="3097228"/>
          </a:xfrm>
          <a:prstGeom prst="rect">
            <a:avLst/>
          </a:prstGeom>
        </p:spPr>
      </p:pic>
      <p:grpSp>
        <p:nvGrpSpPr>
          <p:cNvPr id="16" name="Group 15"/>
          <p:cNvGrpSpPr/>
          <p:nvPr/>
        </p:nvGrpSpPr>
        <p:grpSpPr>
          <a:xfrm>
            <a:off x="10707503" y="24769877"/>
            <a:ext cx="7501404" cy="5560375"/>
            <a:chOff x="5405013" y="1136"/>
            <a:chExt cx="3864718" cy="3645548"/>
          </a:xfrm>
        </p:grpSpPr>
        <p:pic>
          <p:nvPicPr>
            <p:cNvPr id="17" name="Picture 16"/>
            <p:cNvPicPr>
              <a:picLocks noChangeAspect="1"/>
            </p:cNvPicPr>
            <p:nvPr/>
          </p:nvPicPr>
          <p:blipFill>
            <a:blip r:embed="rId6">
              <a:clrChange>
                <a:clrFrom>
                  <a:srgbClr val="FFFFFF"/>
                </a:clrFrom>
                <a:clrTo>
                  <a:srgbClr val="FFFFFF">
                    <a:alpha val="0"/>
                  </a:srgbClr>
                </a:clrTo>
              </a:clrChange>
            </a:blip>
            <a:stretch>
              <a:fillRect/>
            </a:stretch>
          </p:blipFill>
          <p:spPr>
            <a:xfrm>
              <a:off x="5405013" y="1136"/>
              <a:ext cx="3847553" cy="3645548"/>
            </a:xfrm>
            <a:prstGeom prst="rect">
              <a:avLst/>
            </a:prstGeom>
          </p:spPr>
        </p:pic>
        <p:sp>
          <p:nvSpPr>
            <p:cNvPr id="18" name="TextBox 17"/>
            <p:cNvSpPr txBox="1"/>
            <p:nvPr/>
          </p:nvSpPr>
          <p:spPr>
            <a:xfrm flipH="1">
              <a:off x="7758113" y="1781609"/>
              <a:ext cx="1511618" cy="83309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10mM </a:t>
              </a:r>
              <a:r>
                <a:rPr lang="en-US" sz="2800" dirty="0" err="1">
                  <a:latin typeface="Times New Roman" panose="02020603050405020304" pitchFamily="18" charset="0"/>
                  <a:cs typeface="Times New Roman" panose="02020603050405020304" pitchFamily="18" charset="0"/>
                </a:rPr>
                <a:t>NaCl</a:t>
              </a:r>
              <a:endParaRPr lang="en-US" sz="28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H="1">
              <a:off x="7300913" y="1966274"/>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168647" y="33917529"/>
            <a:ext cx="6498645"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Measured nuclide activities using Gamma-Ray </a:t>
            </a:r>
            <a:r>
              <a:rPr lang="en-US" sz="2800" b="1" dirty="0" smtClean="0">
                <a:latin typeface="Times New Roman" panose="02020603050405020304" pitchFamily="18" charset="0"/>
                <a:cs typeface="Times New Roman" panose="02020603050405020304" pitchFamily="18" charset="0"/>
              </a:rPr>
              <a:t>Spectrometer </a:t>
            </a:r>
            <a:endParaRPr lang="en-US" sz="28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5113414" y="28305815"/>
            <a:ext cx="3530423"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Marcellus </a:t>
            </a:r>
            <a:r>
              <a:rPr lang="en-US" sz="2800" b="1" dirty="0" smtClean="0">
                <a:latin typeface="Times New Roman" panose="02020603050405020304" pitchFamily="18" charset="0"/>
                <a:cs typeface="Times New Roman" panose="02020603050405020304" pitchFamily="18" charset="0"/>
              </a:rPr>
              <a:t>Shale, </a:t>
            </a:r>
            <a:r>
              <a:rPr lang="en-US" sz="2800" b="1" dirty="0">
                <a:latin typeface="Times New Roman" panose="02020603050405020304" pitchFamily="18" charset="0"/>
                <a:cs typeface="Times New Roman" panose="02020603050405020304" pitchFamily="18" charset="0"/>
              </a:rPr>
              <a:t>PA</a:t>
            </a:r>
          </a:p>
          <a:p>
            <a:r>
              <a:rPr lang="en-US" sz="2800" b="1" dirty="0" smtClean="0">
                <a:latin typeface="Times New Roman" panose="02020603050405020304" pitchFamily="18" charset="0"/>
                <a:cs typeface="Times New Roman" panose="02020603050405020304" pitchFamily="18" charset="0"/>
              </a:rPr>
              <a:t>BET 6.5 </a:t>
            </a:r>
            <a:r>
              <a:rPr lang="en-US" sz="2800" b="1" dirty="0">
                <a:latin typeface="Times New Roman" panose="02020603050405020304" pitchFamily="18" charset="0"/>
                <a:cs typeface="Times New Roman" panose="02020603050405020304" pitchFamily="18" charset="0"/>
              </a:rPr>
              <a:t>m</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/g</a:t>
            </a:r>
          </a:p>
        </p:txBody>
      </p:sp>
      <p:graphicFrame>
        <p:nvGraphicFramePr>
          <p:cNvPr id="22" name="Table 21"/>
          <p:cNvGraphicFramePr>
            <a:graphicFrameLocks noGrp="1"/>
          </p:cNvGraphicFramePr>
          <p:nvPr>
            <p:extLst>
              <p:ext uri="{D42A27DB-BD31-4B8C-83A1-F6EECF244321}">
                <p14:modId xmlns:p14="http://schemas.microsoft.com/office/powerpoint/2010/main" val="1525578984"/>
              </p:ext>
            </p:extLst>
          </p:nvPr>
        </p:nvGraphicFramePr>
        <p:xfrm>
          <a:off x="11678016" y="31533712"/>
          <a:ext cx="5418843" cy="2121726"/>
        </p:xfrm>
        <a:graphic>
          <a:graphicData uri="http://schemas.openxmlformats.org/drawingml/2006/table">
            <a:tbl>
              <a:tblPr firstRow="1" bandRow="1">
                <a:tableStyleId>{0E3FDE45-AF77-4B5C-9715-49D594BDF05E}</a:tableStyleId>
              </a:tblPr>
              <a:tblGrid>
                <a:gridCol w="1806281"/>
                <a:gridCol w="1806281"/>
                <a:gridCol w="1806281"/>
              </a:tblGrid>
              <a:tr h="707242">
                <a:tc>
                  <a:txBody>
                    <a:bodyPr/>
                    <a:lstStyle/>
                    <a:p>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U</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Th</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07242">
                <a:tc>
                  <a:txBody>
                    <a:bodyPr/>
                    <a:lstStyle/>
                    <a:p>
                      <a:r>
                        <a:rPr lang="en-US" sz="2800" dirty="0" smtClean="0">
                          <a:latin typeface="Times New Roman" panose="02020603050405020304" pitchFamily="18" charset="0"/>
                          <a:cs typeface="Times New Roman" panose="02020603050405020304" pitchFamily="18" charset="0"/>
                        </a:rPr>
                        <a:t>Granite</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4389854" rtl="0" eaLnBrk="1" fontAlgn="auto" latinLnBrk="0" hangingPunct="1">
                        <a:lnSpc>
                          <a:spcPct val="100000"/>
                        </a:lnSpc>
                        <a:spcBef>
                          <a:spcPts val="0"/>
                        </a:spcBef>
                        <a:spcAft>
                          <a:spcPts val="0"/>
                        </a:spcAft>
                        <a:buClrTx/>
                        <a:buSzTx/>
                        <a:buFontTx/>
                        <a:buNone/>
                        <a:tabLst/>
                        <a:defRPr/>
                      </a:pPr>
                      <a:r>
                        <a:rPr lang="en-US" sz="2800" dirty="0" smtClean="0">
                          <a:latin typeface="Times New Roman" panose="02020603050405020304" pitchFamily="18" charset="0"/>
                          <a:cs typeface="Times New Roman" panose="02020603050405020304" pitchFamily="18" charset="0"/>
                        </a:rPr>
                        <a:t>3.38</a:t>
                      </a:r>
                      <a:r>
                        <a:rPr lang="en-US" sz="2800" baseline="0" dirty="0" smtClean="0">
                          <a:latin typeface="Times New Roman" panose="02020603050405020304" pitchFamily="18" charset="0"/>
                          <a:cs typeface="Times New Roman" panose="02020603050405020304" pitchFamily="18" charset="0"/>
                        </a:rPr>
                        <a:t> % </a:t>
                      </a:r>
                      <a:r>
                        <a:rPr lang="en-US" sz="2800" baseline="0" dirty="0" err="1" smtClean="0">
                          <a:latin typeface="Times New Roman" panose="02020603050405020304" pitchFamily="18" charset="0"/>
                          <a:cs typeface="Times New Roman" panose="02020603050405020304" pitchFamily="18" charset="0"/>
                        </a:rPr>
                        <a:t>wt</a:t>
                      </a:r>
                      <a:endParaRPr lang="en-US" sz="280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0.75 % </a:t>
                      </a:r>
                      <a:r>
                        <a:rPr lang="en-US" sz="2800" dirty="0" err="1" smtClean="0">
                          <a:latin typeface="Times New Roman" panose="02020603050405020304" pitchFamily="18" charset="0"/>
                          <a:cs typeface="Times New Roman" panose="02020603050405020304" pitchFamily="18" charset="0"/>
                        </a:rPr>
                        <a:t>wt</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07242">
                <a:tc>
                  <a:txBody>
                    <a:bodyPr/>
                    <a:lstStyle/>
                    <a:p>
                      <a:r>
                        <a:rPr lang="en-US" sz="2800" dirty="0" smtClean="0">
                          <a:latin typeface="Times New Roman" panose="02020603050405020304" pitchFamily="18" charset="0"/>
                          <a:cs typeface="Times New Roman" panose="02020603050405020304" pitchFamily="18" charset="0"/>
                        </a:rPr>
                        <a:t>Shale </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18.97 ppm</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8.2</a:t>
                      </a:r>
                      <a:r>
                        <a:rPr lang="en-US" sz="2800" baseline="0" dirty="0" smtClean="0">
                          <a:latin typeface="Times New Roman" panose="02020603050405020304" pitchFamily="18" charset="0"/>
                          <a:cs typeface="Times New Roman" panose="02020603050405020304" pitchFamily="18" charset="0"/>
                        </a:rPr>
                        <a:t> ppm</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23" name="TextBox 22"/>
          <p:cNvSpPr txBox="1"/>
          <p:nvPr/>
        </p:nvSpPr>
        <p:spPr>
          <a:xfrm>
            <a:off x="11678016" y="30081004"/>
            <a:ext cx="5410364" cy="1384995"/>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U-Th concentration in acid digested samples as measured by ICP-MS*</a:t>
            </a:r>
          </a:p>
        </p:txBody>
      </p:sp>
      <p:sp>
        <p:nvSpPr>
          <p:cNvPr id="24" name="TextBox 23"/>
          <p:cNvSpPr txBox="1"/>
          <p:nvPr/>
        </p:nvSpPr>
        <p:spPr>
          <a:xfrm>
            <a:off x="11814652" y="34104362"/>
            <a:ext cx="5706332"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USGS SBC-1 is used as a reference material for ICP-MS analysis</a:t>
            </a:r>
          </a:p>
        </p:txBody>
      </p:sp>
      <p:sp>
        <p:nvSpPr>
          <p:cNvPr id="29" name="TextBox 28"/>
          <p:cNvSpPr txBox="1"/>
          <p:nvPr/>
        </p:nvSpPr>
        <p:spPr>
          <a:xfrm>
            <a:off x="34544533" y="30435542"/>
            <a:ext cx="8888528" cy="3970318"/>
          </a:xfrm>
          <a:prstGeom prst="rect">
            <a:avLst/>
          </a:prstGeom>
          <a:noFill/>
        </p:spPr>
        <p:txBody>
          <a:bodyPr wrap="square" rtlCol="0">
            <a:spAutoFit/>
          </a:bodyPr>
          <a:lstStyle/>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Radium easily displaced by other metals</a:t>
            </a:r>
          </a:p>
          <a:p>
            <a:pPr marL="571500" indent="-571500">
              <a:buFont typeface="Wingdings" panose="05000000000000000000" pitchFamily="2" charset="2"/>
              <a:buChar char="§"/>
            </a:pPr>
            <a:endParaRPr lang="en-US" sz="36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Significant sorption onto Iron (</a:t>
            </a:r>
            <a:r>
              <a:rPr lang="en-US" sz="3600" dirty="0" err="1" smtClean="0">
                <a:latin typeface="Times New Roman" panose="02020603050405020304" pitchFamily="18" charset="0"/>
                <a:cs typeface="Times New Roman" panose="02020603050405020304" pitchFamily="18" charset="0"/>
              </a:rPr>
              <a:t>Hydr</a:t>
            </a:r>
            <a:r>
              <a:rPr lang="en-US" sz="3600" dirty="0" smtClean="0">
                <a:latin typeface="Times New Roman" panose="02020603050405020304" pitchFamily="18" charset="0"/>
                <a:cs typeface="Times New Roman" panose="02020603050405020304" pitchFamily="18" charset="0"/>
              </a:rPr>
              <a:t>)oxides and clay minerals</a:t>
            </a:r>
          </a:p>
          <a:p>
            <a:pPr marL="571500" indent="-571500">
              <a:buFont typeface="Wingdings" panose="05000000000000000000" pitchFamily="2" charset="2"/>
              <a:buChar char="§"/>
            </a:pPr>
            <a:endParaRPr lang="en-US" sz="36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Transformation of the pyrite surface will alter solution Ra concentrations</a:t>
            </a:r>
            <a:endParaRPr lang="en-US" sz="36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9909153" y="35732559"/>
            <a:ext cx="6631368" cy="5632311"/>
          </a:xfrm>
          <a:prstGeom prst="rect">
            <a:avLst/>
          </a:prstGeom>
          <a:noFill/>
          <a:ln w="12700">
            <a:solidFill>
              <a:srgbClr val="C00000"/>
            </a:solidFill>
          </a:ln>
        </p:spPr>
        <p:txBody>
          <a:bodyPr wrap="square" rtlCol="0">
            <a:spAutoFit/>
          </a:bodyPr>
          <a:lstStyle/>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Total </a:t>
            </a:r>
            <a:r>
              <a:rPr lang="en-US" sz="3600" baseline="30000" dirty="0" smtClean="0">
                <a:latin typeface="Times New Roman" panose="02020603050405020304" pitchFamily="18" charset="0"/>
                <a:cs typeface="Times New Roman" panose="02020603050405020304" pitchFamily="18" charset="0"/>
              </a:rPr>
              <a:t>226</a:t>
            </a:r>
            <a:r>
              <a:rPr lang="en-US" sz="3600" dirty="0" smtClean="0">
                <a:latin typeface="Times New Roman" panose="02020603050405020304" pitchFamily="18" charset="0"/>
                <a:cs typeface="Times New Roman" panose="02020603050405020304" pitchFamily="18" charset="0"/>
              </a:rPr>
              <a:t>Ra: 135-7300 </a:t>
            </a:r>
            <a:r>
              <a:rPr lang="en-US" sz="3600" dirty="0" err="1" smtClean="0">
                <a:latin typeface="Times New Roman" panose="02020603050405020304" pitchFamily="18" charset="0"/>
                <a:cs typeface="Times New Roman" panose="02020603050405020304" pitchFamily="18" charset="0"/>
              </a:rPr>
              <a:t>pCi</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Solution: 100 mL 10 </a:t>
            </a:r>
            <a:r>
              <a:rPr lang="en-US" sz="3600" dirty="0" err="1" smtClean="0">
                <a:latin typeface="Times New Roman" panose="02020603050405020304" pitchFamily="18" charset="0"/>
                <a:cs typeface="Times New Roman" panose="02020603050405020304" pitchFamily="18" charset="0"/>
              </a:rPr>
              <a:t>mM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NaCl</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Minerals: 30-40 mg </a:t>
            </a:r>
            <a:r>
              <a:rPr lang="en-US" sz="3600" dirty="0" err="1">
                <a:latin typeface="Times New Roman" panose="02020603050405020304" pitchFamily="18" charset="0"/>
                <a:cs typeface="Times New Roman" panose="02020603050405020304" pitchFamily="18" charset="0"/>
              </a:rPr>
              <a:t>f</a:t>
            </a:r>
            <a:r>
              <a:rPr lang="en-US" sz="3600" dirty="0" err="1" smtClean="0">
                <a:latin typeface="Times New Roman" panose="02020603050405020304" pitchFamily="18" charset="0"/>
                <a:cs typeface="Times New Roman" panose="02020603050405020304" pitchFamily="18" charset="0"/>
              </a:rPr>
              <a:t>errihydrite</a:t>
            </a:r>
            <a:r>
              <a:rPr lang="en-US" sz="3600" dirty="0" smtClean="0">
                <a:latin typeface="Times New Roman" panose="02020603050405020304" pitchFamily="18" charset="0"/>
                <a:cs typeface="Times New Roman" panose="02020603050405020304" pitchFamily="18" charset="0"/>
              </a:rPr>
              <a:t>, goethite, sodium montmorillonite, pyrite</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24 hours of shaking</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Supernatant filtered, sealed in a bottle, and </a:t>
            </a:r>
            <a:r>
              <a:rPr lang="en-US" sz="3600" baseline="30000" dirty="0" smtClean="0">
                <a:latin typeface="Times New Roman" panose="02020603050405020304" pitchFamily="18" charset="0"/>
                <a:cs typeface="Times New Roman" panose="02020603050405020304" pitchFamily="18" charset="0"/>
              </a:rPr>
              <a:t>226</a:t>
            </a:r>
            <a:r>
              <a:rPr lang="en-US" sz="3600" dirty="0" smtClean="0">
                <a:latin typeface="Times New Roman" panose="02020603050405020304" pitchFamily="18" charset="0"/>
                <a:cs typeface="Times New Roman" panose="02020603050405020304" pitchFamily="18" charset="0"/>
              </a:rPr>
              <a:t>Ra measured using scintillation counting after 30 days</a:t>
            </a:r>
            <a:endParaRPr lang="en-US" sz="36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19595104" y="39209534"/>
            <a:ext cx="23991296" cy="3970318"/>
          </a:xfrm>
          <a:prstGeom prst="rect">
            <a:avLst/>
          </a:prstGeom>
          <a:noFill/>
        </p:spPr>
        <p:txBody>
          <a:bodyPr wrap="square" rtlCol="0">
            <a:spAutoFit/>
          </a:bodyPr>
          <a:lstStyle/>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Quantified Ra sorption to key minerals</a:t>
            </a: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Developed an experimental method to measure recoil fluxes of radium</a:t>
            </a:r>
            <a:endParaRPr lang="en-US" sz="3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Modification of shale microstructure in fracturing process enhances recoil supply rates of radium observed in flowback water</a:t>
            </a: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Parameters for geochemical transport phenomena controlling Ra isotopes</a:t>
            </a: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Use microfluidic devices to simulate Ra retention and release under dynamic redox conditions</a:t>
            </a: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Synthesize radioactive glasses to further study influence of chemical and physical properties of aquifer solid on recoil supply rates</a:t>
            </a:r>
          </a:p>
        </p:txBody>
      </p:sp>
      <p:pic>
        <p:nvPicPr>
          <p:cNvPr id="32" name="Picture 31" descr="Mendeley Desktop"/>
          <p:cNvPicPr>
            <a:picLocks noChangeAspect="1"/>
          </p:cNvPicPr>
          <p:nvPr/>
        </p:nvPicPr>
        <p:blipFill rotWithShape="1">
          <a:blip r:embed="rId7">
            <a:extLst>
              <a:ext uri="{28A0092B-C50C-407E-A947-70E740481C1C}">
                <a14:useLocalDpi xmlns:a14="http://schemas.microsoft.com/office/drawing/2010/main" val="0"/>
              </a:ext>
            </a:extLst>
          </a:blip>
          <a:srcRect l="24419" t="23955" r="29070" b="22418"/>
          <a:stretch/>
        </p:blipFill>
        <p:spPr>
          <a:xfrm>
            <a:off x="867842" y="6706025"/>
            <a:ext cx="13066868" cy="9114142"/>
          </a:xfrm>
          <a:prstGeom prst="rect">
            <a:avLst/>
          </a:prstGeom>
        </p:spPr>
      </p:pic>
      <p:sp>
        <p:nvSpPr>
          <p:cNvPr id="33" name="TextBox 32"/>
          <p:cNvSpPr txBox="1"/>
          <p:nvPr/>
        </p:nvSpPr>
        <p:spPr>
          <a:xfrm>
            <a:off x="4084399" y="3814031"/>
            <a:ext cx="35139973" cy="1323439"/>
          </a:xfrm>
          <a:prstGeom prst="rect">
            <a:avLst/>
          </a:prstGeom>
          <a:noFill/>
        </p:spPr>
        <p:txBody>
          <a:bodyPr wrap="square" rtlCol="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Neha Mehta, Michael Chen, Charles Harvey, Benjamin D </a:t>
            </a:r>
            <a:r>
              <a:rPr lang="en-US" sz="4000" dirty="0" err="1" smtClean="0">
                <a:solidFill>
                  <a:schemeClr val="bg1"/>
                </a:solidFill>
                <a:latin typeface="Times New Roman" panose="02020603050405020304" pitchFamily="18" charset="0"/>
                <a:cs typeface="Times New Roman" panose="02020603050405020304" pitchFamily="18" charset="0"/>
              </a:rPr>
              <a:t>Kocar</a:t>
            </a:r>
            <a:endParaRPr lang="en-US" sz="4000" dirty="0" smtClean="0">
              <a:solidFill>
                <a:schemeClr val="bg1"/>
              </a:solidFill>
              <a:latin typeface="Times New Roman" panose="02020603050405020304" pitchFamily="18" charset="0"/>
              <a:cs typeface="Times New Roman" panose="02020603050405020304" pitchFamily="18" charset="0"/>
            </a:endParaRPr>
          </a:p>
          <a:p>
            <a:pPr algn="ctr"/>
            <a:r>
              <a:rPr lang="en-US" sz="4000" dirty="0" smtClean="0">
                <a:solidFill>
                  <a:schemeClr val="bg1"/>
                </a:solidFill>
                <a:latin typeface="Times New Roman" panose="02020603050405020304" pitchFamily="18" charset="0"/>
                <a:cs typeface="Times New Roman" panose="02020603050405020304" pitchFamily="18" charset="0"/>
              </a:rPr>
              <a:t>Civil and Environmental Engineering, Massachusetts Institute of Technology | Email: kocar@mit.edu</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35" name="Picture 2" descr="Image result for MIT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33" y="693821"/>
            <a:ext cx="5715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9" cstate="print">
            <a:clrChange>
              <a:clrFrom>
                <a:srgbClr val="FFFFFF"/>
              </a:clrFrom>
              <a:clrTo>
                <a:srgbClr val="FFFFFF">
                  <a:alpha val="0"/>
                </a:srgbClr>
              </a:clrTo>
            </a:clrChange>
            <a:extLst>
              <a:ext uri="{BEBA8EAE-BF5A-486C-A8C5-ECC9F3942E4B}">
                <a14:imgProps xmlns:a14="http://schemas.microsoft.com/office/drawing/2010/main">
                  <a14:imgLayer r:embed="rId10">
                    <a14:imgEffect>
                      <a14:saturation sat="200000"/>
                    </a14:imgEffect>
                  </a14:imgLayer>
                </a14:imgProps>
              </a:ext>
              <a:ext uri="{28A0092B-C50C-407E-A947-70E740481C1C}">
                <a14:useLocalDpi xmlns:a14="http://schemas.microsoft.com/office/drawing/2010/main" val="0"/>
              </a:ext>
            </a:extLst>
          </a:blip>
          <a:stretch>
            <a:fillRect/>
          </a:stretch>
        </p:blipFill>
        <p:spPr>
          <a:xfrm>
            <a:off x="39734209" y="3211316"/>
            <a:ext cx="4178613" cy="1772838"/>
          </a:xfrm>
          <a:prstGeom prst="rect">
            <a:avLst/>
          </a:prstGeom>
        </p:spPr>
      </p:pic>
      <p:sp>
        <p:nvSpPr>
          <p:cNvPr id="38" name="Rectangle 37"/>
          <p:cNvSpPr/>
          <p:nvPr/>
        </p:nvSpPr>
        <p:spPr>
          <a:xfrm>
            <a:off x="14027206" y="7758396"/>
            <a:ext cx="3761813" cy="2677656"/>
          </a:xfrm>
          <a:prstGeom prst="rect">
            <a:avLst/>
          </a:prstGeom>
          <a:ln w="12700">
            <a:solidFill>
              <a:srgbClr val="C00000"/>
            </a:solidFill>
          </a:ln>
        </p:spPr>
        <p:txBody>
          <a:bodyPr wrap="square">
            <a:spAutoFit/>
          </a:bodyPr>
          <a:lstStyle/>
          <a:p>
            <a:r>
              <a:rPr lang="en-US" sz="2800" b="1" dirty="0" smtClean="0">
                <a:solidFill>
                  <a:srgbClr val="000000"/>
                </a:solidFill>
                <a:latin typeface="Times New Roman" panose="02020603050405020304" pitchFamily="18" charset="0"/>
                <a:cs typeface="Times New Roman" panose="02020603050405020304" pitchFamily="18" charset="0"/>
              </a:rPr>
              <a:t>EPA drinking water regulatory limit for combined 226Ra and 228Ra is 5 pCi/L and for effluent discharge stream is 60 pCi/L</a:t>
            </a:r>
            <a:endParaRPr lang="en-US" sz="2800" b="1" dirty="0">
              <a:solidFill>
                <a:srgbClr val="000000"/>
              </a:solidFill>
              <a:latin typeface="Times New Roman" panose="02020603050405020304" pitchFamily="18" charset="0"/>
              <a:cs typeface="Times New Roman" panose="02020603050405020304" pitchFamily="18" charset="0"/>
            </a:endParaRPr>
          </a:p>
        </p:txBody>
      </p:sp>
      <p:grpSp>
        <p:nvGrpSpPr>
          <p:cNvPr id="73" name="Group 72"/>
          <p:cNvGrpSpPr/>
          <p:nvPr/>
        </p:nvGrpSpPr>
        <p:grpSpPr>
          <a:xfrm>
            <a:off x="19899904" y="7404103"/>
            <a:ext cx="15760251" cy="9615065"/>
            <a:chOff x="15436189" y="17035171"/>
            <a:chExt cx="15760251" cy="9615065"/>
          </a:xfrm>
        </p:grpSpPr>
        <p:sp>
          <p:nvSpPr>
            <p:cNvPr id="74" name="Rectangle 73"/>
            <p:cNvSpPr/>
            <p:nvPr/>
          </p:nvSpPr>
          <p:spPr>
            <a:xfrm>
              <a:off x="15436189" y="17035171"/>
              <a:ext cx="13640751" cy="9615065"/>
            </a:xfrm>
            <a:prstGeom prst="rect">
              <a:avLst/>
            </a:prstGeom>
            <a:solidFill>
              <a:srgbClr val="9F2936">
                <a:lumMod val="20000"/>
                <a:lumOff val="80000"/>
              </a:srgbClr>
            </a:solidFill>
            <a:ln w="12700" cap="flat" cmpd="sng" algn="ctr">
              <a:noFill/>
              <a:prstDash val="solid"/>
              <a:miter lim="800000"/>
            </a:ln>
            <a:effectLst/>
          </p:spPr>
          <p:txBody>
            <a:bodyPr rtlCol="0" anchor="ctr"/>
            <a:lstStyle/>
            <a:p>
              <a:pPr marL="0" marR="0" lvl="0" indent="0" algn="ctr" defTabSz="3686861" eaLnBrk="1" fontAlgn="auto" latinLnBrk="0" hangingPunct="1">
                <a:lnSpc>
                  <a:spcPct val="100000"/>
                </a:lnSpc>
                <a:spcBef>
                  <a:spcPts val="0"/>
                </a:spcBef>
                <a:spcAft>
                  <a:spcPts val="0"/>
                </a:spcAft>
                <a:buClrTx/>
                <a:buSzTx/>
                <a:buFontTx/>
                <a:buNone/>
                <a:tabLst/>
                <a:defRPr/>
              </a:pPr>
              <a:endParaRPr kumimoji="0" lang="en-US" sz="6000" b="0" i="0" u="none" strike="noStrike" kern="0" cap="none" spc="0" normalizeH="0" baseline="0" noProof="0" dirty="0" err="1" smtClean="0">
                <a:ln>
                  <a:noFill/>
                </a:ln>
                <a:solidFill>
                  <a:srgbClr val="000000"/>
                </a:solidFill>
                <a:effectLst/>
                <a:uLnTx/>
                <a:uFillTx/>
                <a:latin typeface="Calibri" panose="020F0502020204030204"/>
                <a:ea typeface="+mn-ea"/>
                <a:cs typeface="+mn-cs"/>
              </a:endParaRPr>
            </a:p>
          </p:txBody>
        </p:sp>
        <p:sp>
          <p:nvSpPr>
            <p:cNvPr id="75" name="TextBox 74"/>
            <p:cNvSpPr txBox="1"/>
            <p:nvPr/>
          </p:nvSpPr>
          <p:spPr>
            <a:xfrm>
              <a:off x="15991093" y="17121445"/>
              <a:ext cx="4339251" cy="954107"/>
            </a:xfrm>
            <a:prstGeom prst="rect">
              <a:avLst/>
            </a:prstGeom>
            <a:noFill/>
          </p:spPr>
          <p:txBody>
            <a:bodyPr wrap="square" rtlCol="0">
              <a:spAutoFit/>
            </a:bodyPr>
            <a:lstStyle/>
            <a:p>
              <a:pPr marL="0" marR="0" lvl="0" indent="0" algn="ctr" defTabSz="3686861"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µXRF study of Uranium in              Shale </a:t>
              </a:r>
            </a:p>
          </p:txBody>
        </p:sp>
        <p:pic>
          <p:nvPicPr>
            <p:cNvPr id="76" name="Picture 7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744935" y="18150119"/>
              <a:ext cx="4585410" cy="2470727"/>
            </a:xfrm>
            <a:prstGeom prst="rect">
              <a:avLst/>
            </a:prstGeom>
          </p:spPr>
        </p:pic>
        <p:grpSp>
          <p:nvGrpSpPr>
            <p:cNvPr id="77" name="Group 76"/>
            <p:cNvGrpSpPr/>
            <p:nvPr/>
          </p:nvGrpSpPr>
          <p:grpSpPr>
            <a:xfrm>
              <a:off x="25215392" y="17193700"/>
              <a:ext cx="3536559" cy="3402212"/>
              <a:chOff x="21919912" y="17331286"/>
              <a:chExt cx="2454328" cy="2173666"/>
            </a:xfrm>
          </p:grpSpPr>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919912" y="17341815"/>
                <a:ext cx="2454328" cy="2163137"/>
              </a:xfrm>
              <a:prstGeom prst="rect">
                <a:avLst/>
              </a:prstGeom>
            </p:spPr>
          </p:pic>
          <p:sp>
            <p:nvSpPr>
              <p:cNvPr id="90" name="TextBox 89"/>
              <p:cNvSpPr txBox="1"/>
              <p:nvPr/>
            </p:nvSpPr>
            <p:spPr>
              <a:xfrm>
                <a:off x="21953590" y="17331286"/>
                <a:ext cx="451690" cy="334284"/>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imes New Roman" panose="02020603050405020304" pitchFamily="18" charset="0"/>
                    <a:cs typeface="Times New Roman" panose="02020603050405020304" pitchFamily="18" charset="0"/>
                  </a:rPr>
                  <a:t>B</a:t>
                </a:r>
              </a:p>
            </p:txBody>
          </p:sp>
        </p:grpSp>
        <p:grpSp>
          <p:nvGrpSpPr>
            <p:cNvPr id="78" name="Group 77"/>
            <p:cNvGrpSpPr/>
            <p:nvPr/>
          </p:nvGrpSpPr>
          <p:grpSpPr>
            <a:xfrm>
              <a:off x="20684349" y="17238014"/>
              <a:ext cx="3905340" cy="3351843"/>
              <a:chOff x="19491308" y="17353345"/>
              <a:chExt cx="2353636" cy="2151607"/>
            </a:xfrm>
          </p:grpSpPr>
          <p:pic>
            <p:nvPicPr>
              <p:cNvPr id="87" name="Picture 8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491308" y="17353345"/>
                <a:ext cx="2353636" cy="2151607"/>
              </a:xfrm>
              <a:prstGeom prst="rect">
                <a:avLst/>
              </a:prstGeom>
            </p:spPr>
          </p:pic>
          <p:sp>
            <p:nvSpPr>
              <p:cNvPr id="88" name="TextBox 87"/>
              <p:cNvSpPr txBox="1"/>
              <p:nvPr/>
            </p:nvSpPr>
            <p:spPr>
              <a:xfrm>
                <a:off x="19525412" y="17353345"/>
                <a:ext cx="400890" cy="335864"/>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imes New Roman" panose="02020603050405020304" pitchFamily="18" charset="0"/>
                    <a:cs typeface="Times New Roman" panose="02020603050405020304" pitchFamily="18" charset="0"/>
                  </a:rPr>
                  <a:t>A</a:t>
                </a:r>
              </a:p>
            </p:txBody>
          </p:sp>
        </p:grpSp>
        <p:grpSp>
          <p:nvGrpSpPr>
            <p:cNvPr id="79" name="Group 78"/>
            <p:cNvGrpSpPr/>
            <p:nvPr/>
          </p:nvGrpSpPr>
          <p:grpSpPr>
            <a:xfrm>
              <a:off x="15573270" y="20745955"/>
              <a:ext cx="5451542" cy="5417965"/>
              <a:chOff x="15257755" y="19367498"/>
              <a:chExt cx="5584331" cy="5417965"/>
            </a:xfrm>
          </p:grpSpPr>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257755" y="20034206"/>
                <a:ext cx="5584331" cy="4751257"/>
              </a:xfrm>
              <a:prstGeom prst="rect">
                <a:avLst/>
              </a:prstGeom>
            </p:spPr>
          </p:pic>
          <p:pic>
            <p:nvPicPr>
              <p:cNvPr id="85" name="Picture 84"/>
              <p:cNvPicPr>
                <a:picLocks noChangeAspect="1"/>
              </p:cNvPicPr>
              <p:nvPr/>
            </p:nvPicPr>
            <p:blipFill rotWithShape="1">
              <a:blip r:embed="rId15" cstate="print">
                <a:extLst>
                  <a:ext uri="{28A0092B-C50C-407E-A947-70E740481C1C}">
                    <a14:useLocalDpi xmlns:a14="http://schemas.microsoft.com/office/drawing/2010/main" val="0"/>
                  </a:ext>
                </a:extLst>
              </a:blip>
              <a:srcRect l="22177" t="20678" r="18465" b="21295"/>
              <a:stretch/>
            </p:blipFill>
            <p:spPr>
              <a:xfrm>
                <a:off x="19450444" y="20138339"/>
                <a:ext cx="1216489" cy="951357"/>
              </a:xfrm>
              <a:prstGeom prst="rect">
                <a:avLst/>
              </a:prstGeom>
            </p:spPr>
          </p:pic>
          <p:sp>
            <p:nvSpPr>
              <p:cNvPr id="86" name="TextBox 85"/>
              <p:cNvSpPr txBox="1"/>
              <p:nvPr/>
            </p:nvSpPr>
            <p:spPr>
              <a:xfrm>
                <a:off x="15380604" y="19367498"/>
                <a:ext cx="5353094" cy="523220"/>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Autoradiograph -Shale</a:t>
                </a:r>
              </a:p>
            </p:txBody>
          </p:sp>
        </p:grpSp>
        <mc:AlternateContent xmlns:mc="http://schemas.openxmlformats.org/markup-compatibility/2006" xmlns:a14="http://schemas.microsoft.com/office/drawing/2010/main">
          <mc:Choice Requires="a14">
            <p:graphicFrame>
              <p:nvGraphicFramePr>
                <p:cNvPr id="80" name="Chart 79"/>
                <p:cNvGraphicFramePr>
                  <a:graphicFrameLocks/>
                </p:cNvGraphicFramePr>
                <p:nvPr>
                  <p:extLst>
                    <p:ext uri="{D42A27DB-BD31-4B8C-83A1-F6EECF244321}">
                      <p14:modId xmlns:p14="http://schemas.microsoft.com/office/powerpoint/2010/main" val="3216915438"/>
                    </p:ext>
                  </p:extLst>
                </p:nvPr>
              </p:nvGraphicFramePr>
              <p:xfrm>
                <a:off x="21988497" y="21648711"/>
                <a:ext cx="6872548" cy="4849558"/>
              </p:xfrm>
              <a:graphic>
                <a:graphicData uri="http://schemas.openxmlformats.org/drawingml/2006/chart">
                  <c:chart xmlns:c="http://schemas.openxmlformats.org/drawingml/2006/chart" xmlns:r="http://schemas.openxmlformats.org/officeDocument/2006/relationships" r:id="rId16"/>
                </a:graphicData>
              </a:graphic>
            </p:graphicFrame>
          </mc:Choice>
          <mc:Fallback xmlns="">
            <p:graphicFrame>
              <p:nvGraphicFramePr>
                <p:cNvPr id="80" name="Chart 79"/>
                <p:cNvGraphicFramePr>
                  <a:graphicFrameLocks/>
                </p:cNvGraphicFramePr>
                <p:nvPr>
                  <p:extLst>
                    <p:ext uri="{D42A27DB-BD31-4B8C-83A1-F6EECF244321}">
                      <p14:modId xmlns:p14="http://schemas.microsoft.com/office/powerpoint/2010/main" val="3216915438"/>
                    </p:ext>
                  </p:extLst>
                </p:nvPr>
              </p:nvGraphicFramePr>
              <p:xfrm>
                <a:off x="21988497" y="21648711"/>
                <a:ext cx="6872548" cy="4849558"/>
              </p:xfrm>
              <a:graphic>
                <a:graphicData uri="http://schemas.openxmlformats.org/drawingml/2006/chart">
                  <c:chart xmlns:c="http://schemas.openxmlformats.org/drawingml/2006/chart" xmlns:r="http://schemas.openxmlformats.org/officeDocument/2006/relationships" r:id="rId19"/>
                </a:graphicData>
              </a:graphic>
            </p:graphicFrame>
          </mc:Fallback>
        </mc:AlternateContent>
        <p:sp>
          <p:nvSpPr>
            <p:cNvPr id="81" name="TextBox 80"/>
            <p:cNvSpPr txBox="1"/>
            <p:nvPr/>
          </p:nvSpPr>
          <p:spPr>
            <a:xfrm>
              <a:off x="19654718" y="20835012"/>
              <a:ext cx="11541722" cy="523220"/>
            </a:xfrm>
            <a:prstGeom prst="rect">
              <a:avLst/>
            </a:prstGeom>
            <a:noFill/>
          </p:spPr>
          <p:txBody>
            <a:bodyPr wrap="square" rtlCol="0">
              <a:spAutoFit/>
            </a:bodyPr>
            <a:lstStyle/>
            <a:p>
              <a:pPr marL="0" marR="0" lvl="0" indent="0" algn="ctr" defTabSz="3686861"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Sequential Extraction of Shale</a:t>
              </a:r>
            </a:p>
          </p:txBody>
        </p:sp>
        <mc:AlternateContent xmlns:mc="http://schemas.openxmlformats.org/markup-compatibility/2006" xmlns:a14="http://schemas.microsoft.com/office/drawing/2010/main">
          <mc:Choice Requires="a14">
            <p:sp>
              <p:nvSpPr>
                <p:cNvPr id="82" name="TextBox 81"/>
                <p:cNvSpPr txBox="1"/>
                <p:nvPr/>
              </p:nvSpPr>
              <p:spPr>
                <a:xfrm>
                  <a:off x="23470573" y="20066637"/>
                  <a:ext cx="665189" cy="523220"/>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cs typeface="Times New Roman" panose="02020603050405020304" pitchFamily="18" charset="0"/>
                          </a:rPr>
                          <m:t>20</m:t>
                        </m:r>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oMath>
                    </m:oMathPara>
                  </a14:m>
                  <a:endParaRPr kumimoji="0" lang="en-US" sz="2800" b="0" i="0" u="none" strike="noStrike" kern="0" cap="none" spc="0" normalizeH="0" baseline="0" noProof="0" dirty="0" smtClean="0">
                    <a:ln>
                      <a:noFill/>
                    </a:ln>
                    <a:solidFill>
                      <a:srgbClr val="FFFFFF"/>
                    </a:solidFill>
                    <a:effectLst/>
                    <a:uLnTx/>
                    <a:uFillTx/>
                    <a:latin typeface="Times New Roman" panose="02020603050405020304" pitchFamily="18" charset="0"/>
                    <a:cs typeface="Times New Roman" panose="02020603050405020304" pitchFamily="18" charset="0"/>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23470573" y="20066637"/>
                  <a:ext cx="665189" cy="523220"/>
                </a:xfrm>
                <a:prstGeom prst="rect">
                  <a:avLst/>
                </a:prstGeom>
                <a:blipFill rotWithShape="0">
                  <a:blip r:embed="rId30"/>
                  <a:stretch>
                    <a:fillRect r="-46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27733766" y="20097626"/>
                  <a:ext cx="665189" cy="523220"/>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cs typeface="Times New Roman" panose="02020603050405020304" pitchFamily="18" charset="0"/>
                          </a:rPr>
                          <m:t>20</m:t>
                        </m:r>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oMath>
                    </m:oMathPara>
                  </a14:m>
                  <a:endParaRPr kumimoji="0" lang="en-US" sz="2800" b="0" i="0" u="none" strike="noStrike" kern="0" cap="none" spc="0" normalizeH="0" baseline="0" noProof="0" dirty="0" smtClean="0">
                    <a:ln>
                      <a:noFill/>
                    </a:ln>
                    <a:solidFill>
                      <a:srgbClr val="FFFFFF"/>
                    </a:solidFill>
                    <a:effectLst/>
                    <a:uLnTx/>
                    <a:uFillTx/>
                    <a:latin typeface="Times New Roman" panose="02020603050405020304" pitchFamily="18" charset="0"/>
                    <a:cs typeface="Times New Roman" panose="02020603050405020304" pitchFamily="18"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27733766" y="20097626"/>
                  <a:ext cx="665189" cy="523220"/>
                </a:xfrm>
                <a:prstGeom prst="rect">
                  <a:avLst/>
                </a:prstGeom>
                <a:blipFill rotWithShape="0">
                  <a:blip r:embed="rId31"/>
                  <a:stretch>
                    <a:fillRect r="-45872"/>
                  </a:stretch>
                </a:blipFill>
              </p:spPr>
              <p:txBody>
                <a:bodyPr/>
                <a:lstStyle/>
                <a:p>
                  <a:r>
                    <a:rPr lang="en-US">
                      <a:noFill/>
                    </a:rPr>
                    <a:t> </a:t>
                  </a:r>
                </a:p>
              </p:txBody>
            </p:sp>
          </mc:Fallback>
        </mc:AlternateContent>
      </p:grpSp>
      <p:sp>
        <p:nvSpPr>
          <p:cNvPr id="94" name="Text Placeholder 4"/>
          <p:cNvSpPr txBox="1">
            <a:spLocks/>
          </p:cNvSpPr>
          <p:nvPr/>
        </p:nvSpPr>
        <p:spPr>
          <a:xfrm>
            <a:off x="729927" y="5748274"/>
            <a:ext cx="17029054"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smtClean="0">
                <a:ln>
                  <a:noFill/>
                </a:ln>
                <a:solidFill>
                  <a:srgbClr val="FFFFFF"/>
                </a:solidFill>
                <a:effectLst/>
                <a:uLnTx/>
                <a:uFillTx/>
                <a:latin typeface="Cambria" panose="02040503050406030204"/>
                <a:ea typeface="+mn-ea"/>
                <a:cs typeface="+mn-cs"/>
              </a:rPr>
              <a:t>introduction</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sp>
        <p:nvSpPr>
          <p:cNvPr id="95" name="Text Placeholder 4"/>
          <p:cNvSpPr txBox="1">
            <a:spLocks/>
          </p:cNvSpPr>
          <p:nvPr/>
        </p:nvSpPr>
        <p:spPr>
          <a:xfrm>
            <a:off x="759965" y="23269399"/>
            <a:ext cx="17029054"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dirty="0" smtClean="0">
                <a:ln>
                  <a:noFill/>
                </a:ln>
                <a:solidFill>
                  <a:srgbClr val="FFFFFF"/>
                </a:solidFill>
                <a:effectLst/>
                <a:uLnTx/>
                <a:uFillTx/>
                <a:latin typeface="Cambria" panose="02040503050406030204"/>
                <a:ea typeface="+mn-ea"/>
                <a:cs typeface="+mn-cs"/>
              </a:rPr>
              <a:t>Methodology</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sp>
        <p:nvSpPr>
          <p:cNvPr id="96" name="Text Placeholder 4"/>
          <p:cNvSpPr txBox="1">
            <a:spLocks/>
          </p:cNvSpPr>
          <p:nvPr/>
        </p:nvSpPr>
        <p:spPr>
          <a:xfrm>
            <a:off x="19551639" y="5757027"/>
            <a:ext cx="23812535"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dirty="0" smtClean="0">
                <a:ln>
                  <a:noFill/>
                </a:ln>
                <a:solidFill>
                  <a:srgbClr val="FFFFFF"/>
                </a:solidFill>
                <a:effectLst/>
                <a:uLnTx/>
                <a:uFillTx/>
                <a:latin typeface="Cambria" panose="02040503050406030204"/>
                <a:ea typeface="+mn-ea"/>
                <a:cs typeface="+mn-cs"/>
              </a:rPr>
              <a:t>Rock characterization</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sp>
        <p:nvSpPr>
          <p:cNvPr id="97" name="Rectangle 96"/>
          <p:cNvSpPr/>
          <p:nvPr/>
        </p:nvSpPr>
        <p:spPr>
          <a:xfrm>
            <a:off x="33950463" y="8324968"/>
            <a:ext cx="9387002" cy="758129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98" name="TextBox 97"/>
          <p:cNvSpPr txBox="1"/>
          <p:nvPr/>
        </p:nvSpPr>
        <p:spPr>
          <a:xfrm>
            <a:off x="34010612" y="8613726"/>
            <a:ext cx="9266703"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Electron Microprobe analysis of Granite</a:t>
            </a:r>
            <a:endParaRPr lang="en-US" sz="2800" b="1" dirty="0">
              <a:latin typeface="Times New Roman" panose="02020603050405020304" pitchFamily="18" charset="0"/>
              <a:cs typeface="Times New Roman" panose="02020603050405020304" pitchFamily="18" charset="0"/>
            </a:endParaRPr>
          </a:p>
        </p:txBody>
      </p:sp>
      <p:pic>
        <p:nvPicPr>
          <p:cNvPr id="99" name="Picture 98"/>
          <p:cNvPicPr>
            <a:picLocks noChangeAspect="1"/>
          </p:cNvPicPr>
          <p:nvPr/>
        </p:nvPicPr>
        <p:blipFill rotWithShape="1">
          <a:blip r:embed="rId32">
            <a:extLst>
              <a:ext uri="{28A0092B-C50C-407E-A947-70E740481C1C}">
                <a14:useLocalDpi xmlns:a14="http://schemas.microsoft.com/office/drawing/2010/main" val="0"/>
              </a:ext>
            </a:extLst>
          </a:blip>
          <a:srcRect l="730" t="38346" r="81017" b="31321"/>
          <a:stretch/>
        </p:blipFill>
        <p:spPr>
          <a:xfrm>
            <a:off x="38959366" y="9358018"/>
            <a:ext cx="4184416" cy="5559714"/>
          </a:xfrm>
          <a:prstGeom prst="rect">
            <a:avLst/>
          </a:prstGeom>
        </p:spPr>
      </p:pic>
      <p:pic>
        <p:nvPicPr>
          <p:cNvPr id="100" name="Picture 99"/>
          <p:cNvPicPr>
            <a:picLocks noChangeAspect="1"/>
          </p:cNvPicPr>
          <p:nvPr/>
        </p:nvPicPr>
        <p:blipFill rotWithShape="1">
          <a:blip r:embed="rId32">
            <a:extLst>
              <a:ext uri="{28A0092B-C50C-407E-A947-70E740481C1C}">
                <a14:useLocalDpi xmlns:a14="http://schemas.microsoft.com/office/drawing/2010/main" val="0"/>
              </a:ext>
            </a:extLst>
          </a:blip>
          <a:srcRect l="730" t="8173" r="80634" b="62612"/>
          <a:stretch/>
        </p:blipFill>
        <p:spPr>
          <a:xfrm>
            <a:off x="34245852" y="9358018"/>
            <a:ext cx="4454849" cy="5583816"/>
          </a:xfrm>
          <a:prstGeom prst="rect">
            <a:avLst/>
          </a:prstGeom>
        </p:spPr>
      </p:pic>
      <p:sp>
        <p:nvSpPr>
          <p:cNvPr id="101" name="TextBox 100"/>
          <p:cNvSpPr txBox="1"/>
          <p:nvPr/>
        </p:nvSpPr>
        <p:spPr>
          <a:xfrm>
            <a:off x="19964122" y="17105442"/>
            <a:ext cx="23121689" cy="1815882"/>
          </a:xfrm>
          <a:prstGeom prst="rect">
            <a:avLst/>
          </a:prstGeom>
          <a:noFill/>
        </p:spPr>
        <p:txBody>
          <a:bodyPr wrap="square" rtlCol="0">
            <a:spAutoFit/>
          </a:bodyPr>
          <a:lstStyle/>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Uranium is </a:t>
            </a:r>
            <a:r>
              <a:rPr lang="en-US" sz="2800" dirty="0">
                <a:latin typeface="Times New Roman" panose="02020603050405020304" pitchFamily="18" charset="0"/>
                <a:cs typeface="Times New Roman" panose="02020603050405020304" pitchFamily="18" charset="0"/>
              </a:rPr>
              <a:t>uniformly </a:t>
            </a:r>
            <a:r>
              <a:rPr lang="en-US" sz="2800" dirty="0" smtClean="0">
                <a:latin typeface="Times New Roman" panose="02020603050405020304" pitchFamily="18" charset="0"/>
                <a:cs typeface="Times New Roman" panose="02020603050405020304" pitchFamily="18" charset="0"/>
              </a:rPr>
              <a:t>dispersed in shale with a few localized hot spots at micro scale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Uranium in shale is present in large fraction in primary and secondary mineral phases</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Unlike </a:t>
            </a:r>
            <a:r>
              <a:rPr lang="en-US" sz="2800" dirty="0">
                <a:latin typeface="Times New Roman" panose="02020603050405020304" pitchFamily="18" charset="0"/>
                <a:cs typeface="Times New Roman" panose="02020603050405020304" pitchFamily="18" charset="0"/>
              </a:rPr>
              <a:t>Shale, Granite has Uranium heterogeneously </a:t>
            </a:r>
            <a:r>
              <a:rPr lang="en-US" sz="2800" dirty="0" smtClean="0">
                <a:latin typeface="Times New Roman" panose="02020603050405020304" pitchFamily="18" charset="0"/>
                <a:cs typeface="Times New Roman" panose="02020603050405020304" pitchFamily="18" charset="0"/>
              </a:rPr>
              <a:t>distributed in the rock</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Previously reported data on Granite mineralogy indicates uranium present as Uraninite, USiO</a:t>
            </a:r>
            <a:r>
              <a:rPr lang="en-US" sz="2800" baseline="-25000" dirty="0" smtClean="0">
                <a:latin typeface="Times New Roman" panose="02020603050405020304" pitchFamily="18" charset="0"/>
                <a:cs typeface="Times New Roman" panose="02020603050405020304" pitchFamily="18" charset="0"/>
              </a:rPr>
              <a:t>4</a:t>
            </a:r>
            <a:r>
              <a:rPr lang="en-US" sz="2800" dirty="0" smtClean="0">
                <a:latin typeface="Times New Roman" panose="02020603050405020304" pitchFamily="18" charset="0"/>
                <a:cs typeface="Times New Roman" panose="02020603050405020304" pitchFamily="18" charset="0"/>
              </a:rPr>
              <a:t> etc. in Granite</a:t>
            </a:r>
            <a:endParaRPr lang="en-US" sz="2800" dirty="0">
              <a:latin typeface="Times New Roman" panose="02020603050405020304" pitchFamily="18" charset="0"/>
              <a:cs typeface="Times New Roman" panose="02020603050405020304" pitchFamily="18" charset="0"/>
            </a:endParaRPr>
          </a:p>
        </p:txBody>
      </p:sp>
      <p:sp>
        <p:nvSpPr>
          <p:cNvPr id="102" name="Text Placeholder 4"/>
          <p:cNvSpPr txBox="1">
            <a:spLocks/>
          </p:cNvSpPr>
          <p:nvPr/>
        </p:nvSpPr>
        <p:spPr>
          <a:xfrm>
            <a:off x="19438899" y="19081053"/>
            <a:ext cx="23812535"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dirty="0" smtClean="0">
                <a:ln>
                  <a:noFill/>
                </a:ln>
                <a:solidFill>
                  <a:srgbClr val="FFFFFF"/>
                </a:solidFill>
                <a:effectLst/>
                <a:uLnTx/>
                <a:uFillTx/>
                <a:latin typeface="Cambria" panose="02040503050406030204"/>
                <a:ea typeface="+mn-ea"/>
                <a:cs typeface="+mn-cs"/>
              </a:rPr>
              <a:t>RESULTS</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graphicFrame>
        <p:nvGraphicFramePr>
          <p:cNvPr id="103" name="Chart 102"/>
          <p:cNvGraphicFramePr>
            <a:graphicFrameLocks/>
          </p:cNvGraphicFramePr>
          <p:nvPr>
            <p:extLst>
              <p:ext uri="{D42A27DB-BD31-4B8C-83A1-F6EECF244321}">
                <p14:modId xmlns:p14="http://schemas.microsoft.com/office/powerpoint/2010/main" val="781726185"/>
              </p:ext>
            </p:extLst>
          </p:nvPr>
        </p:nvGraphicFramePr>
        <p:xfrm>
          <a:off x="19580145" y="21622607"/>
          <a:ext cx="9777063" cy="6281442"/>
        </p:xfrm>
        <a:graphic>
          <a:graphicData uri="http://schemas.openxmlformats.org/drawingml/2006/chart">
            <c:chart xmlns:c="http://schemas.openxmlformats.org/drawingml/2006/chart" xmlns:r="http://schemas.openxmlformats.org/officeDocument/2006/relationships" r:id="rId33"/>
          </a:graphicData>
        </a:graphic>
      </p:graphicFrame>
      <mc:AlternateContent xmlns:mc="http://schemas.openxmlformats.org/markup-compatibility/2006" xmlns:a14="http://schemas.microsoft.com/office/drawing/2010/main">
        <mc:Choice Requires="a14">
          <p:sp>
            <p:nvSpPr>
              <p:cNvPr id="105" name="TextBox 104"/>
              <p:cNvSpPr txBox="1"/>
              <p:nvPr/>
            </p:nvSpPr>
            <p:spPr>
              <a:xfrm>
                <a:off x="20785949" y="23435397"/>
                <a:ext cx="2674385" cy="11876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𝑤</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𝑅𝑎</m:t>
                              </m:r>
                            </m:sup>
                          </m:sSubSup>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𝑠</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𝑅𝑎</m:t>
                                  </m:r>
                                </m:sup>
                              </m:sSub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𝜌</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e>
                              </m:d>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2400" dirty="0" smtClean="0">
                  <a:latin typeface="Times New Roman" panose="02020603050405020304" pitchFamily="18" charset="0"/>
                  <a:cs typeface="Times New Roman" panose="02020603050405020304" pitchFamily="18"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20785949" y="23435397"/>
                <a:ext cx="2674385" cy="1187633"/>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
              <p:cNvSpPr txBox="1"/>
              <p:nvPr/>
            </p:nvSpPr>
            <p:spPr>
              <a:xfrm>
                <a:off x="20791914" y="24726814"/>
                <a:ext cx="3493679" cy="132343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𝑤</m:t>
                        </m:r>
                      </m:sub>
                      <m:sup>
                        <m:r>
                          <a:rPr lang="en-US" sz="2000" b="0" i="1" smtClean="0">
                            <a:latin typeface="Cambria Math" panose="02040503050406030204" pitchFamily="18" charset="0"/>
                            <a:cs typeface="Times New Roman" panose="02020603050405020304" pitchFamily="18" charset="0"/>
                          </a:rPr>
                          <m:t>𝑅𝑎</m:t>
                        </m:r>
                      </m:sup>
                    </m:sSubSup>
                  </m:oMath>
                </a14:m>
                <a:r>
                  <a:rPr lang="en-US" sz="2000" dirty="0" smtClean="0">
                    <a:latin typeface="Times New Roman" panose="02020603050405020304" pitchFamily="18" charset="0"/>
                    <a:cs typeface="Times New Roman" panose="02020603050405020304" pitchFamily="18" charset="0"/>
                  </a:rPr>
                  <a:t>= </a:t>
                </a:r>
                <a:r>
                  <a:rPr lang="en-US" sz="2000" baseline="30000" dirty="0" smtClean="0">
                    <a:latin typeface="Times New Roman" panose="02020603050405020304" pitchFamily="18" charset="0"/>
                    <a:cs typeface="Times New Roman" panose="02020603050405020304" pitchFamily="18" charset="0"/>
                  </a:rPr>
                  <a:t>224</a:t>
                </a:r>
                <a:r>
                  <a:rPr lang="en-US" sz="2000" dirty="0" smtClean="0">
                    <a:latin typeface="Times New Roman" panose="02020603050405020304" pitchFamily="18" charset="0"/>
                    <a:cs typeface="Times New Roman" panose="02020603050405020304" pitchFamily="18" charset="0"/>
                  </a:rPr>
                  <a:t>Ra activity in water</a:t>
                </a:r>
              </a:p>
              <a:p>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𝑠</m:t>
                        </m:r>
                      </m:sub>
                      <m:sup>
                        <m:r>
                          <a:rPr lang="en-US" sz="2000" b="0" i="1" smtClean="0">
                            <a:latin typeface="Cambria Math" panose="02040503050406030204" pitchFamily="18" charset="0"/>
                            <a:cs typeface="Times New Roman" panose="02020603050405020304" pitchFamily="18" charset="0"/>
                          </a:rPr>
                          <m:t>𝑅𝑎</m:t>
                        </m:r>
                      </m:sup>
                    </m:sSubSup>
                  </m:oMath>
                </a14:m>
                <a:r>
                  <a:rPr lang="en-US" sz="2000" dirty="0" smtClean="0">
                    <a:latin typeface="Times New Roman" panose="02020603050405020304" pitchFamily="18" charset="0"/>
                    <a:cs typeface="Times New Roman" panose="02020603050405020304" pitchFamily="18" charset="0"/>
                  </a:rPr>
                  <a:t>= </a:t>
                </a:r>
                <a:r>
                  <a:rPr lang="en-US" sz="2000" baseline="30000" dirty="0" smtClean="0">
                    <a:latin typeface="Times New Roman" panose="02020603050405020304" pitchFamily="18" charset="0"/>
                    <a:cs typeface="Times New Roman" panose="02020603050405020304" pitchFamily="18" charset="0"/>
                  </a:rPr>
                  <a:t>228</a:t>
                </a:r>
                <a:r>
                  <a:rPr lang="en-US" sz="2000" dirty="0" smtClean="0">
                    <a:latin typeface="Times New Roman" panose="02020603050405020304" pitchFamily="18" charset="0"/>
                    <a:cs typeface="Times New Roman" panose="02020603050405020304" pitchFamily="18" charset="0"/>
                  </a:rPr>
                  <a:t>Ra activity in solid</a:t>
                </a:r>
              </a:p>
              <a:p>
                <a:r>
                  <a:rPr lang="en-US" sz="2000" i="0" dirty="0" smtClean="0">
                    <a:latin typeface="Cambria Math" panose="02040503050406030204" pitchFamily="18" charset="0"/>
                    <a:ea typeface="Cambria Math" panose="02040503050406030204" pitchFamily="18" charset="0"/>
                    <a:cs typeface="Times New Roman" panose="02020603050405020304" pitchFamily="18" charset="0"/>
                  </a:rPr>
                  <a:t>𝜌</a:t>
                </a:r>
                <a:r>
                  <a:rPr lang="en-US" sz="2000" dirty="0" smtClean="0">
                    <a:latin typeface="Times New Roman" panose="02020603050405020304" pitchFamily="18" charset="0"/>
                    <a:cs typeface="Times New Roman" panose="02020603050405020304" pitchFamily="18" charset="0"/>
                  </a:rPr>
                  <a:t> = solid density</a:t>
                </a:r>
              </a:p>
              <a:p>
                <a:r>
                  <a:rPr lang="en-US" sz="2000" dirty="0" smtClean="0">
                    <a:latin typeface="Times New Roman" panose="02020603050405020304" pitchFamily="18" charset="0"/>
                    <a:cs typeface="Times New Roman" panose="02020603050405020304" pitchFamily="18" charset="0"/>
                  </a:rPr>
                  <a:t>n=porosity</a:t>
                </a:r>
              </a:p>
            </p:txBody>
          </p:sp>
        </mc:Choice>
        <mc:Fallback xmlns="">
          <p:sp>
            <p:nvSpPr>
              <p:cNvPr id="107" name="TextBox 1"/>
              <p:cNvSpPr txBox="1">
                <a:spLocks noRot="1" noChangeAspect="1" noMove="1" noResize="1" noEditPoints="1" noAdjustHandles="1" noChangeArrowheads="1" noChangeShapeType="1" noTextEdit="1"/>
              </p:cNvSpPr>
              <p:nvPr/>
            </p:nvSpPr>
            <p:spPr>
              <a:xfrm>
                <a:off x="20791914" y="24726814"/>
                <a:ext cx="3493679" cy="1323439"/>
              </a:xfrm>
              <a:prstGeom prst="rect">
                <a:avLst/>
              </a:prstGeom>
              <a:blipFill rotWithShape="0">
                <a:blip r:embed="rId35"/>
                <a:stretch>
                  <a:fillRect l="-1920" t="-2304" b="-7373"/>
                </a:stretch>
              </a:blipFill>
            </p:spPr>
            <p:txBody>
              <a:bodyPr/>
              <a:lstStyle/>
              <a:p>
                <a:r>
                  <a:rPr lang="en-US">
                    <a:noFill/>
                  </a:rPr>
                  <a:t> </a:t>
                </a:r>
              </a:p>
            </p:txBody>
          </p:sp>
        </mc:Fallback>
      </mc:AlternateContent>
      <p:graphicFrame>
        <p:nvGraphicFramePr>
          <p:cNvPr id="108" name="Chart 107"/>
          <p:cNvGraphicFramePr>
            <a:graphicFrameLocks/>
          </p:cNvGraphicFramePr>
          <p:nvPr>
            <p:extLst>
              <p:ext uri="{D42A27DB-BD31-4B8C-83A1-F6EECF244321}">
                <p14:modId xmlns:p14="http://schemas.microsoft.com/office/powerpoint/2010/main" val="1545257844"/>
              </p:ext>
            </p:extLst>
          </p:nvPr>
        </p:nvGraphicFramePr>
        <p:xfrm>
          <a:off x="28761581" y="21587612"/>
          <a:ext cx="10725320" cy="6049408"/>
        </p:xfrm>
        <a:graphic>
          <a:graphicData uri="http://schemas.openxmlformats.org/drawingml/2006/chart">
            <c:chart xmlns:c="http://schemas.openxmlformats.org/drawingml/2006/chart" xmlns:r="http://schemas.openxmlformats.org/officeDocument/2006/relationships" r:id="rId36"/>
          </a:graphicData>
        </a:graphic>
      </p:graphicFrame>
      <mc:AlternateContent xmlns:mc="http://schemas.openxmlformats.org/markup-compatibility/2006" xmlns:a14="http://schemas.microsoft.com/office/drawing/2010/main">
        <mc:Choice Requires="a14">
          <p:sp>
            <p:nvSpPr>
              <p:cNvPr id="109" name="Rectangle 108"/>
              <p:cNvSpPr/>
              <p:nvPr/>
            </p:nvSpPr>
            <p:spPr>
              <a:xfrm>
                <a:off x="22362418" y="20719795"/>
                <a:ext cx="4089794" cy="954107"/>
              </a:xfrm>
              <a:prstGeom prst="rect">
                <a:avLst/>
              </a:prstGeom>
              <a:solidFill>
                <a:schemeClr val="accent1">
                  <a:lumMod val="40000"/>
                  <a:lumOff val="60000"/>
                </a:schemeClr>
              </a:solidFill>
              <a:ln w="12700">
                <a:noFill/>
              </a:ln>
            </p:spPr>
            <p:txBody>
              <a:bodyPr wrap="square">
                <a:spAutoFit/>
              </a:bodyPr>
              <a:lstStyle/>
              <a:p>
                <a14:m>
                  <m:oMath xmlns:m="http://schemas.openxmlformats.org/officeDocument/2006/math">
                    <m:r>
                      <a:rPr 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b="1" baseline="-25000" dirty="0" smtClean="0">
                    <a:solidFill>
                      <a:srgbClr val="000000"/>
                    </a:solidFill>
                    <a:latin typeface="Times New Roman" panose="02020603050405020304" pitchFamily="18" charset="0"/>
                    <a:cs typeface="Times New Roman" panose="02020603050405020304" pitchFamily="18" charset="0"/>
                  </a:rPr>
                  <a:t>granite</a:t>
                </a:r>
                <a:r>
                  <a:rPr lang="en-US" sz="2800" smtClean="0">
                    <a:solidFill>
                      <a:srgbClr val="000000"/>
                    </a:solidFill>
                    <a:latin typeface="Times New Roman" panose="02020603050405020304" pitchFamily="18" charset="0"/>
                    <a:cs typeface="Times New Roman" panose="02020603050405020304" pitchFamily="18" charset="0"/>
                  </a:rPr>
                  <a:t>= 0.0073 </a:t>
                </a:r>
                <a:r>
                  <a:rPr lang="en-US" sz="2800" dirty="0" smtClean="0">
                    <a:solidFill>
                      <a:srgbClr val="000000"/>
                    </a:solidFill>
                    <a:latin typeface="Times New Roman" panose="02020603050405020304" pitchFamily="18" charset="0"/>
                    <a:cs typeface="Times New Roman" panose="02020603050405020304" pitchFamily="18" charset="0"/>
                  </a:rPr>
                  <a:t>%</a:t>
                </a:r>
              </a:p>
              <a:p>
                <a:r>
                  <a:rPr lang="en-US" sz="2800" b="1" dirty="0" smtClean="0">
                    <a:solidFill>
                      <a:srgbClr val="000000"/>
                    </a:solidFill>
                    <a:latin typeface="Times New Roman" panose="02020603050405020304" pitchFamily="18" charset="0"/>
                    <a:cs typeface="Times New Roman" panose="02020603050405020304" pitchFamily="18" charset="0"/>
                  </a:rPr>
                  <a:t>Flux</a:t>
                </a:r>
                <a:r>
                  <a:rPr lang="en-US" sz="2800" dirty="0" smtClean="0">
                    <a:solidFill>
                      <a:srgbClr val="000000"/>
                    </a:solidFill>
                    <a:latin typeface="Times New Roman" panose="02020603050405020304" pitchFamily="18" charset="0"/>
                    <a:cs typeface="Times New Roman" panose="02020603050405020304" pitchFamily="18" charset="0"/>
                  </a:rPr>
                  <a:t>= 0.45 atoms/L/sec/m</a:t>
                </a:r>
                <a:r>
                  <a:rPr lang="en-US" sz="2800" baseline="30000" dirty="0" smtClean="0">
                    <a:solidFill>
                      <a:srgbClr val="000000"/>
                    </a:solidFill>
                    <a:latin typeface="Times New Roman" panose="02020603050405020304" pitchFamily="18" charset="0"/>
                    <a:cs typeface="Times New Roman" panose="02020603050405020304" pitchFamily="18" charset="0"/>
                  </a:rPr>
                  <a:t>2</a:t>
                </a:r>
              </a:p>
            </p:txBody>
          </p:sp>
        </mc:Choice>
        <mc:Fallback xmlns="">
          <p:sp>
            <p:nvSpPr>
              <p:cNvPr id="109" name="Rectangle 108"/>
              <p:cNvSpPr>
                <a:spLocks noRot="1" noChangeAspect="1" noMove="1" noResize="1" noEditPoints="1" noAdjustHandles="1" noChangeArrowheads="1" noChangeShapeType="1" noTextEdit="1"/>
              </p:cNvSpPr>
              <p:nvPr/>
            </p:nvSpPr>
            <p:spPr>
              <a:xfrm>
                <a:off x="22362418" y="20719795"/>
                <a:ext cx="4089794" cy="954107"/>
              </a:xfrm>
              <a:prstGeom prst="rect">
                <a:avLst/>
              </a:prstGeom>
              <a:blipFill rotWithShape="0">
                <a:blip r:embed="rId37"/>
                <a:stretch>
                  <a:fillRect l="-2981" t="-7051" r="-447" b="-17308"/>
                </a:stretch>
              </a:blipFill>
              <a:ln w="127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Rectangle 109"/>
              <p:cNvSpPr/>
              <p:nvPr/>
            </p:nvSpPr>
            <p:spPr>
              <a:xfrm>
                <a:off x="32678814" y="20739313"/>
                <a:ext cx="4089794" cy="954107"/>
              </a:xfrm>
              <a:prstGeom prst="rect">
                <a:avLst/>
              </a:prstGeom>
              <a:solidFill>
                <a:schemeClr val="accent1">
                  <a:lumMod val="40000"/>
                  <a:lumOff val="60000"/>
                </a:schemeClr>
              </a:solidFill>
              <a:ln w="12700">
                <a:noFill/>
              </a:ln>
            </p:spPr>
            <p:txBody>
              <a:bodyPr wrap="square">
                <a:spAutoFit/>
              </a:bodyPr>
              <a:lstStyle/>
              <a:p>
                <a14:m>
                  <m:oMath xmlns:m="http://schemas.openxmlformats.org/officeDocument/2006/math">
                    <m:r>
                      <a:rPr lang="en-US"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1" i="0" baseline="-25000" smtClean="0">
                        <a:latin typeface="Cambria Math" panose="02040503050406030204" pitchFamily="18" charset="0"/>
                        <a:ea typeface="Cambria Math" panose="02040503050406030204" pitchFamily="18" charset="0"/>
                        <a:cs typeface="Times New Roman" panose="02020603050405020304" pitchFamily="18" charset="0"/>
                      </a:rPr>
                      <m:t>𝐬𝐡𝐚𝐥𝐞</m:t>
                    </m:r>
                  </m:oMath>
                </a14:m>
                <a:r>
                  <a:rPr lang="en-US" sz="2800" dirty="0" smtClean="0">
                    <a:solidFill>
                      <a:srgbClr val="000000"/>
                    </a:solidFill>
                    <a:latin typeface="Times New Roman" panose="02020603050405020304" pitchFamily="18" charset="0"/>
                    <a:cs typeface="Times New Roman" panose="02020603050405020304" pitchFamily="18" charset="0"/>
                  </a:rPr>
                  <a:t>= 1.09 %</a:t>
                </a:r>
              </a:p>
              <a:p>
                <a:r>
                  <a:rPr lang="en-US" sz="2800" b="1" dirty="0" smtClean="0">
                    <a:solidFill>
                      <a:srgbClr val="000000"/>
                    </a:solidFill>
                    <a:latin typeface="Times New Roman" panose="02020603050405020304" pitchFamily="18" charset="0"/>
                    <a:cs typeface="Times New Roman" panose="02020603050405020304" pitchFamily="18" charset="0"/>
                  </a:rPr>
                  <a:t>Flux</a:t>
                </a: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smtClean="0">
                    <a:solidFill>
                      <a:srgbClr val="000000"/>
                    </a:solidFill>
                    <a:latin typeface="Times New Roman" panose="02020603050405020304" pitchFamily="18" charset="0"/>
                    <a:cs typeface="Times New Roman" panose="02020603050405020304" pitchFamily="18" charset="0"/>
                  </a:rPr>
                  <a:t>0.25 atoms/L/sec/m</a:t>
                </a:r>
                <a:r>
                  <a:rPr lang="en-US" sz="2800" baseline="30000" dirty="0" smtClean="0">
                    <a:solidFill>
                      <a:srgbClr val="000000"/>
                    </a:solidFill>
                    <a:latin typeface="Times New Roman" panose="02020603050405020304" pitchFamily="18" charset="0"/>
                    <a:cs typeface="Times New Roman" panose="02020603050405020304" pitchFamily="18" charset="0"/>
                  </a:rPr>
                  <a:t>2</a:t>
                </a:r>
                <a:endParaRPr lang="en-US" sz="2800" baseline="30000" dirty="0" smtClean="0">
                  <a:solidFill>
                    <a:srgbClr val="000000"/>
                  </a:solidFill>
                  <a:latin typeface="Times New Roman" panose="02020603050405020304" pitchFamily="18" charset="0"/>
                  <a:cs typeface="Times New Roman" panose="02020603050405020304" pitchFamily="18" charset="0"/>
                </a:endParaRPr>
              </a:p>
            </p:txBody>
          </p:sp>
        </mc:Choice>
        <mc:Fallback>
          <p:sp>
            <p:nvSpPr>
              <p:cNvPr id="110" name="Rectangle 109"/>
              <p:cNvSpPr>
                <a:spLocks noRot="1" noChangeAspect="1" noMove="1" noResize="1" noEditPoints="1" noAdjustHandles="1" noChangeArrowheads="1" noChangeShapeType="1" noTextEdit="1"/>
              </p:cNvSpPr>
              <p:nvPr/>
            </p:nvSpPr>
            <p:spPr>
              <a:xfrm>
                <a:off x="32678814" y="20739313"/>
                <a:ext cx="4089794" cy="954107"/>
              </a:xfrm>
              <a:prstGeom prst="rect">
                <a:avLst/>
              </a:prstGeom>
              <a:blipFill rotWithShape="0">
                <a:blip r:embed="rId38"/>
                <a:stretch>
                  <a:fillRect l="-3130" t="-6369" r="-447" b="-16561"/>
                </a:stretch>
              </a:blipFill>
              <a:ln w="12700">
                <a:noFill/>
              </a:ln>
            </p:spPr>
            <p:txBody>
              <a:bodyPr/>
              <a:lstStyle/>
              <a:p>
                <a:r>
                  <a:rPr lang="en-US">
                    <a:noFill/>
                  </a:rPr>
                  <a:t> </a:t>
                </a:r>
              </a:p>
            </p:txBody>
          </p:sp>
        </mc:Fallback>
      </mc:AlternateContent>
      <p:sp>
        <p:nvSpPr>
          <p:cNvPr id="111" name="TextBox 110"/>
          <p:cNvSpPr txBox="1"/>
          <p:nvPr/>
        </p:nvSpPr>
        <p:spPr>
          <a:xfrm>
            <a:off x="39254448" y="21619805"/>
            <a:ext cx="4327637" cy="6186309"/>
          </a:xfrm>
          <a:prstGeom prst="rect">
            <a:avLst/>
          </a:prstGeom>
          <a:noFill/>
        </p:spPr>
        <p:txBody>
          <a:bodyPr wrap="square" rtlCol="0">
            <a:spAutoFit/>
          </a:bodyPr>
          <a:lstStyle/>
          <a:p>
            <a:pPr marL="457200" indent="-4572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Emanation increases with parent material located near grain surface</a:t>
            </a:r>
          </a:p>
          <a:p>
            <a:pPr marL="457200" indent="-457200">
              <a:buFont typeface="Wingdings" panose="05000000000000000000" pitchFamily="2" charset="2"/>
              <a:buChar char="§"/>
            </a:pPr>
            <a:endParaRPr lang="en-US" sz="3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Large surface area and smaller grain size of shale is conducive to large emanation</a:t>
            </a:r>
          </a:p>
        </p:txBody>
      </p:sp>
      <p:sp>
        <p:nvSpPr>
          <p:cNvPr id="112" name="Text Placeholder 4"/>
          <p:cNvSpPr txBox="1">
            <a:spLocks/>
          </p:cNvSpPr>
          <p:nvPr/>
        </p:nvSpPr>
        <p:spPr>
          <a:xfrm>
            <a:off x="19524930" y="37722135"/>
            <a:ext cx="23812535"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dirty="0" smtClean="0">
                <a:ln>
                  <a:noFill/>
                </a:ln>
                <a:solidFill>
                  <a:srgbClr val="FFFFFF"/>
                </a:solidFill>
                <a:effectLst/>
                <a:uLnTx/>
                <a:uFillTx/>
                <a:latin typeface="Cambria" panose="02040503050406030204"/>
                <a:ea typeface="+mn-ea"/>
                <a:cs typeface="+mn-cs"/>
              </a:rPr>
              <a:t>Conclusion</a:t>
            </a:r>
            <a:r>
              <a:rPr kumimoji="0" lang="en-US" sz="6003" b="0" i="0" u="none" strike="noStrike" kern="1200" cap="all" spc="0" normalizeH="0" noProof="0" dirty="0" smtClean="0">
                <a:ln>
                  <a:noFill/>
                </a:ln>
                <a:solidFill>
                  <a:srgbClr val="FFFFFF"/>
                </a:solidFill>
                <a:effectLst/>
                <a:uLnTx/>
                <a:uFillTx/>
                <a:latin typeface="Cambria" panose="02040503050406030204"/>
                <a:ea typeface="+mn-ea"/>
                <a:cs typeface="+mn-cs"/>
              </a:rPr>
              <a:t> and Future Work</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pic>
        <p:nvPicPr>
          <p:cNvPr id="3" name="Picture 2"/>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39599822" y="581888"/>
            <a:ext cx="3485989" cy="2708272"/>
          </a:xfrm>
          <a:prstGeom prst="rect">
            <a:avLst/>
          </a:prstGeom>
        </p:spPr>
      </p:pic>
      <mc:AlternateContent xmlns:mc="http://schemas.openxmlformats.org/markup-compatibility/2006" xmlns:a14="http://schemas.microsoft.com/office/drawing/2010/main">
        <mc:Choice Requires="a14">
          <p:sp>
            <p:nvSpPr>
              <p:cNvPr id="64" name="TextBox 63"/>
              <p:cNvSpPr txBox="1"/>
              <p:nvPr/>
            </p:nvSpPr>
            <p:spPr>
              <a:xfrm>
                <a:off x="36348316" y="24276848"/>
                <a:ext cx="2674385" cy="11876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𝑤</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𝑅𝑎</m:t>
                              </m:r>
                            </m:sup>
                          </m:sSubSup>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𝑠</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𝑅𝑎</m:t>
                                  </m:r>
                                </m:sup>
                              </m:sSub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𝜌</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e>
                              </m:d>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2400" dirty="0" smtClean="0">
                  <a:latin typeface="Times New Roman" panose="02020603050405020304" pitchFamily="18" charset="0"/>
                  <a:cs typeface="Times New Roman" panose="02020603050405020304" pitchFamily="18"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36348316" y="24276848"/>
                <a:ext cx="2674385" cy="1187633"/>
              </a:xfrm>
              <a:prstGeom prst="rect">
                <a:avLst/>
              </a:prstGeom>
              <a:blipFill rotWithShape="0">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1"/>
              <p:cNvSpPr txBox="1"/>
              <p:nvPr/>
            </p:nvSpPr>
            <p:spPr>
              <a:xfrm>
                <a:off x="35844397" y="25378745"/>
                <a:ext cx="3493679" cy="132343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𝑤</m:t>
                        </m:r>
                      </m:sub>
                      <m:sup>
                        <m:r>
                          <a:rPr lang="en-US" sz="2000" b="0" i="1" smtClean="0">
                            <a:latin typeface="Cambria Math" panose="02040503050406030204" pitchFamily="18" charset="0"/>
                            <a:cs typeface="Times New Roman" panose="02020603050405020304" pitchFamily="18" charset="0"/>
                          </a:rPr>
                          <m:t>𝑅𝑎</m:t>
                        </m:r>
                      </m:sup>
                    </m:sSubSup>
                  </m:oMath>
                </a14:m>
                <a:r>
                  <a:rPr lang="en-US" sz="2000" dirty="0" smtClean="0">
                    <a:latin typeface="Times New Roman" panose="02020603050405020304" pitchFamily="18" charset="0"/>
                    <a:cs typeface="Times New Roman" panose="02020603050405020304" pitchFamily="18" charset="0"/>
                  </a:rPr>
                  <a:t>= </a:t>
                </a:r>
                <a:r>
                  <a:rPr lang="en-US" sz="2000" baseline="30000" dirty="0" smtClean="0">
                    <a:latin typeface="Times New Roman" panose="02020603050405020304" pitchFamily="18" charset="0"/>
                    <a:cs typeface="Times New Roman" panose="02020603050405020304" pitchFamily="18" charset="0"/>
                  </a:rPr>
                  <a:t>224</a:t>
                </a:r>
                <a:r>
                  <a:rPr lang="en-US" sz="2000" dirty="0" smtClean="0">
                    <a:latin typeface="Times New Roman" panose="02020603050405020304" pitchFamily="18" charset="0"/>
                    <a:cs typeface="Times New Roman" panose="02020603050405020304" pitchFamily="18" charset="0"/>
                  </a:rPr>
                  <a:t>Ra activity in water</a:t>
                </a:r>
              </a:p>
              <a:p>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𝑠</m:t>
                        </m:r>
                      </m:sub>
                      <m:sup>
                        <m:r>
                          <a:rPr lang="en-US" sz="2000" b="0" i="1" smtClean="0">
                            <a:latin typeface="Cambria Math" panose="02040503050406030204" pitchFamily="18" charset="0"/>
                            <a:cs typeface="Times New Roman" panose="02020603050405020304" pitchFamily="18" charset="0"/>
                          </a:rPr>
                          <m:t>𝑅𝑎</m:t>
                        </m:r>
                      </m:sup>
                    </m:sSubSup>
                  </m:oMath>
                </a14:m>
                <a:r>
                  <a:rPr lang="en-US" sz="2000" dirty="0" smtClean="0">
                    <a:latin typeface="Times New Roman" panose="02020603050405020304" pitchFamily="18" charset="0"/>
                    <a:cs typeface="Times New Roman" panose="02020603050405020304" pitchFamily="18" charset="0"/>
                  </a:rPr>
                  <a:t>= </a:t>
                </a:r>
                <a:r>
                  <a:rPr lang="en-US" sz="2000" baseline="30000" dirty="0" smtClean="0">
                    <a:latin typeface="Times New Roman" panose="02020603050405020304" pitchFamily="18" charset="0"/>
                    <a:cs typeface="Times New Roman" panose="02020603050405020304" pitchFamily="18" charset="0"/>
                  </a:rPr>
                  <a:t>228</a:t>
                </a:r>
                <a:r>
                  <a:rPr lang="en-US" sz="2000" dirty="0" smtClean="0">
                    <a:latin typeface="Times New Roman" panose="02020603050405020304" pitchFamily="18" charset="0"/>
                    <a:cs typeface="Times New Roman" panose="02020603050405020304" pitchFamily="18" charset="0"/>
                  </a:rPr>
                  <a:t>Ra activity in solid</a:t>
                </a:r>
              </a:p>
              <a:p>
                <a:r>
                  <a:rPr lang="en-US" sz="2000" i="0" dirty="0" smtClean="0">
                    <a:latin typeface="Cambria Math" panose="02040503050406030204" pitchFamily="18" charset="0"/>
                    <a:ea typeface="Cambria Math" panose="02040503050406030204" pitchFamily="18" charset="0"/>
                    <a:cs typeface="Times New Roman" panose="02020603050405020304" pitchFamily="18" charset="0"/>
                  </a:rPr>
                  <a:t>𝜌</a:t>
                </a:r>
                <a:r>
                  <a:rPr lang="en-US" sz="2000" dirty="0" smtClean="0">
                    <a:latin typeface="Times New Roman" panose="02020603050405020304" pitchFamily="18" charset="0"/>
                    <a:cs typeface="Times New Roman" panose="02020603050405020304" pitchFamily="18" charset="0"/>
                  </a:rPr>
                  <a:t> = solid density</a:t>
                </a:r>
              </a:p>
              <a:p>
                <a:r>
                  <a:rPr lang="en-US" sz="2000" dirty="0" smtClean="0">
                    <a:latin typeface="Times New Roman" panose="02020603050405020304" pitchFamily="18" charset="0"/>
                    <a:cs typeface="Times New Roman" panose="02020603050405020304" pitchFamily="18" charset="0"/>
                  </a:rPr>
                  <a:t>n=porosity</a:t>
                </a:r>
              </a:p>
            </p:txBody>
          </p:sp>
        </mc:Choice>
        <mc:Fallback xmlns="">
          <p:sp>
            <p:nvSpPr>
              <p:cNvPr id="65" name="TextBox 1"/>
              <p:cNvSpPr txBox="1">
                <a:spLocks noRot="1" noChangeAspect="1" noMove="1" noResize="1" noEditPoints="1" noAdjustHandles="1" noChangeArrowheads="1" noChangeShapeType="1" noTextEdit="1"/>
              </p:cNvSpPr>
              <p:nvPr/>
            </p:nvSpPr>
            <p:spPr>
              <a:xfrm>
                <a:off x="35844397" y="25378745"/>
                <a:ext cx="3493679" cy="1323439"/>
              </a:xfrm>
              <a:prstGeom prst="rect">
                <a:avLst/>
              </a:prstGeom>
              <a:blipFill rotWithShape="0">
                <a:blip r:embed="rId41"/>
                <a:stretch>
                  <a:fillRect l="-1920" t="-2304" b="-7373"/>
                </a:stretch>
              </a:blipFill>
            </p:spPr>
            <p:txBody>
              <a:bodyPr/>
              <a:lstStyle/>
              <a:p>
                <a:r>
                  <a:rPr lang="en-US">
                    <a:noFill/>
                  </a:rPr>
                  <a:t> </a:t>
                </a:r>
              </a:p>
            </p:txBody>
          </p:sp>
        </mc:Fallback>
      </mc:AlternateContent>
      <p:pic>
        <p:nvPicPr>
          <p:cNvPr id="6" name="Picture 5"/>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8896026" y="27751782"/>
            <a:ext cx="14931613" cy="9598894"/>
          </a:xfrm>
          <a:prstGeom prst="rect">
            <a:avLst/>
          </a:prstGeom>
        </p:spPr>
      </p:pic>
    </p:spTree>
    <p:extLst>
      <p:ext uri="{BB962C8B-B14F-4D97-AF65-F5344CB8AC3E}">
        <p14:creationId xmlns:p14="http://schemas.microsoft.com/office/powerpoint/2010/main" val="11447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rgbClr val="FFFFFF"/>
    </a:dk1>
    <a:lt1>
      <a:srgbClr val="000000"/>
    </a:lt1>
    <a:dk2>
      <a:srgbClr val="FFFFFF"/>
    </a:dk2>
    <a:lt2>
      <a:srgbClr val="E3DED1"/>
    </a:lt2>
    <a:accent1>
      <a:srgbClr val="F07F09"/>
    </a:accent1>
    <a:accent2>
      <a:srgbClr val="9F2936"/>
    </a:accent2>
    <a:accent3>
      <a:srgbClr val="1B587C"/>
    </a:accent3>
    <a:accent4>
      <a:srgbClr val="1D6087"/>
    </a:accent4>
    <a:accent5>
      <a:srgbClr val="604878"/>
    </a:accent5>
    <a:accent6>
      <a:srgbClr val="C1985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346</TotalTime>
  <Words>702</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vt:lpstr>
      <vt:lpstr>Cambria Math</vt:lpstr>
      <vt:lpstr>Times New Roman</vt:lpstr>
      <vt:lpstr>Wingdings</vt:lpstr>
      <vt:lpstr>Office Theme</vt:lpstr>
      <vt:lpstr>PowerPoint Presentation</vt:lpstr>
    </vt:vector>
  </TitlesOfParts>
  <Company>Massachusetts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Chen</dc:creator>
  <cp:lastModifiedBy>Michael Chen</cp:lastModifiedBy>
  <cp:revision>48</cp:revision>
  <cp:lastPrinted>2017-02-28T14:33:53Z</cp:lastPrinted>
  <dcterms:created xsi:type="dcterms:W3CDTF">2017-02-27T19:37:51Z</dcterms:created>
  <dcterms:modified xsi:type="dcterms:W3CDTF">2017-03-01T20:50:30Z</dcterms:modified>
</cp:coreProperties>
</file>