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59" r:id="rId7"/>
    <p:sldId id="258" r:id="rId8"/>
    <p:sldId id="267" r:id="rId9"/>
    <p:sldId id="266" r:id="rId10"/>
    <p:sldId id="269" r:id="rId11"/>
    <p:sldId id="260" r:id="rId12"/>
    <p:sldId id="270" r:id="rId13"/>
    <p:sldId id="282" r:id="rId14"/>
    <p:sldId id="272" r:id="rId15"/>
    <p:sldId id="273" r:id="rId16"/>
    <p:sldId id="274" r:id="rId17"/>
    <p:sldId id="275" r:id="rId18"/>
    <p:sldId id="283" r:id="rId19"/>
    <p:sldId id="261" r:id="rId20"/>
    <p:sldId id="271" r:id="rId21"/>
    <p:sldId id="284" r:id="rId22"/>
    <p:sldId id="285" r:id="rId23"/>
    <p:sldId id="278" r:id="rId24"/>
    <p:sldId id="279" r:id="rId25"/>
    <p:sldId id="280" r:id="rId26"/>
    <p:sldId id="286" r:id="rId27"/>
    <p:sldId id="262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4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4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9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1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3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8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073F-64D9-41C6-AFCE-2DD7C5A9D9F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rdc.org/energy/fracking-map/pa.as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962" y="1214438"/>
            <a:ext cx="9856076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Studies of radioisotopes as tracers for groundwater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Michael Chen</a:t>
            </a:r>
          </a:p>
          <a:p>
            <a:r>
              <a:rPr lang="en-US" dirty="0" smtClean="0"/>
              <a:t>Thesis Proposal</a:t>
            </a:r>
          </a:p>
          <a:p>
            <a:r>
              <a:rPr lang="en-US" dirty="0" smtClean="0"/>
              <a:t>3/5/2015</a:t>
            </a:r>
          </a:p>
        </p:txBody>
      </p:sp>
    </p:spTree>
    <p:extLst>
      <p:ext uri="{BB962C8B-B14F-4D97-AF65-F5344CB8AC3E}">
        <p14:creationId xmlns:p14="http://schemas.microsoft.com/office/powerpoint/2010/main" val="2527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Process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94142" y="3224510"/>
            <a:ext cx="2290118" cy="99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Tracer Usage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8200" y="1783587"/>
            <a:ext cx="3122140" cy="10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and Transport Experiments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8200" y="4624057"/>
            <a:ext cx="3122140" cy="10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Scale Experiments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76153" y="3203822"/>
            <a:ext cx="3122140" cy="10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Groundwater modeling</a:t>
            </a:r>
            <a:endParaRPr lang="en-US" dirty="0"/>
          </a:p>
        </p:txBody>
      </p:sp>
      <p:cxnSp>
        <p:nvCxnSpPr>
          <p:cNvPr id="35" name="Elbow Connector 34"/>
          <p:cNvCxnSpPr>
            <a:stCxn id="28" idx="3"/>
            <a:endCxn id="31" idx="0"/>
          </p:cNvCxnSpPr>
          <p:nvPr/>
        </p:nvCxnSpPr>
        <p:spPr>
          <a:xfrm>
            <a:off x="3960340" y="2303269"/>
            <a:ext cx="376883" cy="9005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0" idx="3"/>
            <a:endCxn id="31" idx="2"/>
          </p:cNvCxnSpPr>
          <p:nvPr/>
        </p:nvCxnSpPr>
        <p:spPr>
          <a:xfrm flipV="1">
            <a:off x="3960340" y="4243185"/>
            <a:ext cx="376883" cy="9005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3"/>
            <a:endCxn id="26" idx="1"/>
          </p:cNvCxnSpPr>
          <p:nvPr/>
        </p:nvCxnSpPr>
        <p:spPr>
          <a:xfrm>
            <a:off x="5898293" y="3723504"/>
            <a:ext cx="1795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</p:cNvCxnSpPr>
          <p:nvPr/>
        </p:nvCxnSpPr>
        <p:spPr>
          <a:xfrm>
            <a:off x="3960340" y="2303269"/>
            <a:ext cx="2918255" cy="1420234"/>
          </a:xfrm>
          <a:prstGeom prst="bentConnector3">
            <a:avLst>
              <a:gd name="adj1" fmla="val 999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0" idx="3"/>
          </p:cNvCxnSpPr>
          <p:nvPr/>
        </p:nvCxnSpPr>
        <p:spPr>
          <a:xfrm flipV="1">
            <a:off x="3960340" y="3723503"/>
            <a:ext cx="2918255" cy="1420236"/>
          </a:xfrm>
          <a:prstGeom prst="bentConnector3">
            <a:avLst>
              <a:gd name="adj1" fmla="val 999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Cycling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87" y="1464343"/>
            <a:ext cx="9595655" cy="50567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4350" y="4190315"/>
            <a:ext cx="265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238</a:t>
            </a:r>
            <a:r>
              <a:rPr lang="en-US" dirty="0" smtClean="0">
                <a:solidFill>
                  <a:schemeClr val="bg1"/>
                </a:solidFill>
              </a:rPr>
              <a:t>U -&gt; </a:t>
            </a:r>
            <a:r>
              <a:rPr lang="en-US" baseline="30000" dirty="0" smtClean="0">
                <a:solidFill>
                  <a:schemeClr val="bg1"/>
                </a:solidFill>
              </a:rPr>
              <a:t>226</a:t>
            </a:r>
            <a:r>
              <a:rPr lang="en-US" dirty="0" smtClean="0">
                <a:solidFill>
                  <a:schemeClr val="bg1"/>
                </a:solidFill>
              </a:rPr>
              <a:t>Ra</a:t>
            </a:r>
          </a:p>
          <a:p>
            <a:r>
              <a:rPr lang="en-US" baseline="30000" dirty="0" smtClean="0">
                <a:solidFill>
                  <a:schemeClr val="bg1"/>
                </a:solidFill>
              </a:rPr>
              <a:t>232</a:t>
            </a:r>
            <a:r>
              <a:rPr lang="en-US" dirty="0" smtClean="0">
                <a:solidFill>
                  <a:schemeClr val="bg1"/>
                </a:solidFill>
              </a:rPr>
              <a:t>Th-&gt;</a:t>
            </a:r>
            <a:r>
              <a:rPr lang="en-US" baseline="30000" dirty="0" smtClean="0">
                <a:solidFill>
                  <a:schemeClr val="bg1"/>
                </a:solidFill>
              </a:rPr>
              <a:t>228</a:t>
            </a:r>
            <a:r>
              <a:rPr lang="en-US" dirty="0" smtClean="0">
                <a:solidFill>
                  <a:schemeClr val="bg1"/>
                </a:solidFill>
              </a:rPr>
              <a:t>Ra-&gt;</a:t>
            </a:r>
            <a:r>
              <a:rPr lang="en-US" baseline="30000" dirty="0" smtClean="0">
                <a:solidFill>
                  <a:schemeClr val="bg1"/>
                </a:solidFill>
              </a:rPr>
              <a:t>224</a:t>
            </a:r>
            <a:r>
              <a:rPr lang="en-US" dirty="0" smtClean="0">
                <a:solidFill>
                  <a:schemeClr val="bg1"/>
                </a:solidFill>
              </a:rPr>
              <a:t>Ra</a:t>
            </a:r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149850" y="4179171"/>
            <a:ext cx="2546350" cy="668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Groundwater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Cycling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87" y="1464343"/>
            <a:ext cx="9595655" cy="50567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5487" y="4191006"/>
            <a:ext cx="265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238</a:t>
            </a:r>
            <a:r>
              <a:rPr lang="en-US" dirty="0" smtClean="0">
                <a:solidFill>
                  <a:schemeClr val="bg1"/>
                </a:solidFill>
              </a:rPr>
              <a:t>U -&gt; </a:t>
            </a:r>
            <a:r>
              <a:rPr lang="en-US" baseline="30000" dirty="0" smtClean="0">
                <a:solidFill>
                  <a:schemeClr val="bg1"/>
                </a:solidFill>
              </a:rPr>
              <a:t>226</a:t>
            </a:r>
            <a:r>
              <a:rPr lang="en-US" dirty="0" smtClean="0">
                <a:solidFill>
                  <a:schemeClr val="bg1"/>
                </a:solidFill>
              </a:rPr>
              <a:t>Ra</a:t>
            </a:r>
          </a:p>
          <a:p>
            <a:r>
              <a:rPr lang="en-US" baseline="30000" dirty="0" smtClean="0">
                <a:solidFill>
                  <a:schemeClr val="bg1"/>
                </a:solidFill>
              </a:rPr>
              <a:t>232</a:t>
            </a:r>
            <a:r>
              <a:rPr lang="en-US" dirty="0" smtClean="0">
                <a:solidFill>
                  <a:schemeClr val="bg1"/>
                </a:solidFill>
              </a:rPr>
              <a:t>Th-&gt;</a:t>
            </a:r>
            <a:r>
              <a:rPr lang="en-US" baseline="30000" dirty="0" smtClean="0">
                <a:solidFill>
                  <a:schemeClr val="bg1"/>
                </a:solidFill>
              </a:rPr>
              <a:t>228</a:t>
            </a:r>
            <a:r>
              <a:rPr lang="en-US" dirty="0" smtClean="0">
                <a:solidFill>
                  <a:schemeClr val="bg1"/>
                </a:solidFill>
              </a:rPr>
              <a:t>Ra-&gt;</a:t>
            </a:r>
            <a:r>
              <a:rPr lang="en-US" baseline="30000" dirty="0" smtClean="0">
                <a:solidFill>
                  <a:schemeClr val="bg1"/>
                </a:solidFill>
              </a:rPr>
              <a:t>224</a:t>
            </a:r>
            <a:r>
              <a:rPr lang="en-US" dirty="0" smtClean="0">
                <a:solidFill>
                  <a:schemeClr val="bg1"/>
                </a:solidFill>
              </a:rPr>
              <a:t>Ra</a:t>
            </a:r>
            <a:endParaRPr lang="en-US" baseline="300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33638" y="5781675"/>
            <a:ext cx="126206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33638" y="2790825"/>
            <a:ext cx="0" cy="29908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2433638" y="2790825"/>
            <a:ext cx="1390650" cy="566738"/>
          </a:xfrm>
          <a:prstGeom prst="bentConnector3">
            <a:avLst>
              <a:gd name="adj1" fmla="val 10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12734" y="2904917"/>
            <a:ext cx="181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Produced Water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824288" y="5597009"/>
            <a:ext cx="232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Hydraulic Fracturing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properties…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68535" cy="4351338"/>
          </a:xfrm>
        </p:spPr>
      </p:pic>
      <p:sp>
        <p:nvSpPr>
          <p:cNvPr id="6" name="TextBox 5"/>
          <p:cNvSpPr txBox="1"/>
          <p:nvPr/>
        </p:nvSpPr>
        <p:spPr>
          <a:xfrm>
            <a:off x="9152238" y="3266192"/>
            <a:ext cx="2421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Radium sorption to marine sands in seawater from Beck &amp; Cochran,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experiments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and Sorbents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Minerals:</a:t>
            </a:r>
          </a:p>
          <a:p>
            <a:pPr lvl="1"/>
            <a:r>
              <a:rPr lang="en-US" dirty="0" err="1" smtClean="0"/>
              <a:t>Ferrihydrite</a:t>
            </a:r>
            <a:endParaRPr lang="en-US" dirty="0" smtClean="0"/>
          </a:p>
          <a:p>
            <a:pPr lvl="1"/>
            <a:r>
              <a:rPr lang="en-US" dirty="0" smtClean="0"/>
              <a:t>Pyrite</a:t>
            </a:r>
          </a:p>
          <a:p>
            <a:pPr lvl="1"/>
            <a:r>
              <a:rPr lang="en-US" dirty="0" err="1" smtClean="0"/>
              <a:t>Illite</a:t>
            </a:r>
            <a:endParaRPr lang="en-US" dirty="0" smtClean="0"/>
          </a:p>
          <a:p>
            <a:pPr lvl="1"/>
            <a:r>
              <a:rPr lang="en-US" dirty="0" smtClean="0"/>
              <a:t>Quartz</a:t>
            </a:r>
          </a:p>
          <a:p>
            <a:r>
              <a:rPr lang="en-US" dirty="0" smtClean="0"/>
              <a:t>Media:</a:t>
            </a:r>
          </a:p>
          <a:p>
            <a:pPr lvl="1"/>
            <a:r>
              <a:rPr lang="en-US" dirty="0" smtClean="0"/>
              <a:t>Pure water</a:t>
            </a:r>
          </a:p>
          <a:p>
            <a:pPr lvl="1"/>
            <a:r>
              <a:rPr lang="en-US" dirty="0" smtClean="0"/>
              <a:t>Groundwater</a:t>
            </a:r>
          </a:p>
          <a:p>
            <a:pPr lvl="1"/>
            <a:r>
              <a:rPr lang="en-US" dirty="0" smtClean="0"/>
              <a:t>Seawater</a:t>
            </a:r>
          </a:p>
          <a:p>
            <a:pPr lvl="1"/>
            <a:r>
              <a:rPr lang="en-US" dirty="0" smtClean="0"/>
              <a:t>Fracking brine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Experiment Types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Batch sorption</a:t>
            </a:r>
          </a:p>
          <a:p>
            <a:pPr lvl="1"/>
            <a:r>
              <a:rPr lang="en-US" dirty="0" smtClean="0"/>
              <a:t>Sorption Kinetics</a:t>
            </a:r>
          </a:p>
          <a:p>
            <a:pPr lvl="1"/>
            <a:r>
              <a:rPr lang="en-US" dirty="0" smtClean="0"/>
              <a:t>Surface complexation</a:t>
            </a:r>
          </a:p>
          <a:p>
            <a:r>
              <a:rPr lang="en-US" dirty="0" smtClean="0"/>
              <a:t>Column transport</a:t>
            </a:r>
          </a:p>
          <a:p>
            <a:pPr lvl="1"/>
            <a:r>
              <a:rPr lang="en-US" dirty="0" smtClean="0"/>
              <a:t>Retardation factors</a:t>
            </a:r>
          </a:p>
          <a:p>
            <a:pPr lvl="1"/>
            <a:r>
              <a:rPr lang="en-US" dirty="0" smtClean="0"/>
              <a:t>Effect of mineral transformations</a:t>
            </a:r>
          </a:p>
          <a:p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Gamma counting</a:t>
            </a:r>
          </a:p>
          <a:p>
            <a:pPr lvl="1"/>
            <a:r>
              <a:rPr lang="en-US" dirty="0" smtClean="0"/>
              <a:t>Scintillation 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Sorption Experiment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04" y="1298963"/>
            <a:ext cx="9874592" cy="5134788"/>
          </a:xfrm>
        </p:spPr>
      </p:pic>
    </p:spTree>
    <p:extLst>
      <p:ext uri="{BB962C8B-B14F-4D97-AF65-F5344CB8AC3E}">
        <p14:creationId xmlns:p14="http://schemas.microsoft.com/office/powerpoint/2010/main" val="6493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Fieldwork in 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82514" cy="4351338"/>
          </a:xfrm>
        </p:spPr>
        <p:txBody>
          <a:bodyPr/>
          <a:lstStyle/>
          <a:p>
            <a:r>
              <a:rPr lang="en-US" dirty="0" smtClean="0"/>
              <a:t>Hydraulic fracturing prevalent around the United States, especially Pennsylvania</a:t>
            </a:r>
          </a:p>
          <a:p>
            <a:r>
              <a:rPr lang="en-US" dirty="0" smtClean="0"/>
              <a:t>Allegheny National Forest, PA ideal field site to examine potential impacts to shallow groundwater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22" y="1690688"/>
            <a:ext cx="3988734" cy="32067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286" y="5198076"/>
            <a:ext cx="3608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Hydraulic fracturing wells drilled in Allegheny National Forest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://www.nrdc.org/energy/fracking-map/pa.asp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8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Radium transport controlled by sorption to metal (</a:t>
            </a:r>
            <a:r>
              <a:rPr lang="en-US" dirty="0" err="1" smtClean="0"/>
              <a:t>hydr</a:t>
            </a:r>
            <a:r>
              <a:rPr lang="en-US" dirty="0" smtClean="0"/>
              <a:t>)oxides</a:t>
            </a:r>
          </a:p>
          <a:p>
            <a:r>
              <a:rPr lang="en-US" i="1" dirty="0" smtClean="0"/>
              <a:t>In situ</a:t>
            </a:r>
            <a:r>
              <a:rPr lang="en-US" dirty="0" smtClean="0"/>
              <a:t> mineral transformations can alter transport</a:t>
            </a:r>
          </a:p>
          <a:p>
            <a:r>
              <a:rPr lang="en-US" dirty="0" smtClean="0"/>
              <a:t>Develop accurate groundwater transport model</a:t>
            </a:r>
          </a:p>
          <a:p>
            <a:r>
              <a:rPr lang="en-US" dirty="0" smtClean="0"/>
              <a:t>Trace hydraulic fracturing surface water impacts via radium tracers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Iodine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Background and Objectives</a:t>
            </a:r>
          </a:p>
          <a:p>
            <a:r>
              <a:rPr lang="en-US" dirty="0" smtClean="0"/>
              <a:t>Radium Studies</a:t>
            </a:r>
          </a:p>
          <a:p>
            <a:r>
              <a:rPr lang="en-US" dirty="0" smtClean="0"/>
              <a:t>Iodine Studies</a:t>
            </a:r>
          </a:p>
          <a:p>
            <a:r>
              <a:rPr lang="en-US" dirty="0" smtClean="0"/>
              <a:t>Summary and Timeline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Iodine Isotope Cycling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" y="1649782"/>
            <a:ext cx="9417908" cy="4963072"/>
          </a:xfrm>
        </p:spPr>
      </p:pic>
      <p:sp>
        <p:nvSpPr>
          <p:cNvPr id="6" name="TextBox 5"/>
          <p:cNvSpPr txBox="1"/>
          <p:nvPr/>
        </p:nvSpPr>
        <p:spPr>
          <a:xfrm>
            <a:off x="5502876" y="5491289"/>
            <a:ext cx="59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127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baseline="30000" dirty="0" smtClean="0">
                <a:solidFill>
                  <a:schemeClr val="bg1"/>
                </a:solidFill>
              </a:rPr>
              <a:t>129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5688784" y="3946652"/>
            <a:ext cx="277256" cy="1544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61038" y="1960605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Cosmic Rays-&gt;</a:t>
            </a:r>
            <a:r>
              <a:rPr lang="en-US" baseline="30000" dirty="0" smtClean="0"/>
              <a:t>129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6096000" y="5526087"/>
            <a:ext cx="2575354" cy="5767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Groundwater Fluxes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135567" y="2354007"/>
            <a:ext cx="149568" cy="1260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80157" y="3655499"/>
            <a:ext cx="126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Deposition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52321" y="3332334"/>
            <a:ext cx="122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Gas Ebullition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Anthropogenic Iodine Isotope Cycling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2115"/>
            <a:ext cx="9417908" cy="4963072"/>
          </a:xfrm>
        </p:spPr>
      </p:pic>
      <p:sp>
        <p:nvSpPr>
          <p:cNvPr id="14" name="Down Arrow 13"/>
          <p:cNvSpPr/>
          <p:nvPr/>
        </p:nvSpPr>
        <p:spPr>
          <a:xfrm>
            <a:off x="5173380" y="3209735"/>
            <a:ext cx="305272" cy="745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95822" y="2853155"/>
            <a:ext cx="126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Deposition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 rot="16200000">
            <a:off x="2557046" y="2218412"/>
            <a:ext cx="897488" cy="613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7802" y="3037821"/>
            <a:ext cx="1595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129</a:t>
            </a:r>
            <a:r>
              <a:rPr lang="en-US" dirty="0" smtClean="0"/>
              <a:t>I,</a:t>
            </a:r>
            <a:r>
              <a:rPr lang="en-US" baseline="30000" dirty="0" smtClean="0"/>
              <a:t>131</a:t>
            </a:r>
            <a:r>
              <a:rPr lang="en-US" dirty="0" smtClean="0"/>
              <a:t>I from</a:t>
            </a:r>
          </a:p>
          <a:p>
            <a:pPr algn="ctr"/>
            <a:r>
              <a:rPr lang="en-US" dirty="0" smtClean="0"/>
              <a:t>Bomb testing,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ccidents,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10" name="Bent-Up Arrow 9"/>
          <p:cNvSpPr/>
          <p:nvPr/>
        </p:nvSpPr>
        <p:spPr>
          <a:xfrm rot="5400000">
            <a:off x="4404234" y="2988350"/>
            <a:ext cx="1595976" cy="4689638"/>
          </a:xfrm>
          <a:prstGeom prst="bentUpArrow">
            <a:avLst>
              <a:gd name="adj1" fmla="val 17244"/>
              <a:gd name="adj2" fmla="val 21827"/>
              <a:gd name="adj3" fmla="val 2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Iodine Speciation and solid interactions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6122"/>
            <a:ext cx="4210871" cy="4909010"/>
          </a:xfrm>
        </p:spPr>
      </p:pic>
      <p:sp>
        <p:nvSpPr>
          <p:cNvPr id="5" name="TextBox 4"/>
          <p:cNvSpPr txBox="1"/>
          <p:nvPr/>
        </p:nvSpPr>
        <p:spPr>
          <a:xfrm>
            <a:off x="1080791" y="6245132"/>
            <a:ext cx="44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Speciation of iodine from Hou, et al, 2009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2019104"/>
            <a:ext cx="42563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Weak sorption to mineral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Strong interactions with organic matter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orption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Transformation into </a:t>
            </a:r>
            <a:r>
              <a:rPr lang="en-US" sz="2800" dirty="0" err="1" smtClean="0"/>
              <a:t>organoiodines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72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Sorption and Transport Experiments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Batch experiments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Organic matter interactions</a:t>
            </a:r>
          </a:p>
          <a:p>
            <a:r>
              <a:rPr lang="en-US" dirty="0" smtClean="0"/>
              <a:t>Effect of mineral transformations</a:t>
            </a:r>
          </a:p>
          <a:p>
            <a:r>
              <a:rPr lang="en-US" dirty="0" smtClean="0"/>
              <a:t>Focus on organic matter controls iodine sorption and speciation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Comparison of transport, transformation, sorption</a:t>
            </a:r>
          </a:p>
          <a:p>
            <a:r>
              <a:rPr lang="en-US" dirty="0" smtClean="0"/>
              <a:t>Speciation control and impacts on transport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Column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Iodine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74" y="1033876"/>
            <a:ext cx="3995350" cy="4616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0379" y="5815914"/>
            <a:ext cx="342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K-edge spectra for various iodine compounds from Yamaguchi et al, 2008.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8376" y="1828800"/>
            <a:ext cx="4217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Synchrotron power tool for speciation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Pore scale analysis of organic matter samples incubated with iodine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High </a:t>
            </a:r>
            <a:r>
              <a:rPr lang="en-US" sz="2800" dirty="0" err="1" smtClean="0"/>
              <a:t>perfomance</a:t>
            </a:r>
            <a:r>
              <a:rPr lang="en-US" sz="2800" dirty="0" smtClean="0"/>
              <a:t> liquid chromatograph (HPLC) combined with ICP-MS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83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Fieldwork in Hawaii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14935" cy="4351338"/>
          </a:xfrm>
        </p:spPr>
        <p:txBody>
          <a:bodyPr/>
          <a:lstStyle/>
          <a:p>
            <a:r>
              <a:rPr lang="en-US" dirty="0" smtClean="0"/>
              <a:t>Focus on studying organic matter cycling</a:t>
            </a:r>
          </a:p>
          <a:p>
            <a:pPr lvl="1"/>
            <a:r>
              <a:rPr lang="en-US" dirty="0" smtClean="0"/>
              <a:t>Pulse of </a:t>
            </a:r>
            <a:r>
              <a:rPr lang="en-US" baseline="30000" dirty="0" smtClean="0"/>
              <a:t>129</a:t>
            </a:r>
            <a:r>
              <a:rPr lang="en-US" dirty="0" smtClean="0"/>
              <a:t>I from bomb testing (Starfish prime)</a:t>
            </a:r>
          </a:p>
          <a:p>
            <a:r>
              <a:rPr lang="en-US" dirty="0" smtClean="0"/>
              <a:t>Characterization of iodine isotope speciation and distribution in soil &amp; GW</a:t>
            </a:r>
          </a:p>
          <a:p>
            <a:r>
              <a:rPr lang="en-US" dirty="0" smtClean="0"/>
              <a:t>Modeling of iodine cycling in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69" y="1601633"/>
            <a:ext cx="5426380" cy="3662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5380672"/>
            <a:ext cx="5766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"Starfish Prime aurora from Honolulu 1". Licensed under Public Domain via Wikimedia Commons - https://commons.wikimedia.org/wiki/File:Starfish_Prime_aurora_from_Honolulu_1.jpg#mediaviewer/File:Starfish_Prime_aurora_from_Honolulu_1.jpg</a:t>
            </a:r>
          </a:p>
        </p:txBody>
      </p:sp>
    </p:spTree>
    <p:extLst>
      <p:ext uri="{BB962C8B-B14F-4D97-AF65-F5344CB8AC3E}">
        <p14:creationId xmlns:p14="http://schemas.microsoft.com/office/powerpoint/2010/main" val="8337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for organic matter impacts to iodine</a:t>
            </a:r>
            <a:endParaRPr lang="en-US" dirty="0"/>
          </a:p>
          <a:p>
            <a:r>
              <a:rPr lang="en-US" dirty="0" smtClean="0"/>
              <a:t>Understanding of iodine-organic matter interactions</a:t>
            </a:r>
          </a:p>
          <a:p>
            <a:r>
              <a:rPr lang="en-US" dirty="0" smtClean="0"/>
              <a:t>Groundwater model accounting for sorption and transformation</a:t>
            </a:r>
          </a:p>
          <a:p>
            <a:r>
              <a:rPr lang="en-US" dirty="0" smtClean="0"/>
              <a:t>Field scale understanding of iodine cycling through organic matter</a:t>
            </a:r>
          </a:p>
        </p:txBody>
      </p:sp>
    </p:spTree>
    <p:extLst>
      <p:ext uri="{BB962C8B-B14F-4D97-AF65-F5344CB8AC3E}">
        <p14:creationId xmlns:p14="http://schemas.microsoft.com/office/powerpoint/2010/main" val="3730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Timeline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Process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94142" y="3224510"/>
            <a:ext cx="2290118" cy="99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Tracer Usage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8200" y="1783587"/>
            <a:ext cx="3122140" cy="10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and Transport Experiments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8200" y="4624057"/>
            <a:ext cx="3122140" cy="10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Scale Experiments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76153" y="3203822"/>
            <a:ext cx="3122140" cy="10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Groundwater modeling</a:t>
            </a:r>
            <a:endParaRPr lang="en-US" dirty="0"/>
          </a:p>
        </p:txBody>
      </p:sp>
      <p:cxnSp>
        <p:nvCxnSpPr>
          <p:cNvPr id="35" name="Elbow Connector 34"/>
          <p:cNvCxnSpPr>
            <a:stCxn id="28" idx="3"/>
            <a:endCxn id="31" idx="0"/>
          </p:cNvCxnSpPr>
          <p:nvPr/>
        </p:nvCxnSpPr>
        <p:spPr>
          <a:xfrm>
            <a:off x="3960340" y="2303269"/>
            <a:ext cx="376883" cy="9005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0" idx="3"/>
            <a:endCxn id="31" idx="2"/>
          </p:cNvCxnSpPr>
          <p:nvPr/>
        </p:nvCxnSpPr>
        <p:spPr>
          <a:xfrm flipV="1">
            <a:off x="3960340" y="4243185"/>
            <a:ext cx="376883" cy="9005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3"/>
            <a:endCxn id="26" idx="1"/>
          </p:cNvCxnSpPr>
          <p:nvPr/>
        </p:nvCxnSpPr>
        <p:spPr>
          <a:xfrm>
            <a:off x="5898293" y="3723504"/>
            <a:ext cx="1795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</p:cNvCxnSpPr>
          <p:nvPr/>
        </p:nvCxnSpPr>
        <p:spPr>
          <a:xfrm>
            <a:off x="3960340" y="2303269"/>
            <a:ext cx="2918255" cy="1420234"/>
          </a:xfrm>
          <a:prstGeom prst="bentConnector3">
            <a:avLst>
              <a:gd name="adj1" fmla="val 999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0" idx="3"/>
          </p:cNvCxnSpPr>
          <p:nvPr/>
        </p:nvCxnSpPr>
        <p:spPr>
          <a:xfrm flipV="1">
            <a:off x="3960340" y="3723503"/>
            <a:ext cx="2918255" cy="1420236"/>
          </a:xfrm>
          <a:prstGeom prst="bentConnector3">
            <a:avLst>
              <a:gd name="adj1" fmla="val 999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Sorption dominated by minerals</a:t>
            </a:r>
          </a:p>
          <a:p>
            <a:r>
              <a:rPr lang="en-US" dirty="0" smtClean="0"/>
              <a:t>Increase or decrease sorption by induced mineral transformations</a:t>
            </a:r>
          </a:p>
          <a:p>
            <a:r>
              <a:rPr lang="en-US" dirty="0" smtClean="0"/>
              <a:t>Useful as a tracer for groundwater flow into oceans, hydraulic fracturing activities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Iodine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Sorption and transformation dominated by organic matter</a:t>
            </a:r>
          </a:p>
          <a:p>
            <a:r>
              <a:rPr lang="en-US" dirty="0" smtClean="0"/>
              <a:t>Changes in speciation and sorption by induced mineral transformations</a:t>
            </a:r>
          </a:p>
          <a:p>
            <a:r>
              <a:rPr lang="en-US" dirty="0" smtClean="0"/>
              <a:t>Tracer for nuclear activity, organic matter-iodine cycling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3039" y="2551568"/>
            <a:ext cx="2883242" cy="114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 sorption</a:t>
            </a:r>
          </a:p>
          <a:p>
            <a:pPr algn="ctr"/>
            <a:r>
              <a:rPr lang="en-US" dirty="0" smtClean="0"/>
              <a:t>I-OM kinetics at Synchrotron</a:t>
            </a:r>
          </a:p>
          <a:p>
            <a:pPr algn="ctr"/>
            <a:r>
              <a:rPr lang="en-US" dirty="0" smtClean="0"/>
              <a:t>Initial field work in PA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42964" y="3697386"/>
            <a:ext cx="2687215" cy="114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batch sorption</a:t>
            </a:r>
          </a:p>
          <a:p>
            <a:pPr algn="ctr"/>
            <a:r>
              <a:rPr lang="en-US" dirty="0" smtClean="0"/>
              <a:t>Begin column experiments</a:t>
            </a:r>
          </a:p>
          <a:p>
            <a:pPr algn="ctr"/>
            <a:r>
              <a:rPr lang="en-US" dirty="0" smtClean="0"/>
              <a:t>Prepare HI field work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56310" y="2550136"/>
            <a:ext cx="3209729" cy="114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 completed</a:t>
            </a:r>
          </a:p>
          <a:p>
            <a:pPr algn="ctr"/>
            <a:r>
              <a:rPr lang="en-US" dirty="0" smtClean="0"/>
              <a:t>Finish column experiments</a:t>
            </a:r>
          </a:p>
          <a:p>
            <a:pPr algn="ctr"/>
            <a:r>
              <a:rPr lang="en-US" dirty="0" smtClean="0"/>
              <a:t>Continue field work in HI and PA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41164" y="3700250"/>
            <a:ext cx="2853318" cy="114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 models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hesis writing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68786" y="2551568"/>
            <a:ext cx="1361176" cy="1145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 Thesis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3039" y="1990860"/>
            <a:ext cx="11224052" cy="254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36149" y="1629530"/>
            <a:ext cx="120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Sept 2015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92121" y="1629530"/>
            <a:ext cx="120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 2016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48093" y="1629530"/>
            <a:ext cx="120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Sept 2016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25407" y="1629530"/>
            <a:ext cx="120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 2017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2721" y="1629530"/>
            <a:ext cx="120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Isotope Information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42110"/>
              </p:ext>
            </p:extLst>
          </p:nvPr>
        </p:nvGraphicFramePr>
        <p:xfrm>
          <a:off x="2013327" y="2316480"/>
          <a:ext cx="81653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302"/>
                <a:gridCol w="2335015"/>
                <a:gridCol w="2335015"/>
                <a:gridCol w="23350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Isotope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Half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 Activity (</a:t>
                      </a:r>
                      <a:r>
                        <a:rPr lang="en-US" dirty="0" err="1" smtClean="0"/>
                        <a:t>Bq</a:t>
                      </a:r>
                      <a:r>
                        <a:rPr lang="en-US" dirty="0" smtClean="0"/>
                        <a:t>/g)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Daughter 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30000" dirty="0" smtClean="0"/>
                        <a:t>226</a:t>
                      </a:r>
                      <a:r>
                        <a:rPr lang="en-US" baseline="0" dirty="0" smtClean="0"/>
                        <a:t>Ra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1600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3.65E10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30000" dirty="0" smtClean="0"/>
                        <a:t>222</a:t>
                      </a:r>
                      <a:r>
                        <a:rPr lang="en-US" baseline="0" dirty="0" smtClean="0"/>
                        <a:t>Rn (</a:t>
                      </a:r>
                      <a:r>
                        <a:rPr lang="en-US" baseline="30000" dirty="0" smtClean="0"/>
                        <a:t>226</a:t>
                      </a:r>
                      <a:r>
                        <a:rPr lang="en-US" baseline="0" dirty="0" smtClean="0"/>
                        <a:t>Th, </a:t>
                      </a:r>
                      <a:r>
                        <a:rPr lang="en-US" baseline="30000" dirty="0" smtClean="0"/>
                        <a:t>212</a:t>
                      </a:r>
                      <a:r>
                        <a:rPr lang="en-US" baseline="0" dirty="0" smtClean="0"/>
                        <a:t>Pb, </a:t>
                      </a:r>
                      <a:r>
                        <a:rPr lang="en-US" baseline="30000" dirty="0" smtClean="0"/>
                        <a:t>14</a:t>
                      </a:r>
                      <a:r>
                        <a:rPr lang="en-US" baseline="0" dirty="0" smtClean="0"/>
                        <a:t>C)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30000" dirty="0" smtClean="0"/>
                        <a:t>228</a:t>
                      </a:r>
                      <a:r>
                        <a:rPr lang="en-US" baseline="0" dirty="0" smtClean="0"/>
                        <a:t>Ra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1.01E13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30000" dirty="0" smtClean="0"/>
                        <a:t>228</a:t>
                      </a:r>
                      <a:r>
                        <a:rPr lang="en-US" baseline="0" dirty="0" smtClean="0"/>
                        <a:t>Ac (</a:t>
                      </a:r>
                      <a:r>
                        <a:rPr lang="en-US" baseline="30000" dirty="0" smtClean="0"/>
                        <a:t>210</a:t>
                      </a:r>
                      <a:r>
                        <a:rPr lang="en-US" baseline="0" dirty="0" smtClean="0"/>
                        <a:t>Pb, </a:t>
                      </a:r>
                      <a:r>
                        <a:rPr lang="en-US" baseline="30000" dirty="0" smtClean="0"/>
                        <a:t>14</a:t>
                      </a:r>
                      <a:r>
                        <a:rPr lang="en-US" baseline="0" dirty="0" smtClean="0"/>
                        <a:t>C)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30000" dirty="0" smtClean="0"/>
                        <a:t>224</a:t>
                      </a:r>
                      <a:r>
                        <a:rPr lang="en-US" baseline="0" dirty="0" smtClean="0"/>
                        <a:t>Ra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5.99E15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30000" dirty="0" smtClean="0"/>
                        <a:t>220</a:t>
                      </a:r>
                      <a:r>
                        <a:rPr lang="en-US" baseline="0" dirty="0" smtClean="0"/>
                        <a:t>Rn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30000" dirty="0" smtClean="0"/>
                        <a:t>131</a:t>
                      </a:r>
                      <a:r>
                        <a:rPr lang="en-US" baseline="0" dirty="0" smtClean="0"/>
                        <a:t>I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4.60E15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30000" dirty="0" smtClean="0"/>
                        <a:t>131</a:t>
                      </a:r>
                      <a:r>
                        <a:rPr lang="en-US" baseline="0" dirty="0" smtClean="0"/>
                        <a:t>Xe (stable)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30000" dirty="0" smtClean="0"/>
                        <a:t>129</a:t>
                      </a:r>
                      <a:r>
                        <a:rPr lang="en-US" baseline="0" dirty="0" smtClean="0"/>
                        <a:t>I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15.7</a:t>
                      </a:r>
                      <a:r>
                        <a:rPr lang="en-US" baseline="0" dirty="0" smtClean="0"/>
                        <a:t> million 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6.53E6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30000" dirty="0" smtClean="0"/>
                        <a:t>129</a:t>
                      </a:r>
                      <a:r>
                        <a:rPr lang="en-US" baseline="0" dirty="0" smtClean="0"/>
                        <a:t>Xe (stable)</a:t>
                      </a:r>
                      <a:endParaRPr lang="en-US" baseline="30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1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Waquoit Bay Groundwater Dynamics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076568" cy="4351338"/>
          </a:xfrm>
        </p:spPr>
        <p:txBody>
          <a:bodyPr/>
          <a:lstStyle/>
          <a:p>
            <a:r>
              <a:rPr lang="en-US" dirty="0" smtClean="0"/>
              <a:t>Undergraduate research examining nitrogen fluxes in estuarine region </a:t>
            </a:r>
          </a:p>
          <a:p>
            <a:r>
              <a:rPr lang="en-US" dirty="0" smtClean="0"/>
              <a:t>Foundational project for interest in groundwater hydrology and geochemistry</a:t>
            </a:r>
            <a:endParaRPr lang="en-US" dirty="0"/>
          </a:p>
          <a:p>
            <a:r>
              <a:rPr lang="en-US" dirty="0" smtClean="0"/>
              <a:t>Supervisor: </a:t>
            </a:r>
            <a:r>
              <a:rPr lang="en-US" dirty="0" err="1" smtClean="0"/>
              <a:t>Hanan</a:t>
            </a:r>
            <a:r>
              <a:rPr lang="en-US" dirty="0" smtClean="0"/>
              <a:t> </a:t>
            </a:r>
            <a:r>
              <a:rPr lang="en-US" dirty="0" err="1" smtClean="0"/>
              <a:t>Karam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962" y="1526059"/>
            <a:ext cx="3369276" cy="44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wetting puddle spreading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032" y="1690688"/>
            <a:ext cx="4771768" cy="4351338"/>
          </a:xfrm>
        </p:spPr>
        <p:txBody>
          <a:bodyPr/>
          <a:lstStyle/>
          <a:p>
            <a:r>
              <a:rPr lang="en-US" dirty="0" smtClean="0"/>
              <a:t>Masters work studying fluid spread when a finite contact angle is present, a real system lacking convincing models</a:t>
            </a:r>
          </a:p>
          <a:p>
            <a:r>
              <a:rPr lang="en-US" dirty="0" smtClean="0"/>
              <a:t>Reinforced understanding of connection between experimental work and modeling</a:t>
            </a:r>
          </a:p>
          <a:p>
            <a:r>
              <a:rPr lang="en-US" dirty="0" smtClean="0"/>
              <a:t>Supervisor: Ruben Juanes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24692" r="7" b="17357"/>
          <a:stretch/>
        </p:blipFill>
        <p:spPr>
          <a:xfrm>
            <a:off x="1348946" y="2265405"/>
            <a:ext cx="3421220" cy="26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thesis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Radioisotopes present a suite of tracers for many groundwater processes</a:t>
            </a:r>
          </a:p>
          <a:p>
            <a:pPr lvl="1"/>
            <a:r>
              <a:rPr lang="en-US" dirty="0" smtClean="0"/>
              <a:t>Natural vs anthropogenic</a:t>
            </a:r>
          </a:p>
          <a:p>
            <a:pPr lvl="1"/>
            <a:r>
              <a:rPr lang="en-US" dirty="0" smtClean="0"/>
              <a:t>Point and distributed sources</a:t>
            </a:r>
          </a:p>
          <a:p>
            <a:r>
              <a:rPr lang="en-US" dirty="0" smtClean="0"/>
              <a:t>Improved understanding of isotope geochemistry enables tracer usage</a:t>
            </a:r>
          </a:p>
          <a:p>
            <a:pPr lvl="1"/>
            <a:r>
              <a:rPr lang="en-US" dirty="0"/>
              <a:t>Radium as tracer for hydraulic fracturing, other deep water </a:t>
            </a:r>
            <a:r>
              <a:rPr lang="en-US" dirty="0" smtClean="0"/>
              <a:t>releases</a:t>
            </a:r>
          </a:p>
          <a:p>
            <a:pPr lvl="1"/>
            <a:r>
              <a:rPr lang="en-US" dirty="0" smtClean="0"/>
              <a:t>Iodine as tracer for nuclear activities, organic matter cycling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24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radioactive isotopes?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994189" cy="4351338"/>
          </a:xfrm>
        </p:spPr>
        <p:txBody>
          <a:bodyPr/>
          <a:lstStyle/>
          <a:p>
            <a:r>
              <a:rPr lang="en-US" dirty="0" smtClean="0"/>
              <a:t>Critical environmental contaminants from energy generation and nuclear medicine</a:t>
            </a:r>
          </a:p>
          <a:p>
            <a:r>
              <a:rPr lang="en-US" dirty="0" smtClean="0"/>
              <a:t>Unique detection methods</a:t>
            </a:r>
          </a:p>
          <a:p>
            <a:r>
              <a:rPr lang="en-US" dirty="0" smtClean="0"/>
              <a:t>Discrete, well defined anthropogenic signals</a:t>
            </a:r>
          </a:p>
          <a:p>
            <a:r>
              <a:rPr lang="en-US" dirty="0" smtClean="0"/>
              <a:t>Broad base natural signals</a:t>
            </a:r>
          </a:p>
          <a:p>
            <a:r>
              <a:rPr lang="en-US" dirty="0" smtClean="0"/>
              <a:t>Timers for natural processes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256" y="1314879"/>
            <a:ext cx="3439505" cy="4844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8150" y="6176963"/>
            <a:ext cx="331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Uranium Series decay taken from en.Wikipedia.org/</a:t>
            </a:r>
            <a:r>
              <a:rPr lang="en-US" sz="1600" dirty="0" err="1" smtClean="0"/>
              <a:t>Decay_chain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5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Radioisotopes as environmental tracers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0" cy="3684588"/>
          </a:xfrm>
        </p:spPr>
        <p:txBody>
          <a:bodyPr/>
          <a:lstStyle/>
          <a:p>
            <a:r>
              <a:rPr lang="en-US" dirty="0" smtClean="0"/>
              <a:t>Major Isotopes: </a:t>
            </a:r>
            <a:r>
              <a:rPr lang="en-US" baseline="30000" dirty="0" smtClean="0"/>
              <a:t>226</a:t>
            </a:r>
            <a:r>
              <a:rPr lang="en-US" dirty="0" smtClean="0"/>
              <a:t>Ra, </a:t>
            </a:r>
            <a:r>
              <a:rPr lang="en-US" baseline="30000" dirty="0" smtClean="0"/>
              <a:t>224</a:t>
            </a:r>
            <a:r>
              <a:rPr lang="en-US" dirty="0" smtClean="0"/>
              <a:t>Ra, </a:t>
            </a:r>
            <a:r>
              <a:rPr lang="en-US" baseline="30000" dirty="0" smtClean="0"/>
              <a:t>228</a:t>
            </a:r>
            <a:r>
              <a:rPr lang="en-US" dirty="0" smtClean="0"/>
              <a:t>Ra</a:t>
            </a:r>
          </a:p>
          <a:p>
            <a:r>
              <a:rPr lang="en-US" dirty="0" smtClean="0"/>
              <a:t>Half-life: 3 days-1600 years</a:t>
            </a:r>
          </a:p>
          <a:p>
            <a:r>
              <a:rPr lang="en-US" dirty="0" smtClean="0"/>
              <a:t>Oxidation states: II, 0</a:t>
            </a:r>
          </a:p>
          <a:p>
            <a:r>
              <a:rPr lang="en-US" dirty="0" smtClean="0"/>
              <a:t>Transport retarded by mineral sorption</a:t>
            </a:r>
          </a:p>
          <a:p>
            <a:r>
              <a:rPr lang="en-US" dirty="0" smtClean="0"/>
              <a:t>Isotopes used as tracers for groundwater flow into oceans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Iodine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82049" cy="3684588"/>
          </a:xfrm>
        </p:spPr>
        <p:txBody>
          <a:bodyPr/>
          <a:lstStyle/>
          <a:p>
            <a:r>
              <a:rPr lang="en-US" dirty="0" smtClean="0"/>
              <a:t>Major Isotopes: </a:t>
            </a:r>
            <a:r>
              <a:rPr lang="en-US" baseline="30000" dirty="0" smtClean="0"/>
              <a:t>131</a:t>
            </a:r>
            <a:r>
              <a:rPr lang="en-US" dirty="0" smtClean="0"/>
              <a:t>I, </a:t>
            </a:r>
            <a:r>
              <a:rPr lang="en-US" baseline="30000" dirty="0" smtClean="0"/>
              <a:t>129</a:t>
            </a:r>
            <a:r>
              <a:rPr lang="en-US" dirty="0" smtClean="0"/>
              <a:t>I, </a:t>
            </a:r>
            <a:r>
              <a:rPr lang="en-US" baseline="30000" dirty="0" smtClean="0"/>
              <a:t>127</a:t>
            </a:r>
            <a:r>
              <a:rPr lang="en-US" dirty="0" smtClean="0"/>
              <a:t>I (stable)</a:t>
            </a:r>
          </a:p>
          <a:p>
            <a:r>
              <a:rPr lang="en-US" dirty="0" smtClean="0"/>
              <a:t>Half-life: 8 days to millions of years</a:t>
            </a:r>
          </a:p>
          <a:p>
            <a:r>
              <a:rPr lang="en-US" dirty="0" smtClean="0"/>
              <a:t>Oxidation States: VII, V, III, I, 0, -I</a:t>
            </a:r>
          </a:p>
          <a:p>
            <a:r>
              <a:rPr lang="en-US" dirty="0" smtClean="0"/>
              <a:t>Transport dominated by organic matter interactions</a:t>
            </a:r>
          </a:p>
          <a:p>
            <a:r>
              <a:rPr lang="en-US" dirty="0" smtClean="0"/>
              <a:t>Primary </a:t>
            </a:r>
            <a:r>
              <a:rPr lang="en-US" baseline="30000" dirty="0" smtClean="0"/>
              <a:t>129</a:t>
            </a:r>
            <a:r>
              <a:rPr lang="en-US" dirty="0" smtClean="0"/>
              <a:t>I source from human nuclear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832</Words>
  <Application>Microsoft Office PowerPoint</Application>
  <PresentationFormat>Widescreen</PresentationFormat>
  <Paragraphs>196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Studies of radioisotopes as tracers for groundwater processes</vt:lpstr>
      <vt:lpstr>Overview</vt:lpstr>
      <vt:lpstr>Previous Research</vt:lpstr>
      <vt:lpstr>Waquoit Bay Groundwater Dynamics</vt:lpstr>
      <vt:lpstr>Partial wetting puddle spreading</vt:lpstr>
      <vt:lpstr>Background and Objectives</vt:lpstr>
      <vt:lpstr>What is this thesis about?</vt:lpstr>
      <vt:lpstr>Why radioactive isotopes?</vt:lpstr>
      <vt:lpstr>Radioisotopes as environmental tracers</vt:lpstr>
      <vt:lpstr>General Process</vt:lpstr>
      <vt:lpstr>Radium</vt:lpstr>
      <vt:lpstr>Radium Cycling</vt:lpstr>
      <vt:lpstr>Radium Cycling</vt:lpstr>
      <vt:lpstr>Transport properties…</vt:lpstr>
      <vt:lpstr>Lab experiments</vt:lpstr>
      <vt:lpstr>Preliminary Sorption Experiment</vt:lpstr>
      <vt:lpstr>Fieldwork in PA</vt:lpstr>
      <vt:lpstr>Expected Results</vt:lpstr>
      <vt:lpstr>Iodine</vt:lpstr>
      <vt:lpstr>Natural Iodine Isotope Cycling</vt:lpstr>
      <vt:lpstr>Anthropogenic Iodine Isotope Cycling</vt:lpstr>
      <vt:lpstr>Iodine Speciation and solid interactions</vt:lpstr>
      <vt:lpstr>Sorption and Transport Experiments</vt:lpstr>
      <vt:lpstr>Iodine Detection</vt:lpstr>
      <vt:lpstr>Fieldwork in Hawaii</vt:lpstr>
      <vt:lpstr>Expected Results</vt:lpstr>
      <vt:lpstr>Summary &amp; Timeline</vt:lpstr>
      <vt:lpstr>General Process</vt:lpstr>
      <vt:lpstr>Key differences</vt:lpstr>
      <vt:lpstr>Timeline</vt:lpstr>
      <vt:lpstr>Isotope Information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of radioisotopes as tracers for groundwater</dc:title>
  <dc:creator>Michael Chen</dc:creator>
  <cp:lastModifiedBy>Michael Chen</cp:lastModifiedBy>
  <cp:revision>69</cp:revision>
  <dcterms:created xsi:type="dcterms:W3CDTF">2015-02-25T15:18:44Z</dcterms:created>
  <dcterms:modified xsi:type="dcterms:W3CDTF">2015-03-05T18:56:18Z</dcterms:modified>
</cp:coreProperties>
</file>