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65" r:id="rId6"/>
    <p:sldId id="259" r:id="rId7"/>
    <p:sldId id="258" r:id="rId8"/>
    <p:sldId id="267" r:id="rId9"/>
    <p:sldId id="266" r:id="rId10"/>
    <p:sldId id="269" r:id="rId11"/>
    <p:sldId id="260" r:id="rId12"/>
    <p:sldId id="281" r:id="rId13"/>
    <p:sldId id="270" r:id="rId14"/>
    <p:sldId id="282" r:id="rId15"/>
    <p:sldId id="272" r:id="rId16"/>
    <p:sldId id="273" r:id="rId17"/>
    <p:sldId id="274" r:id="rId18"/>
    <p:sldId id="275" r:id="rId19"/>
    <p:sldId id="261" r:id="rId20"/>
    <p:sldId id="271" r:id="rId21"/>
    <p:sldId id="277" r:id="rId22"/>
    <p:sldId id="278" r:id="rId23"/>
    <p:sldId id="279" r:id="rId24"/>
    <p:sldId id="280" r:id="rId25"/>
    <p:sldId id="26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073F-64D9-41C6-AFCE-2DD7C5A9D9F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7B78-9403-44B9-B4C8-255628A1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4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073F-64D9-41C6-AFCE-2DD7C5A9D9F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7B78-9403-44B9-B4C8-255628A1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3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073F-64D9-41C6-AFCE-2DD7C5A9D9F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7B78-9403-44B9-B4C8-255628A1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5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073F-64D9-41C6-AFCE-2DD7C5A9D9F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7B78-9403-44B9-B4C8-255628A1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4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073F-64D9-41C6-AFCE-2DD7C5A9D9F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7B78-9403-44B9-B4C8-255628A1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9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073F-64D9-41C6-AFCE-2DD7C5A9D9F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7B78-9403-44B9-B4C8-255628A1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1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073F-64D9-41C6-AFCE-2DD7C5A9D9F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7B78-9403-44B9-B4C8-255628A1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3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073F-64D9-41C6-AFCE-2DD7C5A9D9F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7B78-9403-44B9-B4C8-255628A1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5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073F-64D9-41C6-AFCE-2DD7C5A9D9F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7B78-9403-44B9-B4C8-255628A1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9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073F-64D9-41C6-AFCE-2DD7C5A9D9F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7B78-9403-44B9-B4C8-255628A1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073F-64D9-41C6-AFCE-2DD7C5A9D9F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7B78-9403-44B9-B4C8-255628A1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8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0073F-64D9-41C6-AFCE-2DD7C5A9D9F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87B78-9403-44B9-B4C8-255628A1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3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rdc.org/energy/fracking-map/pa.asp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Studies of radioisotopes as tracers for groundwater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Chen</a:t>
            </a:r>
          </a:p>
          <a:p>
            <a:r>
              <a:rPr lang="en-US" dirty="0" smtClean="0"/>
              <a:t>Thesis Proposal</a:t>
            </a:r>
          </a:p>
          <a:p>
            <a:r>
              <a:rPr lang="en-US" smtClean="0"/>
              <a:t>3/5/2015</a:t>
            </a:r>
          </a:p>
        </p:txBody>
      </p:sp>
    </p:spTree>
    <p:extLst>
      <p:ext uri="{BB962C8B-B14F-4D97-AF65-F5344CB8AC3E}">
        <p14:creationId xmlns:p14="http://schemas.microsoft.com/office/powerpoint/2010/main" val="252730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Process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694142" y="3224510"/>
            <a:ext cx="2290118" cy="997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Tracer Usage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8200" y="1783587"/>
            <a:ext cx="3122140" cy="103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and Transport Experiments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38200" y="4624057"/>
            <a:ext cx="3122140" cy="103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Scale Experiments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776153" y="3203822"/>
            <a:ext cx="3122140" cy="103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Groundwater modeling</a:t>
            </a:r>
            <a:endParaRPr lang="en-US" dirty="0"/>
          </a:p>
        </p:txBody>
      </p:sp>
      <p:cxnSp>
        <p:nvCxnSpPr>
          <p:cNvPr id="35" name="Elbow Connector 34"/>
          <p:cNvCxnSpPr>
            <a:stCxn id="28" idx="3"/>
            <a:endCxn id="31" idx="0"/>
          </p:cNvCxnSpPr>
          <p:nvPr/>
        </p:nvCxnSpPr>
        <p:spPr>
          <a:xfrm>
            <a:off x="3960340" y="2303269"/>
            <a:ext cx="376883" cy="90055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0" idx="3"/>
            <a:endCxn id="31" idx="2"/>
          </p:cNvCxnSpPr>
          <p:nvPr/>
        </p:nvCxnSpPr>
        <p:spPr>
          <a:xfrm flipV="1">
            <a:off x="3960340" y="4243185"/>
            <a:ext cx="376883" cy="90055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3"/>
            <a:endCxn id="26" idx="1"/>
          </p:cNvCxnSpPr>
          <p:nvPr/>
        </p:nvCxnSpPr>
        <p:spPr>
          <a:xfrm>
            <a:off x="5898293" y="3723504"/>
            <a:ext cx="17958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8" idx="3"/>
          </p:cNvCxnSpPr>
          <p:nvPr/>
        </p:nvCxnSpPr>
        <p:spPr>
          <a:xfrm>
            <a:off x="3960340" y="2303269"/>
            <a:ext cx="2918255" cy="1420234"/>
          </a:xfrm>
          <a:prstGeom prst="bentConnector3">
            <a:avLst>
              <a:gd name="adj1" fmla="val 9996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0" idx="3"/>
          </p:cNvCxnSpPr>
          <p:nvPr/>
        </p:nvCxnSpPr>
        <p:spPr>
          <a:xfrm flipV="1">
            <a:off x="3960340" y="3723503"/>
            <a:ext cx="2918255" cy="1420236"/>
          </a:xfrm>
          <a:prstGeom prst="bentConnector3">
            <a:avLst>
              <a:gd name="adj1" fmla="val 9996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45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Radium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98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Radium Cycling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187" y="1464343"/>
            <a:ext cx="9595655" cy="50567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54350" y="4190315"/>
            <a:ext cx="265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/>
              <a:t>238</a:t>
            </a:r>
            <a:r>
              <a:rPr lang="en-US" dirty="0" smtClean="0"/>
              <a:t>U -&gt; </a:t>
            </a:r>
            <a:r>
              <a:rPr lang="en-US" baseline="30000" dirty="0" smtClean="0"/>
              <a:t>226</a:t>
            </a:r>
            <a:r>
              <a:rPr lang="en-US" dirty="0" smtClean="0"/>
              <a:t>Ra</a:t>
            </a:r>
          </a:p>
          <a:p>
            <a:r>
              <a:rPr lang="en-US" baseline="30000" dirty="0" smtClean="0"/>
              <a:t>232</a:t>
            </a:r>
            <a:r>
              <a:rPr lang="en-US" dirty="0" smtClean="0"/>
              <a:t>Th-&gt;</a:t>
            </a:r>
            <a:r>
              <a:rPr lang="en-US" baseline="30000" dirty="0" smtClean="0"/>
              <a:t>228</a:t>
            </a:r>
            <a:r>
              <a:rPr lang="en-US" dirty="0" smtClean="0"/>
              <a:t>Ra-&gt;</a:t>
            </a:r>
            <a:r>
              <a:rPr lang="en-US" baseline="30000" dirty="0" smtClean="0"/>
              <a:t>224</a:t>
            </a:r>
            <a:r>
              <a:rPr lang="en-US" dirty="0" smtClean="0"/>
              <a:t>Ra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404664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Radium Cycling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187" y="1464343"/>
            <a:ext cx="9595655" cy="50567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54350" y="4190315"/>
            <a:ext cx="265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/>
              <a:t>238</a:t>
            </a:r>
            <a:r>
              <a:rPr lang="en-US" dirty="0" smtClean="0"/>
              <a:t>U -&gt; </a:t>
            </a:r>
            <a:r>
              <a:rPr lang="en-US" baseline="30000" dirty="0" smtClean="0"/>
              <a:t>226</a:t>
            </a:r>
            <a:r>
              <a:rPr lang="en-US" dirty="0" smtClean="0"/>
              <a:t>Ra</a:t>
            </a:r>
          </a:p>
          <a:p>
            <a:r>
              <a:rPr lang="en-US" baseline="30000" dirty="0" smtClean="0"/>
              <a:t>232</a:t>
            </a:r>
            <a:r>
              <a:rPr lang="en-US" dirty="0" smtClean="0"/>
              <a:t>Th-&gt;</a:t>
            </a:r>
            <a:r>
              <a:rPr lang="en-US" baseline="30000" dirty="0" smtClean="0"/>
              <a:t>228</a:t>
            </a:r>
            <a:r>
              <a:rPr lang="en-US" dirty="0" smtClean="0"/>
              <a:t>Ra-&gt;</a:t>
            </a:r>
            <a:r>
              <a:rPr lang="en-US" baseline="30000" dirty="0" smtClean="0"/>
              <a:t>224</a:t>
            </a:r>
            <a:r>
              <a:rPr lang="en-US" dirty="0" smtClean="0"/>
              <a:t>Ra</a:t>
            </a:r>
            <a:endParaRPr lang="en-US" baseline="30000" dirty="0"/>
          </a:p>
        </p:txBody>
      </p:sp>
      <p:sp>
        <p:nvSpPr>
          <p:cNvPr id="9" name="Right Arrow 8"/>
          <p:cNvSpPr/>
          <p:nvPr/>
        </p:nvSpPr>
        <p:spPr>
          <a:xfrm>
            <a:off x="5149850" y="4179171"/>
            <a:ext cx="2546350" cy="668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Groundwater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42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Radium Cycling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187" y="1464343"/>
            <a:ext cx="9595655" cy="50567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55487" y="4191006"/>
            <a:ext cx="265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/>
              <a:t>238</a:t>
            </a:r>
            <a:r>
              <a:rPr lang="en-US" dirty="0" smtClean="0"/>
              <a:t>U -&gt; </a:t>
            </a:r>
            <a:r>
              <a:rPr lang="en-US" baseline="30000" dirty="0" smtClean="0"/>
              <a:t>226</a:t>
            </a:r>
            <a:r>
              <a:rPr lang="en-US" dirty="0" smtClean="0"/>
              <a:t>Ra</a:t>
            </a:r>
          </a:p>
          <a:p>
            <a:r>
              <a:rPr lang="en-US" baseline="30000" dirty="0" smtClean="0"/>
              <a:t>232</a:t>
            </a:r>
            <a:r>
              <a:rPr lang="en-US" dirty="0" smtClean="0"/>
              <a:t>Th-&gt;</a:t>
            </a:r>
            <a:r>
              <a:rPr lang="en-US" baseline="30000" dirty="0" smtClean="0"/>
              <a:t>228</a:t>
            </a:r>
            <a:r>
              <a:rPr lang="en-US" dirty="0" smtClean="0"/>
              <a:t>Ra-&gt;</a:t>
            </a:r>
            <a:r>
              <a:rPr lang="en-US" baseline="30000" dirty="0" smtClean="0"/>
              <a:t>224</a:t>
            </a:r>
            <a:r>
              <a:rPr lang="en-US" dirty="0" smtClean="0"/>
              <a:t>Ra</a:t>
            </a:r>
            <a:endParaRPr lang="en-US" baseline="30000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433638" y="5781675"/>
            <a:ext cx="1262062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433638" y="2790825"/>
            <a:ext cx="0" cy="299085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>
            <a:off x="2433638" y="2790825"/>
            <a:ext cx="1390650" cy="566738"/>
          </a:xfrm>
          <a:prstGeom prst="bentConnector3">
            <a:avLst>
              <a:gd name="adj1" fmla="val 10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12734" y="2904917"/>
            <a:ext cx="181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Produced Water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9651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properties…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OF RADIUM SORPTION PROPERTIES FOR QUARTZ SAND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35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CARTOON: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63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Sorption Experiment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04" y="1298963"/>
            <a:ext cx="9874592" cy="5134788"/>
          </a:xfrm>
        </p:spPr>
      </p:pic>
    </p:spTree>
    <p:extLst>
      <p:ext uri="{BB962C8B-B14F-4D97-AF65-F5344CB8AC3E}">
        <p14:creationId xmlns:p14="http://schemas.microsoft.com/office/powerpoint/2010/main" val="649372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Fieldwork in 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82514" cy="4351338"/>
          </a:xfrm>
        </p:spPr>
        <p:txBody>
          <a:bodyPr/>
          <a:lstStyle/>
          <a:p>
            <a:r>
              <a:rPr lang="en-US" dirty="0" smtClean="0"/>
              <a:t>Hydraulic fracturing prevalent around the United States, especially Pennsylvania</a:t>
            </a:r>
          </a:p>
          <a:p>
            <a:r>
              <a:rPr lang="en-US" dirty="0" smtClean="0"/>
              <a:t>Allegheny National Forest, PA ideal field site to examine potential impacts to shallow groundwater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822" y="1690688"/>
            <a:ext cx="3988734" cy="32067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5286" y="5198076"/>
            <a:ext cx="3608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Hydraulic fracturing wells drilled in Allegheny National Forest </a:t>
            </a: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://www.nrdc.org/energy/fracking-map/pa.asp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0894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Iodine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1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</a:p>
          <a:p>
            <a:r>
              <a:rPr lang="en-US" dirty="0" smtClean="0"/>
              <a:t>Background and Objectives</a:t>
            </a:r>
          </a:p>
          <a:p>
            <a:r>
              <a:rPr lang="en-US" dirty="0" smtClean="0"/>
              <a:t>Radium Studies</a:t>
            </a:r>
          </a:p>
          <a:p>
            <a:r>
              <a:rPr lang="en-US" dirty="0" smtClean="0"/>
              <a:t>Iodine Studies</a:t>
            </a:r>
          </a:p>
          <a:p>
            <a:r>
              <a:rPr lang="en-US" dirty="0" smtClean="0"/>
              <a:t>Summary and Timeline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5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Iodine Cycling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OF CYCLING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83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 with aquifer solids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of relevant, understood processes</a:t>
            </a:r>
          </a:p>
          <a:p>
            <a:pPr lvl="1"/>
            <a:r>
              <a:rPr lang="en-US" dirty="0" smtClean="0"/>
              <a:t>Mineral partitioning</a:t>
            </a:r>
          </a:p>
          <a:p>
            <a:pPr lvl="1"/>
            <a:r>
              <a:rPr lang="en-US" dirty="0" smtClean="0"/>
              <a:t>Organic matter sorption and transformation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47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Sorption and Transport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31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Synchrotron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XANES spectra for iodine species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90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Fieldwork in 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studying organic matter cycling</a:t>
            </a:r>
          </a:p>
          <a:p>
            <a:pPr lvl="1"/>
            <a:r>
              <a:rPr lang="en-US" smtClean="0"/>
              <a:t>Pulse of </a:t>
            </a:r>
            <a:r>
              <a:rPr lang="en-US" baseline="30000" smtClean="0"/>
              <a:t>129</a:t>
            </a:r>
            <a:r>
              <a:rPr lang="en-US" smtClean="0"/>
              <a:t>I </a:t>
            </a:r>
            <a:r>
              <a:rPr lang="en-US" dirty="0" smtClean="0"/>
              <a:t>from bomb testing (</a:t>
            </a:r>
            <a:r>
              <a:rPr lang="en-US" smtClean="0"/>
              <a:t>Starfish prime)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09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9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Research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6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Waquoit Bay Groundwater Dynamics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076568" cy="4351338"/>
          </a:xfrm>
        </p:spPr>
        <p:txBody>
          <a:bodyPr/>
          <a:lstStyle/>
          <a:p>
            <a:r>
              <a:rPr lang="en-US" dirty="0" smtClean="0"/>
              <a:t>Undergraduate research examining nitrogen fluxes in estuarine region </a:t>
            </a:r>
          </a:p>
          <a:p>
            <a:r>
              <a:rPr lang="en-US" dirty="0" smtClean="0"/>
              <a:t>Foundational project for interest in groundwater hydrology and geochemistry</a:t>
            </a:r>
            <a:endParaRPr lang="en-US" dirty="0"/>
          </a:p>
          <a:p>
            <a:r>
              <a:rPr lang="en-US" dirty="0" smtClean="0"/>
              <a:t>Supervisor: </a:t>
            </a:r>
            <a:r>
              <a:rPr lang="en-US" dirty="0" err="1" smtClean="0"/>
              <a:t>Hanan</a:t>
            </a:r>
            <a:r>
              <a:rPr lang="en-US" dirty="0" smtClean="0"/>
              <a:t> </a:t>
            </a:r>
            <a:r>
              <a:rPr lang="en-US" dirty="0" err="1" smtClean="0"/>
              <a:t>Karam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03308" y="2133600"/>
            <a:ext cx="411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PICTURE A PICTURE A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9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wetting puddle spreading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2032" y="1690688"/>
            <a:ext cx="4771768" cy="4351338"/>
          </a:xfrm>
        </p:spPr>
        <p:txBody>
          <a:bodyPr/>
          <a:lstStyle/>
          <a:p>
            <a:r>
              <a:rPr lang="en-US" dirty="0" smtClean="0"/>
              <a:t>Masters work studying fluid spread when a finite contact angle is present, a real system lacking convincing models</a:t>
            </a:r>
          </a:p>
          <a:p>
            <a:r>
              <a:rPr lang="en-US" dirty="0" smtClean="0"/>
              <a:t>Reinforced understanding of connection between experimental work and modeling</a:t>
            </a:r>
          </a:p>
          <a:p>
            <a:r>
              <a:rPr lang="en-US" dirty="0" smtClean="0"/>
              <a:t>Supervisor: Ruben Juanes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24692" r="7" b="17357"/>
          <a:stretch/>
        </p:blipFill>
        <p:spPr>
          <a:xfrm>
            <a:off x="1348946" y="2265405"/>
            <a:ext cx="3421220" cy="265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3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6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thesis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Radioisotopes present a suite of tracers for many groundwater processes</a:t>
            </a:r>
          </a:p>
          <a:p>
            <a:pPr lvl="1"/>
            <a:r>
              <a:rPr lang="en-US" dirty="0" smtClean="0"/>
              <a:t>Natural vs anthropogenic</a:t>
            </a:r>
          </a:p>
          <a:p>
            <a:pPr lvl="1"/>
            <a:r>
              <a:rPr lang="en-US" dirty="0" smtClean="0"/>
              <a:t>Point and distributed sources</a:t>
            </a:r>
          </a:p>
          <a:p>
            <a:r>
              <a:rPr lang="en-US" dirty="0" smtClean="0"/>
              <a:t>Improved understanding of isotope geochemistry enables tracer usage</a:t>
            </a:r>
            <a:endParaRPr lang="en-US" dirty="0"/>
          </a:p>
          <a:p>
            <a:pPr lvl="1"/>
            <a:r>
              <a:rPr lang="en-US" dirty="0" smtClean="0"/>
              <a:t>Iodine as tracer for nuclear activities, organic matter cycling</a:t>
            </a:r>
          </a:p>
          <a:p>
            <a:pPr lvl="1"/>
            <a:r>
              <a:rPr lang="en-US" dirty="0" smtClean="0"/>
              <a:t>Radium as tracer for hydraulic fracturing, other deep water releases</a:t>
            </a:r>
          </a:p>
        </p:txBody>
      </p:sp>
    </p:spTree>
    <p:extLst>
      <p:ext uri="{BB962C8B-B14F-4D97-AF65-F5344CB8AC3E}">
        <p14:creationId xmlns:p14="http://schemas.microsoft.com/office/powerpoint/2010/main" val="405246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radioactive isotopes?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4994189" cy="4351338"/>
          </a:xfrm>
        </p:spPr>
        <p:txBody>
          <a:bodyPr/>
          <a:lstStyle/>
          <a:p>
            <a:r>
              <a:rPr lang="en-US" dirty="0" smtClean="0"/>
              <a:t>Critical environmental contaminants from energy generation and nuclear medicine</a:t>
            </a:r>
          </a:p>
          <a:p>
            <a:r>
              <a:rPr lang="en-US" dirty="0" smtClean="0"/>
              <a:t>Unique detection methods</a:t>
            </a:r>
          </a:p>
          <a:p>
            <a:r>
              <a:rPr lang="en-US" dirty="0" smtClean="0"/>
              <a:t>Discreet, well defined anthropogenic signals</a:t>
            </a:r>
          </a:p>
          <a:p>
            <a:r>
              <a:rPr lang="en-US" dirty="0" smtClean="0"/>
              <a:t>Broad base natural signals</a:t>
            </a:r>
          </a:p>
        </p:txBody>
      </p:sp>
    </p:spTree>
    <p:extLst>
      <p:ext uri="{BB962C8B-B14F-4D97-AF65-F5344CB8AC3E}">
        <p14:creationId xmlns:p14="http://schemas.microsoft.com/office/powerpoint/2010/main" val="36258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Radioisotopes as environmental tracers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Radium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332410" cy="3684588"/>
          </a:xfrm>
        </p:spPr>
        <p:txBody>
          <a:bodyPr/>
          <a:lstStyle/>
          <a:p>
            <a:r>
              <a:rPr lang="en-US" dirty="0" smtClean="0"/>
              <a:t>Major Isotopes: </a:t>
            </a:r>
            <a:r>
              <a:rPr lang="en-US" baseline="30000" dirty="0" smtClean="0"/>
              <a:t>226</a:t>
            </a:r>
            <a:r>
              <a:rPr lang="en-US" dirty="0" smtClean="0"/>
              <a:t>Ra, </a:t>
            </a:r>
            <a:r>
              <a:rPr lang="en-US" baseline="30000" dirty="0" smtClean="0"/>
              <a:t>224</a:t>
            </a:r>
            <a:r>
              <a:rPr lang="en-US" dirty="0" smtClean="0"/>
              <a:t>Ra, </a:t>
            </a:r>
            <a:r>
              <a:rPr lang="en-US" baseline="30000" dirty="0" smtClean="0"/>
              <a:t>228</a:t>
            </a:r>
            <a:r>
              <a:rPr lang="en-US" dirty="0" smtClean="0"/>
              <a:t>Ra</a:t>
            </a:r>
          </a:p>
          <a:p>
            <a:r>
              <a:rPr lang="en-US" dirty="0" smtClean="0"/>
              <a:t>Half-life: 3 days-1600 years</a:t>
            </a:r>
          </a:p>
          <a:p>
            <a:r>
              <a:rPr lang="en-US" dirty="0" smtClean="0"/>
              <a:t>Oxidation states: II, 0</a:t>
            </a:r>
          </a:p>
          <a:p>
            <a:r>
              <a:rPr lang="en-US" dirty="0" smtClean="0"/>
              <a:t>Transport retarded by mineral sorption</a:t>
            </a:r>
          </a:p>
          <a:p>
            <a:r>
              <a:rPr lang="en-US" dirty="0" smtClean="0"/>
              <a:t>Isotopes used as tracers for groundwater flow into oceans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Iodine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682049" cy="3684588"/>
          </a:xfrm>
        </p:spPr>
        <p:txBody>
          <a:bodyPr/>
          <a:lstStyle/>
          <a:p>
            <a:r>
              <a:rPr lang="en-US" dirty="0" smtClean="0"/>
              <a:t>Major Isotopes: </a:t>
            </a:r>
            <a:r>
              <a:rPr lang="en-US" baseline="30000" dirty="0" smtClean="0"/>
              <a:t>131</a:t>
            </a:r>
            <a:r>
              <a:rPr lang="en-US" dirty="0" smtClean="0"/>
              <a:t>I, </a:t>
            </a:r>
            <a:r>
              <a:rPr lang="en-US" baseline="30000" dirty="0" smtClean="0"/>
              <a:t>129</a:t>
            </a:r>
            <a:r>
              <a:rPr lang="en-US" dirty="0" smtClean="0"/>
              <a:t>I, </a:t>
            </a:r>
            <a:r>
              <a:rPr lang="en-US" baseline="30000" dirty="0" smtClean="0"/>
              <a:t>127</a:t>
            </a:r>
            <a:r>
              <a:rPr lang="en-US" dirty="0" smtClean="0"/>
              <a:t>I (stable)</a:t>
            </a:r>
          </a:p>
          <a:p>
            <a:r>
              <a:rPr lang="en-US" dirty="0" smtClean="0"/>
              <a:t>Half-life: 8 days to millions of years</a:t>
            </a:r>
          </a:p>
          <a:p>
            <a:r>
              <a:rPr lang="en-US" dirty="0" smtClean="0"/>
              <a:t>Oxidation States: VII, V, III, I, 0, -I</a:t>
            </a:r>
          </a:p>
          <a:p>
            <a:r>
              <a:rPr lang="en-US" dirty="0" smtClean="0"/>
              <a:t>Transport dominated by organic matter interactions</a:t>
            </a:r>
          </a:p>
          <a:p>
            <a:r>
              <a:rPr lang="en-US" dirty="0" smtClean="0"/>
              <a:t>Primary </a:t>
            </a:r>
            <a:r>
              <a:rPr lang="en-US" baseline="30000" dirty="0" smtClean="0"/>
              <a:t>129</a:t>
            </a:r>
            <a:r>
              <a:rPr lang="en-US" dirty="0" smtClean="0"/>
              <a:t>I source from human nuclear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420</Words>
  <Application>Microsoft Office PowerPoint</Application>
  <PresentationFormat>Custom</PresentationFormat>
  <Paragraphs>86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Studies of radioisotopes as tracers for groundwater</vt:lpstr>
      <vt:lpstr>Overview</vt:lpstr>
      <vt:lpstr>Previous Research</vt:lpstr>
      <vt:lpstr>Waquoit Bay Groundwater Dynamics</vt:lpstr>
      <vt:lpstr>Partial wetting puddle spreading</vt:lpstr>
      <vt:lpstr>Background and Objectives</vt:lpstr>
      <vt:lpstr>What is this thesis about?</vt:lpstr>
      <vt:lpstr>Why radioactive isotopes?</vt:lpstr>
      <vt:lpstr>Radioisotopes as environmental tracers</vt:lpstr>
      <vt:lpstr>General Process</vt:lpstr>
      <vt:lpstr>Radium</vt:lpstr>
      <vt:lpstr>Radium Cycling</vt:lpstr>
      <vt:lpstr>Radium Cycling</vt:lpstr>
      <vt:lpstr>Radium Cycling</vt:lpstr>
      <vt:lpstr>Transport properties…</vt:lpstr>
      <vt:lpstr>Lab experiments</vt:lpstr>
      <vt:lpstr>Preliminary Sorption Experiment</vt:lpstr>
      <vt:lpstr>Fieldwork in PA</vt:lpstr>
      <vt:lpstr>Iodine</vt:lpstr>
      <vt:lpstr>Iodine Cycling</vt:lpstr>
      <vt:lpstr>Interactions with aquifer solids</vt:lpstr>
      <vt:lpstr>Sorption and Transport Experiments</vt:lpstr>
      <vt:lpstr>Synchrotron Work</vt:lpstr>
      <vt:lpstr>Fieldwork in HI</vt:lpstr>
      <vt:lpstr>Summary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Studies of radioisotopes as tracers for groundwater</dc:title>
  <dc:creator>Michael Chen</dc:creator>
  <cp:lastModifiedBy>machen</cp:lastModifiedBy>
  <cp:revision>34</cp:revision>
  <dcterms:created xsi:type="dcterms:W3CDTF">2015-02-25T15:18:44Z</dcterms:created>
  <dcterms:modified xsi:type="dcterms:W3CDTF">2015-02-28T19:48:56Z</dcterms:modified>
</cp:coreProperties>
</file>