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DF6BC-0D31-F849-B5A2-63ACCCAA8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B9F136-D465-FF49-B32E-28EBE397B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89E299-85BA-5144-BADF-5FC63E95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B49E-0240-FD41-9523-3A6A8C930A6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1FACE3-3704-F149-ADE3-BEAFBFE2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965217-87D3-9848-8A4E-B93C652C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E0EE-DD2F-D143-9551-F125A8171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84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8741F-ECB2-A74A-95B8-C9FD4DDE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C45B92-A1E3-4244-92E1-CF6500488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270C5C-9C5A-FF4C-BC52-3D32E153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B49E-0240-FD41-9523-3A6A8C930A6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DBCF67-7295-A340-812B-0F50C95C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D43D09-BFB2-4445-8787-05264183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E0EE-DD2F-D143-9551-F125A8171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0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747063-5D50-AA4F-945A-805A83BFE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F5FBC9-191F-4741-84DD-B5B170DA5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93866E-01CD-8F4F-9C2F-1268F6C0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B49E-0240-FD41-9523-3A6A8C930A6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4396FF-31D3-824A-B390-1761FD09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5BCE6F-5058-8D4D-8A83-695CD719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E0EE-DD2F-D143-9551-F125A8171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95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B0F83-45EF-D942-8AD6-F6A5DD77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C45F88-732A-8F40-BB26-453A1C9C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BE4F47-9D9F-B44C-96F4-9225D6AF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B49E-0240-FD41-9523-3A6A8C930A6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F5D5BD-C155-824C-ADF9-218FFCFF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C82325-A7F7-7C43-9D9E-1A535523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E0EE-DD2F-D143-9551-F125A8171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21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CB385-8084-CD43-B0EA-B5C46B07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560CCF-D029-CE4C-ABD2-96184D220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D2C5D-1879-4D48-B021-E19E7790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B49E-0240-FD41-9523-3A6A8C930A6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655FA-0396-AB4A-9175-B57FEDE6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977C8A-589C-C548-84F6-2617757C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E0EE-DD2F-D143-9551-F125A8171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53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B3DDD-C541-5C40-88BF-1451B97E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46B18F-4892-A243-9E30-7E9FB1ABC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F14B01-2763-6D46-981D-9E4C8A195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CC6B9C-6905-ED40-B4FB-17D00A8C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B49E-0240-FD41-9523-3A6A8C930A6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10F4D0-086F-E64D-BC58-3479F597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291051-0F03-4043-AF3B-3580A785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E0EE-DD2F-D143-9551-F125A8171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47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9C506-6A9D-2944-B9B6-FFE57B9E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FDE52B-2B89-014B-A6E8-40B92284D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455AF4-E4C2-6746-9897-F5B9E01F5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E7293F-EBD1-1D45-937B-6BC551606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A58087-2978-3944-A7EF-E3442DC13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611E95A-FEFE-FB49-9232-31FE3ADE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B49E-0240-FD41-9523-3A6A8C930A6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CEDAF4-B139-454B-9032-56806E94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A6B322-0B96-3A40-8040-36C1EFFF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E0EE-DD2F-D143-9551-F125A8171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26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7184F-285E-A840-B6FD-10C4A5CE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91A30D-178F-924A-9B4E-23BC82FE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B49E-0240-FD41-9523-3A6A8C930A6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9551D1-754D-5543-9C17-C1F5CBE8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0976C6-6995-9F4A-A85A-6C472223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E0EE-DD2F-D143-9551-F125A8171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44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2C967F-3DDC-6A4B-931D-BDE619BC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B49E-0240-FD41-9523-3A6A8C930A6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481A5F-ABBF-2D4B-8495-89468C13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27B496-F563-BC41-81B1-018709A9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E0EE-DD2F-D143-9551-F125A8171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92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E60B4-4BFF-2144-AB8C-F374094B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610D2A-F8B1-614A-AE23-C2409748A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801406-176F-E44D-865F-7A49E562F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A64342-3A3F-0D44-A60A-701ACB93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B49E-0240-FD41-9523-3A6A8C930A6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1140C4-C6E5-7841-927A-B9F8D1EA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450AF3-F518-C144-82D8-738E83E0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E0EE-DD2F-D143-9551-F125A8171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3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A5CBC-E019-E640-A6EA-AB940FC8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4360CA-59A6-8A4D-9F5A-984DA0430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D6AE16-203B-B446-9E44-4DD89F5FC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B8B9C0-E5CC-F347-A1B3-330D2B71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B49E-0240-FD41-9523-3A6A8C930A6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968FA1-3821-5F47-B2CA-DA733A06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89E5D-0BD8-DA41-BDB3-2D70D5E8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E0EE-DD2F-D143-9551-F125A8171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79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C2A7A-9FFA-414C-9671-D36A4620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221D65-7680-0643-8FCE-EA86E1EBC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E5C272-9C2F-A949-A901-CDBCBCC43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B49E-0240-FD41-9523-3A6A8C930A69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2177A9-3E5B-E147-B288-8900C92D0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DC360B-952F-D24F-ADE9-196769CF9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EE0EE-DD2F-D143-9551-F125A81713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7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DE86F-EEE0-B64B-9A6A-DD0010FE2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Исследование:</a:t>
            </a:r>
            <a:br>
              <a:rPr lang="ru-RU" dirty="0"/>
            </a:br>
            <a:r>
              <a:rPr lang="ru-RU" b="1" dirty="0"/>
              <a:t>Анализ базы вакансий с </a:t>
            </a:r>
            <a:r>
              <a:rPr lang="en" b="1" dirty="0" err="1">
                <a:solidFill>
                  <a:srgbClr val="FF0000"/>
                </a:solidFill>
              </a:rPr>
              <a:t>HeadHunter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CD8E5F-A52C-8949-84BC-8EBC8219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3250" y="4907756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Марченко Валерий</a:t>
            </a:r>
          </a:p>
          <a:p>
            <a:pPr algn="r"/>
            <a:r>
              <a:rPr lang="en-US" dirty="0"/>
              <a:t>da_plus_31</a:t>
            </a:r>
          </a:p>
          <a:p>
            <a:pPr algn="r"/>
            <a:r>
              <a:rPr lang="ru-RU" dirty="0"/>
              <a:t>Мастерская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386381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7C1F4D-7C72-234D-B5F0-C3EA8995E532}"/>
              </a:ext>
            </a:extLst>
          </p:cNvPr>
          <p:cNvSpPr txBox="1"/>
          <p:nvPr/>
        </p:nvSpPr>
        <p:spPr>
          <a:xfrm>
            <a:off x="838200" y="526294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Анализ данных указывает на то, что с ростом требуемого уровня опыта для аналитических должностей увеличивается доля вакансий, предлагающих возможность удаленной работы. Однако в сфере </a:t>
            </a:r>
            <a:r>
              <a:rPr lang="en" dirty="0"/>
              <a:t>Data Science </a:t>
            </a:r>
            <a:r>
              <a:rPr lang="ru-RU" dirty="0"/>
              <a:t>наблюдается большая лояльность у удаленной работе, начиная с самого первого уровня по опыту специалиста.</a:t>
            </a:r>
            <a:endParaRPr lang="en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9D42B46-6410-E14E-AFA7-49C15FA83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229" y="0"/>
            <a:ext cx="8657542" cy="5262943"/>
          </a:xfrm>
        </p:spPr>
      </p:pic>
    </p:spTree>
    <p:extLst>
      <p:ext uri="{BB962C8B-B14F-4D97-AF65-F5344CB8AC3E}">
        <p14:creationId xmlns:p14="http://schemas.microsoft.com/office/powerpoint/2010/main" val="183594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7C1F4D-7C72-234D-B5F0-C3EA8995E532}"/>
              </a:ext>
            </a:extLst>
          </p:cNvPr>
          <p:cNvSpPr txBox="1"/>
          <p:nvPr/>
        </p:nvSpPr>
        <p:spPr>
          <a:xfrm>
            <a:off x="838200" y="526294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такой серьезной профессии подавляющее количества вакансий предусматривают полную занятость. Частичная занятость присутствует, но это скорее исключения.</a:t>
            </a:r>
            <a:endParaRPr lang="en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6819A37-06FF-C048-AA38-607660171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612" y="0"/>
            <a:ext cx="8836775" cy="5371900"/>
          </a:xfrm>
        </p:spPr>
      </p:pic>
    </p:spTree>
    <p:extLst>
      <p:ext uri="{BB962C8B-B14F-4D97-AF65-F5344CB8AC3E}">
        <p14:creationId xmlns:p14="http://schemas.microsoft.com/office/powerpoint/2010/main" val="404790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0E64448-35EF-6746-8644-53176F68D0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6" y="305777"/>
            <a:ext cx="8022465" cy="312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76BA349-B145-C248-93E8-E8FC9E27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6" y="3429000"/>
            <a:ext cx="8022465" cy="313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5D11EA-E0DF-5948-99C1-D872907FC19E}"/>
              </a:ext>
            </a:extLst>
          </p:cNvPr>
          <p:cNvSpPr txBox="1"/>
          <p:nvPr/>
        </p:nvSpPr>
        <p:spPr>
          <a:xfrm>
            <a:off x="8397025" y="305776"/>
            <a:ext cx="3587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середины апреля наблюдается резкий пик новых вакансий, причем одновременно и у аналитиков и специалистов </a:t>
            </a:r>
            <a:r>
              <a:rPr lang="en" dirty="0"/>
              <a:t>data science. </a:t>
            </a:r>
            <a:r>
              <a:rPr lang="ru-RU" dirty="0"/>
              <a:t>Но что интересно, рост наблюдается именно у вакансий средних </a:t>
            </a:r>
            <a:r>
              <a:rPr lang="ru-RU" dirty="0" err="1"/>
              <a:t>грейдов</a:t>
            </a:r>
            <a:r>
              <a:rPr lang="ru-RU" dirty="0"/>
              <a:t>, а у </a:t>
            </a:r>
            <a:r>
              <a:rPr lang="en" dirty="0"/>
              <a:t>Junior </a:t>
            </a:r>
            <a:r>
              <a:rPr lang="ru-RU" dirty="0"/>
              <a:t>и </a:t>
            </a:r>
            <a:r>
              <a:rPr lang="en" dirty="0"/>
              <a:t>Senior </a:t>
            </a:r>
            <a:r>
              <a:rPr lang="ru-RU" dirty="0"/>
              <a:t>стабильно низкое значение вакансий.</a:t>
            </a:r>
          </a:p>
        </p:txBody>
      </p:sp>
    </p:spTree>
    <p:extLst>
      <p:ext uri="{BB962C8B-B14F-4D97-AF65-F5344CB8AC3E}">
        <p14:creationId xmlns:p14="http://schemas.microsoft.com/office/powerpoint/2010/main" val="288934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98BE4-5DC2-014B-925A-809321CF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18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6A1C83-F3BB-0541-987C-6E41D1F7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9556"/>
            <a:ext cx="11139152" cy="594225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200" dirty="0"/>
              <a:t>Сбербанк занимает лидирующие позиции по количеству вакансий, за исключением </a:t>
            </a:r>
            <a:r>
              <a:rPr lang="en" sz="1200" dirty="0"/>
              <a:t>Senior-</a:t>
            </a:r>
            <a:r>
              <a:rPr lang="ru-RU" sz="1200" dirty="0"/>
              <a:t>позиций. Компании, такие как Магнит и ВТБ, также активно набирают начинающих аналитиков. Онлайн-</a:t>
            </a:r>
            <a:r>
              <a:rPr lang="ru-RU" sz="1200" dirty="0" err="1"/>
              <a:t>ритейлеры</a:t>
            </a:r>
            <a:r>
              <a:rPr lang="ru-RU" sz="1200" dirty="0"/>
              <a:t>, вроде </a:t>
            </a:r>
            <a:r>
              <a:rPr lang="en" sz="1200" dirty="0"/>
              <a:t>OZON </a:t>
            </a:r>
            <a:r>
              <a:rPr lang="ru-RU" sz="1200" dirty="0"/>
              <a:t>и </a:t>
            </a:r>
            <a:r>
              <a:rPr lang="en" sz="1200" dirty="0" err="1"/>
              <a:t>Wildberries</a:t>
            </a:r>
            <a:r>
              <a:rPr lang="en" sz="1200" dirty="0"/>
              <a:t>, </a:t>
            </a:r>
            <a:r>
              <a:rPr lang="ru-RU" sz="1200" dirty="0"/>
              <a:t>также предлагают множество вакансий.</a:t>
            </a:r>
          </a:p>
          <a:p>
            <a:pPr>
              <a:lnSpc>
                <a:spcPct val="120000"/>
              </a:lnSpc>
            </a:pPr>
            <a:r>
              <a:rPr lang="ru-RU" sz="1200" dirty="0"/>
              <a:t>Большинство специалистов предлагают полную занятость, за исключением начинающих аналитиков без опыта, которым чаще предлагаются стажировки.</a:t>
            </a:r>
          </a:p>
          <a:p>
            <a:pPr>
              <a:lnSpc>
                <a:spcPct val="120000"/>
              </a:lnSpc>
            </a:pPr>
            <a:r>
              <a:rPr lang="ru-RU" sz="1200" dirty="0"/>
              <a:t>С ростом опыта у аналитиков увеличивается доля предложений о удаленной работе. В сфере </a:t>
            </a:r>
            <a:r>
              <a:rPr lang="en" sz="1200" dirty="0"/>
              <a:t>Data Science </a:t>
            </a:r>
            <a:r>
              <a:rPr lang="ru-RU" sz="1200" dirty="0"/>
              <a:t>наблюдается обратная тенденция, с меньшим количеством полных рабочих дней для начинающих специалистов.</a:t>
            </a:r>
          </a:p>
          <a:p>
            <a:pPr>
              <a:lnSpc>
                <a:spcPct val="120000"/>
              </a:lnSpc>
            </a:pPr>
            <a:r>
              <a:rPr lang="ru-RU" sz="1200" dirty="0"/>
              <a:t>Начинающие специалисты обычно получают зарплату ниже 100 тыс. рублей. Зарплата </a:t>
            </a:r>
            <a:r>
              <a:rPr lang="en" sz="1200" dirty="0"/>
              <a:t>Senior-</a:t>
            </a:r>
            <a:r>
              <a:rPr lang="ru-RU" sz="1200" dirty="0"/>
              <a:t>специалистов неопределенна из-за недостатка данных. Однако, сравнивая зарплаты </a:t>
            </a:r>
            <a:r>
              <a:rPr lang="en" sz="1200" dirty="0"/>
              <a:t>junior+ </a:t>
            </a:r>
            <a:r>
              <a:rPr lang="ru-RU" sz="1200" dirty="0"/>
              <a:t>и </a:t>
            </a:r>
            <a:r>
              <a:rPr lang="en" sz="1200" dirty="0"/>
              <a:t>middle </a:t>
            </a:r>
            <a:r>
              <a:rPr lang="ru-RU" sz="1200" dirty="0"/>
              <a:t>специалистов, можно отметить, что зарплаты </a:t>
            </a:r>
            <a:r>
              <a:rPr lang="ru-RU" sz="1200" dirty="0" err="1"/>
              <a:t>датасаентистов</a:t>
            </a:r>
            <a:r>
              <a:rPr lang="ru-RU" sz="1200" dirty="0"/>
              <a:t> обычно выше, чем у аналитиков.</a:t>
            </a:r>
          </a:p>
          <a:p>
            <a:pPr>
              <a:lnSpc>
                <a:spcPct val="120000"/>
              </a:lnSpc>
            </a:pPr>
            <a:r>
              <a:rPr lang="ru-RU" sz="1200" dirty="0"/>
              <a:t>Спрос на аналитиков данных на рынке труда превышает спрос на </a:t>
            </a:r>
            <a:r>
              <a:rPr lang="ru-RU" sz="1200" dirty="0" err="1"/>
              <a:t>датасаентистов</a:t>
            </a:r>
            <a:r>
              <a:rPr lang="ru-RU" sz="1200" dirty="0"/>
              <a:t> более чем в полтора раза, что указывает на широкий спектр возможностей для трудоустройства в данной области. Особенно высок спрос на специалистов уровня </a:t>
            </a:r>
            <a:r>
              <a:rPr lang="en" sz="1200" dirty="0"/>
              <a:t>Junior+ </a:t>
            </a:r>
            <a:r>
              <a:rPr lang="ru-RU" sz="1200" dirty="0"/>
              <a:t>среди аналитиков, в то время как вакансии для </a:t>
            </a:r>
            <a:r>
              <a:rPr lang="ru-RU" sz="1200" dirty="0" err="1"/>
              <a:t>датасаентистов</a:t>
            </a:r>
            <a:r>
              <a:rPr lang="ru-RU" sz="1200" dirty="0"/>
              <a:t> в основном находятся на уровнях </a:t>
            </a:r>
            <a:r>
              <a:rPr lang="en" sz="1200" dirty="0"/>
              <a:t>Middle </a:t>
            </a:r>
            <a:r>
              <a:rPr lang="ru-RU" sz="1200" dirty="0"/>
              <a:t>и </a:t>
            </a:r>
            <a:r>
              <a:rPr lang="en" sz="1200" dirty="0"/>
              <a:t>Junior+. </a:t>
            </a:r>
            <a:r>
              <a:rPr lang="ru-RU" sz="1200" dirty="0"/>
              <a:t>Это подчеркивает различия в требованиях к опыту в зависимости от специализации.</a:t>
            </a:r>
          </a:p>
          <a:p>
            <a:pPr>
              <a:lnSpc>
                <a:spcPct val="120000"/>
              </a:lnSpc>
            </a:pPr>
            <a:r>
              <a:rPr lang="ru-RU" sz="1200" dirty="0"/>
              <a:t>Анализ рынка вакансий показывает, что независимо от уровня и специализации, работодатели ценят у кандидатов знание </a:t>
            </a:r>
            <a:r>
              <a:rPr lang="en" sz="1200" dirty="0"/>
              <a:t>SQL, Python </a:t>
            </a:r>
            <a:r>
              <a:rPr lang="ru-RU" sz="1200" dirty="0"/>
              <a:t>и основ статистики. Для аналитиков на всех уровнях, за исключением </a:t>
            </a:r>
            <a:r>
              <a:rPr lang="en" sz="1200" dirty="0"/>
              <a:t>Senior, </a:t>
            </a:r>
            <a:r>
              <a:rPr lang="ru-RU" sz="1200" dirty="0"/>
              <a:t>важен навык работы с </a:t>
            </a:r>
            <a:r>
              <a:rPr lang="en" sz="1200" dirty="0"/>
              <a:t>Excel, </a:t>
            </a:r>
            <a:r>
              <a:rPr lang="ru-RU" sz="1200" dirty="0"/>
              <a:t>тогда как для более опытных аналитиков этот инструмент уже не так важен. Также важным для вакансий аналитиков является умение работать с </a:t>
            </a:r>
            <a:r>
              <a:rPr lang="en" sz="1200" dirty="0"/>
              <a:t>BI </a:t>
            </a:r>
            <a:r>
              <a:rPr lang="ru-RU" sz="1200" dirty="0"/>
              <a:t>системами, такими как </a:t>
            </a:r>
            <a:r>
              <a:rPr lang="en" sz="1200" dirty="0"/>
              <a:t>Power BI </a:t>
            </a:r>
            <a:r>
              <a:rPr lang="ru-RU" sz="1200" dirty="0"/>
              <a:t>и </a:t>
            </a:r>
            <a:r>
              <a:rPr lang="en" sz="1200" dirty="0"/>
              <a:t>Tableau. </a:t>
            </a:r>
            <a:r>
              <a:rPr lang="ru-RU" sz="1200" dirty="0"/>
              <a:t>На уровне </a:t>
            </a:r>
            <a:r>
              <a:rPr lang="en" sz="1200" dirty="0"/>
              <a:t>Junior+ </a:t>
            </a:r>
            <a:r>
              <a:rPr lang="ru-RU" sz="1200" dirty="0"/>
              <a:t>аналитика приобретает значение владение </a:t>
            </a:r>
            <a:r>
              <a:rPr lang="en" sz="1200" dirty="0"/>
              <a:t>ETL </a:t>
            </a:r>
            <a:r>
              <a:rPr lang="ru-RU" sz="1200" dirty="0"/>
              <a:t>процессами и инструментами, включая </a:t>
            </a:r>
            <a:r>
              <a:rPr lang="en" sz="1200" dirty="0"/>
              <a:t>Airflow. </a:t>
            </a:r>
            <a:r>
              <a:rPr lang="ru-RU" sz="1200" dirty="0"/>
              <a:t>Для </a:t>
            </a:r>
            <a:r>
              <a:rPr lang="en" sz="1200" dirty="0"/>
              <a:t>Senior </a:t>
            </a:r>
            <a:r>
              <a:rPr lang="ru-RU" sz="1200" dirty="0"/>
              <a:t>аналитиков ключевыми становятся знания </a:t>
            </a:r>
            <a:r>
              <a:rPr lang="en" sz="1200" dirty="0"/>
              <a:t>Spark </a:t>
            </a:r>
            <a:r>
              <a:rPr lang="ru-RU" sz="1200" dirty="0"/>
              <a:t>и </a:t>
            </a:r>
            <a:r>
              <a:rPr lang="en" sz="1200" dirty="0"/>
              <a:t>Greenplum.</a:t>
            </a:r>
          </a:p>
          <a:p>
            <a:pPr>
              <a:lnSpc>
                <a:spcPct val="120000"/>
              </a:lnSpc>
            </a:pPr>
            <a:r>
              <a:rPr lang="ru-RU" sz="1200" dirty="0"/>
              <a:t>Вакансии </a:t>
            </a:r>
            <a:r>
              <a:rPr lang="ru-RU" sz="1200" dirty="0" err="1"/>
              <a:t>датасаентистов</a:t>
            </a:r>
            <a:r>
              <a:rPr lang="ru-RU" sz="1200" dirty="0"/>
              <a:t> отличаются специализированными навыками в области машинного обучения, включая </a:t>
            </a:r>
            <a:r>
              <a:rPr lang="en" sz="1200" dirty="0"/>
              <a:t>ML, </a:t>
            </a:r>
            <a:r>
              <a:rPr lang="en" sz="1200" dirty="0" err="1"/>
              <a:t>PyTorch</a:t>
            </a:r>
            <a:r>
              <a:rPr lang="en" sz="1200" dirty="0"/>
              <a:t> </a:t>
            </a:r>
            <a:r>
              <a:rPr lang="ru-RU" sz="1200" dirty="0"/>
              <a:t>и </a:t>
            </a:r>
            <a:r>
              <a:rPr lang="en" sz="1200" dirty="0"/>
              <a:t>NLP, </a:t>
            </a:r>
            <a:r>
              <a:rPr lang="ru-RU" sz="1200" dirty="0"/>
              <a:t>а также востребованностью инструментов, таких как </a:t>
            </a:r>
            <a:r>
              <a:rPr lang="en" sz="1200" dirty="0"/>
              <a:t>Docker </a:t>
            </a:r>
            <a:r>
              <a:rPr lang="ru-RU" sz="1200" dirty="0"/>
              <a:t>и </a:t>
            </a:r>
            <a:r>
              <a:rPr lang="en" sz="1200" dirty="0"/>
              <a:t>Spark.</a:t>
            </a:r>
          </a:p>
          <a:p>
            <a:pPr>
              <a:lnSpc>
                <a:spcPct val="120000"/>
              </a:lnSpc>
            </a:pPr>
            <a:r>
              <a:rPr lang="ru-RU" sz="1200" dirty="0"/>
              <a:t>В целом, исследование подтверждает, что рынок труда в области аналитики данных и </a:t>
            </a:r>
            <a:r>
              <a:rPr lang="en" sz="1200" dirty="0"/>
              <a:t>Data Science </a:t>
            </a:r>
            <a:r>
              <a:rPr lang="ru-RU" sz="1200" dirty="0"/>
              <a:t>является динамичным и разнообразным, предлагая множество возможностей для специалистов различного уровня. Это требует гибкости соискателей и четкого понимания потребностей компаний в специалистах для привлечения подходящих кадров.</a:t>
            </a:r>
          </a:p>
        </p:txBody>
      </p:sp>
    </p:spTree>
    <p:extLst>
      <p:ext uri="{BB962C8B-B14F-4D97-AF65-F5344CB8AC3E}">
        <p14:creationId xmlns:p14="http://schemas.microsoft.com/office/powerpoint/2010/main" val="149974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icture background">
            <a:extLst>
              <a:ext uri="{FF2B5EF4-FFF2-40B4-BE49-F238E27FC236}">
                <a16:creationId xmlns:a16="http://schemas.microsoft.com/office/drawing/2014/main" id="{237E446F-AEF4-1646-AFE6-D3623C5DEE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55" y="772736"/>
            <a:ext cx="7784490" cy="608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7A0732-E75C-8142-91DB-710C6E97C23B}"/>
              </a:ext>
            </a:extLst>
          </p:cNvPr>
          <p:cNvSpPr txBox="1"/>
          <p:nvPr/>
        </p:nvSpPr>
        <p:spPr>
          <a:xfrm rot="2494287">
            <a:off x="5725475" y="2775311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12162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98BE4-5DC2-014B-925A-809321C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исследования: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6A1C83-F3BB-0541-987C-6E41D1F7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6364"/>
          </a:xfrm>
        </p:spPr>
        <p:txBody>
          <a:bodyPr/>
          <a:lstStyle/>
          <a:p>
            <a:r>
              <a:rPr lang="ru-RU" dirty="0"/>
              <a:t>Выявить различия в предлагаемых вакансиях для Аналитиков данных и специалистов </a:t>
            </a:r>
            <a:r>
              <a:rPr lang="en" dirty="0"/>
              <a:t>Data Science.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36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98BE4-5DC2-014B-925A-809321C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исследования: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6A1C83-F3BB-0541-987C-6E41D1F7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82748"/>
          </a:xfrm>
        </p:spPr>
        <p:txBody>
          <a:bodyPr>
            <a:normAutofit/>
          </a:bodyPr>
          <a:lstStyle/>
          <a:p>
            <a:r>
              <a:rPr lang="ru-RU" dirty="0"/>
              <a:t>Описать «идеальных кандидатов» на должности Аналитик данных и специалист по </a:t>
            </a:r>
            <a:r>
              <a:rPr lang="en" dirty="0"/>
              <a:t>Data Science </a:t>
            </a:r>
            <a:r>
              <a:rPr lang="ru-RU" dirty="0"/>
              <a:t>для различных </a:t>
            </a:r>
            <a:r>
              <a:rPr lang="ru-RU" dirty="0" err="1"/>
              <a:t>грейдов</a:t>
            </a:r>
            <a:r>
              <a:rPr lang="ru-RU" dirty="0"/>
              <a:t>.</a:t>
            </a:r>
          </a:p>
          <a:p>
            <a:r>
              <a:rPr lang="ru-RU" dirty="0"/>
              <a:t>Определить типичное места работы для Аналитика данных и специалиста по </a:t>
            </a:r>
            <a:r>
              <a:rPr lang="en" dirty="0"/>
              <a:t>Data Science.</a:t>
            </a:r>
          </a:p>
          <a:p>
            <a:r>
              <a:rPr lang="ru-RU" dirty="0" err="1"/>
              <a:t>Расчитать</a:t>
            </a:r>
            <a:r>
              <a:rPr lang="ru-RU" dirty="0"/>
              <a:t> помесячную динамику количества вакансий для Аналитика данных и специалиста по </a:t>
            </a:r>
            <a:r>
              <a:rPr lang="en" dirty="0"/>
              <a:t>Data Science </a:t>
            </a:r>
            <a:r>
              <a:rPr lang="ru-RU" dirty="0"/>
              <a:t>для различных </a:t>
            </a:r>
            <a:r>
              <a:rPr lang="ru-RU" dirty="0" err="1"/>
              <a:t>грейдов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2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98BE4-5DC2-014B-925A-809321C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данных: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6A1C83-F3BB-0541-987C-6E41D1F7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82748"/>
          </a:xfrm>
        </p:spPr>
        <p:txBody>
          <a:bodyPr>
            <a:normAutofit/>
          </a:bodyPr>
          <a:lstStyle/>
          <a:p>
            <a:r>
              <a:rPr lang="ru-RU" dirty="0"/>
              <a:t>Нам предоставлено два </a:t>
            </a:r>
            <a:r>
              <a:rPr lang="ru-RU" dirty="0" err="1"/>
              <a:t>датасета</a:t>
            </a:r>
            <a:r>
              <a:rPr lang="ru-RU" dirty="0"/>
              <a:t>: первый с данными о вакансиях специалистов анализа данных и второй с вакансиями специалистов машинного обучения. Данные получены из </a:t>
            </a:r>
            <a:r>
              <a:rPr lang="en" dirty="0"/>
              <a:t>API </a:t>
            </a:r>
            <a:r>
              <a:rPr lang="en" dirty="0" err="1"/>
              <a:t>HH.ru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93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98BE4-5DC2-014B-925A-809321CF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r>
              <a:rPr lang="ru-RU" dirty="0"/>
              <a:t>Исследование: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1F14BEB-4BC1-8947-8D31-1C35C2006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01522"/>
            <a:ext cx="9929611" cy="39537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7C1F4D-7C72-234D-B5F0-C3EA8995E532}"/>
              </a:ext>
            </a:extLst>
          </p:cNvPr>
          <p:cNvSpPr txBox="1"/>
          <p:nvPr/>
        </p:nvSpPr>
        <p:spPr>
          <a:xfrm>
            <a:off x="838200" y="4829578"/>
            <a:ext cx="9929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Доля начинающих </a:t>
            </a:r>
            <a:r>
              <a:rPr lang="ru-RU" dirty="0" err="1"/>
              <a:t>джунов</a:t>
            </a:r>
            <a:r>
              <a:rPr lang="ru-RU" dirty="0"/>
              <a:t> и </a:t>
            </a:r>
            <a:r>
              <a:rPr lang="ru-RU" dirty="0" err="1"/>
              <a:t>сеньеров</a:t>
            </a:r>
            <a:r>
              <a:rPr lang="ru-RU" dirty="0"/>
              <a:t> запредельно мала, чтобы адекватно сравнивать с остальными </a:t>
            </a:r>
            <a:r>
              <a:rPr lang="ru-RU" dirty="0" err="1"/>
              <a:t>грейдами</a:t>
            </a:r>
            <a:r>
              <a:rPr lang="ru-RU" dirty="0"/>
              <a:t>. Примерно по 46</a:t>
            </a:r>
            <a:r>
              <a:rPr lang="en-US" dirty="0"/>
              <a:t>%</a:t>
            </a:r>
            <a:r>
              <a:rPr lang="ru-RU" dirty="0"/>
              <a:t> приходится на </a:t>
            </a:r>
            <a:r>
              <a:rPr lang="ru-RU" dirty="0" err="1"/>
              <a:t>мидлов</a:t>
            </a:r>
            <a:r>
              <a:rPr lang="ru-RU" dirty="0"/>
              <a:t> и имеющих опыт </a:t>
            </a:r>
            <a:r>
              <a:rPr lang="ru-RU" dirty="0" err="1"/>
              <a:t>джунов</a:t>
            </a:r>
            <a:r>
              <a:rPr lang="ru-RU" dirty="0"/>
              <a:t>. Также доля дата </a:t>
            </a:r>
            <a:r>
              <a:rPr lang="ru-RU" dirty="0" err="1"/>
              <a:t>саентистов</a:t>
            </a:r>
            <a:r>
              <a:rPr lang="ru-RU" dirty="0"/>
              <a:t> к доле аналитиков приходится примерно в соотношении 2 к 1.</a:t>
            </a:r>
          </a:p>
        </p:txBody>
      </p:sp>
    </p:spTree>
    <p:extLst>
      <p:ext uri="{BB962C8B-B14F-4D97-AF65-F5344CB8AC3E}">
        <p14:creationId xmlns:p14="http://schemas.microsoft.com/office/powerpoint/2010/main" val="262144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7C1F4D-7C72-234D-B5F0-C3EA8995E532}"/>
              </a:ext>
            </a:extLst>
          </p:cNvPr>
          <p:cNvSpPr txBox="1"/>
          <p:nvPr/>
        </p:nvSpPr>
        <p:spPr>
          <a:xfrm>
            <a:off x="838198" y="5151550"/>
            <a:ext cx="9929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данном графике представлены наиболее востребованные навыки дата аналитиков, а также навыки </a:t>
            </a:r>
            <a:r>
              <a:rPr lang="ru-RU" dirty="0" err="1"/>
              <a:t>датасаентистов</a:t>
            </a:r>
            <a:r>
              <a:rPr lang="ru-RU" dirty="0"/>
              <a:t> поверх для сравнения. Для аналитиков наиболее востребованы: </a:t>
            </a:r>
            <a:r>
              <a:rPr lang="en" dirty="0" err="1"/>
              <a:t>sql</a:t>
            </a:r>
            <a:r>
              <a:rPr lang="en" dirty="0"/>
              <a:t>,</a:t>
            </a:r>
            <a:r>
              <a:rPr lang="ru-RU" dirty="0"/>
              <a:t> </a:t>
            </a:r>
            <a:r>
              <a:rPr lang="en" dirty="0"/>
              <a:t>python,</a:t>
            </a:r>
            <a:r>
              <a:rPr lang="ru-RU" dirty="0"/>
              <a:t> </a:t>
            </a:r>
            <a:r>
              <a:rPr lang="en" dirty="0"/>
              <a:t>b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ru-RU" dirty="0"/>
              <a:t>а для дата </a:t>
            </a:r>
            <a:r>
              <a:rPr lang="ru-RU" dirty="0" err="1"/>
              <a:t>саентистов</a:t>
            </a:r>
            <a:r>
              <a:rPr lang="ru-RU" dirty="0"/>
              <a:t> </a:t>
            </a:r>
            <a:r>
              <a:rPr lang="en" dirty="0"/>
              <a:t>python, </a:t>
            </a:r>
            <a:r>
              <a:rPr lang="en" dirty="0" err="1"/>
              <a:t>sql</a:t>
            </a:r>
            <a:r>
              <a:rPr lang="en" dirty="0"/>
              <a:t>, ml, </a:t>
            </a:r>
            <a:r>
              <a:rPr lang="en" dirty="0" err="1"/>
              <a:t>PyTorch</a:t>
            </a:r>
            <a:r>
              <a:rPr lang="ru-RU" dirty="0"/>
              <a:t>.</a:t>
            </a:r>
            <a:endParaRPr lang="e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35A31A-2F30-A14E-8AC7-E63D1661AE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573" y="116917"/>
            <a:ext cx="7906863" cy="48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74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7C1F4D-7C72-234D-B5F0-C3EA8995E532}"/>
              </a:ext>
            </a:extLst>
          </p:cNvPr>
          <p:cNvSpPr txBox="1"/>
          <p:nvPr/>
        </p:nvSpPr>
        <p:spPr>
          <a:xfrm>
            <a:off x="838198" y="5151550"/>
            <a:ext cx="9929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Анализ рынка труда показывает, что Сбербанк лидирует по числу вакансий, особенно среди вакансий на </a:t>
            </a:r>
            <a:r>
              <a:rPr lang="en" dirty="0"/>
              <a:t>data scientist. </a:t>
            </a:r>
            <a:r>
              <a:rPr lang="ru-RU" dirty="0"/>
              <a:t>Онлайн-</a:t>
            </a:r>
            <a:r>
              <a:rPr lang="ru-RU" dirty="0" err="1"/>
              <a:t>ритейлеры</a:t>
            </a:r>
            <a:r>
              <a:rPr lang="ru-RU" dirty="0"/>
              <a:t>, такие как </a:t>
            </a:r>
            <a:r>
              <a:rPr lang="en" dirty="0"/>
              <a:t>OZON </a:t>
            </a:r>
            <a:r>
              <a:rPr lang="ru-RU" dirty="0"/>
              <a:t>и </a:t>
            </a:r>
            <a:r>
              <a:rPr lang="en" dirty="0" err="1"/>
              <a:t>Wildberries</a:t>
            </a:r>
            <a:r>
              <a:rPr lang="en" dirty="0"/>
              <a:t>, </a:t>
            </a:r>
            <a:r>
              <a:rPr lang="ru-RU" dirty="0"/>
              <a:t>активно ищут новые кадры, предлагая множество вакансий в этих сегментах.</a:t>
            </a:r>
            <a:endParaRPr lang="en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310803D-0E38-264E-B606-51E13FD3C4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09" y="279565"/>
            <a:ext cx="11357982" cy="416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0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7C1F4D-7C72-234D-B5F0-C3EA8995E532}"/>
              </a:ext>
            </a:extLst>
          </p:cNvPr>
          <p:cNvSpPr txBox="1"/>
          <p:nvPr/>
        </p:nvSpPr>
        <p:spPr>
          <a:xfrm>
            <a:off x="838198" y="5151550"/>
            <a:ext cx="1089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подавляющем большинстве вакансий ЗП не указаны. Заметно, что у </a:t>
            </a:r>
            <a:r>
              <a:rPr lang="ru-RU" dirty="0" err="1"/>
              <a:t>датасаентистов</a:t>
            </a:r>
            <a:r>
              <a:rPr lang="ru-RU" dirty="0"/>
              <a:t> при том же опыте работы вакансий с более высоким уровнем ЗП немного больше, что говорит нам о том, что такие специалисты, овладевшие определенными навыками в данной профессии смогут зарабатывать немного больше, чем их коллеги из аналитики. Конечно к уровню </a:t>
            </a:r>
            <a:r>
              <a:rPr lang="en" dirty="0"/>
              <a:t>Middle </a:t>
            </a:r>
            <a:r>
              <a:rPr lang="ru-RU" dirty="0"/>
              <a:t>ситуация немного выравнивается. Сделать какие-либо выводы с такой выборкой очень тяжело сделать конкретные выводы.</a:t>
            </a:r>
            <a:endParaRPr lang="en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B7C68B0-2C86-0C4F-A1B0-3315398CC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338" y="68675"/>
            <a:ext cx="8361330" cy="5082875"/>
          </a:xfrm>
        </p:spPr>
      </p:pic>
    </p:spTree>
    <p:extLst>
      <p:ext uri="{BB962C8B-B14F-4D97-AF65-F5344CB8AC3E}">
        <p14:creationId xmlns:p14="http://schemas.microsoft.com/office/powerpoint/2010/main" val="316277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7C1F4D-7C72-234D-B5F0-C3EA8995E532}"/>
              </a:ext>
            </a:extLst>
          </p:cNvPr>
          <p:cNvSpPr txBox="1"/>
          <p:nvPr/>
        </p:nvSpPr>
        <p:spPr>
          <a:xfrm>
            <a:off x="838198" y="515155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и Санкт-Петербург очевидно лидируют по количеству вакансий, так как именно там </a:t>
            </a:r>
            <a:r>
              <a:rPr lang="ru-RU" dirty="0" err="1"/>
              <a:t>рпсположено</a:t>
            </a:r>
            <a:r>
              <a:rPr lang="ru-RU" dirty="0"/>
              <a:t> наибольшее количество офисов компаний.</a:t>
            </a:r>
            <a:endParaRPr lang="e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97A8BAA-F5EB-3E40-82A3-02A995E303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121"/>
            <a:ext cx="10515600" cy="359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002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812</Words>
  <Application>Microsoft Macintosh PowerPoint</Application>
  <PresentationFormat>Широкоэкранный</PresentationFormat>
  <Paragraphs>31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Исследование: Анализ базы вакансий с HeadHunter</vt:lpstr>
      <vt:lpstr>Цель исследования:</vt:lpstr>
      <vt:lpstr>Задачи исследования:</vt:lpstr>
      <vt:lpstr>Описание данных:</vt:lpstr>
      <vt:lpstr>Исследование: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Исследование: Анализ базы вакансий с HeadHunter</dc:title>
  <dc:creator>Валерий Марченко</dc:creator>
  <cp:lastModifiedBy>Валерий Марченко</cp:lastModifiedBy>
  <cp:revision>2</cp:revision>
  <dcterms:created xsi:type="dcterms:W3CDTF">2024-05-19T16:58:10Z</dcterms:created>
  <dcterms:modified xsi:type="dcterms:W3CDTF">2024-05-19T17:38:51Z</dcterms:modified>
</cp:coreProperties>
</file>