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787" r:id="rId2"/>
    <p:sldId id="1002" r:id="rId3"/>
    <p:sldId id="1004" r:id="rId4"/>
    <p:sldId id="1139" r:id="rId5"/>
    <p:sldId id="1140" r:id="rId6"/>
    <p:sldId id="1141" r:id="rId7"/>
    <p:sldId id="1142" r:id="rId8"/>
    <p:sldId id="1143" r:id="rId9"/>
    <p:sldId id="1144" r:id="rId10"/>
    <p:sldId id="1145" r:id="rId11"/>
    <p:sldId id="1146" r:id="rId12"/>
    <p:sldId id="1148" r:id="rId13"/>
    <p:sldId id="1147" r:id="rId14"/>
    <p:sldId id="1149" r:id="rId15"/>
    <p:sldId id="1150" r:id="rId16"/>
    <p:sldId id="1151" r:id="rId17"/>
    <p:sldId id="1152" r:id="rId18"/>
    <p:sldId id="1153" r:id="rId19"/>
    <p:sldId id="1154" r:id="rId20"/>
    <p:sldId id="1155" r:id="rId21"/>
    <p:sldId id="1134" r:id="rId22"/>
    <p:sldId id="811" r:id="rId23"/>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39D2B"/>
    <a:srgbClr val="FFCC00"/>
    <a:srgbClr val="FFFF00"/>
    <a:srgbClr val="FFC000"/>
    <a:srgbClr val="A4BED0"/>
    <a:srgbClr val="F3BA2D"/>
    <a:srgbClr val="E89658"/>
    <a:srgbClr val="6A8B8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0553" autoAdjust="0"/>
  </p:normalViewPr>
  <p:slideViewPr>
    <p:cSldViewPr>
      <p:cViewPr varScale="1">
        <p:scale>
          <a:sx n="76" d="100"/>
          <a:sy n="76" d="100"/>
        </p:scale>
        <p:origin x="1014" y="5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2018/7/21</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2018/7/21</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828783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025913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372677"/>
          </a:xfrm>
        </p:spPr>
        <p:txBody>
          <a:bodyPr>
            <a:spAutoFit/>
          </a:bodyPr>
          <a:lstStyle/>
          <a:p>
            <a:pPr marL="0" indent="0">
              <a:lnSpc>
                <a:spcPct val="150000"/>
              </a:lnSpc>
              <a:buNone/>
            </a:pPr>
            <a:r>
              <a:rPr lang="zh-CN" altLang="en-US" sz="1400" dirty="0" smtClean="0"/>
              <a:t>得益于分布式这个特点，</a:t>
            </a:r>
            <a:r>
              <a:rPr lang="zh-CN" altLang="en-US" sz="1400" dirty="0"/>
              <a:t>在 </a:t>
            </a:r>
            <a:r>
              <a:rPr lang="en-US" altLang="zh-CN" sz="1400" dirty="0" err="1"/>
              <a:t>Git</a:t>
            </a:r>
            <a:r>
              <a:rPr lang="en-US" altLang="zh-CN" sz="1400" dirty="0"/>
              <a:t> </a:t>
            </a:r>
            <a:r>
              <a:rPr lang="zh-CN" altLang="en-US" sz="1400" dirty="0"/>
              <a:t>中的绝大多数操作都只需要访问本地文件和资源，不用连网。因为 </a:t>
            </a:r>
            <a:r>
              <a:rPr lang="en-US" altLang="zh-CN" sz="1400" dirty="0" err="1"/>
              <a:t>Git</a:t>
            </a:r>
            <a:r>
              <a:rPr lang="en-US" altLang="zh-CN" sz="1400" dirty="0"/>
              <a:t> </a:t>
            </a:r>
            <a:r>
              <a:rPr lang="zh-CN" altLang="en-US" sz="1400" dirty="0"/>
              <a:t>在本地磁盘上就保存着所有当前项目的历史更新，所以处理起来速度飞快</a:t>
            </a:r>
            <a:r>
              <a:rPr lang="zh-CN" altLang="en-US" sz="1400" dirty="0" smtClean="0"/>
              <a:t>。我们可以在本地翻阅历史更新摘要，比对当前版本的文件和一个月前</a:t>
            </a:r>
            <a:r>
              <a:rPr lang="zh-CN" altLang="en-US" sz="1400" dirty="0"/>
              <a:t>的版本之间有何</a:t>
            </a:r>
            <a:r>
              <a:rPr lang="zh-CN" altLang="en-US" sz="1400" dirty="0" smtClean="0"/>
              <a:t>差异，修改文件并提交更新，然后在连接网络的时候再“推”到远程版本库。</a:t>
            </a:r>
            <a:endParaRPr lang="en-US" altLang="zh-CN" sz="14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285750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400" b="0" kern="0" dirty="0" smtClean="0"/>
              <a:t>问题：</a:t>
            </a:r>
            <a:r>
              <a:rPr lang="en-US" altLang="zh-CN" sz="1400" b="0" kern="0" dirty="0" smtClean="0"/>
              <a:t>SVN</a:t>
            </a:r>
            <a:r>
              <a:rPr lang="zh-CN" altLang="en-US" sz="1400" b="0" kern="0" dirty="0" smtClean="0"/>
              <a:t>也可以在本地修改代码，然后等连接网络时再提交，那么能够本地提交可以带来什么好处？</a:t>
            </a:r>
            <a:endParaRPr lang="en-US" altLang="zh-CN" sz="1400" b="0" kern="0" dirty="0" smtClean="0"/>
          </a:p>
        </p:txBody>
      </p:sp>
      <p:sp>
        <p:nvSpPr>
          <p:cNvPr id="13" name="内容占位符 2"/>
          <p:cNvSpPr txBox="1">
            <a:spLocks/>
          </p:cNvSpPr>
          <p:nvPr/>
        </p:nvSpPr>
        <p:spPr bwMode="auto">
          <a:xfrm>
            <a:off x="464477" y="3435215"/>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400" b="0" kern="0" dirty="0" smtClean="0"/>
              <a:t>可以详细记录每一个改动。而</a:t>
            </a:r>
            <a:r>
              <a:rPr lang="en-US" altLang="zh-CN" sz="1400" b="0" kern="0" dirty="0" smtClean="0"/>
              <a:t>SVN</a:t>
            </a:r>
            <a:r>
              <a:rPr lang="zh-CN" altLang="en-US" sz="14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4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基础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2148274"/>
          </a:xfrm>
        </p:spPr>
        <p:txBody>
          <a:bodyPr>
            <a:spAutoFit/>
          </a:bodyPr>
          <a:lstStyle/>
          <a:p>
            <a:pPr marL="0" indent="0">
              <a:lnSpc>
                <a:spcPct val="150000"/>
              </a:lnSpc>
              <a:buNone/>
            </a:pPr>
            <a:r>
              <a:rPr lang="zh-CN" altLang="en-US" sz="1400" dirty="0"/>
              <a:t>在保存到 </a:t>
            </a:r>
            <a:r>
              <a:rPr lang="en-US" altLang="zh-CN" sz="1400" dirty="0" err="1"/>
              <a:t>Git</a:t>
            </a:r>
            <a:r>
              <a:rPr lang="en-US" altLang="zh-CN" sz="1400" dirty="0"/>
              <a:t> </a:t>
            </a:r>
            <a:r>
              <a:rPr lang="zh-CN" altLang="en-US" sz="1400" dirty="0"/>
              <a:t>之前，所有数据都要进行内容的校验和（</a:t>
            </a:r>
            <a:r>
              <a:rPr lang="en-US" altLang="zh-CN" sz="1400" dirty="0"/>
              <a:t>checksum</a:t>
            </a:r>
            <a:r>
              <a:rPr lang="zh-CN" altLang="en-US" sz="1400" dirty="0"/>
              <a:t>）计算，并将此结果作为数据的唯一标识和索引</a:t>
            </a:r>
            <a:r>
              <a:rPr lang="zh-CN" altLang="en-US" sz="1400" dirty="0" smtClean="0"/>
              <a:t>。</a:t>
            </a:r>
            <a:endParaRPr lang="en-US" altLang="zh-CN" sz="1400" dirty="0" smtClean="0"/>
          </a:p>
          <a:p>
            <a:pPr marL="0" indent="0">
              <a:lnSpc>
                <a:spcPct val="150000"/>
              </a:lnSpc>
              <a:buNone/>
            </a:pPr>
            <a:r>
              <a:rPr lang="zh-CN" altLang="en-US" sz="1400" dirty="0" smtClean="0"/>
              <a:t>所以</a:t>
            </a:r>
            <a:r>
              <a:rPr lang="zh-CN" altLang="en-US" sz="1400" dirty="0"/>
              <a:t>如果文件在传输时变得不完整，或者磁盘损坏导致文件数据缺失，</a:t>
            </a:r>
            <a:r>
              <a:rPr lang="en-US" altLang="zh-CN" sz="1400" dirty="0" err="1"/>
              <a:t>Git</a:t>
            </a:r>
            <a:r>
              <a:rPr lang="en-US" altLang="zh-CN" sz="1400" dirty="0"/>
              <a:t> </a:t>
            </a:r>
            <a:r>
              <a:rPr lang="zh-CN" altLang="en-US" sz="1400" dirty="0"/>
              <a:t>都能立即察觉</a:t>
            </a:r>
            <a:r>
              <a:rPr lang="zh-CN" altLang="en-US" sz="1400" dirty="0" smtClean="0"/>
              <a:t>。</a:t>
            </a:r>
            <a:endParaRPr lang="en-US" altLang="zh-CN" sz="1400" dirty="0" smtClean="0"/>
          </a:p>
          <a:p>
            <a:pPr marL="0" indent="0">
              <a:lnSpc>
                <a:spcPct val="150000"/>
              </a:lnSpc>
              <a:buNone/>
            </a:pPr>
            <a:r>
              <a:rPr lang="en-US" altLang="zh-CN" sz="1400" dirty="0" err="1"/>
              <a:t>Git</a:t>
            </a:r>
            <a:r>
              <a:rPr lang="en-US" altLang="zh-CN" sz="1400" dirty="0"/>
              <a:t> </a:t>
            </a:r>
            <a:r>
              <a:rPr lang="zh-CN" altLang="en-US" sz="1400" dirty="0"/>
              <a:t>使用 </a:t>
            </a:r>
            <a:r>
              <a:rPr lang="en-US" altLang="zh-CN" sz="1400" dirty="0"/>
              <a:t>SHA-1 </a:t>
            </a:r>
            <a:r>
              <a:rPr lang="zh-CN" altLang="en-US" sz="1400" dirty="0"/>
              <a:t>算法计算数据的校验和，通过对文件的内容或目录的结构计算出一个 </a:t>
            </a:r>
            <a:r>
              <a:rPr lang="en-US" altLang="zh-CN" sz="1400" dirty="0"/>
              <a:t>SHA-1 </a:t>
            </a:r>
            <a:r>
              <a:rPr lang="zh-CN" altLang="en-US" sz="1400" dirty="0"/>
              <a:t>哈希值，作为指纹字符串。该字串由 </a:t>
            </a:r>
            <a:r>
              <a:rPr lang="en-US" altLang="zh-CN" sz="1400" dirty="0"/>
              <a:t>40 </a:t>
            </a:r>
            <a:r>
              <a:rPr lang="zh-CN" altLang="en-US" sz="1400" dirty="0"/>
              <a:t>个十六进制字符（</a:t>
            </a:r>
            <a:r>
              <a:rPr lang="en-US" altLang="zh-CN" sz="1400" dirty="0"/>
              <a:t>0-9 </a:t>
            </a:r>
            <a:r>
              <a:rPr lang="zh-CN" altLang="en-US" sz="1400" dirty="0"/>
              <a:t>及 </a:t>
            </a:r>
            <a:r>
              <a:rPr lang="en-US" altLang="zh-CN" sz="1400" dirty="0"/>
              <a:t>a-f</a:t>
            </a:r>
            <a:r>
              <a:rPr lang="zh-CN" altLang="en-US" sz="1400" dirty="0"/>
              <a:t>）组成，看起来就像是</a:t>
            </a:r>
            <a:r>
              <a:rPr lang="zh-CN" altLang="en-US" sz="1400" dirty="0" smtClean="0"/>
              <a:t>：</a:t>
            </a:r>
            <a:endParaRPr lang="en-US" altLang="zh-CN" sz="1400" dirty="0" smtClean="0"/>
          </a:p>
          <a:p>
            <a:pPr marL="0" indent="0">
              <a:lnSpc>
                <a:spcPct val="150000"/>
              </a:lnSpc>
              <a:buNone/>
            </a:pPr>
            <a:r>
              <a:rPr lang="en-US" altLang="zh-CN" sz="1400" dirty="0"/>
              <a:t>24b9da6552252987aa493b52f8696cd6d3b00373</a:t>
            </a:r>
            <a:endParaRPr lang="en-US" altLang="zh-CN" sz="14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365094"/>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管理项目时，文件流转的三个工作区域：</a:t>
            </a:r>
            <a:r>
              <a:rPr lang="en-US" altLang="zh-CN" sz="1400" dirty="0" err="1"/>
              <a:t>Git</a:t>
            </a:r>
            <a:r>
              <a:rPr lang="en-US" altLang="zh-CN" sz="1400" dirty="0"/>
              <a:t> </a:t>
            </a:r>
            <a:r>
              <a:rPr lang="zh-CN" altLang="en-US" sz="1400" dirty="0"/>
              <a:t>的工作目录，暂存区域，以及本地仓库。</a:t>
            </a:r>
            <a:endParaRPr lang="en-US" altLang="zh-CN" sz="14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文件的状态</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788024" y="1811943"/>
            <a:ext cx="3910816" cy="275151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400" kern="0" dirty="0" err="1" smtClean="0"/>
              <a:t>Git</a:t>
            </a:r>
            <a:r>
              <a:rPr lang="zh-CN" altLang="en-US" sz="1400" kern="0" dirty="0" smtClean="0"/>
              <a:t>目录</a:t>
            </a:r>
            <a:r>
              <a:rPr lang="zh-CN" altLang="en-US" sz="1400" b="0" kern="0" dirty="0" smtClean="0"/>
              <a:t>：项目目录下的一个隐藏目录</a:t>
            </a:r>
            <a:r>
              <a:rPr lang="en-US" altLang="zh-CN" sz="1400" b="0" kern="0" dirty="0" smtClean="0">
                <a:solidFill>
                  <a:srgbClr val="FF0000"/>
                </a:solidFill>
              </a:rPr>
              <a:t>.</a:t>
            </a:r>
            <a:r>
              <a:rPr lang="en-US" altLang="zh-CN" sz="1400" b="0" kern="0" dirty="0" err="1" smtClean="0">
                <a:solidFill>
                  <a:srgbClr val="FF0000"/>
                </a:solidFill>
              </a:rPr>
              <a:t>git</a:t>
            </a:r>
            <a:r>
              <a:rPr lang="zh-CN" altLang="en-US" sz="1400" b="0" kern="0" dirty="0" smtClean="0"/>
              <a:t>，</a:t>
            </a:r>
            <a:r>
              <a:rPr lang="zh-CN" altLang="en-US" sz="1400" b="0" dirty="0"/>
              <a:t>它是 </a:t>
            </a:r>
            <a:r>
              <a:rPr lang="en-US" altLang="zh-CN" sz="1400" b="0" dirty="0" err="1"/>
              <a:t>Git</a:t>
            </a:r>
            <a:r>
              <a:rPr lang="en-US" altLang="zh-CN" sz="1400" b="0" dirty="0"/>
              <a:t> </a:t>
            </a:r>
            <a:r>
              <a:rPr lang="zh-CN" altLang="en-US" sz="1400" b="0" dirty="0"/>
              <a:t>用来保存元数据和对象数据库的地方</a:t>
            </a:r>
            <a:r>
              <a:rPr lang="zh-CN" altLang="en-US" sz="1400" b="0" dirty="0" smtClean="0"/>
              <a:t>。非常重要。</a:t>
            </a:r>
            <a:endParaRPr lang="en-US" altLang="zh-CN" sz="1400" b="0" dirty="0" smtClean="0"/>
          </a:p>
          <a:p>
            <a:pPr>
              <a:lnSpc>
                <a:spcPct val="150000"/>
              </a:lnSpc>
            </a:pPr>
            <a:r>
              <a:rPr lang="zh-CN" altLang="en-US" sz="1400" kern="0" dirty="0" smtClean="0"/>
              <a:t>工作目录</a:t>
            </a:r>
            <a:r>
              <a:rPr lang="zh-CN" altLang="en-US" sz="1400" b="0" kern="0" dirty="0" smtClean="0"/>
              <a:t>：</a:t>
            </a:r>
            <a:r>
              <a:rPr lang="zh-CN" altLang="en-US" sz="1400" b="0" kern="0" dirty="0"/>
              <a:t>从项目中取出某个版本的所有文件和目录，用以开始后续工作的叫做工作目录</a:t>
            </a:r>
            <a:r>
              <a:rPr lang="zh-CN" altLang="en-US" sz="1400" b="0" kern="0" dirty="0" smtClean="0"/>
              <a:t>。</a:t>
            </a:r>
            <a:endParaRPr lang="en-US" altLang="zh-CN" sz="1400" b="0" kern="0" dirty="0" smtClean="0"/>
          </a:p>
          <a:p>
            <a:pPr>
              <a:lnSpc>
                <a:spcPct val="150000"/>
              </a:lnSpc>
            </a:pPr>
            <a:r>
              <a:rPr lang="zh-CN" altLang="en-US" sz="1400" b="0" kern="0" dirty="0"/>
              <a:t>暂</a:t>
            </a:r>
            <a:r>
              <a:rPr lang="zh-CN" altLang="en-US" sz="1400" b="0" kern="0" dirty="0" smtClean="0"/>
              <a:t>存区域：</a:t>
            </a:r>
            <a:r>
              <a:rPr lang="zh-CN" altLang="en-US" sz="1400" b="0" dirty="0"/>
              <a:t>暂存</a:t>
            </a:r>
            <a:r>
              <a:rPr lang="zh-CN" altLang="en-US" sz="1400" b="0" dirty="0" smtClean="0"/>
              <a:t>区域是</a:t>
            </a:r>
            <a:r>
              <a:rPr lang="zh-CN" altLang="en-US" sz="1400" b="0" dirty="0"/>
              <a:t>个简单的文件，一般都放在 </a:t>
            </a:r>
            <a:r>
              <a:rPr lang="en-US" altLang="zh-CN" sz="1400" b="0" dirty="0" err="1"/>
              <a:t>Git</a:t>
            </a:r>
            <a:r>
              <a:rPr lang="en-US" altLang="zh-CN" sz="1400" b="0" dirty="0"/>
              <a:t> </a:t>
            </a:r>
            <a:r>
              <a:rPr lang="zh-CN" altLang="en-US" sz="1400" b="0" dirty="0"/>
              <a:t>目录中</a:t>
            </a:r>
            <a:endParaRPr lang="en-US" altLang="zh-CN" sz="1400" b="0" kern="0" dirty="0" smtClean="0"/>
          </a:p>
        </p:txBody>
      </p:sp>
      <p:sp>
        <p:nvSpPr>
          <p:cNvPr id="2" name="圆角矩形 1"/>
          <p:cNvSpPr/>
          <p:nvPr/>
        </p:nvSpPr>
        <p:spPr>
          <a:xfrm>
            <a:off x="1807673" y="2137420"/>
            <a:ext cx="2692319"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979712" y="2137420"/>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774833" y="3217540"/>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963057" y="3326655"/>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基本操作</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127996" y="2307261"/>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10976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5265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smtClean="0"/>
              <a:t>更新记录方式不同</a:t>
            </a:r>
            <a:endParaRPr lang="en-US" altLang="zh-CN" sz="2000" kern="0" dirty="0" smtClean="0"/>
          </a:p>
          <a:p>
            <a:pPr marL="0" indent="0">
              <a:lnSpc>
                <a:spcPct val="150000"/>
              </a:lnSpc>
              <a:buNone/>
            </a:pPr>
            <a:r>
              <a:rPr lang="en-US" altLang="zh-CN" sz="2000" b="0" dirty="0" err="1"/>
              <a:t>Git</a:t>
            </a:r>
            <a:r>
              <a:rPr lang="en-US" altLang="zh-CN" sz="2000" b="0" dirty="0"/>
              <a:t> </a:t>
            </a:r>
            <a:r>
              <a:rPr lang="zh-CN" altLang="en-US" sz="2000" b="0" dirty="0"/>
              <a:t>只关心文件数据的整体是否发生变化，而</a:t>
            </a:r>
            <a:r>
              <a:rPr lang="en-US" altLang="zh-CN" sz="2000" b="0" dirty="0"/>
              <a:t>SVN</a:t>
            </a:r>
            <a:r>
              <a:rPr lang="zh-CN" altLang="en-US" sz="2000" b="0" dirty="0"/>
              <a:t>这类版本控制系统则只关心文件内容的具体差异。</a:t>
            </a:r>
            <a:endParaRPr lang="en-US" altLang="zh-CN" sz="20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67819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en-US" altLang="zh-CN" sz="2000" kern="0" dirty="0" err="1" smtClean="0"/>
              <a:t>Git</a:t>
            </a:r>
            <a:r>
              <a:rPr lang="zh-CN" altLang="en-US" sz="2000" kern="0" dirty="0" smtClean="0"/>
              <a:t>的分支比</a:t>
            </a:r>
            <a:r>
              <a:rPr lang="en-US" altLang="zh-CN" sz="2000" kern="0" dirty="0" smtClean="0"/>
              <a:t>SVN</a:t>
            </a:r>
            <a:r>
              <a:rPr lang="zh-CN" altLang="en-US" sz="2000" kern="0" dirty="0" smtClean="0"/>
              <a:t>更强大</a:t>
            </a:r>
            <a:endParaRPr lang="en-US" altLang="zh-CN" sz="2000" kern="0" dirty="0" smtClean="0"/>
          </a:p>
          <a:p>
            <a:pPr marL="0" indent="0">
              <a:lnSpc>
                <a:spcPct val="150000"/>
              </a:lnSpc>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buNone/>
            </a:pPr>
            <a:r>
              <a:rPr lang="zh-CN" altLang="en-US" sz="1600" b="0" dirty="0" smtClean="0"/>
              <a:t>这个目录的提交，会影响所有人！</a:t>
            </a:r>
            <a:endParaRPr lang="en-US" altLang="zh-CN" sz="1600" b="0" dirty="0" smtClean="0"/>
          </a:p>
          <a:p>
            <a:pPr marL="0" indent="0">
              <a:lnSpc>
                <a:spcPct val="150000"/>
              </a:lnSpc>
              <a:buNone/>
            </a:pPr>
            <a:r>
              <a:rPr lang="zh-CN" altLang="en-US" sz="1600" b="0" dirty="0" smtClean="0"/>
              <a:t>克隆一个项目等于要克隆所有的分支，其中包括分支中重复的文件。</a:t>
            </a:r>
            <a:endParaRPr lang="en-US" altLang="zh-CN" sz="1600" b="0" dirty="0"/>
          </a:p>
          <a:p>
            <a:pPr marL="0" indent="0">
              <a:lnSpc>
                <a:spcPct val="150000"/>
              </a:lnSpc>
              <a:buNone/>
            </a:pPr>
            <a:endParaRPr lang="en-US" altLang="zh-CN" sz="1600" b="0" dirty="0" smtClean="0"/>
          </a:p>
          <a:p>
            <a:pPr marL="0" indent="0">
              <a:lnSpc>
                <a:spcPct val="150000"/>
              </a:lnSpc>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5265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buNone/>
            </a:pPr>
            <a:r>
              <a:rPr lang="en-US" altLang="zh-CN" sz="2000" b="0" dirty="0"/>
              <a:t>GIT</a:t>
            </a:r>
            <a:r>
              <a:rPr lang="zh-CN" altLang="en-US" sz="2000" b="0" dirty="0"/>
              <a:t>的内容存储使用的是</a:t>
            </a:r>
            <a:r>
              <a:rPr lang="en-US" altLang="zh-CN" sz="2000" b="0" dirty="0"/>
              <a:t>SHA-1</a:t>
            </a:r>
            <a:r>
              <a:rPr lang="zh-CN" altLang="en-US" sz="2000" b="0" dirty="0"/>
              <a:t>哈希算法。这能确保代码内容的完整性，确保在遇到磁盘故障和网络问题</a:t>
            </a:r>
            <a:r>
              <a:rPr lang="zh-CN" altLang="en-US" sz="2000" b="0" dirty="0" smtClean="0"/>
              <a:t>时，降低</a:t>
            </a:r>
            <a:r>
              <a:rPr lang="zh-CN" altLang="en-US" sz="2000" b="0" dirty="0"/>
              <a:t>对版本库的破坏。</a:t>
            </a:r>
            <a:endParaRPr lang="en-US" altLang="zh-CN" sz="2000" kern="0" dirty="0" smtClean="0"/>
          </a:p>
        </p:txBody>
      </p:sp>
      <p:sp>
        <p:nvSpPr>
          <p:cNvPr id="8" name="内容占位符 2"/>
          <p:cNvSpPr txBox="1">
            <a:spLocks/>
          </p:cNvSpPr>
          <p:nvPr/>
        </p:nvSpPr>
        <p:spPr bwMode="auto">
          <a:xfrm>
            <a:off x="464477" y="2978407"/>
            <a:ext cx="8234363" cy="158812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5"/>
            </a:pPr>
            <a:r>
              <a:rPr lang="zh-CN" altLang="en-US" sz="2000" kern="0" dirty="0" smtClean="0"/>
              <a:t>其他区别：</a:t>
            </a:r>
            <a:endParaRPr lang="en-US" altLang="zh-CN" sz="2000" kern="0" dirty="0" smtClean="0"/>
          </a:p>
          <a:p>
            <a:pPr marL="0" indent="0">
              <a:lnSpc>
                <a:spcPct val="150000"/>
              </a:lnSpc>
              <a:buNone/>
            </a:pPr>
            <a:r>
              <a:rPr lang="en-US" altLang="zh-CN" sz="2000" b="0" dirty="0" err="1"/>
              <a:t>Git</a:t>
            </a:r>
            <a:r>
              <a:rPr lang="zh-CN" altLang="en-US" sz="2000" b="0" dirty="0"/>
              <a:t>把内容按元数据方式存储，而</a:t>
            </a:r>
            <a:r>
              <a:rPr lang="en-US" altLang="zh-CN" sz="2000" b="0" dirty="0"/>
              <a:t>SVN</a:t>
            </a:r>
            <a:r>
              <a:rPr lang="zh-CN" altLang="en-US" sz="2000" b="0" dirty="0"/>
              <a:t>是按</a:t>
            </a:r>
            <a:r>
              <a:rPr lang="zh-CN" altLang="en-US" sz="2000" b="0" dirty="0" smtClean="0"/>
              <a:t>文件</a:t>
            </a:r>
            <a:r>
              <a:rPr lang="zh-CN" altLang="en-US" sz="2000" kern="0" dirty="0" smtClean="0"/>
              <a:t>；</a:t>
            </a:r>
            <a:endParaRPr lang="en-US" altLang="zh-CN" sz="2000" kern="0" dirty="0" smtClean="0"/>
          </a:p>
          <a:p>
            <a:pPr marL="0" indent="0">
              <a:lnSpc>
                <a:spcPct val="150000"/>
              </a:lnSpc>
              <a:buNone/>
            </a:pPr>
            <a:r>
              <a:rPr lang="en-US" altLang="zh-CN" sz="2000" b="0" dirty="0" err="1"/>
              <a:t>Git</a:t>
            </a:r>
            <a:r>
              <a:rPr lang="zh-CN" altLang="en-US" sz="2000" b="0" dirty="0"/>
              <a:t>没有一个全局版本号，而</a:t>
            </a:r>
            <a:r>
              <a:rPr lang="en-US" altLang="zh-CN" sz="2000" b="0" dirty="0"/>
              <a:t>SVN</a:t>
            </a:r>
            <a:r>
              <a:rPr lang="zh-CN" altLang="en-US" sz="2000" b="0" dirty="0" smtClean="0"/>
              <a:t>有；</a:t>
            </a:r>
            <a:endParaRPr lang="en-US" altLang="zh-CN" sz="20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979712" y="2137420"/>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774833" y="3217540"/>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963057" y="3326655"/>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基本操作</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127996" y="2307261"/>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4762078"/>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5265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en-US" altLang="zh-CN" sz="2000" b="0" dirty="0"/>
              <a:t>GIT</a:t>
            </a:r>
            <a:r>
              <a:rPr lang="zh-CN" altLang="en-US" sz="2000" b="0" dirty="0"/>
              <a:t>的内容存储使用的是</a:t>
            </a:r>
            <a:r>
              <a:rPr lang="en-US" altLang="zh-CN" sz="2000" b="0" dirty="0"/>
              <a:t>SHA-1</a:t>
            </a:r>
            <a:r>
              <a:rPr lang="zh-CN" altLang="en-US" sz="2000" b="0" dirty="0"/>
              <a:t>哈希算法。这能确保代码内容的完整性，确保在遇到磁盘故障和网络问题</a:t>
            </a:r>
            <a:r>
              <a:rPr lang="zh-CN" altLang="en-US" sz="2000" b="0" dirty="0" smtClean="0"/>
              <a:t>时，降低</a:t>
            </a:r>
            <a:r>
              <a:rPr lang="zh-CN" altLang="en-US" sz="2000" b="0" dirty="0"/>
              <a:t>对版本库的破坏。</a:t>
            </a:r>
            <a:endParaRPr lang="en-US" altLang="zh-CN" sz="2000" kern="0" dirty="0" smtClean="0"/>
          </a:p>
        </p:txBody>
      </p:sp>
      <p:sp>
        <p:nvSpPr>
          <p:cNvPr id="8" name="内容占位符 2"/>
          <p:cNvSpPr txBox="1">
            <a:spLocks/>
          </p:cNvSpPr>
          <p:nvPr/>
        </p:nvSpPr>
        <p:spPr bwMode="auto">
          <a:xfrm>
            <a:off x="464477" y="2978407"/>
            <a:ext cx="8234363" cy="158812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endParaRPr lang="en-US" altLang="zh-CN" sz="2000" kern="0" dirty="0" smtClean="0"/>
          </a:p>
          <a:p>
            <a:pPr marL="0" indent="0">
              <a:lnSpc>
                <a:spcPct val="150000"/>
              </a:lnSpc>
              <a:buNone/>
            </a:pPr>
            <a:r>
              <a:rPr lang="en-US" altLang="zh-CN" sz="2000" b="0" dirty="0" err="1"/>
              <a:t>Git</a:t>
            </a:r>
            <a:r>
              <a:rPr lang="zh-CN" altLang="en-US" sz="2000" b="0" dirty="0"/>
              <a:t>把内容按元数据方式存储，而</a:t>
            </a:r>
            <a:r>
              <a:rPr lang="en-US" altLang="zh-CN" sz="2000" b="0" dirty="0"/>
              <a:t>SVN</a:t>
            </a:r>
            <a:r>
              <a:rPr lang="zh-CN" altLang="en-US" sz="2000" b="0" dirty="0"/>
              <a:t>是按</a:t>
            </a:r>
            <a:r>
              <a:rPr lang="zh-CN" altLang="en-US" sz="2000" b="0" dirty="0" smtClean="0"/>
              <a:t>文件</a:t>
            </a:r>
            <a:r>
              <a:rPr lang="zh-CN" altLang="en-US" sz="2000" kern="0" dirty="0" smtClean="0"/>
              <a:t>；</a:t>
            </a:r>
            <a:endParaRPr lang="en-US" altLang="zh-CN" sz="2000" kern="0" dirty="0" smtClean="0"/>
          </a:p>
          <a:p>
            <a:pPr marL="0" indent="0">
              <a:lnSpc>
                <a:spcPct val="150000"/>
              </a:lnSpc>
              <a:buNone/>
            </a:pPr>
            <a:r>
              <a:rPr lang="en-US" altLang="zh-CN" sz="2000" b="0" dirty="0" err="1"/>
              <a:t>Git</a:t>
            </a:r>
            <a:r>
              <a:rPr lang="zh-CN" altLang="en-US" sz="2000" b="0" dirty="0"/>
              <a:t>没有一个全局版本号，而</a:t>
            </a:r>
            <a:r>
              <a:rPr lang="en-US" altLang="zh-CN" sz="2000" b="0" dirty="0"/>
              <a:t>SVN</a:t>
            </a:r>
            <a:r>
              <a:rPr lang="zh-CN" altLang="en-US" sz="2000" b="0" dirty="0" smtClean="0"/>
              <a:t>有；</a:t>
            </a:r>
            <a:endParaRPr lang="en-US" altLang="zh-CN" sz="2000" b="0" dirty="0" smtClean="0"/>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Q&amp;A</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6" name="矩形 5"/>
          <p:cNvSpPr/>
          <p:nvPr/>
        </p:nvSpPr>
        <p:spPr>
          <a:xfrm>
            <a:off x="3516490" y="1273324"/>
            <a:ext cx="2999725" cy="3170099"/>
          </a:xfrm>
          <a:prstGeom prst="rect">
            <a:avLst/>
          </a:prstGeom>
          <a:noFill/>
        </p:spPr>
        <p:txBody>
          <a:bodyPr wrap="square" lIns="91440" tIns="45720" rIns="91440" bIns="45720">
            <a:spAutoFit/>
          </a:bodyPr>
          <a:lstStyle/>
          <a:p>
            <a:pPr algn="ctr"/>
            <a:r>
              <a:rPr lang="zh-CN" altLang="en-US" sz="20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zh-CN" altLang="en-US" sz="2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22</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778669"/>
            <a:ext cx="8234363" cy="1286743"/>
          </a:xfrm>
        </p:spPr>
        <p:txBody>
          <a:bodyPr/>
          <a:lstStyle/>
          <a:p>
            <a:pPr marL="0" indent="0">
              <a:lnSpc>
                <a:spcPct val="150000"/>
              </a:lnSpc>
              <a:buNone/>
            </a:pPr>
            <a:r>
              <a:rPr lang="en-US" altLang="zh-CN" sz="1400" dirty="0" err="1"/>
              <a:t>Git</a:t>
            </a:r>
            <a:r>
              <a:rPr lang="zh-CN" altLang="en-US" sz="1400" dirty="0"/>
              <a:t>是目前世界上最先进的</a:t>
            </a:r>
            <a:r>
              <a:rPr lang="zh-CN" altLang="en-US" sz="1800" u="sng" dirty="0">
                <a:solidFill>
                  <a:srgbClr val="00B050"/>
                </a:solidFill>
              </a:rPr>
              <a:t>分布式</a:t>
            </a:r>
            <a:r>
              <a:rPr lang="zh-CN" altLang="en-US" sz="1800" u="sng" dirty="0">
                <a:solidFill>
                  <a:srgbClr val="00B0F0"/>
                </a:solidFill>
              </a:rPr>
              <a:t>版本控制</a:t>
            </a:r>
            <a:r>
              <a:rPr lang="zh-CN" altLang="en-US" sz="1400" dirty="0"/>
              <a:t>系统（没有之一</a:t>
            </a:r>
            <a:r>
              <a:rPr lang="zh-CN" altLang="en-US" sz="1400" dirty="0" smtClean="0"/>
              <a:t>）。</a:t>
            </a:r>
            <a:endParaRPr lang="en-US" altLang="zh-CN" sz="14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489348"/>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1921396"/>
            <a:ext cx="4464495" cy="2100938"/>
          </a:xfrm>
          <a:prstGeom prst="rect">
            <a:avLst/>
          </a:prstGeom>
        </p:spPr>
      </p:pic>
      <p:sp>
        <p:nvSpPr>
          <p:cNvPr id="14" name="内容占位符 2"/>
          <p:cNvSpPr>
            <a:spLocks noGrp="1"/>
          </p:cNvSpPr>
          <p:nvPr>
            <p:ph idx="1"/>
          </p:nvPr>
        </p:nvSpPr>
        <p:spPr>
          <a:xfrm>
            <a:off x="352203" y="828795"/>
            <a:ext cx="8462177" cy="1092601"/>
          </a:xfrm>
        </p:spPr>
        <p:txBody>
          <a:bodyPr wrap="square">
            <a:spAutoFit/>
          </a:bodyPr>
          <a:lstStyle/>
          <a:p>
            <a:pPr marL="0" indent="0">
              <a:lnSpc>
                <a:spcPct val="150000"/>
              </a:lnSpc>
              <a:buNone/>
            </a:pPr>
            <a:r>
              <a:rPr lang="zh-CN" altLang="en-US" sz="1400" dirty="0"/>
              <a:t>假设</a:t>
            </a:r>
            <a:r>
              <a:rPr lang="zh-CN" altLang="en-US" sz="1400" dirty="0" smtClean="0"/>
              <a:t>一个场景，我需要长期维护一个文档，那么将会遇到以下状况：</a:t>
            </a:r>
            <a:endParaRPr lang="en-US" altLang="zh-CN" sz="1400" dirty="0" smtClean="0"/>
          </a:p>
          <a:p>
            <a:pPr marL="342900" indent="-342900">
              <a:lnSpc>
                <a:spcPct val="150000"/>
              </a:lnSpc>
              <a:buFont typeface="+mj-lt"/>
              <a:buAutoNum type="arabicPeriod"/>
            </a:pPr>
            <a:r>
              <a:rPr lang="zh-CN" altLang="en-US" sz="1400" dirty="0" smtClean="0"/>
              <a:t>想</a:t>
            </a:r>
            <a:r>
              <a:rPr lang="zh-CN" altLang="en-US" sz="1400" dirty="0"/>
              <a:t>删除一个段落，又怕将来想恢复找不</a:t>
            </a:r>
            <a:r>
              <a:rPr lang="zh-CN" altLang="en-US" sz="1400" dirty="0" smtClean="0"/>
              <a:t>回来？</a:t>
            </a:r>
            <a:r>
              <a:rPr lang="zh-CN" altLang="en-US" sz="1400" dirty="0"/>
              <a:t>有办法，先把当前文件“另存为</a:t>
            </a:r>
            <a:r>
              <a:rPr lang="en-US" altLang="zh-CN" sz="1400" dirty="0"/>
              <a:t>……”</a:t>
            </a:r>
            <a:r>
              <a:rPr lang="zh-CN" altLang="en-US" sz="1400" dirty="0"/>
              <a:t>一个新</a:t>
            </a:r>
            <a:r>
              <a:rPr lang="zh-CN" altLang="en-US" sz="1400" dirty="0" smtClean="0"/>
              <a:t>的文件</a:t>
            </a:r>
            <a:r>
              <a:rPr lang="zh-CN" altLang="en-US" sz="1400" dirty="0"/>
              <a:t>，再接着改，改到一定程度，再“另存为</a:t>
            </a:r>
            <a:r>
              <a:rPr lang="en-US" altLang="zh-CN" sz="1400" dirty="0"/>
              <a:t>……”</a:t>
            </a:r>
            <a:r>
              <a:rPr lang="zh-CN" altLang="en-US" sz="1400" dirty="0"/>
              <a:t>一个新文件，这样一直改下去，</a:t>
            </a:r>
            <a:r>
              <a:rPr lang="zh-CN" altLang="en-US" sz="1400" dirty="0" smtClean="0"/>
              <a:t>最后我的文档变成</a:t>
            </a:r>
            <a:r>
              <a:rPr lang="zh-CN" altLang="en-US" sz="1400" dirty="0"/>
              <a:t>了这样：</a:t>
            </a:r>
            <a:endParaRPr lang="en-US" altLang="zh-CN" sz="1400" dirty="0" smtClean="0"/>
          </a:p>
        </p:txBody>
      </p:sp>
      <p:sp>
        <p:nvSpPr>
          <p:cNvPr id="15" name="内容占位符 2"/>
          <p:cNvSpPr txBox="1">
            <a:spLocks/>
          </p:cNvSpPr>
          <p:nvPr/>
        </p:nvSpPr>
        <p:spPr bwMode="auto">
          <a:xfrm>
            <a:off x="352203" y="4034022"/>
            <a:ext cx="8462177" cy="14157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startAt="2"/>
            </a:pPr>
            <a:r>
              <a:rPr lang="zh-CN" altLang="en-US" sz="1400" b="0" kern="0" dirty="0" smtClean="0"/>
              <a:t>随着文件越存越多，这时我想找回被删除的文字，但是已经记不清删除前保存在哪个文件里了，只好一个一个文件去找。同时我又不敢删除历史文件，怕哪天会用上。</a:t>
            </a:r>
            <a:endParaRPr lang="en-US" altLang="zh-CN" sz="1400" b="0" kern="0" dirty="0"/>
          </a:p>
          <a:p>
            <a:pPr marL="342900" indent="-342900">
              <a:lnSpc>
                <a:spcPct val="150000"/>
              </a:lnSpc>
              <a:buFont typeface="+mj-lt"/>
              <a:buAutoNum type="arabicPeriod" startAt="2"/>
            </a:pPr>
            <a:r>
              <a:rPr lang="zh-CN" altLang="en-US" sz="1400" b="0" kern="0" dirty="0" smtClean="0"/>
              <a:t>文档有一部分需要财务同事填写，我把文件拷贝给她之后，继续修改文档。经过一段时间，同事将文档发回给我，这时我就得好好</a:t>
            </a:r>
            <a:r>
              <a:rPr lang="zh-CN" altLang="en-US" sz="1400" b="0" kern="0" dirty="0"/>
              <a:t>想想</a:t>
            </a:r>
            <a:r>
              <a:rPr lang="zh-CN" altLang="en-US" sz="1400" b="0" kern="0" dirty="0" smtClean="0"/>
              <a:t>，这期间我对文档做了哪些改动，要把我的改动和她的部分合并。</a:t>
            </a:r>
            <a:endParaRPr lang="en-US" altLang="zh-CN" sz="1400" b="0" kern="0" dirty="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1501944"/>
          </a:xfrm>
        </p:spPr>
        <p:txBody>
          <a:bodyPr>
            <a:spAutoFit/>
          </a:bodyPr>
          <a:lstStyle/>
          <a:p>
            <a:pPr marL="0" indent="0">
              <a:lnSpc>
                <a:spcPct val="150000"/>
              </a:lnSpc>
              <a:buNone/>
            </a:pPr>
            <a:r>
              <a:rPr lang="zh-CN" altLang="en-US" sz="1400" dirty="0" smtClean="0"/>
              <a:t>如果有这样的一个软件，它能够：</a:t>
            </a:r>
            <a:endParaRPr lang="en-US" altLang="zh-CN" sz="1400" dirty="0" smtClean="0"/>
          </a:p>
          <a:p>
            <a:pPr marL="342900" indent="-342900">
              <a:lnSpc>
                <a:spcPct val="150000"/>
              </a:lnSpc>
              <a:buFont typeface="+mj-lt"/>
              <a:buAutoNum type="arabicPeriod"/>
            </a:pPr>
            <a:r>
              <a:rPr lang="zh-CN" altLang="en-US" sz="1400" dirty="0"/>
              <a:t>管理</a:t>
            </a:r>
            <a:r>
              <a:rPr lang="zh-CN" altLang="en-US" sz="1400" dirty="0" smtClean="0"/>
              <a:t>文件，自动记录每次文件的改动；</a:t>
            </a:r>
            <a:endParaRPr lang="en-US" altLang="zh-CN" sz="1400" dirty="0" smtClean="0"/>
          </a:p>
          <a:p>
            <a:pPr marL="342900" indent="-342900">
              <a:lnSpc>
                <a:spcPct val="150000"/>
              </a:lnSpc>
              <a:buFont typeface="+mj-lt"/>
              <a:buAutoNum type="arabicPeriod"/>
            </a:pPr>
            <a:r>
              <a:rPr lang="zh-CN" altLang="en-US" sz="1400" dirty="0" smtClean="0"/>
              <a:t>保存文件的所有修订版本，且能回溯到之前某个时间点的状态；</a:t>
            </a:r>
            <a:endParaRPr lang="en-US" altLang="zh-CN" sz="1400" dirty="0" smtClean="0"/>
          </a:p>
          <a:p>
            <a:pPr marL="342900" indent="-342900">
              <a:lnSpc>
                <a:spcPct val="150000"/>
              </a:lnSpc>
              <a:buFont typeface="+mj-lt"/>
              <a:buAutoNum type="arabicPeriod"/>
            </a:pPr>
            <a:r>
              <a:rPr lang="zh-CN" altLang="en-US" sz="1400" dirty="0" smtClean="0"/>
              <a:t>支持多用户协助编辑；</a:t>
            </a:r>
            <a:endParaRPr lang="en-US" altLang="zh-CN" sz="1400" dirty="0" smtClean="0"/>
          </a:p>
        </p:txBody>
      </p:sp>
      <p:sp>
        <p:nvSpPr>
          <p:cNvPr id="2" name="矩形 1"/>
          <p:cNvSpPr/>
          <p:nvPr/>
        </p:nvSpPr>
        <p:spPr>
          <a:xfrm>
            <a:off x="577193" y="4640870"/>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481598"/>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09428"/>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69591</TotalTime>
  <Words>1744</Words>
  <Application>Microsoft Office PowerPoint</Application>
  <PresentationFormat>全屏显示(16:10)</PresentationFormat>
  <Paragraphs>177</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MHeiTGB-Medium-U</vt:lpstr>
      <vt:lpstr>仿宋_GB2312</vt:lpstr>
      <vt:lpstr>楷体</vt:lpstr>
      <vt:lpstr>楷体_GB2312</vt:lpstr>
      <vt:lpstr>宋体</vt:lpstr>
      <vt:lpstr>微软雅黑</vt:lpstr>
      <vt:lpstr>Arial</vt:lpstr>
      <vt:lpstr>Calibri</vt:lpstr>
      <vt:lpstr>Times New Roman</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8515</cp:revision>
  <cp:lastPrinted>2411-12-30T00:00:00Z</cp:lastPrinted>
  <dcterms:created xsi:type="dcterms:W3CDTF">2008-09-16T14:35:00Z</dcterms:created>
  <dcterms:modified xsi:type="dcterms:W3CDTF">2018-07-21T10:34:13Z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