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787" r:id="rId2"/>
    <p:sldId id="1159" r:id="rId3"/>
    <p:sldId id="1004" r:id="rId4"/>
    <p:sldId id="1139" r:id="rId5"/>
    <p:sldId id="1157" r:id="rId6"/>
    <p:sldId id="1140" r:id="rId7"/>
    <p:sldId id="1141" r:id="rId8"/>
    <p:sldId id="1142" r:id="rId9"/>
    <p:sldId id="1143" r:id="rId10"/>
    <p:sldId id="1144" r:id="rId11"/>
    <p:sldId id="1145" r:id="rId12"/>
    <p:sldId id="1146" r:id="rId13"/>
    <p:sldId id="1148" r:id="rId14"/>
    <p:sldId id="1147" r:id="rId15"/>
    <p:sldId id="1160" r:id="rId16"/>
    <p:sldId id="1150" r:id="rId17"/>
    <p:sldId id="1151" r:id="rId18"/>
    <p:sldId id="1152" r:id="rId19"/>
    <p:sldId id="1153" r:id="rId20"/>
    <p:sldId id="1154" r:id="rId21"/>
    <p:sldId id="1156" r:id="rId22"/>
    <p:sldId id="1155" r:id="rId23"/>
    <p:sldId id="1161" r:id="rId24"/>
    <p:sldId id="1172" r:id="rId25"/>
    <p:sldId id="1164" r:id="rId26"/>
    <p:sldId id="1165" r:id="rId27"/>
    <p:sldId id="1167" r:id="rId28"/>
    <p:sldId id="1168" r:id="rId29"/>
    <p:sldId id="1171" r:id="rId30"/>
    <p:sldId id="1169" r:id="rId31"/>
    <p:sldId id="1170" r:id="rId32"/>
    <p:sldId id="1176" r:id="rId33"/>
    <p:sldId id="1183" r:id="rId34"/>
    <p:sldId id="1182" r:id="rId35"/>
    <p:sldId id="1181" r:id="rId36"/>
    <p:sldId id="1177" r:id="rId37"/>
    <p:sldId id="1178" r:id="rId38"/>
    <p:sldId id="1179" r:id="rId39"/>
    <p:sldId id="1180" r:id="rId40"/>
    <p:sldId id="1174" r:id="rId41"/>
    <p:sldId id="1175" r:id="rId42"/>
    <p:sldId id="1184" r:id="rId43"/>
    <p:sldId id="1185" r:id="rId44"/>
    <p:sldId id="1211" r:id="rId45"/>
    <p:sldId id="1187" r:id="rId46"/>
    <p:sldId id="1188" r:id="rId47"/>
    <p:sldId id="1189" r:id="rId48"/>
    <p:sldId id="1190" r:id="rId49"/>
    <p:sldId id="1191" r:id="rId50"/>
    <p:sldId id="1192" r:id="rId51"/>
    <p:sldId id="1193" r:id="rId52"/>
    <p:sldId id="1194" r:id="rId53"/>
    <p:sldId id="1195" r:id="rId54"/>
    <p:sldId id="1196" r:id="rId55"/>
    <p:sldId id="1197" r:id="rId56"/>
    <p:sldId id="1198" r:id="rId57"/>
    <p:sldId id="1199" r:id="rId58"/>
    <p:sldId id="1200" r:id="rId59"/>
    <p:sldId id="1201" r:id="rId60"/>
    <p:sldId id="1202" r:id="rId61"/>
    <p:sldId id="1203" r:id="rId62"/>
    <p:sldId id="1204" r:id="rId63"/>
    <p:sldId id="1205" r:id="rId64"/>
    <p:sldId id="1206" r:id="rId65"/>
    <p:sldId id="1207" r:id="rId66"/>
    <p:sldId id="1209" r:id="rId67"/>
    <p:sldId id="1210" r:id="rId68"/>
    <p:sldId id="1208" r:id="rId69"/>
    <p:sldId id="1212" r:id="rId70"/>
    <p:sldId id="1213" r:id="rId71"/>
    <p:sldId id="1214" r:id="rId72"/>
    <p:sldId id="1215" r:id="rId73"/>
    <p:sldId id="1216" r:id="rId74"/>
    <p:sldId id="1134" r:id="rId75"/>
    <p:sldId id="811" r:id="rId76"/>
  </p:sldIdLst>
  <p:sldSz cx="9144000" cy="5715000" type="screen16x10"/>
  <p:notesSz cx="6797675" cy="9928225"/>
  <p:defaultTextStyle>
    <a:defPPr>
      <a:defRPr lang="zh-CN"/>
    </a:defPPr>
    <a:lvl1pPr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orient="horz" pos="1818" userDrawn="1">
          <p15:clr>
            <a:srgbClr val="A4A3A4"/>
          </p15:clr>
        </p15:guide>
        <p15:guide id="3" pos="2921"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双" initials="AWS王" lastIdx="4" clrIdx="0"/>
  <p:cmAuthor id="1" name="崔炳鑫" initials="CBX" lastIdx="3" clrIdx="1"/>
  <p:cmAuthor id="2" name="冯立松" initials="FLS" lastIdx="1" clrIdx="2"/>
  <p:cmAuthor id="3" name="Chen Ji Zhou 陈纪州" initials="CJZ"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9BD2"/>
    <a:srgbClr val="FF5050"/>
    <a:srgbClr val="F39D2B"/>
    <a:srgbClr val="FFCC00"/>
    <a:srgbClr val="FFFF00"/>
    <a:srgbClr val="FFC000"/>
    <a:srgbClr val="A4BED0"/>
    <a:srgbClr val="F3BA2D"/>
    <a:srgbClr val="E89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87230" autoAdjust="0"/>
  </p:normalViewPr>
  <p:slideViewPr>
    <p:cSldViewPr>
      <p:cViewPr varScale="1">
        <p:scale>
          <a:sx n="73" d="100"/>
          <a:sy n="73" d="100"/>
        </p:scale>
        <p:origin x="420" y="54"/>
      </p:cViewPr>
      <p:guideLst>
        <p:guide orient="horz" pos="2182"/>
        <p:guide orient="horz" pos="1818"/>
        <p:guide pos="2921"/>
      </p:guideLst>
    </p:cSldViewPr>
  </p:slideViewPr>
  <p:outlineViewPr>
    <p:cViewPr>
      <p:scale>
        <a:sx n="33" d="100"/>
        <a:sy n="33" d="100"/>
      </p:scale>
      <p:origin x="0" y="-7164"/>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81" d="100"/>
          <a:sy n="81" d="100"/>
        </p:scale>
        <p:origin x="3996"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44813" cy="496888"/>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232451" name="Rectangle 3"/>
          <p:cNvSpPr>
            <a:spLocks noGrp="1" noChangeArrowheads="1"/>
          </p:cNvSpPr>
          <p:nvPr>
            <p:ph type="dt" sz="quarter"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CDBE1DA3-75B5-4D2E-814E-79807F095759}" type="datetime1">
              <a:rPr lang="zh-CN" altLang="en-US"/>
              <a:pPr>
                <a:defRPr/>
              </a:pPr>
              <a:t>2018/7/29</a:t>
            </a:fld>
            <a:endParaRPr lang="en-US" altLang="zh-CN" dirty="0"/>
          </a:p>
        </p:txBody>
      </p:sp>
      <p:sp>
        <p:nvSpPr>
          <p:cNvPr id="232452" name="Rectangle 4"/>
          <p:cNvSpPr>
            <a:spLocks noGrp="1" noChangeArrowheads="1"/>
          </p:cNvSpPr>
          <p:nvPr>
            <p:ph type="ftr" sz="quarter" idx="2"/>
          </p:nvPr>
        </p:nvSpPr>
        <p:spPr bwMode="auto">
          <a:xfrm>
            <a:off x="0" y="9429750"/>
            <a:ext cx="2944813" cy="496888"/>
          </a:xfrm>
          <a:prstGeom prst="rect">
            <a:avLst/>
          </a:prstGeom>
          <a:noFill/>
          <a:ln w="9525">
            <a:noFill/>
            <a:miter lim="800000"/>
          </a:ln>
          <a:effectLst/>
        </p:spPr>
        <p:txBody>
          <a:bodyPr vert="horz" wrap="square" lIns="91440" tIns="45720" rIns="91440" bIns="45720" numCol="1" anchor="b"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232453" name="Rectangle 5"/>
          <p:cNvSpPr>
            <a:spLocks noGrp="1" noChangeArrowheads="1"/>
          </p:cNvSpPr>
          <p:nvPr>
            <p:ph type="sldNum" sz="quarter" idx="3"/>
          </p:nvPr>
        </p:nvSpPr>
        <p:spPr bwMode="auto">
          <a:xfrm>
            <a:off x="3851275" y="9429750"/>
            <a:ext cx="2944813" cy="496888"/>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E092C347-18D4-431C-ADE0-AA8F5717B64B}" type="slidenum">
              <a:rPr lang="zh-CN" altLang="en-US"/>
              <a:pPr>
                <a:defRPr/>
              </a:pPr>
              <a:t>‹#›</a:t>
            </a:fld>
            <a:endParaRPr lang="en-US" altLang="zh-CN" dirty="0"/>
          </a:p>
        </p:txBody>
      </p:sp>
    </p:spTree>
    <p:extLst>
      <p:ext uri="{BB962C8B-B14F-4D97-AF65-F5344CB8AC3E}">
        <p14:creationId xmlns:p14="http://schemas.microsoft.com/office/powerpoint/2010/main" val="2813198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44813" cy="495300"/>
          </a:xfrm>
          <a:prstGeom prst="rect">
            <a:avLst/>
          </a:prstGeom>
          <a:noFill/>
          <a:ln w="9525">
            <a:noFill/>
            <a:miter lim="800000"/>
          </a:ln>
        </p:spPr>
        <p:txBody>
          <a:bodyPr vert="horz" wrap="square" lIns="91585" tIns="45793" rIns="91585" bIns="45793" numCol="1" anchor="t"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zh-CN" altLang="zh-CN"/>
          </a:p>
        </p:txBody>
      </p:sp>
      <p:sp>
        <p:nvSpPr>
          <p:cNvPr id="3075" name="日期占位符 2"/>
          <p:cNvSpPr>
            <a:spLocks noGrp="1" noChangeArrowheads="1"/>
          </p:cNvSpPr>
          <p:nvPr>
            <p:ph type="dt" idx="1"/>
          </p:nvPr>
        </p:nvSpPr>
        <p:spPr bwMode="auto">
          <a:xfrm>
            <a:off x="3849688" y="0"/>
            <a:ext cx="2946400" cy="495300"/>
          </a:xfrm>
          <a:prstGeom prst="rect">
            <a:avLst/>
          </a:prstGeom>
          <a:noFill/>
          <a:ln w="9525">
            <a:noFill/>
            <a:miter lim="800000"/>
          </a:ln>
        </p:spPr>
        <p:txBody>
          <a:bodyPr vert="horz" wrap="square" lIns="91585" tIns="45793" rIns="91585" bIns="45793" numCol="1" anchor="t"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542C089D-7AD6-4114-BD24-E8C21308C10D}" type="datetime1">
              <a:rPr lang="zh-CN" altLang="en-US"/>
              <a:pPr>
                <a:defRPr/>
              </a:pPr>
              <a:t>2018/7/29</a:t>
            </a:fld>
            <a:endParaRPr lang="en-US" altLang="zh-CN" dirty="0"/>
          </a:p>
        </p:txBody>
      </p:sp>
      <p:sp>
        <p:nvSpPr>
          <p:cNvPr id="23556" name="幻灯片图像占位符 3"/>
          <p:cNvSpPr>
            <a:spLocks noGrp="1" noRot="1" noChangeAspect="1" noChangeArrowheads="1"/>
          </p:cNvSpPr>
          <p:nvPr>
            <p:ph type="sldImg" idx="2"/>
          </p:nvPr>
        </p:nvSpPr>
        <p:spPr bwMode="auto">
          <a:xfrm>
            <a:off x="420688" y="741363"/>
            <a:ext cx="5961062" cy="3727450"/>
          </a:xfrm>
          <a:prstGeom prst="rect">
            <a:avLst/>
          </a:prstGeom>
          <a:noFill/>
          <a:ln w="9525">
            <a:noFill/>
            <a:miter lim="800000"/>
          </a:ln>
        </p:spPr>
      </p:sp>
      <p:sp>
        <p:nvSpPr>
          <p:cNvPr id="3077" name="备注占位符 4"/>
          <p:cNvSpPr>
            <a:spLocks noGrp="1" noChangeArrowheads="1"/>
          </p:cNvSpPr>
          <p:nvPr>
            <p:ph type="body" sz="quarter" idx="3"/>
          </p:nvPr>
        </p:nvSpPr>
        <p:spPr bwMode="auto">
          <a:xfrm>
            <a:off x="677863" y="4713288"/>
            <a:ext cx="5440362" cy="4470400"/>
          </a:xfrm>
          <a:prstGeom prst="rect">
            <a:avLst/>
          </a:prstGeom>
          <a:noFill/>
          <a:ln w="9525">
            <a:noFill/>
            <a:miter lim="800000"/>
          </a:ln>
        </p:spPr>
        <p:txBody>
          <a:bodyPr vert="horz" wrap="square" lIns="91585" tIns="45793" rIns="91585" bIns="45793"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9431338"/>
            <a:ext cx="2944813" cy="495300"/>
          </a:xfrm>
          <a:prstGeom prst="rect">
            <a:avLst/>
          </a:prstGeom>
          <a:noFill/>
          <a:ln w="9525">
            <a:noFill/>
            <a:miter lim="800000"/>
          </a:ln>
        </p:spPr>
        <p:txBody>
          <a:bodyPr vert="horz" wrap="square" lIns="91585" tIns="45793" rIns="91585" bIns="45793" numCol="1" anchor="b"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3079" name="灯片编号占位符 6"/>
          <p:cNvSpPr>
            <a:spLocks noGrp="1" noChangeArrowheads="1"/>
          </p:cNvSpPr>
          <p:nvPr>
            <p:ph type="sldNum" sz="quarter" idx="5"/>
          </p:nvPr>
        </p:nvSpPr>
        <p:spPr bwMode="auto">
          <a:xfrm>
            <a:off x="3849688" y="9431338"/>
            <a:ext cx="2946400" cy="495300"/>
          </a:xfrm>
          <a:prstGeom prst="rect">
            <a:avLst/>
          </a:prstGeom>
          <a:noFill/>
          <a:ln w="9525">
            <a:noFill/>
            <a:miter lim="800000"/>
          </a:ln>
        </p:spPr>
        <p:txBody>
          <a:bodyPr vert="horz" wrap="square" lIns="91585" tIns="45793" rIns="91585" bIns="45793" numCol="1" anchor="b"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8D38A83D-84FA-4C8F-BF3C-D7610E318699}" type="slidenum">
              <a:rPr lang="en-US" altLang="zh-CN"/>
              <a:pPr>
                <a:defRPr/>
              </a:pPr>
              <a:t>‹#›</a:t>
            </a:fld>
            <a:endParaRPr lang="zh-CN" altLang="zh-CN"/>
          </a:p>
        </p:txBody>
      </p:sp>
    </p:spTree>
    <p:extLst>
      <p:ext uri="{BB962C8B-B14F-4D97-AF65-F5344CB8AC3E}">
        <p14:creationId xmlns:p14="http://schemas.microsoft.com/office/powerpoint/2010/main" val="1471229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a:t>
            </a:fld>
            <a:endParaRPr lang="zh-CN" altLang="zh-CN"/>
          </a:p>
        </p:txBody>
      </p:sp>
    </p:spTree>
    <p:extLst>
      <p:ext uri="{BB962C8B-B14F-4D97-AF65-F5344CB8AC3E}">
        <p14:creationId xmlns:p14="http://schemas.microsoft.com/office/powerpoint/2010/main" val="170968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10</a:t>
            </a:fld>
            <a:endParaRPr lang="zh-CN" altLang="zh-CN"/>
          </a:p>
        </p:txBody>
      </p:sp>
    </p:spTree>
    <p:extLst>
      <p:ext uri="{BB962C8B-B14F-4D97-AF65-F5344CB8AC3E}">
        <p14:creationId xmlns:p14="http://schemas.microsoft.com/office/powerpoint/2010/main" val="314061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这里指的主要是文本文件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11</a:t>
            </a:fld>
            <a:endParaRPr lang="zh-CN" altLang="zh-CN"/>
          </a:p>
        </p:txBody>
      </p:sp>
    </p:spTree>
    <p:extLst>
      <p:ext uri="{BB962C8B-B14F-4D97-AF65-F5344CB8AC3E}">
        <p14:creationId xmlns:p14="http://schemas.microsoft.com/office/powerpoint/2010/main" val="311308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12</a:t>
            </a:fld>
            <a:endParaRPr lang="zh-CN" altLang="zh-CN"/>
          </a:p>
        </p:txBody>
      </p:sp>
    </p:spTree>
    <p:extLst>
      <p:ext uri="{BB962C8B-B14F-4D97-AF65-F5344CB8AC3E}">
        <p14:creationId xmlns:p14="http://schemas.microsoft.com/office/powerpoint/2010/main" val="2406153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13</a:t>
            </a:fld>
            <a:endParaRPr lang="zh-CN" altLang="zh-CN"/>
          </a:p>
        </p:txBody>
      </p:sp>
    </p:spTree>
    <p:extLst>
      <p:ext uri="{BB962C8B-B14F-4D97-AF65-F5344CB8AC3E}">
        <p14:creationId xmlns:p14="http://schemas.microsoft.com/office/powerpoint/2010/main" val="161116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14</a:t>
            </a:fld>
            <a:endParaRPr lang="zh-CN" altLang="zh-CN"/>
          </a:p>
        </p:txBody>
      </p:sp>
    </p:spTree>
    <p:extLst>
      <p:ext uri="{BB962C8B-B14F-4D97-AF65-F5344CB8AC3E}">
        <p14:creationId xmlns:p14="http://schemas.microsoft.com/office/powerpoint/2010/main" val="248843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15</a:t>
            </a:fld>
            <a:endParaRPr lang="zh-CN" altLang="zh-CN"/>
          </a:p>
        </p:txBody>
      </p:sp>
    </p:spTree>
    <p:extLst>
      <p:ext uri="{BB962C8B-B14F-4D97-AF65-F5344CB8AC3E}">
        <p14:creationId xmlns:p14="http://schemas.microsoft.com/office/powerpoint/2010/main" val="446843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16</a:t>
            </a:fld>
            <a:endParaRPr lang="zh-CN" altLang="zh-CN"/>
          </a:p>
        </p:txBody>
      </p:sp>
    </p:spTree>
    <p:extLst>
      <p:ext uri="{BB962C8B-B14F-4D97-AF65-F5344CB8AC3E}">
        <p14:creationId xmlns:p14="http://schemas.microsoft.com/office/powerpoint/2010/main" val="372956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代码同步的优缺点见仁见智，</a:t>
            </a:r>
            <a:r>
              <a:rPr lang="en-US" altLang="zh-CN" dirty="0" smtClean="0"/>
              <a:t>SVN</a:t>
            </a:r>
            <a:r>
              <a:rPr lang="zh-CN" altLang="en-US" dirty="0" smtClean="0"/>
              <a:t>更便利，而</a:t>
            </a:r>
            <a:r>
              <a:rPr lang="en-US" altLang="zh-CN" dirty="0" err="1" smtClean="0"/>
              <a:t>Git</a:t>
            </a:r>
            <a:r>
              <a:rPr lang="zh-CN" altLang="en-US" dirty="0" smtClean="0"/>
              <a:t>可暂缓同步，当提交的代码存在问题时，不会立即对别人造成影响。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17</a:t>
            </a:fld>
            <a:endParaRPr lang="zh-CN" altLang="zh-CN"/>
          </a:p>
        </p:txBody>
      </p:sp>
    </p:spTree>
    <p:extLst>
      <p:ext uri="{BB962C8B-B14F-4D97-AF65-F5344CB8AC3E}">
        <p14:creationId xmlns:p14="http://schemas.microsoft.com/office/powerpoint/2010/main" val="172578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18</a:t>
            </a:fld>
            <a:endParaRPr lang="zh-CN" altLang="zh-CN"/>
          </a:p>
        </p:txBody>
      </p:sp>
    </p:spTree>
    <p:extLst>
      <p:ext uri="{BB962C8B-B14F-4D97-AF65-F5344CB8AC3E}">
        <p14:creationId xmlns:p14="http://schemas.microsoft.com/office/powerpoint/2010/main" val="411754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19</a:t>
            </a:fld>
            <a:endParaRPr lang="zh-CN" altLang="zh-CN"/>
          </a:p>
        </p:txBody>
      </p:sp>
    </p:spTree>
    <p:extLst>
      <p:ext uri="{BB962C8B-B14F-4D97-AF65-F5344CB8AC3E}">
        <p14:creationId xmlns:p14="http://schemas.microsoft.com/office/powerpoint/2010/main" val="183075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a:t>
            </a:fld>
            <a:endParaRPr lang="zh-CN" altLang="zh-CN"/>
          </a:p>
        </p:txBody>
      </p:sp>
    </p:spTree>
    <p:extLst>
      <p:ext uri="{BB962C8B-B14F-4D97-AF65-F5344CB8AC3E}">
        <p14:creationId xmlns:p14="http://schemas.microsoft.com/office/powerpoint/2010/main" val="451316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20</a:t>
            </a:fld>
            <a:endParaRPr lang="zh-CN" altLang="zh-CN"/>
          </a:p>
        </p:txBody>
      </p:sp>
    </p:spTree>
    <p:extLst>
      <p:ext uri="{BB962C8B-B14F-4D97-AF65-F5344CB8AC3E}">
        <p14:creationId xmlns:p14="http://schemas.microsoft.com/office/powerpoint/2010/main" val="870260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21</a:t>
            </a:fld>
            <a:endParaRPr lang="zh-CN" altLang="zh-CN"/>
          </a:p>
        </p:txBody>
      </p:sp>
    </p:spTree>
    <p:extLst>
      <p:ext uri="{BB962C8B-B14F-4D97-AF65-F5344CB8AC3E}">
        <p14:creationId xmlns:p14="http://schemas.microsoft.com/office/powerpoint/2010/main" val="1765895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具有的悲观锁的功能，能够实现一个用户在编辑时对文件进行锁定，阻止多人同时编辑 一个文件。这一悲观锁的功能是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所不具备的。对于以二进制文件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Word</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文档、</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PPT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演示稿） 为主的版本库，为避免多人同时编辑造成合并上的困难， 建议使用</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做版本控制。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22</a:t>
            </a:fld>
            <a:endParaRPr lang="zh-CN" altLang="zh-CN"/>
          </a:p>
        </p:txBody>
      </p:sp>
    </p:spTree>
    <p:extLst>
      <p:ext uri="{BB962C8B-B14F-4D97-AF65-F5344CB8AC3E}">
        <p14:creationId xmlns:p14="http://schemas.microsoft.com/office/powerpoint/2010/main" val="330666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23</a:t>
            </a:fld>
            <a:endParaRPr lang="zh-CN" altLang="zh-CN"/>
          </a:p>
        </p:txBody>
      </p:sp>
    </p:spTree>
    <p:extLst>
      <p:ext uri="{BB962C8B-B14F-4D97-AF65-F5344CB8AC3E}">
        <p14:creationId xmlns:p14="http://schemas.microsoft.com/office/powerpoint/2010/main" val="1701856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24</a:t>
            </a:fld>
            <a:endParaRPr lang="zh-CN" altLang="zh-CN"/>
          </a:p>
        </p:txBody>
      </p:sp>
    </p:spTree>
    <p:extLst>
      <p:ext uri="{BB962C8B-B14F-4D97-AF65-F5344CB8AC3E}">
        <p14:creationId xmlns:p14="http://schemas.microsoft.com/office/powerpoint/2010/main" val="2519945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25</a:t>
            </a:fld>
            <a:endParaRPr lang="zh-CN" altLang="zh-CN"/>
          </a:p>
        </p:txBody>
      </p:sp>
    </p:spTree>
    <p:extLst>
      <p:ext uri="{BB962C8B-B14F-4D97-AF65-F5344CB8AC3E}">
        <p14:creationId xmlns:p14="http://schemas.microsoft.com/office/powerpoint/2010/main" val="3634895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26</a:t>
            </a:fld>
            <a:endParaRPr lang="zh-CN" altLang="zh-CN"/>
          </a:p>
        </p:txBody>
      </p:sp>
    </p:spTree>
    <p:extLst>
      <p:ext uri="{BB962C8B-B14F-4D97-AF65-F5344CB8AC3E}">
        <p14:creationId xmlns:p14="http://schemas.microsoft.com/office/powerpoint/2010/main" val="2186604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27</a:t>
            </a:fld>
            <a:endParaRPr lang="zh-CN" altLang="zh-CN"/>
          </a:p>
        </p:txBody>
      </p:sp>
    </p:spTree>
    <p:extLst>
      <p:ext uri="{BB962C8B-B14F-4D97-AF65-F5344CB8AC3E}">
        <p14:creationId xmlns:p14="http://schemas.microsoft.com/office/powerpoint/2010/main" val="2098569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28</a:t>
            </a:fld>
            <a:endParaRPr lang="zh-CN" altLang="zh-CN"/>
          </a:p>
        </p:txBody>
      </p:sp>
    </p:spTree>
    <p:extLst>
      <p:ext uri="{BB962C8B-B14F-4D97-AF65-F5344CB8AC3E}">
        <p14:creationId xmlns:p14="http://schemas.microsoft.com/office/powerpoint/2010/main" val="2847022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dirty="0" smtClean="0"/>
              <a:t>1</a:t>
            </a:r>
            <a:r>
              <a:rPr lang="zh-CN" altLang="en-US" dirty="0" smtClean="0"/>
              <a:t>、只有已跟踪的文件才会被</a:t>
            </a:r>
            <a:r>
              <a:rPr lang="en-US" altLang="zh-CN" dirty="0" err="1" smtClean="0"/>
              <a:t>Git</a:t>
            </a:r>
            <a:r>
              <a:rPr lang="zh-CN" altLang="en-US" dirty="0" smtClean="0"/>
              <a:t>纳入版本管理；</a:t>
            </a:r>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29</a:t>
            </a:fld>
            <a:endParaRPr lang="zh-CN" altLang="zh-CN"/>
          </a:p>
        </p:txBody>
      </p:sp>
    </p:spTree>
    <p:extLst>
      <p:ext uri="{BB962C8B-B14F-4D97-AF65-F5344CB8AC3E}">
        <p14:creationId xmlns:p14="http://schemas.microsoft.com/office/powerpoint/2010/main" val="182170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a:t>
            </a:fld>
            <a:endParaRPr lang="zh-CN" altLang="zh-CN"/>
          </a:p>
        </p:txBody>
      </p:sp>
    </p:spTree>
    <p:extLst>
      <p:ext uri="{BB962C8B-B14F-4D97-AF65-F5344CB8AC3E}">
        <p14:creationId xmlns:p14="http://schemas.microsoft.com/office/powerpoint/2010/main" val="24553647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30</a:t>
            </a:fld>
            <a:endParaRPr lang="zh-CN" altLang="zh-CN"/>
          </a:p>
        </p:txBody>
      </p:sp>
    </p:spTree>
    <p:extLst>
      <p:ext uri="{BB962C8B-B14F-4D97-AF65-F5344CB8AC3E}">
        <p14:creationId xmlns:p14="http://schemas.microsoft.com/office/powerpoint/2010/main" val="2607050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31</a:t>
            </a:fld>
            <a:endParaRPr lang="zh-CN" altLang="zh-CN"/>
          </a:p>
        </p:txBody>
      </p:sp>
    </p:spTree>
    <p:extLst>
      <p:ext uri="{BB962C8B-B14F-4D97-AF65-F5344CB8AC3E}">
        <p14:creationId xmlns:p14="http://schemas.microsoft.com/office/powerpoint/2010/main" val="184789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32</a:t>
            </a:fld>
            <a:endParaRPr lang="zh-CN" altLang="zh-CN"/>
          </a:p>
        </p:txBody>
      </p:sp>
    </p:spTree>
    <p:extLst>
      <p:ext uri="{BB962C8B-B14F-4D97-AF65-F5344CB8AC3E}">
        <p14:creationId xmlns:p14="http://schemas.microsoft.com/office/powerpoint/2010/main" val="2742944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当使用 </a:t>
            </a:r>
            <a:r>
              <a:rPr lang="en-US" altLang="zh-CN" dirty="0" err="1" smtClean="0"/>
              <a:t>git</a:t>
            </a:r>
            <a:r>
              <a:rPr lang="en-US" altLang="zh-CN" dirty="0" smtClean="0"/>
              <a:t> commit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 新建一个提交对象前，</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会先计算每一个子目录（本例中就是项目根目录）的校验和，然后在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仓库中将这些目录保存为树（</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）对象。之后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创建的提交对象，除了包含相关提交信息以外，还包含着指向这个树对象（项目根目录）的指针，如此它就可以在将来需要的时候，重现此次快照的内容</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了。</a:t>
            </a:r>
            <a:endParaRPr lang="en-US" altLang="zh-CN" sz="1200" b="0" i="0" kern="1200" smtClean="0">
              <a:solidFill>
                <a:schemeClr val="tx1"/>
              </a:solidFill>
              <a:effectLst/>
              <a:latin typeface="Calibri" panose="020F0502020204030204" pitchFamily="34" charset="0"/>
              <a:ea typeface="宋体" panose="02010600030101010101" pitchFamily="2" charset="-122"/>
              <a:cs typeface="+mn-cs"/>
            </a:endParaRPr>
          </a:p>
          <a:p>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仓库中有五个对象：三个表示文件快照内容的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blob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对象；一个记录着目录树内容及其中各个文件对应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blob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对象索引的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对象；以及一个包含指向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对象（根目录）的索引和其他提交信息元数据的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commit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33</a:t>
            </a:fld>
            <a:endParaRPr lang="zh-CN" altLang="zh-CN"/>
          </a:p>
        </p:txBody>
      </p:sp>
    </p:spTree>
    <p:extLst>
      <p:ext uri="{BB962C8B-B14F-4D97-AF65-F5344CB8AC3E}">
        <p14:creationId xmlns:p14="http://schemas.microsoft.com/office/powerpoint/2010/main" val="1925385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34</a:t>
            </a:fld>
            <a:endParaRPr lang="zh-CN" altLang="zh-CN"/>
          </a:p>
        </p:txBody>
      </p:sp>
    </p:spTree>
    <p:extLst>
      <p:ext uri="{BB962C8B-B14F-4D97-AF65-F5344CB8AC3E}">
        <p14:creationId xmlns:p14="http://schemas.microsoft.com/office/powerpoint/2010/main" val="3240948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35</a:t>
            </a:fld>
            <a:endParaRPr lang="zh-CN" altLang="zh-CN"/>
          </a:p>
        </p:txBody>
      </p:sp>
    </p:spTree>
    <p:extLst>
      <p:ext uri="{BB962C8B-B14F-4D97-AF65-F5344CB8AC3E}">
        <p14:creationId xmlns:p14="http://schemas.microsoft.com/office/powerpoint/2010/main" val="3803957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36</a:t>
            </a:fld>
            <a:endParaRPr lang="zh-CN" altLang="zh-CN"/>
          </a:p>
        </p:txBody>
      </p:sp>
    </p:spTree>
    <p:extLst>
      <p:ext uri="{BB962C8B-B14F-4D97-AF65-F5344CB8AC3E}">
        <p14:creationId xmlns:p14="http://schemas.microsoft.com/office/powerpoint/2010/main" val="3828503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37</a:t>
            </a:fld>
            <a:endParaRPr lang="zh-CN" altLang="zh-CN"/>
          </a:p>
        </p:txBody>
      </p:sp>
    </p:spTree>
    <p:extLst>
      <p:ext uri="{BB962C8B-B14F-4D97-AF65-F5344CB8AC3E}">
        <p14:creationId xmlns:p14="http://schemas.microsoft.com/office/powerpoint/2010/main" val="2390928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38</a:t>
            </a:fld>
            <a:endParaRPr lang="zh-CN" altLang="zh-CN"/>
          </a:p>
        </p:txBody>
      </p:sp>
    </p:spTree>
    <p:extLst>
      <p:ext uri="{BB962C8B-B14F-4D97-AF65-F5344CB8AC3E}">
        <p14:creationId xmlns:p14="http://schemas.microsoft.com/office/powerpoint/2010/main" val="4183944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39</a:t>
            </a:fld>
            <a:endParaRPr lang="zh-CN" altLang="zh-CN"/>
          </a:p>
        </p:txBody>
      </p:sp>
    </p:spTree>
    <p:extLst>
      <p:ext uri="{BB962C8B-B14F-4D97-AF65-F5344CB8AC3E}">
        <p14:creationId xmlns:p14="http://schemas.microsoft.com/office/powerpoint/2010/main" val="554903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a:t>
            </a:fld>
            <a:endParaRPr lang="zh-CN" altLang="zh-CN"/>
          </a:p>
        </p:txBody>
      </p:sp>
    </p:spTree>
    <p:extLst>
      <p:ext uri="{BB962C8B-B14F-4D97-AF65-F5344CB8AC3E}">
        <p14:creationId xmlns:p14="http://schemas.microsoft.com/office/powerpoint/2010/main" val="553575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40</a:t>
            </a:fld>
            <a:endParaRPr lang="zh-CN" altLang="zh-CN"/>
          </a:p>
        </p:txBody>
      </p:sp>
    </p:spTree>
    <p:extLst>
      <p:ext uri="{BB962C8B-B14F-4D97-AF65-F5344CB8AC3E}">
        <p14:creationId xmlns:p14="http://schemas.microsoft.com/office/powerpoint/2010/main" val="1583215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41</a:t>
            </a:fld>
            <a:endParaRPr lang="zh-CN" altLang="zh-CN"/>
          </a:p>
        </p:txBody>
      </p:sp>
    </p:spTree>
    <p:extLst>
      <p:ext uri="{BB962C8B-B14F-4D97-AF65-F5344CB8AC3E}">
        <p14:creationId xmlns:p14="http://schemas.microsoft.com/office/powerpoint/2010/main" val="442917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dirty="0" smtClean="0"/>
              <a:t>HEAD</a:t>
            </a:r>
            <a:r>
              <a:rPr lang="en-US" altLang="zh-CN" dirty="0" smtClean="0">
                <a:sym typeface="Wingdings" panose="05000000000000000000" pitchFamily="2" charset="2"/>
              </a:rPr>
              <a:t></a:t>
            </a:r>
            <a:r>
              <a:rPr lang="zh-CN" altLang="en-US" dirty="0" smtClean="0">
                <a:sym typeface="Wingdings" panose="05000000000000000000" pitchFamily="2" charset="2"/>
              </a:rPr>
              <a:t>分支</a:t>
            </a:r>
            <a:r>
              <a:rPr lang="en-US" altLang="zh-CN" dirty="0" smtClean="0">
                <a:sym typeface="Wingdings" panose="05000000000000000000" pitchFamily="2" charset="2"/>
              </a:rPr>
              <a:t></a:t>
            </a:r>
            <a:r>
              <a:rPr lang="zh-CN" altLang="en-US" dirty="0" smtClean="0">
                <a:sym typeface="Wingdings" panose="05000000000000000000" pitchFamily="2" charset="2"/>
              </a:rPr>
              <a:t>哈希值</a:t>
            </a:r>
            <a:r>
              <a:rPr lang="en-US" altLang="zh-CN" dirty="0" smtClean="0">
                <a:sym typeface="Wingdings" panose="05000000000000000000" pitchFamily="2" charset="2"/>
              </a:rPr>
              <a:t></a:t>
            </a:r>
            <a:r>
              <a:rPr lang="zh-CN" altLang="en-US" dirty="0" smtClean="0">
                <a:sym typeface="Wingdings" panose="05000000000000000000" pitchFamily="2" charset="2"/>
              </a:rPr>
              <a:t>提交</a:t>
            </a:r>
            <a:r>
              <a:rPr lang="en-US" altLang="zh-CN" dirty="0" smtClean="0">
                <a:sym typeface="Wingdings" panose="05000000000000000000" pitchFamily="2" charset="2"/>
              </a:rPr>
              <a:t></a:t>
            </a:r>
            <a:r>
              <a:rPr lang="zh-CN" altLang="en-US" dirty="0" smtClean="0">
                <a:sym typeface="Wingdings" panose="05000000000000000000" pitchFamily="2" charset="2"/>
              </a:rPr>
              <a:t>文件</a:t>
            </a:r>
            <a:r>
              <a:rPr lang="en-US" altLang="zh-CN" dirty="0" smtClean="0">
                <a:sym typeface="Wingdings" panose="05000000000000000000" pitchFamily="2" charset="2"/>
              </a:rPr>
              <a:t>Blob</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42</a:t>
            </a:fld>
            <a:endParaRPr lang="zh-CN" altLang="zh-CN"/>
          </a:p>
        </p:txBody>
      </p:sp>
    </p:spTree>
    <p:extLst>
      <p:ext uri="{BB962C8B-B14F-4D97-AF65-F5344CB8AC3E}">
        <p14:creationId xmlns:p14="http://schemas.microsoft.com/office/powerpoint/2010/main" val="13418814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43</a:t>
            </a:fld>
            <a:endParaRPr lang="zh-CN" altLang="zh-CN"/>
          </a:p>
        </p:txBody>
      </p:sp>
    </p:spTree>
    <p:extLst>
      <p:ext uri="{BB962C8B-B14F-4D97-AF65-F5344CB8AC3E}">
        <p14:creationId xmlns:p14="http://schemas.microsoft.com/office/powerpoint/2010/main" val="18576917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44</a:t>
            </a:fld>
            <a:endParaRPr lang="zh-CN" altLang="zh-CN"/>
          </a:p>
        </p:txBody>
      </p:sp>
    </p:spTree>
    <p:extLst>
      <p:ext uri="{BB962C8B-B14F-4D97-AF65-F5344CB8AC3E}">
        <p14:creationId xmlns:p14="http://schemas.microsoft.com/office/powerpoint/2010/main" val="2992273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45</a:t>
            </a:fld>
            <a:endParaRPr lang="zh-CN" altLang="zh-CN"/>
          </a:p>
        </p:txBody>
      </p:sp>
    </p:spTree>
    <p:extLst>
      <p:ext uri="{BB962C8B-B14F-4D97-AF65-F5344CB8AC3E}">
        <p14:creationId xmlns:p14="http://schemas.microsoft.com/office/powerpoint/2010/main" val="3869905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46</a:t>
            </a:fld>
            <a:endParaRPr lang="zh-CN" altLang="zh-CN"/>
          </a:p>
        </p:txBody>
      </p:sp>
    </p:spTree>
    <p:extLst>
      <p:ext uri="{BB962C8B-B14F-4D97-AF65-F5344CB8AC3E}">
        <p14:creationId xmlns:p14="http://schemas.microsoft.com/office/powerpoint/2010/main" val="9485418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47</a:t>
            </a:fld>
            <a:endParaRPr lang="zh-CN" altLang="zh-CN"/>
          </a:p>
        </p:txBody>
      </p:sp>
    </p:spTree>
    <p:extLst>
      <p:ext uri="{BB962C8B-B14F-4D97-AF65-F5344CB8AC3E}">
        <p14:creationId xmlns:p14="http://schemas.microsoft.com/office/powerpoint/2010/main" val="16172550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48</a:t>
            </a:fld>
            <a:endParaRPr lang="zh-CN" altLang="zh-CN"/>
          </a:p>
        </p:txBody>
      </p:sp>
    </p:spTree>
    <p:extLst>
      <p:ext uri="{BB962C8B-B14F-4D97-AF65-F5344CB8AC3E}">
        <p14:creationId xmlns:p14="http://schemas.microsoft.com/office/powerpoint/2010/main" val="27102377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当给定某个文件名（或者打开</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选项，或者文件名和</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选项同时打开）时，</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会从指定的提交中拷贝文件到暂存区域和工作目录。比如，</a:t>
            </a:r>
            <a:r>
              <a:rPr lang="en-US" altLang="zh-CN" dirty="0" err="1" smtClean="0"/>
              <a:t>git</a:t>
            </a:r>
            <a:r>
              <a:rPr lang="en-US" altLang="zh-CN" dirty="0" smtClean="0"/>
              <a:t> checkout HEAD~ </a:t>
            </a:r>
            <a:r>
              <a:rPr lang="en-US" altLang="zh-CN" dirty="0" err="1" smtClean="0"/>
              <a:t>foo.c</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会将提交节点</a:t>
            </a:r>
            <a:r>
              <a:rPr lang="en-US" altLang="zh-CN" sz="1200" b="0" i="1" kern="1200" dirty="0" smtClean="0">
                <a:solidFill>
                  <a:schemeClr val="tx1"/>
                </a:solidFill>
                <a:effectLst/>
                <a:latin typeface="Calibri" panose="020F0502020204030204" pitchFamily="34" charset="0"/>
                <a:ea typeface="宋体" panose="02010600030101010101" pitchFamily="2" charset="-122"/>
                <a:cs typeface="+mn-cs"/>
              </a:rPr>
              <a:t>HEAD~</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即当前提交节点的父节点</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a:t>
            </a:r>
            <a:r>
              <a:rPr lang="en-US" altLang="zh-CN" dirty="0" err="1" smtClean="0"/>
              <a:t>foo.c</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复制到工作目录并且加到暂存区域中。（如果命令中没有指定提交节点，则会从暂存区域中拷贝内容。）注意当前分支不会发生变化。</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49</a:t>
            </a:fld>
            <a:endParaRPr lang="zh-CN" altLang="zh-CN"/>
          </a:p>
        </p:txBody>
      </p:sp>
    </p:spTree>
    <p:extLst>
      <p:ext uri="{BB962C8B-B14F-4D97-AF65-F5344CB8AC3E}">
        <p14:creationId xmlns:p14="http://schemas.microsoft.com/office/powerpoint/2010/main" val="174825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a:t>
            </a:fld>
            <a:endParaRPr lang="zh-CN" altLang="zh-CN"/>
          </a:p>
        </p:txBody>
      </p:sp>
    </p:spTree>
    <p:extLst>
      <p:ext uri="{BB962C8B-B14F-4D97-AF65-F5344CB8AC3E}">
        <p14:creationId xmlns:p14="http://schemas.microsoft.com/office/powerpoint/2010/main" val="1344415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新提交节点（下图中的</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a47c3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）中的所有文件都会被复制（到暂存区域和工作目录中）；只存在于老的提交节点（</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ed489</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）中的文件会被删除；不属于上述两者的文件会被忽略，不受影响。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50</a:t>
            </a:fld>
            <a:endParaRPr lang="zh-CN" altLang="zh-CN"/>
          </a:p>
        </p:txBody>
      </p:sp>
    </p:spTree>
    <p:extLst>
      <p:ext uri="{BB962C8B-B14F-4D97-AF65-F5344CB8AC3E}">
        <p14:creationId xmlns:p14="http://schemas.microsoft.com/office/powerpoint/2010/main" val="13041432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51</a:t>
            </a:fld>
            <a:endParaRPr lang="zh-CN" altLang="zh-CN"/>
          </a:p>
        </p:txBody>
      </p:sp>
    </p:spTree>
    <p:extLst>
      <p:ext uri="{BB962C8B-B14F-4D97-AF65-F5344CB8AC3E}">
        <p14:creationId xmlns:p14="http://schemas.microsoft.com/office/powerpoint/2010/main" val="27102296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52</a:t>
            </a:fld>
            <a:endParaRPr lang="zh-CN" altLang="zh-CN"/>
          </a:p>
        </p:txBody>
      </p:sp>
    </p:spTree>
    <p:extLst>
      <p:ext uri="{BB962C8B-B14F-4D97-AF65-F5344CB8AC3E}">
        <p14:creationId xmlns:p14="http://schemas.microsoft.com/office/powerpoint/2010/main" val="1069325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53</a:t>
            </a:fld>
            <a:endParaRPr lang="zh-CN" altLang="zh-CN"/>
          </a:p>
        </p:txBody>
      </p:sp>
    </p:spTree>
    <p:extLst>
      <p:ext uri="{BB962C8B-B14F-4D97-AF65-F5344CB8AC3E}">
        <p14:creationId xmlns:p14="http://schemas.microsoft.com/office/powerpoint/2010/main" val="31256472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54</a:t>
            </a:fld>
            <a:endParaRPr lang="zh-CN" altLang="zh-CN"/>
          </a:p>
        </p:txBody>
      </p:sp>
    </p:spTree>
    <p:extLst>
      <p:ext uri="{BB962C8B-B14F-4D97-AF65-F5344CB8AC3E}">
        <p14:creationId xmlns:p14="http://schemas.microsoft.com/office/powerpoint/2010/main" val="42922499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55</a:t>
            </a:fld>
            <a:endParaRPr lang="zh-CN" altLang="zh-CN"/>
          </a:p>
        </p:txBody>
      </p:sp>
    </p:spTree>
    <p:extLst>
      <p:ext uri="{BB962C8B-B14F-4D97-AF65-F5344CB8AC3E}">
        <p14:creationId xmlns:p14="http://schemas.microsoft.com/office/powerpoint/2010/main" val="3069103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56</a:t>
            </a:fld>
            <a:endParaRPr lang="zh-CN" altLang="zh-CN"/>
          </a:p>
        </p:txBody>
      </p:sp>
    </p:spTree>
    <p:extLst>
      <p:ext uri="{BB962C8B-B14F-4D97-AF65-F5344CB8AC3E}">
        <p14:creationId xmlns:p14="http://schemas.microsoft.com/office/powerpoint/2010/main" val="2800762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57</a:t>
            </a:fld>
            <a:endParaRPr lang="zh-CN" altLang="zh-CN"/>
          </a:p>
        </p:txBody>
      </p:sp>
    </p:spTree>
    <p:extLst>
      <p:ext uri="{BB962C8B-B14F-4D97-AF65-F5344CB8AC3E}">
        <p14:creationId xmlns:p14="http://schemas.microsoft.com/office/powerpoint/2010/main" val="138023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58</a:t>
            </a:fld>
            <a:endParaRPr lang="zh-CN" altLang="zh-CN"/>
          </a:p>
        </p:txBody>
      </p:sp>
    </p:spTree>
    <p:extLst>
      <p:ext uri="{BB962C8B-B14F-4D97-AF65-F5344CB8AC3E}">
        <p14:creationId xmlns:p14="http://schemas.microsoft.com/office/powerpoint/2010/main" val="526899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59</a:t>
            </a:fld>
            <a:endParaRPr lang="zh-CN" altLang="zh-CN"/>
          </a:p>
        </p:txBody>
      </p:sp>
    </p:spTree>
    <p:extLst>
      <p:ext uri="{BB962C8B-B14F-4D97-AF65-F5344CB8AC3E}">
        <p14:creationId xmlns:p14="http://schemas.microsoft.com/office/powerpoint/2010/main" val="380994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a:t>
            </a:fld>
            <a:endParaRPr lang="zh-CN" altLang="zh-CN"/>
          </a:p>
        </p:txBody>
      </p:sp>
    </p:spTree>
    <p:extLst>
      <p:ext uri="{BB962C8B-B14F-4D97-AF65-F5344CB8AC3E}">
        <p14:creationId xmlns:p14="http://schemas.microsoft.com/office/powerpoint/2010/main" val="1022716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60</a:t>
            </a:fld>
            <a:endParaRPr lang="zh-CN" altLang="zh-CN"/>
          </a:p>
        </p:txBody>
      </p:sp>
    </p:spTree>
    <p:extLst>
      <p:ext uri="{BB962C8B-B14F-4D97-AF65-F5344CB8AC3E}">
        <p14:creationId xmlns:p14="http://schemas.microsoft.com/office/powerpoint/2010/main" val="22809882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61</a:t>
            </a:fld>
            <a:endParaRPr lang="zh-CN" altLang="zh-CN"/>
          </a:p>
        </p:txBody>
      </p:sp>
    </p:spTree>
    <p:extLst>
      <p:ext uri="{BB962C8B-B14F-4D97-AF65-F5344CB8AC3E}">
        <p14:creationId xmlns:p14="http://schemas.microsoft.com/office/powerpoint/2010/main" val="36824148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我的理解是，</a:t>
            </a:r>
            <a:r>
              <a:rPr lang="en-US" altLang="zh-CN" dirty="0" smtClean="0"/>
              <a:t>cherry-pick</a:t>
            </a:r>
            <a:r>
              <a:rPr lang="zh-CN" altLang="en-US" dirty="0" smtClean="0"/>
              <a:t>将指定的提交节点先复制到</a:t>
            </a:r>
            <a:r>
              <a:rPr lang="en-US" altLang="zh-CN" dirty="0" smtClean="0"/>
              <a:t>stage</a:t>
            </a:r>
            <a:r>
              <a:rPr lang="zh-CN" altLang="en-US" dirty="0" smtClean="0"/>
              <a:t>，然后做一次</a:t>
            </a:r>
            <a:r>
              <a:rPr lang="en-US" altLang="zh-CN" dirty="0" smtClean="0"/>
              <a:t>commit</a:t>
            </a:r>
            <a:r>
              <a:rPr lang="zh-CN" altLang="en-US" dirty="0" smtClean="0"/>
              <a:t>操作，</a:t>
            </a:r>
            <a:r>
              <a:rPr lang="en-US" altLang="zh-CN" dirty="0" smtClean="0"/>
              <a:t>commit</a:t>
            </a:r>
            <a:r>
              <a:rPr lang="zh-CN" altLang="en-US" dirty="0" smtClean="0"/>
              <a:t>操作会与目前</a:t>
            </a:r>
            <a:r>
              <a:rPr lang="en-US" altLang="zh-CN" dirty="0" smtClean="0"/>
              <a:t>HEAD</a:t>
            </a:r>
            <a:r>
              <a:rPr lang="zh-CN" altLang="en-US" dirty="0" smtClean="0"/>
              <a:t>对应的提交比对，有冲突解决冲突后，生成一个新的提交</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62</a:t>
            </a:fld>
            <a:endParaRPr lang="zh-CN" altLang="zh-CN"/>
          </a:p>
        </p:txBody>
      </p:sp>
    </p:spTree>
    <p:extLst>
      <p:ext uri="{BB962C8B-B14F-4D97-AF65-F5344CB8AC3E}">
        <p14:creationId xmlns:p14="http://schemas.microsoft.com/office/powerpoint/2010/main" val="18765724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63</a:t>
            </a:fld>
            <a:endParaRPr lang="zh-CN" altLang="zh-CN"/>
          </a:p>
        </p:txBody>
      </p:sp>
    </p:spTree>
    <p:extLst>
      <p:ext uri="{BB962C8B-B14F-4D97-AF65-F5344CB8AC3E}">
        <p14:creationId xmlns:p14="http://schemas.microsoft.com/office/powerpoint/2010/main" val="976115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64</a:t>
            </a:fld>
            <a:endParaRPr lang="zh-CN" altLang="zh-CN"/>
          </a:p>
        </p:txBody>
      </p:sp>
    </p:spTree>
    <p:extLst>
      <p:ext uri="{BB962C8B-B14F-4D97-AF65-F5344CB8AC3E}">
        <p14:creationId xmlns:p14="http://schemas.microsoft.com/office/powerpoint/2010/main" val="9449425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65</a:t>
            </a:fld>
            <a:endParaRPr lang="zh-CN" altLang="zh-CN"/>
          </a:p>
        </p:txBody>
      </p:sp>
    </p:spTree>
    <p:extLst>
      <p:ext uri="{BB962C8B-B14F-4D97-AF65-F5344CB8AC3E}">
        <p14:creationId xmlns:p14="http://schemas.microsoft.com/office/powerpoint/2010/main" val="42721876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66</a:t>
            </a:fld>
            <a:endParaRPr lang="zh-CN" altLang="zh-CN"/>
          </a:p>
        </p:txBody>
      </p:sp>
    </p:spTree>
    <p:extLst>
      <p:ext uri="{BB962C8B-B14F-4D97-AF65-F5344CB8AC3E}">
        <p14:creationId xmlns:p14="http://schemas.microsoft.com/office/powerpoint/2010/main" val="18427828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67</a:t>
            </a:fld>
            <a:endParaRPr lang="zh-CN" altLang="zh-CN"/>
          </a:p>
        </p:txBody>
      </p:sp>
    </p:spTree>
    <p:extLst>
      <p:ext uri="{BB962C8B-B14F-4D97-AF65-F5344CB8AC3E}">
        <p14:creationId xmlns:p14="http://schemas.microsoft.com/office/powerpoint/2010/main" val="1218704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68</a:t>
            </a:fld>
            <a:endParaRPr lang="zh-CN" altLang="zh-CN"/>
          </a:p>
        </p:txBody>
      </p:sp>
    </p:spTree>
    <p:extLst>
      <p:ext uri="{BB962C8B-B14F-4D97-AF65-F5344CB8AC3E}">
        <p14:creationId xmlns:p14="http://schemas.microsoft.com/office/powerpoint/2010/main" val="12549176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69</a:t>
            </a:fld>
            <a:endParaRPr lang="zh-CN" altLang="zh-CN"/>
          </a:p>
        </p:txBody>
      </p:sp>
    </p:spTree>
    <p:extLst>
      <p:ext uri="{BB962C8B-B14F-4D97-AF65-F5344CB8AC3E}">
        <p14:creationId xmlns:p14="http://schemas.microsoft.com/office/powerpoint/2010/main" val="4178507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a:t>
            </a:fld>
            <a:endParaRPr lang="zh-CN" altLang="zh-CN"/>
          </a:p>
        </p:txBody>
      </p:sp>
    </p:spTree>
    <p:extLst>
      <p:ext uri="{BB962C8B-B14F-4D97-AF65-F5344CB8AC3E}">
        <p14:creationId xmlns:p14="http://schemas.microsoft.com/office/powerpoint/2010/main" val="8024346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70</a:t>
            </a:fld>
            <a:endParaRPr lang="zh-CN" altLang="zh-CN"/>
          </a:p>
        </p:txBody>
      </p:sp>
    </p:spTree>
    <p:extLst>
      <p:ext uri="{BB962C8B-B14F-4D97-AF65-F5344CB8AC3E}">
        <p14:creationId xmlns:p14="http://schemas.microsoft.com/office/powerpoint/2010/main" val="34210538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71</a:t>
            </a:fld>
            <a:endParaRPr lang="zh-CN" altLang="zh-CN"/>
          </a:p>
        </p:txBody>
      </p:sp>
    </p:spTree>
    <p:extLst>
      <p:ext uri="{BB962C8B-B14F-4D97-AF65-F5344CB8AC3E}">
        <p14:creationId xmlns:p14="http://schemas.microsoft.com/office/powerpoint/2010/main" val="28623121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72</a:t>
            </a:fld>
            <a:endParaRPr lang="zh-CN" altLang="zh-CN"/>
          </a:p>
        </p:txBody>
      </p:sp>
    </p:spTree>
    <p:extLst>
      <p:ext uri="{BB962C8B-B14F-4D97-AF65-F5344CB8AC3E}">
        <p14:creationId xmlns:p14="http://schemas.microsoft.com/office/powerpoint/2010/main" val="22020452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73</a:t>
            </a:fld>
            <a:endParaRPr lang="zh-CN" altLang="zh-CN"/>
          </a:p>
        </p:txBody>
      </p:sp>
    </p:spTree>
    <p:extLst>
      <p:ext uri="{BB962C8B-B14F-4D97-AF65-F5344CB8AC3E}">
        <p14:creationId xmlns:p14="http://schemas.microsoft.com/office/powerpoint/2010/main" val="13613803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74</a:t>
            </a:fld>
            <a:endParaRPr lang="zh-CN" altLang="zh-CN"/>
          </a:p>
        </p:txBody>
      </p:sp>
    </p:spTree>
    <p:extLst>
      <p:ext uri="{BB962C8B-B14F-4D97-AF65-F5344CB8AC3E}">
        <p14:creationId xmlns:p14="http://schemas.microsoft.com/office/powerpoint/2010/main" val="37510543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75</a:t>
            </a:fld>
            <a:endParaRPr lang="zh-CN" altLang="zh-CN"/>
          </a:p>
        </p:txBody>
      </p:sp>
    </p:spTree>
    <p:extLst>
      <p:ext uri="{BB962C8B-B14F-4D97-AF65-F5344CB8AC3E}">
        <p14:creationId xmlns:p14="http://schemas.microsoft.com/office/powerpoint/2010/main" val="3070756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8</a:t>
            </a:fld>
            <a:endParaRPr lang="zh-CN" altLang="zh-CN"/>
          </a:p>
        </p:txBody>
      </p:sp>
    </p:spTree>
    <p:extLst>
      <p:ext uri="{BB962C8B-B14F-4D97-AF65-F5344CB8AC3E}">
        <p14:creationId xmlns:p14="http://schemas.microsoft.com/office/powerpoint/2010/main" val="1844365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9</a:t>
            </a:fld>
            <a:endParaRPr lang="zh-CN" altLang="zh-CN"/>
          </a:p>
        </p:txBody>
      </p:sp>
    </p:spTree>
    <p:extLst>
      <p:ext uri="{BB962C8B-B14F-4D97-AF65-F5344CB8AC3E}">
        <p14:creationId xmlns:p14="http://schemas.microsoft.com/office/powerpoint/2010/main" val="2561412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 name="图片 5" descr="图片2.jpg"/>
          <p:cNvPicPr>
            <a:picLocks noChangeAspect="1"/>
          </p:cNvPicPr>
          <p:nvPr/>
        </p:nvPicPr>
        <p:blipFill>
          <a:blip r:embed="rId2" cstate="print"/>
          <a:stretch>
            <a:fillRect/>
          </a:stretch>
        </p:blipFill>
        <p:spPr>
          <a:xfrm>
            <a:off x="1730" y="22820"/>
            <a:ext cx="9140564" cy="5715000"/>
          </a:xfrm>
          <a:prstGeom prst="rect">
            <a:avLst/>
          </a:prstGeom>
        </p:spPr>
      </p:pic>
      <p:sp>
        <p:nvSpPr>
          <p:cNvPr id="6146" name="Rectangle 2"/>
          <p:cNvSpPr>
            <a:spLocks noGrp="1" noChangeArrowheads="1"/>
          </p:cNvSpPr>
          <p:nvPr>
            <p:ph type="ctrTitle"/>
          </p:nvPr>
        </p:nvSpPr>
        <p:spPr>
          <a:xfrm>
            <a:off x="121359" y="2154273"/>
            <a:ext cx="7379619" cy="1239017"/>
          </a:xfrm>
        </p:spPr>
        <p:txBody>
          <a:bodyPr/>
          <a:lstStyle>
            <a:lvl1pPr algn="l">
              <a:defRPr sz="3800"/>
            </a:lvl1pPr>
          </a:lstStyle>
          <a:p>
            <a:r>
              <a:rPr lang="zh-CN" altLang="en-US" dirty="0" smtClean="0"/>
              <a:t>单击此处编辑母版标题样式</a:t>
            </a:r>
            <a:endParaRPr lang="zh-CN" altLang="en-US" dirty="0"/>
          </a:p>
        </p:txBody>
      </p:sp>
      <p:sp>
        <p:nvSpPr>
          <p:cNvPr id="6147" name="Rectangle 3"/>
          <p:cNvSpPr>
            <a:spLocks noGrp="1" noChangeArrowheads="1"/>
          </p:cNvSpPr>
          <p:nvPr>
            <p:ph type="subTitle" idx="1"/>
          </p:nvPr>
        </p:nvSpPr>
        <p:spPr>
          <a:xfrm>
            <a:off x="1308402" y="3810009"/>
            <a:ext cx="6621188" cy="535785"/>
          </a:xfrm>
        </p:spPr>
        <p:txBody>
          <a:bodyPr/>
          <a:lstStyle>
            <a:lvl1pPr marL="0" indent="0" algn="r">
              <a:buFontTx/>
              <a:buNone/>
              <a:defRPr sz="2400"/>
            </a:lvl1pPr>
          </a:lstStyle>
          <a:p>
            <a:r>
              <a:rPr lang="zh-CN" altLang="en-US" dirty="0" smtClean="0"/>
              <a:t>单击此处编辑母版副标题样式</a:t>
            </a:r>
            <a:endParaRPr lang="zh-CN" altLang="en-US" dirty="0"/>
          </a:p>
        </p:txBody>
      </p:sp>
      <p:sp>
        <p:nvSpPr>
          <p:cNvPr id="7" name="矩形 6"/>
          <p:cNvSpPr/>
          <p:nvPr/>
        </p:nvSpPr>
        <p:spPr>
          <a:xfrm>
            <a:off x="3463987" y="5372997"/>
            <a:ext cx="2483856" cy="225462"/>
          </a:xfrm>
          <a:prstGeom prst="rect">
            <a:avLst/>
          </a:prstGeom>
        </p:spPr>
        <p:txBody>
          <a:bodyPr wrap="none" lIns="86123" tIns="43061" rIns="86123" bIns="43061">
            <a:spAutoFit/>
          </a:bodyPr>
          <a:lstStyle/>
          <a:p>
            <a:pPr defTabSz="878197" fontAlgn="auto">
              <a:spcBef>
                <a:spcPts val="0"/>
              </a:spcBef>
              <a:spcAft>
                <a:spcPts val="0"/>
              </a:spcAft>
            </a:pPr>
            <a:r>
              <a:rPr lang="en-US" altLang="zh-CN" sz="900" b="0" dirty="0">
                <a:solidFill>
                  <a:prstClr val="black"/>
                </a:solidFill>
                <a:ea typeface="仿宋_GB2312" panose="02010609030101010101" pitchFamily="49" charset="-122"/>
                <a:cs typeface="Arial" panose="020B0604020202020204" pitchFamily="34" charset="0"/>
              </a:rPr>
              <a:t>© </a:t>
            </a:r>
            <a:r>
              <a:rPr lang="zh-CN" altLang="en-US" sz="9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sp>
        <p:nvSpPr>
          <p:cNvPr id="10"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3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85331" y="853457"/>
            <a:ext cx="8230076" cy="3968590"/>
          </a:xfrm>
        </p:spPr>
        <p:txBody>
          <a:bodyPr/>
          <a:lstStyle>
            <a:lvl1pPr>
              <a:defRPr sz="1700">
                <a:latin typeface="微软雅黑" panose="020B0503020204020204" pitchFamily="34" charset="-122"/>
                <a:ea typeface="微软雅黑" panose="020B0503020204020204" pitchFamily="34" charset="-122"/>
              </a:defRPr>
            </a:lvl1pPr>
            <a:lvl2pPr>
              <a:defRPr sz="1500">
                <a:latin typeface="微软雅黑" panose="020B0503020204020204" pitchFamily="34" charset="-122"/>
                <a:ea typeface="微软雅黑" panose="020B0503020204020204" pitchFamily="34" charset="-122"/>
              </a:defRPr>
            </a:lvl2pPr>
            <a:lvl3pPr>
              <a:defRPr sz="15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86F0E3FA-EBE8-4184-B68E-FC61E6CBEA65}"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图片 6" descr="图片1.jpg"/>
          <p:cNvPicPr>
            <a:picLocks noChangeAspect="1"/>
          </p:cNvPicPr>
          <p:nvPr/>
        </p:nvPicPr>
        <p:blipFill>
          <a:blip r:embed="rId5" cstate="print"/>
          <a:srcRect t="89613"/>
          <a:stretch>
            <a:fillRect/>
          </a:stretch>
        </p:blipFill>
        <p:spPr>
          <a:xfrm>
            <a:off x="33" y="5444792"/>
            <a:ext cx="9144000" cy="270208"/>
          </a:xfrm>
          <a:prstGeom prst="rect">
            <a:avLst/>
          </a:prstGeom>
        </p:spPr>
      </p:pic>
      <p:sp>
        <p:nvSpPr>
          <p:cNvPr id="1027" name="Rectangle 2"/>
          <p:cNvSpPr>
            <a:spLocks noGrp="1" noChangeArrowheads="1"/>
          </p:cNvSpPr>
          <p:nvPr>
            <p:ph type="title"/>
          </p:nvPr>
        </p:nvSpPr>
        <p:spPr bwMode="auto">
          <a:xfrm>
            <a:off x="958690" y="119530"/>
            <a:ext cx="5756452" cy="475771"/>
          </a:xfrm>
          <a:prstGeom prst="rect">
            <a:avLst/>
          </a:prstGeom>
        </p:spPr>
        <p:txBody>
          <a:bodyPr lIns="79242" tIns="39621" rIns="79242" bIns="39621"/>
          <a:lstStyle/>
          <a:p>
            <a:pPr marL="0" marR="0" lvl="0" indent="0" algn="l" defTabSz="861052" rtl="0" eaLnBrk="1" fontAlgn="base" latinLnBrk="0" hangingPunct="1">
              <a:lnSpc>
                <a:spcPct val="100000"/>
              </a:lnSpc>
              <a:spcBef>
                <a:spcPct val="0"/>
              </a:spcBef>
              <a:spcAft>
                <a:spcPct val="0"/>
              </a:spcAft>
              <a:buClrTx/>
              <a:buSzTx/>
              <a:buFontTx/>
              <a:buNone/>
              <a:defRPr/>
            </a:pPr>
            <a:r>
              <a:rPr lang="zh-CN" altLang="en-US" smtClean="0"/>
              <a:t>单击此处编辑母版标题样式</a:t>
            </a:r>
          </a:p>
        </p:txBody>
      </p:sp>
      <p:sp>
        <p:nvSpPr>
          <p:cNvPr id="1028" name="Rectangle 3"/>
          <p:cNvSpPr>
            <a:spLocks noGrp="1" noChangeArrowheads="1"/>
          </p:cNvSpPr>
          <p:nvPr>
            <p:ph type="body" idx="1"/>
          </p:nvPr>
        </p:nvSpPr>
        <p:spPr bwMode="auto">
          <a:xfrm>
            <a:off x="485331" y="952489"/>
            <a:ext cx="8230076" cy="3968590"/>
          </a:xfrm>
          <a:prstGeom prst="rect">
            <a:avLst/>
          </a:prstGeom>
          <a:noFill/>
          <a:ln w="9525">
            <a:noFill/>
            <a:miter lim="800000"/>
          </a:ln>
        </p:spPr>
        <p:txBody>
          <a:bodyPr vert="horz" wrap="square" lIns="79242" tIns="39621" rIns="79242" bIns="39621"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 name="矩形 9"/>
          <p:cNvSpPr/>
          <p:nvPr/>
        </p:nvSpPr>
        <p:spPr>
          <a:xfrm>
            <a:off x="3464005" y="5508493"/>
            <a:ext cx="2227375" cy="210074"/>
          </a:xfrm>
          <a:prstGeom prst="rect">
            <a:avLst/>
          </a:prstGeom>
        </p:spPr>
        <p:txBody>
          <a:bodyPr wrap="none" lIns="86123" tIns="43061" rIns="86123" bIns="43061">
            <a:spAutoFit/>
          </a:bodyPr>
          <a:lstStyle/>
          <a:p>
            <a:pPr defTabSz="878197" fontAlgn="auto">
              <a:spcBef>
                <a:spcPts val="0"/>
              </a:spcBef>
              <a:spcAft>
                <a:spcPts val="0"/>
              </a:spcAft>
            </a:pPr>
            <a:r>
              <a:rPr lang="en-US" altLang="zh-CN" sz="800" b="0" dirty="0">
                <a:solidFill>
                  <a:prstClr val="black"/>
                </a:solidFill>
                <a:ea typeface="仿宋_GB2312" panose="02010609030101010101" pitchFamily="49" charset="-122"/>
                <a:cs typeface="Arial" panose="020B0604020202020204" pitchFamily="34" charset="0"/>
              </a:rPr>
              <a:t>© </a:t>
            </a:r>
            <a:r>
              <a:rPr lang="zh-CN" altLang="en-US" sz="8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pic>
        <p:nvPicPr>
          <p:cNvPr id="11" name="图片 10" descr="图片1.jpg"/>
          <p:cNvPicPr>
            <a:picLocks noChangeAspect="1"/>
          </p:cNvPicPr>
          <p:nvPr userDrawn="1"/>
        </p:nvPicPr>
        <p:blipFill>
          <a:blip r:embed="rId5" cstate="print"/>
          <a:srcRect t="22636" b="10387"/>
          <a:stretch>
            <a:fillRect/>
          </a:stretch>
        </p:blipFill>
        <p:spPr>
          <a:xfrm>
            <a:off x="0" y="913286"/>
            <a:ext cx="9144000" cy="3827733"/>
          </a:xfrm>
          <a:prstGeom prst="rect">
            <a:avLst/>
          </a:prstGeom>
        </p:spPr>
      </p:pic>
      <p:sp>
        <p:nvSpPr>
          <p:cNvPr id="12" name="Rectangle 6"/>
          <p:cNvSpPr>
            <a:spLocks noGrp="1" noChangeArrowheads="1"/>
          </p:cNvSpPr>
          <p:nvPr>
            <p:ph type="sldNum" sz="quarter" idx="4"/>
          </p:nvPr>
        </p:nvSpPr>
        <p:spPr>
          <a:xfrm>
            <a:off x="7167006" y="5318287"/>
            <a:ext cx="1976995" cy="396715"/>
          </a:xfrm>
          <a:prstGeom prst="rect">
            <a:avLst/>
          </a:prstGeom>
        </p:spPr>
        <p:txBody>
          <a:bodyPr/>
          <a:lstStyle>
            <a:lvl1pPr>
              <a:defRPr>
                <a:solidFill>
                  <a:schemeClr val="tx1"/>
                </a:solidFill>
              </a:defRPr>
            </a:lvl1pPr>
          </a:lstStyle>
          <a:p>
            <a:pPr>
              <a:defRPr/>
            </a:pPr>
            <a:r>
              <a:rPr lang="en-US" altLang="zh-CN" dirty="0" smtClean="0"/>
              <a:t>P.</a:t>
            </a:r>
            <a:fld id="{041A07A7-1C8D-4B89-A5EC-60A81A319A94}" type="slidenum">
              <a:rPr lang="en-US" altLang="zh-CN" dirty="0" smtClean="0"/>
              <a:pPr>
                <a:defRPr/>
              </a:pPr>
              <a:t>‹#›</a:t>
            </a:fld>
            <a:endParaRPr lang="en-US" altLang="zh-CN" dirty="0"/>
          </a:p>
        </p:txBody>
      </p:sp>
      <p:pic>
        <p:nvPicPr>
          <p:cNvPr id="14" name="图片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185563" y="110745"/>
            <a:ext cx="891973" cy="5748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wipe dir="r"/>
  </p:transition>
  <p:timing>
    <p:tnLst>
      <p:par>
        <p:cTn id="1" dur="indefinite" restart="never" nodeType="tmRoot"/>
      </p:par>
    </p:tnLst>
  </p:timing>
  <p:hf hdr="0" ftr="0" dt="0"/>
  <p:txStyles>
    <p:titleStyle>
      <a:lvl1pPr algn="l" rtl="0" eaLnBrk="1" fontAlgn="base" hangingPunct="1">
        <a:spcBef>
          <a:spcPct val="0"/>
        </a:spcBef>
        <a:spcAft>
          <a:spcPct val="0"/>
        </a:spcAft>
        <a:defRPr kumimoji="0" lang="zh-CN" altLang="en-US" sz="2600" b="1" i="0" u="none" strike="noStrike" kern="0" cap="none" spc="0" normalizeH="0" baseline="0" noProof="0" smtClean="0">
          <a:ln>
            <a:noFill/>
          </a:ln>
          <a:solidFill>
            <a:srgbClr val="57392F"/>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j-cs"/>
        </a:defRPr>
      </a:lvl1pPr>
      <a:lvl2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2pPr>
      <a:lvl3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3pPr>
      <a:lvl4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4pPr>
      <a:lvl5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5pPr>
      <a:lvl6pPr marL="43052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6pPr>
      <a:lvl7pPr marL="86168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7pPr>
      <a:lvl8pPr marL="1292212"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8pPr>
      <a:lvl9pPr marL="1722738"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9pPr>
    </p:titleStyle>
    <p:bodyStyle>
      <a:lvl1pPr marL="323212" indent="-323212" algn="l" rtl="0" eaLnBrk="1" fontAlgn="base" hangingPunct="1">
        <a:spcBef>
          <a:spcPct val="20000"/>
        </a:spcBef>
        <a:spcAft>
          <a:spcPct val="0"/>
        </a:spcAft>
        <a:buChar char="•"/>
        <a:defRPr sz="3000">
          <a:solidFill>
            <a:schemeClr val="tx1"/>
          </a:solidFill>
          <a:latin typeface="+mn-lt"/>
          <a:ea typeface="+mn-ea"/>
          <a:cs typeface="+mn-cs"/>
        </a:defRPr>
      </a:lvl1pPr>
      <a:lvl2pPr marL="699763" indent="-269238" algn="l" rtl="0" eaLnBrk="1" fontAlgn="base" hangingPunct="1">
        <a:spcBef>
          <a:spcPct val="20000"/>
        </a:spcBef>
        <a:spcAft>
          <a:spcPct val="0"/>
        </a:spcAft>
        <a:buChar char="–"/>
        <a:defRPr sz="2600">
          <a:solidFill>
            <a:schemeClr val="tx1"/>
          </a:solidFill>
          <a:latin typeface="+mn-lt"/>
          <a:ea typeface="+mn-ea"/>
        </a:defRPr>
      </a:lvl2pPr>
      <a:lvl3pPr marL="1076949" indent="-215263" algn="l" rtl="0" eaLnBrk="1" fontAlgn="base" hangingPunct="1">
        <a:spcBef>
          <a:spcPct val="20000"/>
        </a:spcBef>
        <a:spcAft>
          <a:spcPct val="0"/>
        </a:spcAft>
        <a:buChar char="•"/>
        <a:defRPr sz="2300">
          <a:solidFill>
            <a:schemeClr val="tx1"/>
          </a:solidFill>
          <a:latin typeface="+mn-lt"/>
          <a:ea typeface="+mn-ea"/>
        </a:defRPr>
      </a:lvl3pPr>
      <a:lvl4pPr marL="1507475" indent="-215263" algn="l" rtl="0" eaLnBrk="1" fontAlgn="base" hangingPunct="1">
        <a:spcBef>
          <a:spcPct val="20000"/>
        </a:spcBef>
        <a:spcAft>
          <a:spcPct val="0"/>
        </a:spcAft>
        <a:buChar char="–"/>
        <a:defRPr sz="1900">
          <a:solidFill>
            <a:schemeClr val="tx1"/>
          </a:solidFill>
          <a:latin typeface="+mn-lt"/>
          <a:ea typeface="+mn-ea"/>
        </a:defRPr>
      </a:lvl4pPr>
      <a:lvl5pPr marL="1938001" indent="-215263" algn="l" rtl="0" eaLnBrk="1" fontAlgn="base" hangingPunct="1">
        <a:spcBef>
          <a:spcPct val="20000"/>
        </a:spcBef>
        <a:spcAft>
          <a:spcPct val="0"/>
        </a:spcAft>
        <a:buChar char="»"/>
        <a:defRPr sz="1900">
          <a:solidFill>
            <a:schemeClr val="tx1"/>
          </a:solidFill>
          <a:latin typeface="+mn-lt"/>
          <a:ea typeface="+mn-ea"/>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p:bodyStyle>
    <p:otherStyle>
      <a:defPPr>
        <a:defRPr lang="zh-CN"/>
      </a:defPPr>
      <a:lvl1pPr marL="0" algn="l" defTabSz="861052" rtl="0" eaLnBrk="1" latinLnBrk="0" hangingPunct="1">
        <a:defRPr sz="1700" kern="1200">
          <a:solidFill>
            <a:schemeClr val="tx1"/>
          </a:solidFill>
          <a:latin typeface="+mn-lt"/>
          <a:ea typeface="+mn-ea"/>
          <a:cs typeface="+mn-cs"/>
        </a:defRPr>
      </a:lvl1pPr>
      <a:lvl2pPr marL="430526" algn="l" defTabSz="861052" rtl="0" eaLnBrk="1" latinLnBrk="0" hangingPunct="1">
        <a:defRPr sz="1700" kern="1200">
          <a:solidFill>
            <a:schemeClr val="tx1"/>
          </a:solidFill>
          <a:latin typeface="+mn-lt"/>
          <a:ea typeface="+mn-ea"/>
          <a:cs typeface="+mn-cs"/>
        </a:defRPr>
      </a:lvl2pPr>
      <a:lvl3pPr marL="861686" algn="l" defTabSz="861052" rtl="0" eaLnBrk="1" latinLnBrk="0" hangingPunct="1">
        <a:defRPr sz="1700" kern="1200">
          <a:solidFill>
            <a:schemeClr val="tx1"/>
          </a:solidFill>
          <a:latin typeface="+mn-lt"/>
          <a:ea typeface="+mn-ea"/>
          <a:cs typeface="+mn-cs"/>
        </a:defRPr>
      </a:lvl3pPr>
      <a:lvl4pPr marL="1292212" algn="l" defTabSz="861052" rtl="0" eaLnBrk="1" latinLnBrk="0" hangingPunct="1">
        <a:defRPr sz="1700" kern="1200">
          <a:solidFill>
            <a:schemeClr val="tx1"/>
          </a:solidFill>
          <a:latin typeface="+mn-lt"/>
          <a:ea typeface="+mn-ea"/>
          <a:cs typeface="+mn-cs"/>
        </a:defRPr>
      </a:lvl4pPr>
      <a:lvl5pPr marL="1722738" algn="l" defTabSz="861052" rtl="0" eaLnBrk="1" latinLnBrk="0" hangingPunct="1">
        <a:defRPr sz="1700" kern="1200">
          <a:solidFill>
            <a:schemeClr val="tx1"/>
          </a:solidFill>
          <a:latin typeface="+mn-lt"/>
          <a:ea typeface="+mn-ea"/>
          <a:cs typeface="+mn-cs"/>
        </a:defRPr>
      </a:lvl5pPr>
      <a:lvl6pPr marL="2153264" algn="l" defTabSz="861052" rtl="0" eaLnBrk="1" latinLnBrk="0" hangingPunct="1">
        <a:defRPr sz="1700" kern="1200">
          <a:solidFill>
            <a:schemeClr val="tx1"/>
          </a:solidFill>
          <a:latin typeface="+mn-lt"/>
          <a:ea typeface="+mn-ea"/>
          <a:cs typeface="+mn-cs"/>
        </a:defRPr>
      </a:lvl6pPr>
      <a:lvl7pPr marL="2584424" algn="l" defTabSz="861052" rtl="0" eaLnBrk="1" latinLnBrk="0" hangingPunct="1">
        <a:defRPr sz="1700" kern="1200">
          <a:solidFill>
            <a:schemeClr val="tx1"/>
          </a:solidFill>
          <a:latin typeface="+mn-lt"/>
          <a:ea typeface="+mn-ea"/>
          <a:cs typeface="+mn-cs"/>
        </a:defRPr>
      </a:lvl7pPr>
      <a:lvl8pPr marL="3014950" algn="l" defTabSz="861052" rtl="0" eaLnBrk="1" latinLnBrk="0" hangingPunct="1">
        <a:defRPr sz="1700" kern="1200">
          <a:solidFill>
            <a:schemeClr val="tx1"/>
          </a:solidFill>
          <a:latin typeface="+mn-lt"/>
          <a:ea typeface="+mn-ea"/>
          <a:cs typeface="+mn-cs"/>
        </a:defRPr>
      </a:lvl8pPr>
      <a:lvl9pPr marL="3445475" algn="l" defTabSz="861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nblogs.com/Sungeek/p/9152223.html#sg2"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cnblogs.com/kevingrace/p/5904595.html" TargetMode="External"/><Relationship Id="rId4" Type="http://schemas.openxmlformats.org/officeDocument/2006/relationships/hyperlink" Target="https://www.v2ex.com/amp/t/432187/2"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scm.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scm.com/book/zh/v1/Git-%E5%88%86%E6%94%AF-%E4%BD%95%E8%B0%93%E5%88%86%E6%94%A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marklodato.github.io/visual-git-guide/index-zh-cn.htm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hyperlink" Target="https://www.cnblogs.com/kidsitcn/p/4513297.html"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5076056" y="2735100"/>
            <a:ext cx="1656184" cy="790872"/>
          </a:xfrm>
          <a:prstGeom prst="rect">
            <a:avLst/>
          </a:prstGeom>
        </p:spPr>
        <p:txBody>
          <a:bodyPr/>
          <a:lstStyle/>
          <a:p>
            <a:pPr>
              <a:spcBef>
                <a:spcPts val="481"/>
              </a:spcBef>
              <a:spcAft>
                <a:spcPts val="481"/>
              </a:spcAft>
            </a:pPr>
            <a:r>
              <a:rPr lang="zh-CN" altLang="en-US" sz="1900" b="1" dirty="0">
                <a:latin typeface="微软雅黑" panose="020B0503020204020204" pitchFamily="34" charset="-122"/>
                <a:ea typeface="微软雅黑" panose="020B0503020204020204" pitchFamily="34" charset="-122"/>
                <a:cs typeface="Times New Roman" pitchFamily="18" charset="0"/>
              </a:rPr>
              <a:t>马陈炤</a:t>
            </a:r>
            <a:endParaRPr lang="en-US" altLang="zh-CN" sz="1900" b="1" dirty="0">
              <a:latin typeface="微软雅黑" panose="020B0503020204020204" pitchFamily="34" charset="-122"/>
              <a:ea typeface="微软雅黑" panose="020B0503020204020204" pitchFamily="34" charset="-122"/>
              <a:cs typeface="Times New Roman" pitchFamily="18" charset="0"/>
            </a:endParaRPr>
          </a:p>
          <a:p>
            <a:pPr>
              <a:spcBef>
                <a:spcPts val="481"/>
              </a:spcBef>
              <a:spcAft>
                <a:spcPts val="481"/>
              </a:spcAft>
            </a:pPr>
            <a:r>
              <a:rPr lang="en-US" altLang="zh-CN" sz="1900" b="1" dirty="0" smtClean="0">
                <a:latin typeface="微软雅黑" panose="020B0503020204020204" pitchFamily="34" charset="-122"/>
                <a:ea typeface="微软雅黑" panose="020B0503020204020204" pitchFamily="34" charset="-122"/>
                <a:cs typeface="Times New Roman" pitchFamily="18" charset="0"/>
              </a:rPr>
              <a:t>2018</a:t>
            </a:r>
            <a:r>
              <a:rPr lang="zh-CN" altLang="en-US" sz="1900" b="1" dirty="0" smtClean="0">
                <a:latin typeface="微软雅黑" panose="020B0503020204020204" pitchFamily="34" charset="-122"/>
                <a:ea typeface="微软雅黑" panose="020B0503020204020204" pitchFamily="34" charset="-122"/>
                <a:cs typeface="Arial" charset="0"/>
              </a:rPr>
              <a:t>年</a:t>
            </a:r>
            <a:r>
              <a:rPr lang="en-US" altLang="zh-CN" sz="1900" b="1" dirty="0">
                <a:latin typeface="微软雅黑" panose="020B0503020204020204" pitchFamily="34" charset="-122"/>
                <a:ea typeface="微软雅黑" panose="020B0503020204020204" pitchFamily="34" charset="-122"/>
                <a:cs typeface="Times New Roman" pitchFamily="18" charset="0"/>
              </a:rPr>
              <a:t>7</a:t>
            </a:r>
            <a:r>
              <a:rPr lang="zh-CN" altLang="en-US" sz="1900" b="1" dirty="0" smtClean="0">
                <a:latin typeface="微软雅黑" panose="020B0503020204020204" pitchFamily="34" charset="-122"/>
                <a:ea typeface="微软雅黑" panose="020B0503020204020204" pitchFamily="34" charset="-122"/>
                <a:cs typeface="Arial" charset="0"/>
              </a:rPr>
              <a:t>月</a:t>
            </a:r>
            <a:endParaRPr lang="zh-CN" altLang="en-US" sz="1900" b="1" dirty="0">
              <a:solidFill>
                <a:schemeClr val="accent2"/>
              </a:solidFill>
              <a:latin typeface="微软雅黑" panose="020B0503020204020204" pitchFamily="34" charset="-122"/>
              <a:ea typeface="微软雅黑" panose="020B0503020204020204" pitchFamily="34" charset="-122"/>
            </a:endParaRPr>
          </a:p>
        </p:txBody>
      </p:sp>
      <p:sp>
        <p:nvSpPr>
          <p:cNvPr id="15363" name="Rectangle 7"/>
          <p:cNvSpPr>
            <a:spLocks noChangeArrowheads="1"/>
          </p:cNvSpPr>
          <p:nvPr/>
        </p:nvSpPr>
        <p:spPr bwMode="auto">
          <a:xfrm>
            <a:off x="1" y="1633364"/>
            <a:ext cx="7452320" cy="792088"/>
          </a:xfrm>
          <a:prstGeom prst="rect">
            <a:avLst/>
          </a:prstGeom>
          <a:solidFill>
            <a:schemeClr val="accent1"/>
          </a:solidFill>
          <a:ln w="9525">
            <a:noFill/>
            <a:miter lim="800000"/>
            <a:headEnd/>
            <a:tailEnd/>
          </a:ln>
        </p:spPr>
        <p:txBody>
          <a:bodyPr wrap="square" lIns="87793" tIns="43897" rIns="87793" bIns="43897" anchor="ctr" anchorCtr="0">
            <a:noAutofit/>
          </a:bodyPr>
          <a:lstStyle/>
          <a:p>
            <a:pPr algn="ctr"/>
            <a:r>
              <a:rPr lang="en-US" altLang="zh-CN" sz="3100" dirty="0" smtClean="0">
                <a:latin typeface="微软雅黑" panose="020B0503020204020204" pitchFamily="34" charset="-122"/>
                <a:ea typeface="微软雅黑" panose="020B0503020204020204" pitchFamily="34" charset="-122"/>
              </a:rPr>
              <a:t>HR</a:t>
            </a:r>
            <a:r>
              <a:rPr lang="zh-CN" altLang="en-US" sz="3100" dirty="0" smtClean="0">
                <a:latin typeface="微软雅黑" panose="020B0503020204020204" pitchFamily="34" charset="-122"/>
                <a:ea typeface="微软雅黑" panose="020B0503020204020204" pitchFamily="34" charset="-122"/>
              </a:rPr>
              <a:t>门户</a:t>
            </a:r>
            <a:r>
              <a:rPr lang="en-US" altLang="zh-CN" sz="3100" dirty="0" err="1" smtClean="0">
                <a:latin typeface="微软雅黑" panose="020B0503020204020204" pitchFamily="34" charset="-122"/>
                <a:ea typeface="微软雅黑" panose="020B0503020204020204" pitchFamily="34" charset="-122"/>
              </a:rPr>
              <a:t>Git</a:t>
            </a:r>
            <a:r>
              <a:rPr lang="zh-CN" altLang="en-US" sz="3100" dirty="0" smtClean="0">
                <a:latin typeface="微软雅黑" panose="020B0503020204020204" pitchFamily="34" charset="-122"/>
                <a:ea typeface="微软雅黑" panose="020B0503020204020204" pitchFamily="34" charset="-122"/>
              </a:rPr>
              <a:t>实践分享</a:t>
            </a:r>
            <a:endParaRPr lang="en-US" altLang="zh-CN" sz="31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29196A47-ACC8-427D-8E11-201A6A81D034}" type="slidenum">
              <a:rPr lang="zh-CN" altLang="en-US" smtClean="0">
                <a:solidFill>
                  <a:prstClr val="black"/>
                </a:solidFill>
                <a:latin typeface="微软雅黑" panose="020B0503020204020204" pitchFamily="34" charset="-122"/>
                <a:ea typeface="微软雅黑" panose="020B0503020204020204" pitchFamily="34" charset="-122"/>
              </a:rPr>
              <a:pPr/>
              <a:t>1</a:t>
            </a:fld>
            <a:endParaRPr lang="zh-CN" altLang="en-US">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3427123"/>
      </p:ext>
    </p:extLst>
  </p:cSld>
  <p:clrMapOvr>
    <a:masterClrMapping/>
  </p:clrMapOvr>
  <p:transition advTm="237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273324"/>
            <a:ext cx="8234363" cy="1049512"/>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只关心文件数据的整体是否发生变化，而大多数其他系统则只关心文件内容的具体</a:t>
            </a:r>
            <a:r>
              <a:rPr lang="zh-CN" altLang="en-US" sz="1400" dirty="0" smtClean="0"/>
              <a:t>差异。</a:t>
            </a:r>
            <a:r>
              <a:rPr lang="zh-CN" altLang="en-US" sz="1400" dirty="0"/>
              <a:t>这类系统（</a:t>
            </a:r>
            <a:r>
              <a:rPr lang="en-US" altLang="zh-CN" sz="1400" dirty="0"/>
              <a:t>CVS</a:t>
            </a:r>
            <a:r>
              <a:rPr lang="zh-CN" altLang="en-US" sz="1400" dirty="0"/>
              <a:t>，</a:t>
            </a:r>
            <a:r>
              <a:rPr lang="en-US" altLang="zh-CN" sz="1400" dirty="0"/>
              <a:t>Subversion</a:t>
            </a:r>
            <a:r>
              <a:rPr lang="zh-CN" altLang="en-US" sz="1400" dirty="0"/>
              <a:t>，</a:t>
            </a:r>
            <a:r>
              <a:rPr lang="en-US" altLang="zh-CN" sz="1400" dirty="0"/>
              <a:t>Perforce</a:t>
            </a:r>
            <a:r>
              <a:rPr lang="zh-CN" altLang="en-US" sz="1400" dirty="0"/>
              <a:t>，</a:t>
            </a:r>
            <a:r>
              <a:rPr lang="en-US" altLang="zh-CN" sz="1400" dirty="0"/>
              <a:t>Bazaar </a:t>
            </a:r>
            <a:r>
              <a:rPr lang="zh-CN" altLang="en-US" sz="1400" dirty="0"/>
              <a:t>等等）每次记录有哪些文件作了更新，以及都更新了哪些行的什么</a:t>
            </a:r>
            <a:r>
              <a:rPr lang="zh-CN" altLang="en-US" sz="1400" dirty="0" smtClean="0"/>
              <a:t>内容：</a:t>
            </a:r>
            <a:endParaRPr lang="en-US" altLang="zh-CN" sz="1400" dirty="0" smtClean="0"/>
          </a:p>
        </p:txBody>
      </p:sp>
      <p:pic>
        <p:nvPicPr>
          <p:cNvPr id="2050" name="Picture 2" descr="https://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29" y="2270347"/>
            <a:ext cx="7128792" cy="317944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464477" y="769268"/>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buFont typeface="+mj-lt"/>
              <a:buAutoNum type="arabicPeriod"/>
            </a:pPr>
            <a:r>
              <a:rPr lang="zh-CN" altLang="en-US" sz="2000" kern="0" dirty="0" smtClean="0"/>
              <a:t>直接记录快照，而非差异比较</a:t>
            </a:r>
            <a:endParaRPr lang="en-US" altLang="zh-CN" sz="2000" kern="0" dirty="0" smtClean="0"/>
          </a:p>
        </p:txBody>
      </p:sp>
    </p:spTree>
    <p:extLst>
      <p:ext uri="{BB962C8B-B14F-4D97-AF65-F5344CB8AC3E}">
        <p14:creationId xmlns:p14="http://schemas.microsoft.com/office/powerpoint/2010/main" val="226352280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871884"/>
            <a:ext cx="8234363" cy="1334590"/>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并不保存这些前后变化的差异数据。实际上，</a:t>
            </a:r>
            <a:r>
              <a:rPr lang="en-US" altLang="zh-CN" sz="1400" dirty="0" err="1"/>
              <a:t>Git</a:t>
            </a:r>
            <a:r>
              <a:rPr lang="en-US" altLang="zh-CN" sz="1400" dirty="0"/>
              <a:t> </a:t>
            </a:r>
            <a:r>
              <a:rPr lang="zh-CN" altLang="en-US" sz="1400" dirty="0"/>
              <a:t>更像是把变化的文件作快照后，记录在一个微型的文件系统中。每次提交更新时，它会纵览一遍所有文件的指纹信息并对文件作一快照，然后保存一个指向这次快照的索引。为提高性能，若文件没有变化，</a:t>
            </a:r>
            <a:r>
              <a:rPr lang="en-US" altLang="zh-CN" sz="1400" dirty="0" err="1"/>
              <a:t>Git</a:t>
            </a:r>
            <a:r>
              <a:rPr lang="en-US" altLang="zh-CN" sz="1400" dirty="0"/>
              <a:t> </a:t>
            </a:r>
            <a:r>
              <a:rPr lang="zh-CN" altLang="en-US" sz="1400" dirty="0"/>
              <a:t>不会再次保存，而只对上次保存的快照作一</a:t>
            </a:r>
            <a:r>
              <a:rPr lang="zh-CN" altLang="en-US" sz="1400" dirty="0" smtClean="0"/>
              <a:t>链接：</a:t>
            </a:r>
            <a:endParaRPr lang="en-US" altLang="zh-CN" sz="1400" dirty="0" smtClean="0"/>
          </a:p>
        </p:txBody>
      </p:sp>
      <p:pic>
        <p:nvPicPr>
          <p:cNvPr id="3074"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58" y="2206474"/>
            <a:ext cx="7231734" cy="321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48642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1557343"/>
          </a:xfrm>
        </p:spPr>
        <p:txBody>
          <a:bodyPr>
            <a:spAutoFit/>
          </a:bodyPr>
          <a:lstStyle/>
          <a:p>
            <a:pPr marL="0" indent="0">
              <a:lnSpc>
                <a:spcPct val="150000"/>
              </a:lnSpc>
              <a:buNone/>
            </a:pPr>
            <a:r>
              <a:rPr lang="zh-CN" altLang="en-US" sz="1600" dirty="0" smtClean="0"/>
              <a:t>得益于分布式这个特点，</a:t>
            </a:r>
            <a:r>
              <a:rPr lang="zh-CN" altLang="en-US" sz="1600" dirty="0"/>
              <a:t>在 </a:t>
            </a:r>
            <a:r>
              <a:rPr lang="en-US" altLang="zh-CN" sz="1600" dirty="0" err="1"/>
              <a:t>Git</a:t>
            </a:r>
            <a:r>
              <a:rPr lang="en-US" altLang="zh-CN" sz="1600" dirty="0"/>
              <a:t> </a:t>
            </a:r>
            <a:r>
              <a:rPr lang="zh-CN" altLang="en-US" sz="1600" dirty="0"/>
              <a:t>中的绝大多数操作都只需要访问本地文件和资源，不用连网。因为 </a:t>
            </a:r>
            <a:r>
              <a:rPr lang="en-US" altLang="zh-CN" sz="1600" dirty="0" err="1"/>
              <a:t>Git</a:t>
            </a:r>
            <a:r>
              <a:rPr lang="en-US" altLang="zh-CN" sz="1600" dirty="0"/>
              <a:t> </a:t>
            </a:r>
            <a:r>
              <a:rPr lang="zh-CN" altLang="en-US" sz="1600" dirty="0"/>
              <a:t>在本地磁盘上就保存着所有当前项目的历史更新，所以处理起来速度飞快</a:t>
            </a:r>
            <a:r>
              <a:rPr lang="zh-CN" altLang="en-US" sz="1600" dirty="0" smtClean="0"/>
              <a:t>。我们可以在本地翻阅历史更新摘要，比对当前版本的文件和一个月前</a:t>
            </a:r>
            <a:r>
              <a:rPr lang="zh-CN" altLang="en-US" sz="1600" dirty="0"/>
              <a:t>的版本之间有何</a:t>
            </a:r>
            <a:r>
              <a:rPr lang="zh-CN" altLang="en-US" sz="1600" dirty="0" smtClean="0"/>
              <a:t>差异，修改文件并提交更新，然后在连接网络的时候再“推”到远程版本库。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2"/>
            </a:pPr>
            <a:r>
              <a:rPr lang="zh-CN" altLang="en-US" sz="2000" kern="0" dirty="0"/>
              <a:t>近乎所有</a:t>
            </a:r>
            <a:r>
              <a:rPr lang="zh-CN" altLang="en-US" sz="2000" kern="0" dirty="0" smtClean="0"/>
              <a:t>操作都是本地执行</a:t>
            </a:r>
            <a:endParaRPr lang="en-US" altLang="zh-CN" sz="2000" kern="0" dirty="0" smtClean="0"/>
          </a:p>
        </p:txBody>
      </p:sp>
      <p:sp>
        <p:nvSpPr>
          <p:cNvPr id="11" name="内容占位符 2"/>
          <p:cNvSpPr txBox="1">
            <a:spLocks/>
          </p:cNvSpPr>
          <p:nvPr/>
        </p:nvSpPr>
        <p:spPr bwMode="auto">
          <a:xfrm>
            <a:off x="464477" y="3289548"/>
            <a:ext cx="8234363" cy="8186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FontTx/>
              <a:buNone/>
            </a:pPr>
            <a:r>
              <a:rPr lang="zh-CN" altLang="en-US" sz="1600" b="0" kern="0" dirty="0" smtClean="0"/>
              <a:t>问题：</a:t>
            </a:r>
            <a:r>
              <a:rPr lang="en-US" altLang="zh-CN" sz="1600" b="0" kern="0" dirty="0" smtClean="0"/>
              <a:t>SVN</a:t>
            </a:r>
            <a:r>
              <a:rPr lang="zh-CN" altLang="en-US" sz="1600" b="0" kern="0" dirty="0" smtClean="0"/>
              <a:t>也可以在本地修改代码，然后等连接网络时再提交，那么能够本地提交可以带来什么好处？</a:t>
            </a:r>
            <a:endParaRPr lang="en-US" altLang="zh-CN" sz="1600" b="0" kern="0" dirty="0" smtClean="0"/>
          </a:p>
        </p:txBody>
      </p:sp>
      <p:sp>
        <p:nvSpPr>
          <p:cNvPr id="13" name="内容占位符 2"/>
          <p:cNvSpPr txBox="1">
            <a:spLocks/>
          </p:cNvSpPr>
          <p:nvPr/>
        </p:nvSpPr>
        <p:spPr bwMode="auto">
          <a:xfrm>
            <a:off x="464477" y="4153644"/>
            <a:ext cx="8234363" cy="118801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357188">
              <a:lnSpc>
                <a:spcPct val="150000"/>
              </a:lnSpc>
              <a:buFontTx/>
              <a:buNone/>
            </a:pPr>
            <a:r>
              <a:rPr lang="zh-CN" altLang="en-US" sz="1600" b="0" kern="0" dirty="0" smtClean="0"/>
              <a:t>可以详细记录每一个改动。而</a:t>
            </a:r>
            <a:r>
              <a:rPr lang="en-US" altLang="zh-CN" sz="1600" b="0" kern="0" dirty="0" smtClean="0"/>
              <a:t>SVN</a:t>
            </a:r>
            <a:r>
              <a:rPr lang="zh-CN" altLang="en-US" sz="1600" b="0" kern="0" dirty="0" smtClean="0"/>
              <a:t>要不就是多个改动合并到一起提交，要不就等连接网络后再一个个处理后提交。而分布式版本库本身就拥有完整的版本管理功能，可以执行本地提交、分支合并等操作，而在想与他人共享项目文件时，才需要与远程版本库同步。</a:t>
            </a:r>
            <a:endParaRPr lang="en-US" altLang="zh-CN" sz="1600" b="0" kern="0" dirty="0" smtClean="0"/>
          </a:p>
        </p:txBody>
      </p:sp>
    </p:spTree>
    <p:extLst>
      <p:ext uri="{BB962C8B-B14F-4D97-AF65-F5344CB8AC3E}">
        <p14:creationId xmlns:p14="http://schemas.microsoft.com/office/powerpoint/2010/main" val="34685918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14" name="内容占位符 2"/>
          <p:cNvSpPr>
            <a:spLocks noGrp="1"/>
          </p:cNvSpPr>
          <p:nvPr>
            <p:ph idx="1"/>
          </p:nvPr>
        </p:nvSpPr>
        <p:spPr>
          <a:xfrm>
            <a:off x="467544" y="1303932"/>
            <a:ext cx="8234363" cy="2665339"/>
          </a:xfrm>
        </p:spPr>
        <p:txBody>
          <a:bodyPr>
            <a:spAutoFit/>
          </a:bodyPr>
          <a:lstStyle/>
          <a:p>
            <a:pPr marL="0" indent="0">
              <a:lnSpc>
                <a:spcPct val="150000"/>
              </a:lnSpc>
              <a:spcBef>
                <a:spcPts val="0"/>
              </a:spcBef>
              <a:buNone/>
            </a:pPr>
            <a:r>
              <a:rPr lang="zh-CN" altLang="en-US" sz="1600" dirty="0"/>
              <a:t>在保存到 </a:t>
            </a:r>
            <a:r>
              <a:rPr lang="en-US" altLang="zh-CN" sz="1600" dirty="0" err="1"/>
              <a:t>Git</a:t>
            </a:r>
            <a:r>
              <a:rPr lang="en-US" altLang="zh-CN" sz="1600" dirty="0"/>
              <a:t> </a:t>
            </a:r>
            <a:r>
              <a:rPr lang="zh-CN" altLang="en-US" sz="1600" dirty="0"/>
              <a:t>之前，所有数据都要进行内容的校验和（</a:t>
            </a:r>
            <a:r>
              <a:rPr lang="en-US" altLang="zh-CN" sz="1600" dirty="0"/>
              <a:t>checksum</a:t>
            </a:r>
            <a:r>
              <a:rPr lang="zh-CN" altLang="en-US" sz="1600" dirty="0"/>
              <a:t>）计算，并将此结果作为数据的唯一标识和索引</a:t>
            </a:r>
            <a:r>
              <a:rPr lang="zh-CN" altLang="en-US" sz="1600" dirty="0" smtClean="0"/>
              <a:t>。</a:t>
            </a:r>
            <a:endParaRPr lang="en-US" altLang="zh-CN" sz="1600" dirty="0" smtClean="0"/>
          </a:p>
          <a:p>
            <a:pPr marL="0" indent="0">
              <a:lnSpc>
                <a:spcPct val="150000"/>
              </a:lnSpc>
              <a:spcBef>
                <a:spcPts val="0"/>
              </a:spcBef>
              <a:buNone/>
            </a:pPr>
            <a:r>
              <a:rPr lang="zh-CN" altLang="en-US" sz="1600" dirty="0" smtClean="0"/>
              <a:t>所以</a:t>
            </a:r>
            <a:r>
              <a:rPr lang="zh-CN" altLang="en-US" sz="1600" dirty="0"/>
              <a:t>如果文件在传输时变得不完整，或者磁盘损坏导致文件数据缺失，</a:t>
            </a:r>
            <a:r>
              <a:rPr lang="en-US" altLang="zh-CN" sz="1600" dirty="0" err="1"/>
              <a:t>Git</a:t>
            </a:r>
            <a:r>
              <a:rPr lang="en-US" altLang="zh-CN" sz="1600" dirty="0"/>
              <a:t> </a:t>
            </a:r>
            <a:r>
              <a:rPr lang="zh-CN" altLang="en-US" sz="1600" dirty="0"/>
              <a:t>都能立即察觉</a:t>
            </a:r>
            <a:r>
              <a:rPr lang="zh-CN" altLang="en-US" sz="1600" dirty="0" smtClean="0"/>
              <a:t>。</a:t>
            </a:r>
            <a:endParaRPr lang="en-US" altLang="zh-CN" sz="1600" dirty="0" smtClean="0"/>
          </a:p>
          <a:p>
            <a:pPr marL="0" indent="0">
              <a:lnSpc>
                <a:spcPct val="150000"/>
              </a:lnSpc>
              <a:spcBef>
                <a:spcPts val="0"/>
              </a:spcBef>
              <a:buNone/>
            </a:pPr>
            <a:r>
              <a:rPr lang="en-US" altLang="zh-CN" sz="1600" dirty="0" err="1"/>
              <a:t>Git</a:t>
            </a:r>
            <a:r>
              <a:rPr lang="en-US" altLang="zh-CN" sz="1600" dirty="0"/>
              <a:t> </a:t>
            </a:r>
            <a:r>
              <a:rPr lang="zh-CN" altLang="en-US" sz="1600" dirty="0"/>
              <a:t>使用 </a:t>
            </a:r>
            <a:r>
              <a:rPr lang="en-US" altLang="zh-CN" sz="1600" dirty="0"/>
              <a:t>SHA-1 </a:t>
            </a:r>
            <a:r>
              <a:rPr lang="zh-CN" altLang="en-US" sz="1600" dirty="0"/>
              <a:t>算法计算数据的校验和，通过对文件的内容或目录的结构计算出一个 </a:t>
            </a:r>
            <a:r>
              <a:rPr lang="en-US" altLang="zh-CN" sz="1600" dirty="0"/>
              <a:t>SHA-1 </a:t>
            </a:r>
            <a:r>
              <a:rPr lang="zh-CN" altLang="en-US" sz="1600" dirty="0"/>
              <a:t>哈希值，作为指纹字符串。该字串由 </a:t>
            </a:r>
            <a:r>
              <a:rPr lang="en-US" altLang="zh-CN" sz="1600" dirty="0"/>
              <a:t>40 </a:t>
            </a:r>
            <a:r>
              <a:rPr lang="zh-CN" altLang="en-US" sz="1600" dirty="0"/>
              <a:t>个十六进制字符（</a:t>
            </a:r>
            <a:r>
              <a:rPr lang="en-US" altLang="zh-CN" sz="1600" dirty="0"/>
              <a:t>0-9 </a:t>
            </a:r>
            <a:r>
              <a:rPr lang="zh-CN" altLang="en-US" sz="1600" dirty="0"/>
              <a:t>及 </a:t>
            </a:r>
            <a:r>
              <a:rPr lang="en-US" altLang="zh-CN" sz="1600" dirty="0"/>
              <a:t>a-f</a:t>
            </a:r>
            <a:r>
              <a:rPr lang="zh-CN" altLang="en-US" sz="1600" dirty="0"/>
              <a:t>）组成，看起来就像是</a:t>
            </a:r>
            <a:r>
              <a:rPr lang="zh-CN" altLang="en-US" sz="1600" dirty="0" smtClean="0"/>
              <a:t>：</a:t>
            </a:r>
            <a:endParaRPr lang="en-US" altLang="zh-CN" sz="1600" dirty="0" smtClean="0"/>
          </a:p>
          <a:p>
            <a:pPr marL="0" indent="0">
              <a:lnSpc>
                <a:spcPct val="150000"/>
              </a:lnSpc>
              <a:spcBef>
                <a:spcPts val="0"/>
              </a:spcBef>
              <a:buNone/>
            </a:pPr>
            <a:r>
              <a:rPr lang="en-US" altLang="zh-CN" sz="1600" dirty="0"/>
              <a:t>24b9da6552252987aa493b52f8696cd6d3b00373</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3"/>
            </a:pPr>
            <a:r>
              <a:rPr lang="zh-CN" altLang="en-US" sz="2000" kern="0" dirty="0" smtClean="0"/>
              <a:t>时刻保持数据完整性</a:t>
            </a:r>
            <a:endParaRPr lang="en-US" altLang="zh-CN" sz="2000" kern="0" dirty="0" smtClean="0"/>
          </a:p>
        </p:txBody>
      </p:sp>
    </p:spTree>
    <p:extLst>
      <p:ext uri="{BB962C8B-B14F-4D97-AF65-F5344CB8AC3E}">
        <p14:creationId xmlns:p14="http://schemas.microsoft.com/office/powerpoint/2010/main" val="328642527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a:t>
            </a:r>
            <a:r>
              <a:rPr lang="zh-CN" altLang="en-US" sz="1600" dirty="0"/>
              <a:t>目录，暂存区域，</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4"/>
            </a:pPr>
            <a:r>
              <a:rPr lang="zh-CN" altLang="en-US" sz="2000" kern="0" dirty="0" smtClean="0"/>
              <a:t>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569" y="1798864"/>
            <a:ext cx="3954178" cy="363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50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与</a:t>
            </a:r>
            <a:r>
              <a:rPr lang="en-US" altLang="zh-CN" sz="2400" dirty="0">
                <a:solidFill>
                  <a:schemeClr val="accent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15</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2622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pic>
        <p:nvPicPr>
          <p:cNvPr id="15"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65491"/>
            <a:ext cx="3816424" cy="299207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16" name="Picture 2" descr="https://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28" y="1412168"/>
            <a:ext cx="3528392" cy="39729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025971"/>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graphicFrame>
        <p:nvGraphicFramePr>
          <p:cNvPr id="6" name="表格 5"/>
          <p:cNvGraphicFramePr>
            <a:graphicFrameLocks noGrp="1"/>
          </p:cNvGraphicFramePr>
          <p:nvPr>
            <p:extLst/>
          </p:nvPr>
        </p:nvGraphicFramePr>
        <p:xfrm>
          <a:off x="716057" y="1417340"/>
          <a:ext cx="7731202" cy="3830320"/>
        </p:xfrm>
        <a:graphic>
          <a:graphicData uri="http://schemas.openxmlformats.org/drawingml/2006/table">
            <a:tbl>
              <a:tblPr firstRow="1" bandRow="1">
                <a:tableStyleId>{5C22544A-7EE6-4342-B048-85BDC9FD1C3A}</a:tableStyleId>
              </a:tblPr>
              <a:tblGrid>
                <a:gridCol w="2032000"/>
                <a:gridCol w="2849601"/>
                <a:gridCol w="2849601"/>
              </a:tblGrid>
              <a:tr h="370840">
                <a:tc>
                  <a:txBody>
                    <a:bodyPr/>
                    <a:lstStyle/>
                    <a:p>
                      <a:r>
                        <a:rPr lang="zh-CN" altLang="en-US" dirty="0" smtClean="0"/>
                        <a:t>场景</a:t>
                      </a:r>
                      <a:endParaRPr lang="zh-CN" altLang="en-US" dirty="0"/>
                    </a:p>
                  </a:txBody>
                  <a:tcPr/>
                </a:tc>
                <a:tc>
                  <a:txBody>
                    <a:bodyPr/>
                    <a:lstStyle/>
                    <a:p>
                      <a:r>
                        <a:rPr lang="en-US" altLang="zh-CN" dirty="0" err="1" smtClean="0"/>
                        <a:t>Git</a:t>
                      </a:r>
                      <a:endParaRPr lang="zh-CN" altLang="en-US" dirty="0"/>
                    </a:p>
                  </a:txBody>
                  <a:tcPr/>
                </a:tc>
                <a:tc>
                  <a:txBody>
                    <a:bodyPr/>
                    <a:lstStyle/>
                    <a:p>
                      <a:r>
                        <a:rPr lang="en-US" altLang="zh-CN" dirty="0" smtClean="0"/>
                        <a:t>SVN</a:t>
                      </a:r>
                      <a:endParaRPr lang="zh-CN" altLang="en-US" dirty="0"/>
                    </a:p>
                  </a:txBody>
                  <a:tcPr/>
                </a:tc>
              </a:tr>
              <a:tr h="370840">
                <a:tc>
                  <a:txBody>
                    <a:bodyPr/>
                    <a:lstStyle/>
                    <a:p>
                      <a:r>
                        <a:rPr lang="en-US" altLang="zh-CN" dirty="0" smtClean="0"/>
                        <a:t>commit</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查看历史版本记录</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创建分支</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代码同步</a:t>
                      </a:r>
                      <a:endParaRPr lang="zh-CN" altLang="en-US" dirty="0"/>
                    </a:p>
                  </a:txBody>
                  <a:tcPr/>
                </a:tc>
                <a:tc>
                  <a:txBody>
                    <a:bodyPr/>
                    <a:lstStyle/>
                    <a:p>
                      <a:r>
                        <a:rPr lang="en-US" altLang="zh-CN" dirty="0" smtClean="0"/>
                        <a:t>commit</a:t>
                      </a:r>
                      <a:r>
                        <a:rPr lang="zh-CN" altLang="en-US" dirty="0" smtClean="0"/>
                        <a:t>后需</a:t>
                      </a:r>
                      <a:r>
                        <a:rPr lang="en-US" altLang="zh-CN" dirty="0" smtClean="0"/>
                        <a:t>push</a:t>
                      </a:r>
                      <a:r>
                        <a:rPr lang="zh-CN" altLang="en-US" dirty="0" smtClean="0"/>
                        <a:t>到远程版本库</a:t>
                      </a:r>
                      <a:endParaRPr lang="zh-CN" altLang="en-US" dirty="0"/>
                    </a:p>
                  </a:txBody>
                  <a:tcPr/>
                </a:tc>
                <a:tc>
                  <a:txBody>
                    <a:bodyPr/>
                    <a:lstStyle/>
                    <a:p>
                      <a:r>
                        <a:rPr lang="en-US" altLang="zh-CN" dirty="0" smtClean="0"/>
                        <a:t>commit</a:t>
                      </a:r>
                      <a:r>
                        <a:rPr lang="zh-CN" altLang="en-US" dirty="0" smtClean="0"/>
                        <a:t>的同时完成了同步</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服务端彻底故障</a:t>
                      </a:r>
                    </a:p>
                  </a:txBody>
                  <a:tcPr/>
                </a:tc>
                <a:tc>
                  <a:txBody>
                    <a:bodyPr/>
                    <a:lstStyle/>
                    <a:p>
                      <a:r>
                        <a:rPr lang="zh-CN" altLang="en-US" dirty="0" smtClean="0"/>
                        <a:t>从任一版本库可恢复大部分的数据和历史记录</a:t>
                      </a:r>
                      <a:endParaRPr lang="zh-CN" altLang="en-US" dirty="0"/>
                    </a:p>
                  </a:txBody>
                  <a:tcPr/>
                </a:tc>
                <a:tc>
                  <a:txBody>
                    <a:bodyPr/>
                    <a:lstStyle/>
                    <a:p>
                      <a:r>
                        <a:rPr lang="zh-CN" altLang="en-US" dirty="0" smtClean="0"/>
                        <a:t>从本地文件可恢复数据，但依然丢失大部分历史记录</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使用指令集</a:t>
                      </a:r>
                    </a:p>
                  </a:txBody>
                  <a:tcPr/>
                </a:tc>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较复杂，指令较多，对于本地库和远程库，需要区分不同指令，且同步数据还需多一步</a:t>
                      </a:r>
                      <a:r>
                        <a:rPr lang="en-US" altLang="zh-CN" dirty="0" smtClean="0"/>
                        <a:t>push</a:t>
                      </a:r>
                      <a:r>
                        <a:rPr lang="zh-CN" altLang="en-US" dirty="0" smtClean="0"/>
                        <a:t>操作</a:t>
                      </a:r>
                      <a:endParaRPr lang="zh-CN" altLang="en-US" dirty="0"/>
                    </a:p>
                  </a:txBody>
                  <a:tcPr/>
                </a:tc>
                <a:tc>
                  <a:txBody>
                    <a:bodyPr/>
                    <a:lstStyle/>
                    <a:p>
                      <a:r>
                        <a:rPr lang="zh-CN" altLang="en-US" dirty="0" smtClean="0"/>
                        <a:t>相对简单，提交即同步</a:t>
                      </a:r>
                      <a:endParaRPr lang="zh-CN" altLang="en-US" dirty="0"/>
                    </a:p>
                  </a:txBody>
                  <a:tcPr/>
                </a:tc>
              </a:tr>
            </a:tbl>
          </a:graphicData>
        </a:graphic>
      </p:graphicFrame>
    </p:spTree>
    <p:extLst>
      <p:ext uri="{BB962C8B-B14F-4D97-AF65-F5344CB8AC3E}">
        <p14:creationId xmlns:p14="http://schemas.microsoft.com/office/powerpoint/2010/main" val="2502430523"/>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2"/>
            </a:pPr>
            <a:r>
              <a:rPr lang="zh-CN" altLang="en-US" sz="2000" kern="0" dirty="0" smtClean="0"/>
              <a:t>更新记录方式不同</a:t>
            </a:r>
            <a:endParaRPr lang="en-US" altLang="zh-CN" sz="2000" kern="0" dirty="0" smtClean="0"/>
          </a:p>
          <a:p>
            <a:pPr marL="0" indent="0">
              <a:lnSpc>
                <a:spcPct val="150000"/>
              </a:lnSpc>
              <a:spcBef>
                <a:spcPts val="0"/>
              </a:spcBef>
              <a:buNone/>
            </a:pPr>
            <a:r>
              <a:rPr lang="en-US" altLang="zh-CN" sz="1600" b="0" dirty="0" err="1"/>
              <a:t>Git</a:t>
            </a:r>
            <a:r>
              <a:rPr lang="en-US" altLang="zh-CN" sz="1600" b="0" dirty="0"/>
              <a:t> </a:t>
            </a:r>
            <a:r>
              <a:rPr lang="zh-CN" altLang="en-US" sz="1600" b="0" dirty="0"/>
              <a:t>只关心文件数据的整体是否发生变化，而</a:t>
            </a:r>
            <a:r>
              <a:rPr lang="en-US" altLang="zh-CN" sz="1600" b="0" dirty="0"/>
              <a:t>SVN</a:t>
            </a:r>
            <a:r>
              <a:rPr lang="zh-CN" altLang="en-US" sz="1600" b="0" dirty="0"/>
              <a:t>这类版本控制系统则只关心文件内容的具体差异。</a:t>
            </a:r>
            <a:endParaRPr lang="en-US" altLang="zh-CN" sz="1600" kern="0" dirty="0" smtClean="0"/>
          </a:p>
        </p:txBody>
      </p:sp>
      <p:pic>
        <p:nvPicPr>
          <p:cNvPr id="11"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4" y="2286904"/>
            <a:ext cx="4398338" cy="1952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git-scm.com/figures/18333fig0104-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166" y="3263335"/>
            <a:ext cx="4398338" cy="196165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436096" y="2924781"/>
            <a:ext cx="3071675" cy="338554"/>
          </a:xfrm>
          <a:prstGeom prst="rect">
            <a:avLst/>
          </a:prstGeom>
          <a:noFill/>
        </p:spPr>
        <p:txBody>
          <a:bodyPr wrap="none" rtlCol="0">
            <a:spAutoFit/>
          </a:bodyPr>
          <a:lstStyle/>
          <a:p>
            <a:r>
              <a:rPr lang="en-US" altLang="zh-CN" b="0" dirty="0" smtClean="0">
                <a:solidFill>
                  <a:schemeClr val="tx1"/>
                </a:solidFill>
                <a:latin typeface="微软雅黑" panose="020B0503020204020204" pitchFamily="34" charset="-122"/>
                <a:ea typeface="微软雅黑" panose="020B0503020204020204" pitchFamily="34" charset="-122"/>
              </a:rPr>
              <a:t>SVN</a:t>
            </a:r>
            <a:r>
              <a:rPr lang="zh-CN" altLang="en-US" b="0" dirty="0" smtClean="0">
                <a:solidFill>
                  <a:schemeClr val="tx1"/>
                </a:solidFill>
                <a:latin typeface="微软雅黑" panose="020B0503020204020204" pitchFamily="34" charset="-122"/>
                <a:ea typeface="微软雅黑" panose="020B0503020204020204" pitchFamily="34" charset="-122"/>
              </a:rPr>
              <a:t>：每次提交都要做差异运算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4259" y="4360957"/>
            <a:ext cx="4161717" cy="584775"/>
          </a:xfrm>
          <a:prstGeom prst="rect">
            <a:avLst/>
          </a:prstGeom>
          <a:noFill/>
        </p:spPr>
        <p:txBody>
          <a:bodyPr wrap="none" rtlCol="0">
            <a:spAutoFit/>
          </a:bodyPr>
          <a:lstStyle/>
          <a:p>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：提交时对变化的文件做快照，只在比对</a:t>
            </a:r>
            <a:endParaRPr lang="en-US" altLang="zh-CN" b="0" dirty="0" smtClean="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版本变化信息时，才做差异运算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25149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423499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3"/>
            </a:pPr>
            <a:r>
              <a:rPr lang="en-US" altLang="zh-CN" sz="2000" kern="0" dirty="0" err="1" smtClean="0"/>
              <a:t>Git</a:t>
            </a:r>
            <a:r>
              <a:rPr lang="zh-CN" altLang="en-US" sz="2000" kern="0" dirty="0" smtClean="0"/>
              <a:t>的分支更强大</a:t>
            </a:r>
            <a:endParaRPr lang="en-US" altLang="zh-CN" sz="2000" kern="0" dirty="0" smtClean="0"/>
          </a:p>
          <a:p>
            <a:pPr marL="0" indent="0">
              <a:lnSpc>
                <a:spcPct val="150000"/>
              </a:lnSpc>
              <a:spcBef>
                <a:spcPts val="0"/>
              </a:spcBef>
              <a:buNone/>
            </a:pPr>
            <a:r>
              <a:rPr lang="en-US" altLang="zh-CN" sz="1600" b="0" dirty="0" smtClean="0"/>
              <a:t>SVN</a:t>
            </a:r>
            <a:r>
              <a:rPr lang="zh-CN" altLang="en-US" sz="1600" b="0" dirty="0"/>
              <a:t>的分支是一个</a:t>
            </a:r>
            <a:r>
              <a:rPr lang="zh-CN" altLang="en-US" sz="1600" b="0" dirty="0" smtClean="0"/>
              <a:t>完整目录</a:t>
            </a:r>
            <a:r>
              <a:rPr lang="zh-CN" altLang="en-US" sz="1600" b="0" dirty="0"/>
              <a:t>，且这个目录拥有完整的实际</a:t>
            </a:r>
            <a:r>
              <a:rPr lang="zh-CN" altLang="en-US" sz="1600" b="0" dirty="0" smtClean="0"/>
              <a:t>文件，即多个分支就有多个目录。</a:t>
            </a:r>
            <a:endParaRPr lang="en-US" altLang="zh-CN" sz="1600" b="0" dirty="0" smtClean="0"/>
          </a:p>
          <a:p>
            <a:pPr marL="0" indent="0">
              <a:lnSpc>
                <a:spcPct val="150000"/>
              </a:lnSpc>
              <a:spcBef>
                <a:spcPts val="0"/>
              </a:spcBef>
              <a:buNone/>
            </a:pPr>
            <a:r>
              <a:rPr lang="zh-CN" altLang="en-US" sz="1600" b="0" dirty="0" smtClean="0"/>
              <a:t>这个目录的提交，会影响所有人！</a:t>
            </a:r>
            <a:endParaRPr lang="en-US" altLang="zh-CN" sz="1600" b="0" dirty="0" smtClean="0"/>
          </a:p>
          <a:p>
            <a:pPr marL="0" indent="0">
              <a:lnSpc>
                <a:spcPct val="150000"/>
              </a:lnSpc>
              <a:spcBef>
                <a:spcPts val="0"/>
              </a:spcBef>
              <a:buNone/>
            </a:pPr>
            <a:r>
              <a:rPr lang="zh-CN" altLang="en-US" sz="1600" b="0" dirty="0" smtClean="0"/>
              <a:t>克隆一个项目等于要克隆所有的分支，其中包括分支中重复的文件。</a:t>
            </a:r>
            <a:endParaRPr lang="en-US" altLang="zh-CN" sz="1600" b="0" dirty="0"/>
          </a:p>
          <a:p>
            <a:pPr marL="0" indent="0">
              <a:lnSpc>
                <a:spcPct val="150000"/>
              </a:lnSpc>
              <a:spcBef>
                <a:spcPts val="0"/>
              </a:spcBef>
              <a:buNone/>
            </a:pPr>
            <a:endParaRPr lang="en-US" altLang="zh-CN" sz="1600" b="0" dirty="0" smtClean="0"/>
          </a:p>
          <a:p>
            <a:pPr marL="0" indent="0">
              <a:lnSpc>
                <a:spcPct val="150000"/>
              </a:lnSpc>
              <a:spcBef>
                <a:spcPts val="0"/>
              </a:spcBef>
              <a:buNone/>
            </a:pPr>
            <a:r>
              <a:rPr lang="en-US" altLang="zh-CN" sz="1600" b="0" kern="0" dirty="0" err="1" smtClean="0"/>
              <a:t>Git</a:t>
            </a:r>
            <a:r>
              <a:rPr lang="zh-CN" altLang="en-US" sz="1600" b="0" kern="0" dirty="0" smtClean="0"/>
              <a:t>的分支可以创建任意多的分支，无需多个目录。</a:t>
            </a:r>
            <a:endParaRPr lang="en-US" altLang="zh-CN" sz="1600" b="0" kern="0" dirty="0" smtClean="0"/>
          </a:p>
          <a:p>
            <a:pPr marL="0" indent="0">
              <a:lnSpc>
                <a:spcPct val="150000"/>
              </a:lnSpc>
              <a:spcBef>
                <a:spcPts val="0"/>
              </a:spcBef>
              <a:buNone/>
            </a:pPr>
            <a:r>
              <a:rPr lang="zh-CN" altLang="en-US" sz="1600" b="0" kern="0" dirty="0"/>
              <a:t>在</a:t>
            </a:r>
            <a:r>
              <a:rPr lang="zh-CN" altLang="en-US" sz="1600" b="0" kern="0" dirty="0" smtClean="0"/>
              <a:t>本地创建分支，只要不</a:t>
            </a:r>
            <a:r>
              <a:rPr lang="en-US" altLang="zh-CN" sz="1600" b="0" kern="0" dirty="0" smtClean="0"/>
              <a:t>push</a:t>
            </a:r>
            <a:r>
              <a:rPr lang="zh-CN" altLang="en-US" sz="1600" b="0" kern="0" dirty="0" smtClean="0"/>
              <a:t>到主要版本库，就不会影响别人。</a:t>
            </a:r>
            <a:endParaRPr lang="en-US" altLang="zh-CN" sz="1600" b="0" kern="0" dirty="0" smtClean="0"/>
          </a:p>
          <a:p>
            <a:pPr marL="0" indent="0">
              <a:lnSpc>
                <a:spcPct val="150000"/>
              </a:lnSpc>
              <a:spcBef>
                <a:spcPts val="0"/>
              </a:spcBef>
              <a:buNone/>
            </a:pPr>
            <a:r>
              <a:rPr lang="zh-CN" altLang="en-US" sz="1600" b="0" kern="0" dirty="0"/>
              <a:t>克隆项目后只有一个实际文件目录，</a:t>
            </a:r>
            <a:r>
              <a:rPr lang="zh-CN" altLang="en-US" sz="1600" b="0" kern="0" dirty="0" smtClean="0"/>
              <a:t>检出其他分支</a:t>
            </a:r>
            <a:r>
              <a:rPr lang="zh-CN" altLang="en-US" sz="1600" b="0" kern="0" dirty="0"/>
              <a:t>时仅需检出文件的快照</a:t>
            </a:r>
            <a:r>
              <a:rPr lang="zh-CN" altLang="en-US" sz="1600" b="0" kern="0" dirty="0" smtClean="0"/>
              <a:t>版本，因此分支切换速度很快。</a:t>
            </a:r>
            <a:endParaRPr lang="en-US" altLang="zh-CN" sz="1600" b="0" kern="0" dirty="0" smtClean="0"/>
          </a:p>
          <a:p>
            <a:pPr marL="0" indent="0">
              <a:lnSpc>
                <a:spcPct val="150000"/>
              </a:lnSpc>
              <a:spcBef>
                <a:spcPts val="0"/>
              </a:spcBef>
              <a:buNone/>
            </a:pPr>
            <a:r>
              <a:rPr lang="en-US" altLang="zh-CN" sz="1600" b="0" dirty="0" err="1"/>
              <a:t>Git</a:t>
            </a:r>
            <a:r>
              <a:rPr lang="zh-CN" altLang="en-US" sz="1600" b="0" dirty="0"/>
              <a:t>的任意一个提交点（</a:t>
            </a:r>
            <a:r>
              <a:rPr lang="en-US" altLang="zh-CN" sz="1600" b="0" dirty="0"/>
              <a:t>commit point</a:t>
            </a:r>
            <a:r>
              <a:rPr lang="zh-CN" altLang="en-US" sz="1600" b="0" dirty="0" smtClean="0"/>
              <a:t>）都可以开启分支。</a:t>
            </a:r>
            <a:endParaRPr lang="en-US" altLang="zh-CN" sz="1600" b="0" dirty="0" smtClean="0"/>
          </a:p>
          <a:p>
            <a:pPr marL="0" indent="0">
              <a:lnSpc>
                <a:spcPct val="150000"/>
              </a:lnSpc>
              <a:spcBef>
                <a:spcPts val="0"/>
              </a:spcBef>
              <a:buNone/>
            </a:pPr>
            <a:r>
              <a:rPr lang="zh-CN" altLang="en-US" sz="1600" b="0" kern="0" dirty="0" smtClean="0"/>
              <a:t>分支的切换、合并等操作非常方便。</a:t>
            </a:r>
            <a:endParaRPr lang="en-US" altLang="zh-CN" sz="1600" b="0" kern="0" dirty="0" smtClean="0"/>
          </a:p>
        </p:txBody>
      </p:sp>
    </p:spTree>
    <p:extLst>
      <p:ext uri="{BB962C8B-B14F-4D97-AF65-F5344CB8AC3E}">
        <p14:creationId xmlns:p14="http://schemas.microsoft.com/office/powerpoint/2010/main" val="352975037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accent1"/>
                </a:solidFill>
              </a:rPr>
              <a:t>Git</a:t>
            </a:r>
            <a:r>
              <a:rPr lang="zh-CN" altLang="en-US" dirty="0" smtClean="0">
                <a:solidFill>
                  <a:schemeClr val="accent1"/>
                </a:solidFill>
              </a:rPr>
              <a:t>介绍</a:t>
            </a:r>
            <a:endParaRPr lang="da-DK" altLang="zh-CN" dirty="0">
              <a:solidFill>
                <a:schemeClr val="accent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与</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SVN</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025242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4"/>
            </a:pPr>
            <a:r>
              <a:rPr lang="en-US" altLang="zh-CN" sz="2000" kern="0" dirty="0" err="1" smtClean="0"/>
              <a:t>Git</a:t>
            </a:r>
            <a:r>
              <a:rPr lang="zh-CN" altLang="en-US" sz="2000" kern="0" dirty="0" smtClean="0"/>
              <a:t>内容完整性优于</a:t>
            </a:r>
            <a:r>
              <a:rPr lang="en-US" altLang="zh-CN" sz="2000" kern="0" dirty="0" smtClean="0"/>
              <a:t>SVN</a:t>
            </a:r>
          </a:p>
          <a:p>
            <a:pPr marL="0" indent="0">
              <a:lnSpc>
                <a:spcPct val="150000"/>
              </a:lnSpc>
              <a:spcBef>
                <a:spcPts val="0"/>
              </a:spcBef>
              <a:buNone/>
            </a:pPr>
            <a:r>
              <a:rPr lang="en-US" altLang="zh-CN" sz="1600" b="0" dirty="0"/>
              <a:t>GIT</a:t>
            </a:r>
            <a:r>
              <a:rPr lang="zh-CN" altLang="en-US" sz="1600" b="0" dirty="0"/>
              <a:t>的内容存储使用的是</a:t>
            </a:r>
            <a:r>
              <a:rPr lang="en-US" altLang="zh-CN" sz="1600" b="0" dirty="0"/>
              <a:t>SHA-1</a:t>
            </a:r>
            <a:r>
              <a:rPr lang="zh-CN" altLang="en-US" sz="1600" b="0" dirty="0"/>
              <a:t>哈希算法。这能确保代码内容的完整性，确保在遇到磁盘故障和网络问题</a:t>
            </a:r>
            <a:r>
              <a:rPr lang="zh-CN" altLang="en-US" sz="1600" b="0" dirty="0" smtClean="0"/>
              <a:t>时，降低</a:t>
            </a:r>
            <a:r>
              <a:rPr lang="zh-CN" altLang="en-US" sz="1600" b="0" dirty="0"/>
              <a:t>对版本库的破坏。</a:t>
            </a:r>
            <a:endParaRPr lang="en-US" altLang="zh-CN" sz="1600" kern="0" dirty="0" smtClean="0"/>
          </a:p>
        </p:txBody>
      </p:sp>
      <p:sp>
        <p:nvSpPr>
          <p:cNvPr id="8" name="内容占位符 2"/>
          <p:cNvSpPr txBox="1">
            <a:spLocks/>
          </p:cNvSpPr>
          <p:nvPr/>
        </p:nvSpPr>
        <p:spPr bwMode="auto">
          <a:xfrm>
            <a:off x="464477" y="2785492"/>
            <a:ext cx="8234363"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5"/>
            </a:pPr>
            <a:r>
              <a:rPr lang="zh-CN" altLang="en-US" sz="2000" kern="0" dirty="0" smtClean="0"/>
              <a:t>其他区别：</a:t>
            </a:r>
            <a:endParaRPr lang="en-US" altLang="zh-CN" sz="2000" kern="0" dirty="0" smtClean="0"/>
          </a:p>
          <a:p>
            <a:pPr marL="0" indent="0">
              <a:lnSpc>
                <a:spcPct val="150000"/>
              </a:lnSpc>
              <a:spcBef>
                <a:spcPts val="0"/>
              </a:spcBef>
              <a:buNone/>
            </a:pPr>
            <a:r>
              <a:rPr lang="en-US" altLang="zh-CN" sz="1600" b="0" dirty="0" err="1"/>
              <a:t>Git</a:t>
            </a:r>
            <a:r>
              <a:rPr lang="zh-CN" altLang="en-US" sz="1600" b="0" dirty="0"/>
              <a:t>把内容按元数据方式存储，而</a:t>
            </a:r>
            <a:r>
              <a:rPr lang="en-US" altLang="zh-CN" sz="1600" b="0" dirty="0"/>
              <a:t>SVN</a:t>
            </a:r>
            <a:r>
              <a:rPr lang="zh-CN" altLang="en-US" sz="1600" b="0" dirty="0"/>
              <a:t>是按</a:t>
            </a:r>
            <a:r>
              <a:rPr lang="zh-CN" altLang="en-US" sz="1600" b="0" dirty="0" smtClean="0"/>
              <a:t>文件</a:t>
            </a:r>
            <a:r>
              <a:rPr lang="zh-CN" altLang="en-US" sz="1600" kern="0" dirty="0" smtClean="0"/>
              <a:t>；</a:t>
            </a:r>
            <a:endParaRPr lang="en-US" altLang="zh-CN" sz="1600" kern="0" dirty="0" smtClean="0"/>
          </a:p>
          <a:p>
            <a:pPr marL="0" indent="0">
              <a:lnSpc>
                <a:spcPct val="150000"/>
              </a:lnSpc>
              <a:spcBef>
                <a:spcPts val="0"/>
              </a:spcBef>
              <a:buNone/>
            </a:pPr>
            <a:r>
              <a:rPr lang="en-US" altLang="zh-CN" sz="1600" b="0" dirty="0" err="1"/>
              <a:t>Git</a:t>
            </a:r>
            <a:r>
              <a:rPr lang="zh-CN" altLang="en-US" sz="1600" b="0" dirty="0"/>
              <a:t>没有一个全局版本号，而</a:t>
            </a:r>
            <a:r>
              <a:rPr lang="en-US" altLang="zh-CN" sz="1600" b="0" dirty="0"/>
              <a:t>SVN</a:t>
            </a:r>
            <a:r>
              <a:rPr lang="zh-CN" altLang="en-US" sz="1600" b="0" dirty="0" smtClean="0"/>
              <a:t>有；</a:t>
            </a:r>
          </a:p>
          <a:p>
            <a:pPr marL="0" indent="0">
              <a:lnSpc>
                <a:spcPct val="150000"/>
              </a:lnSpc>
              <a:spcBef>
                <a:spcPts val="0"/>
              </a:spcBef>
              <a:buNone/>
            </a:pPr>
            <a:r>
              <a:rPr lang="en-US" altLang="zh-CN" sz="1600" b="0" dirty="0" err="1" smtClean="0"/>
              <a:t>Git</a:t>
            </a:r>
            <a:r>
              <a:rPr lang="zh-CN" altLang="en-US" sz="1600" b="0" dirty="0" smtClean="0"/>
              <a:t>基于版本库授权，一经授权即可获取整个版本库的文件，而</a:t>
            </a:r>
            <a:r>
              <a:rPr lang="en-US" altLang="zh-CN" sz="1600" b="0" dirty="0" smtClean="0"/>
              <a:t>SVN</a:t>
            </a:r>
            <a:r>
              <a:rPr lang="zh-CN" altLang="en-US" sz="1600" b="0" dirty="0" smtClean="0"/>
              <a:t>则更灵活，可按文件目录授权，子目录默认继承父目录的权限。</a:t>
            </a:r>
            <a:endParaRPr lang="en-US" altLang="zh-CN" sz="1600" b="0" dirty="0" smtClean="0"/>
          </a:p>
        </p:txBody>
      </p:sp>
    </p:spTree>
    <p:extLst>
      <p:ext uri="{BB962C8B-B14F-4D97-AF65-F5344CB8AC3E}">
        <p14:creationId xmlns:p14="http://schemas.microsoft.com/office/powerpoint/2010/main" val="114910228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err="1" smtClean="0"/>
              <a:t>Git</a:t>
            </a:r>
            <a:r>
              <a:rPr lang="zh-CN" altLang="en-US" sz="2000" kern="0" dirty="0" smtClean="0"/>
              <a:t>的适用场景：</a:t>
            </a:r>
            <a:endParaRPr lang="en-US" altLang="zh-CN" sz="2000" kern="0" dirty="0" smtClean="0"/>
          </a:p>
          <a:p>
            <a:pPr marL="0" indent="0">
              <a:lnSpc>
                <a:spcPct val="150000"/>
              </a:lnSpc>
              <a:buNone/>
            </a:pPr>
            <a:r>
              <a:rPr lang="zh-CN" altLang="en-US" sz="1600" b="0" kern="0" dirty="0" smtClean="0"/>
              <a:t>分布式开发，参与人数非常非常多的项目，尤其是开源项目</a:t>
            </a:r>
          </a:p>
          <a:p>
            <a:pPr marL="0" indent="0">
              <a:lnSpc>
                <a:spcPct val="150000"/>
              </a:lnSpc>
              <a:buNone/>
            </a:pPr>
            <a:r>
              <a:rPr lang="zh-CN" altLang="en-US" sz="1600" b="0" kern="0" dirty="0" smtClean="0"/>
              <a:t>离线工作，或者网络条件较差</a:t>
            </a:r>
          </a:p>
          <a:p>
            <a:pPr marL="0" indent="0">
              <a:lnSpc>
                <a:spcPct val="150000"/>
              </a:lnSpc>
              <a:buNone/>
            </a:pPr>
            <a:r>
              <a:rPr lang="zh-CN" altLang="en-US" sz="1600" b="0" kern="0" dirty="0" smtClean="0"/>
              <a:t>项目文件不细分权限</a:t>
            </a:r>
          </a:p>
          <a:p>
            <a:pPr marL="0" indent="0">
              <a:lnSpc>
                <a:spcPct val="150000"/>
              </a:lnSpc>
              <a:buNone/>
            </a:pPr>
            <a:r>
              <a:rPr lang="zh-CN" altLang="en-US" sz="1600" b="0" kern="0" dirty="0" smtClean="0"/>
              <a:t>多分支版本控制</a:t>
            </a:r>
          </a:p>
          <a:p>
            <a:pPr marL="0" indent="0">
              <a:lnSpc>
                <a:spcPct val="150000"/>
              </a:lnSpc>
              <a:buNone/>
            </a:pPr>
            <a:r>
              <a:rPr lang="zh-CN" altLang="en-US" sz="1600" b="0" kern="0" dirty="0" smtClean="0"/>
              <a:t>项目数据量较小</a:t>
            </a:r>
            <a:endParaRPr lang="zh-CN" altLang="en-US" sz="1600" b="0" kern="0" dirty="0"/>
          </a:p>
        </p:txBody>
      </p:sp>
    </p:spTree>
    <p:extLst>
      <p:ext uri="{BB962C8B-B14F-4D97-AF65-F5344CB8AC3E}">
        <p14:creationId xmlns:p14="http://schemas.microsoft.com/office/powerpoint/2010/main" val="83075843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bwMode="auto">
          <a:xfrm>
            <a:off x="464476" y="791264"/>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SVN</a:t>
            </a:r>
            <a:r>
              <a:rPr lang="zh-CN" altLang="en-US" sz="2000" kern="0" dirty="0" smtClean="0"/>
              <a:t>的适用场景：</a:t>
            </a:r>
          </a:p>
          <a:p>
            <a:pPr marL="0" indent="0">
              <a:lnSpc>
                <a:spcPct val="150000"/>
              </a:lnSpc>
              <a:buNone/>
            </a:pPr>
            <a:r>
              <a:rPr lang="zh-CN" altLang="en-US" sz="1600" b="0" dirty="0" smtClean="0"/>
              <a:t>适合人数不多的项目开发，低频提交，中央服务器压力较小</a:t>
            </a:r>
          </a:p>
          <a:p>
            <a:pPr marL="0" indent="0">
              <a:lnSpc>
                <a:spcPct val="150000"/>
              </a:lnSpc>
              <a:buNone/>
            </a:pPr>
            <a:r>
              <a:rPr lang="zh-CN" altLang="en-US" sz="1600" b="0" dirty="0" smtClean="0"/>
              <a:t>项目对数据安全性要求更高，可按目录细分权限</a:t>
            </a:r>
            <a:endParaRPr lang="en-US" altLang="zh-CN" sz="1600" kern="0" dirty="0" smtClean="0"/>
          </a:p>
          <a:p>
            <a:pPr marL="0" indent="0">
              <a:lnSpc>
                <a:spcPct val="150000"/>
              </a:lnSpc>
              <a:buNone/>
            </a:pPr>
            <a:r>
              <a:rPr lang="zh-CN" altLang="en-US" sz="1600" b="0" dirty="0" smtClean="0"/>
              <a:t>更平民化，</a:t>
            </a:r>
            <a:r>
              <a:rPr lang="en-US" altLang="zh-CN" sz="1600" b="0" dirty="0" smtClean="0"/>
              <a:t>SVN</a:t>
            </a:r>
            <a:r>
              <a:rPr lang="zh-CN" altLang="en-US" sz="1600" b="0" dirty="0" smtClean="0"/>
              <a:t>的设计逻辑更符合一般人的思维习惯</a:t>
            </a:r>
          </a:p>
          <a:p>
            <a:pPr marL="0" indent="0">
              <a:lnSpc>
                <a:spcPct val="150000"/>
              </a:lnSpc>
              <a:buNone/>
            </a:pPr>
            <a:r>
              <a:rPr lang="zh-CN" altLang="en-US" sz="1600" b="0" dirty="0" smtClean="0"/>
              <a:t>数据量巨大（</a:t>
            </a:r>
            <a:r>
              <a:rPr lang="en-US" altLang="zh-CN" sz="1600" b="0" dirty="0" smtClean="0"/>
              <a:t>10G</a:t>
            </a:r>
            <a:r>
              <a:rPr lang="zh-CN" altLang="en-US" sz="1600" b="0" dirty="0" smtClean="0"/>
              <a:t>以上），内容大多数是较大的二进制文件，例如图片视频</a:t>
            </a:r>
            <a:endParaRPr lang="en-US" altLang="zh-CN" sz="1600" b="0" dirty="0" smtClean="0"/>
          </a:p>
          <a:p>
            <a:pPr marL="0" indent="0">
              <a:lnSpc>
                <a:spcPct val="150000"/>
              </a:lnSpc>
              <a:buNone/>
            </a:pPr>
            <a:r>
              <a:rPr lang="zh-CN" altLang="en-US" sz="1600" b="0" dirty="0" smtClean="0"/>
              <a:t>需要悲观</a:t>
            </a:r>
            <a:r>
              <a:rPr lang="zh-CN" altLang="en-US" sz="1600" b="0" dirty="0"/>
              <a:t>锁</a:t>
            </a:r>
            <a:endParaRPr lang="en-US" altLang="zh-CN" sz="1600" b="0" dirty="0" smtClean="0"/>
          </a:p>
        </p:txBody>
      </p:sp>
      <p:sp>
        <p:nvSpPr>
          <p:cNvPr id="2" name="文本框 1"/>
          <p:cNvSpPr txBox="1"/>
          <p:nvPr/>
        </p:nvSpPr>
        <p:spPr>
          <a:xfrm>
            <a:off x="464476" y="4081636"/>
            <a:ext cx="5752216" cy="1323439"/>
          </a:xfrm>
          <a:prstGeom prst="rect">
            <a:avLst/>
          </a:prstGeom>
          <a:noFill/>
        </p:spPr>
        <p:txBody>
          <a:bodyPr wrap="none" rtlCol="0">
            <a:spAutoFit/>
          </a:bodyPr>
          <a:lstStyle/>
          <a:p>
            <a:r>
              <a:rPr kumimoji="1" lang="zh-CN" altLang="en-US" b="0" dirty="0" smtClean="0">
                <a:solidFill>
                  <a:schemeClr val="tx1"/>
                </a:solidFill>
                <a:latin typeface="Microsoft YaHei" charset="0"/>
                <a:ea typeface="Microsoft YaHei" charset="0"/>
                <a:cs typeface="Microsoft YaHei" charset="0"/>
              </a:rPr>
              <a:t>参考链接：</a:t>
            </a:r>
          </a:p>
          <a:p>
            <a:r>
              <a:rPr kumimoji="1" lang="en-US" altLang="zh-CN" b="0" dirty="0" smtClean="0">
                <a:solidFill>
                  <a:schemeClr val="tx1"/>
                </a:solidFill>
                <a:latin typeface="Microsoft YaHei" charset="0"/>
                <a:ea typeface="Microsoft YaHei" charset="0"/>
                <a:cs typeface="Microsoft YaHei" charset="0"/>
                <a:hlinkClick r:id="rId3"/>
              </a:rPr>
              <a:t>https</a:t>
            </a:r>
            <a:r>
              <a:rPr kumimoji="1" lang="en-US" altLang="zh-CN" b="0" dirty="0">
                <a:solidFill>
                  <a:schemeClr val="tx1"/>
                </a:solidFill>
                <a:latin typeface="Microsoft YaHei" charset="0"/>
                <a:ea typeface="Microsoft YaHei" charset="0"/>
                <a:cs typeface="Microsoft YaHei" charset="0"/>
                <a:hlinkClick r:id="rId3"/>
              </a:rPr>
              <a:t>://</a:t>
            </a:r>
            <a:r>
              <a:rPr kumimoji="1" lang="en-US" altLang="zh-CN" b="0" dirty="0" smtClean="0">
                <a:solidFill>
                  <a:schemeClr val="tx1"/>
                </a:solidFill>
                <a:latin typeface="Microsoft YaHei" charset="0"/>
                <a:ea typeface="Microsoft YaHei" charset="0"/>
                <a:cs typeface="Microsoft YaHei" charset="0"/>
                <a:hlinkClick r:id="rId3"/>
              </a:rPr>
              <a:t>www.cnblogs.com/Sungeek/p/9152223.html#sg2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4"/>
              </a:rPr>
              <a:t>https://</a:t>
            </a:r>
            <a:r>
              <a:rPr kumimoji="1" lang="en-US" altLang="zh-CN" b="0" dirty="0" smtClean="0">
                <a:solidFill>
                  <a:schemeClr val="tx1"/>
                </a:solidFill>
                <a:latin typeface="Microsoft YaHei" charset="0"/>
                <a:ea typeface="Microsoft YaHei" charset="0"/>
                <a:cs typeface="Microsoft YaHei" charset="0"/>
                <a:hlinkClick r:id="rId4"/>
              </a:rPr>
              <a:t>www.v2ex.com/amp/t/432187/2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5"/>
              </a:rPr>
              <a:t>https://</a:t>
            </a:r>
            <a:r>
              <a:rPr kumimoji="1" lang="en-US" altLang="zh-CN" b="0" dirty="0" smtClean="0">
                <a:solidFill>
                  <a:schemeClr val="tx1"/>
                </a:solidFill>
                <a:latin typeface="Microsoft YaHei" charset="0"/>
                <a:ea typeface="Microsoft YaHei" charset="0"/>
                <a:cs typeface="Microsoft YaHei" charset="0"/>
                <a:hlinkClick r:id="rId5"/>
              </a:rPr>
              <a:t>www.cnblogs.com/kevingrace/p/5904595.html</a:t>
            </a:r>
            <a:endParaRPr kumimoji="1" lang="zh-CN" altLang="en-US" b="0" smtClean="0">
              <a:solidFill>
                <a:schemeClr val="tx1"/>
              </a:solidFill>
              <a:latin typeface="Microsoft YaHei" charset="0"/>
              <a:ea typeface="Microsoft YaHei" charset="0"/>
              <a:cs typeface="Microsoft YaHei" charset="0"/>
            </a:endParaRPr>
          </a:p>
          <a:p>
            <a:endParaRPr kumimoji="1" lang="zh-CN" altLang="en-US" b="0" dirty="0" smtClean="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22905891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基础</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83918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：工作区，</a:t>
            </a:r>
            <a:r>
              <a:rPr lang="zh-CN" altLang="en-US" sz="1600" dirty="0"/>
              <a:t>暂</a:t>
            </a:r>
            <a:r>
              <a:rPr lang="zh-CN" altLang="en-US" sz="1600" dirty="0" smtClean="0"/>
              <a:t>存</a:t>
            </a:r>
            <a:r>
              <a:rPr lang="zh-CN" altLang="en-US" sz="1600" dirty="0"/>
              <a:t>区</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2000" kern="0" dirty="0" smtClean="0"/>
              <a:t>三个工作区域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11943"/>
            <a:ext cx="3954178" cy="3637845"/>
          </a:xfrm>
          <a:prstGeom prst="rect">
            <a:avLst/>
          </a:prstGeom>
          <a:noFill/>
          <a:extLst>
            <a:ext uri="{909E8E84-426E-40DD-AFC4-6F175D3DCCD1}">
              <a14:hiddenFill xmlns:a14="http://schemas.microsoft.com/office/drawing/2010/main">
                <a:solidFill>
                  <a:srgbClr val="FFFFFF"/>
                </a:solidFill>
              </a14:hiddenFill>
            </a:ext>
          </a:extLst>
        </p:spPr>
      </p:pic>
      <p:sp>
        <p:nvSpPr>
          <p:cNvPr id="15" name="内容占位符 2"/>
          <p:cNvSpPr txBox="1">
            <a:spLocks/>
          </p:cNvSpPr>
          <p:nvPr/>
        </p:nvSpPr>
        <p:spPr bwMode="auto">
          <a:xfrm>
            <a:off x="4640739" y="1947297"/>
            <a:ext cx="4288982" cy="350249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en-US" altLang="zh-CN" sz="1600" kern="0" dirty="0" err="1" smtClean="0"/>
              <a:t>Git</a:t>
            </a:r>
            <a:r>
              <a:rPr lang="zh-CN" altLang="en-US" sz="1600" kern="0" dirty="0" smtClean="0"/>
              <a:t>目录（版本库）</a:t>
            </a:r>
            <a:r>
              <a:rPr lang="zh-CN" altLang="en-US" sz="1600" b="0" kern="0" dirty="0" smtClean="0"/>
              <a:t>：项目目录下的一个隐藏目录</a:t>
            </a:r>
            <a:r>
              <a:rPr lang="en-US" altLang="zh-CN" sz="1600" b="0" kern="0" dirty="0" smtClean="0">
                <a:solidFill>
                  <a:srgbClr val="FF0000"/>
                </a:solidFill>
              </a:rPr>
              <a:t>.</a:t>
            </a:r>
            <a:r>
              <a:rPr lang="en-US" altLang="zh-CN" sz="1600" b="0" kern="0" dirty="0" err="1" smtClean="0">
                <a:solidFill>
                  <a:srgbClr val="FF0000"/>
                </a:solidFill>
              </a:rPr>
              <a:t>git</a:t>
            </a:r>
            <a:r>
              <a:rPr lang="zh-CN" altLang="en-US" sz="1600" b="0" kern="0" dirty="0" smtClean="0"/>
              <a:t>，</a:t>
            </a:r>
            <a:r>
              <a:rPr lang="zh-CN" altLang="en-US" sz="1600" b="0" dirty="0"/>
              <a:t>它是 </a:t>
            </a:r>
            <a:r>
              <a:rPr lang="en-US" altLang="zh-CN" sz="1600" b="0" dirty="0" err="1"/>
              <a:t>Git</a:t>
            </a:r>
            <a:r>
              <a:rPr lang="en-US" altLang="zh-CN" sz="1600" b="0" dirty="0"/>
              <a:t> </a:t>
            </a:r>
            <a:r>
              <a:rPr lang="zh-CN" altLang="en-US" sz="1600" b="0" dirty="0"/>
              <a:t>用来保存元数据和对象数据库的</a:t>
            </a:r>
            <a:r>
              <a:rPr lang="zh-CN" altLang="en-US" sz="1600" b="0" dirty="0" smtClean="0"/>
              <a:t>地方（</a:t>
            </a:r>
            <a:r>
              <a:rPr lang="zh-CN" altLang="en-US" sz="1600" b="0" dirty="0" smtClean="0">
                <a:solidFill>
                  <a:srgbClr val="0070C0"/>
                </a:solidFill>
              </a:rPr>
              <a:t>蓝色框</a:t>
            </a:r>
            <a:r>
              <a:rPr lang="zh-CN" altLang="en-US" sz="1600" b="0" dirty="0" smtClean="0"/>
              <a:t>）。非常重要。这里指的是储存其中的版本库。</a:t>
            </a:r>
            <a:endParaRPr lang="en-US" altLang="zh-CN" sz="1600" b="0" dirty="0" smtClean="0"/>
          </a:p>
          <a:p>
            <a:pPr>
              <a:lnSpc>
                <a:spcPct val="150000"/>
              </a:lnSpc>
            </a:pPr>
            <a:r>
              <a:rPr lang="zh-CN" altLang="en-US" sz="1600" kern="0" dirty="0" smtClean="0"/>
              <a:t>工作目录</a:t>
            </a:r>
            <a:r>
              <a:rPr lang="zh-CN" altLang="en-US" sz="1600" b="0" kern="0" dirty="0" smtClean="0"/>
              <a:t>：</a:t>
            </a:r>
            <a:r>
              <a:rPr lang="zh-CN" altLang="en-US" sz="1600" b="0" kern="0" dirty="0"/>
              <a:t>从项目中取出某个版本的所有文件和目录，用以开始后续工作的叫做工作目录</a:t>
            </a:r>
            <a:r>
              <a:rPr lang="zh-CN" altLang="en-US" sz="1600" b="0" kern="0" dirty="0" smtClean="0"/>
              <a:t>。</a:t>
            </a:r>
            <a:endParaRPr lang="en-US" altLang="zh-CN" sz="1600" b="0" kern="0" dirty="0" smtClean="0"/>
          </a:p>
          <a:p>
            <a:pPr>
              <a:lnSpc>
                <a:spcPct val="150000"/>
              </a:lnSpc>
            </a:pPr>
            <a:r>
              <a:rPr lang="zh-CN" altLang="en-US" sz="1600" kern="0" dirty="0"/>
              <a:t>暂</a:t>
            </a:r>
            <a:r>
              <a:rPr lang="zh-CN" altLang="en-US" sz="1600" kern="0" dirty="0" smtClean="0"/>
              <a:t>存区域</a:t>
            </a:r>
            <a:r>
              <a:rPr lang="zh-CN" altLang="en-US" sz="1600" b="0" kern="0" dirty="0" smtClean="0"/>
              <a:t>：</a:t>
            </a:r>
            <a:r>
              <a:rPr lang="zh-CN" altLang="en-US" sz="1600" b="0" dirty="0"/>
              <a:t>暂存</a:t>
            </a:r>
            <a:r>
              <a:rPr lang="zh-CN" altLang="en-US" sz="1600" b="0" dirty="0" smtClean="0"/>
              <a:t>区域是</a:t>
            </a:r>
            <a:r>
              <a:rPr lang="zh-CN" altLang="en-US" sz="1600" b="0" dirty="0"/>
              <a:t>个简单的文件，一般都放在 </a:t>
            </a:r>
            <a:r>
              <a:rPr lang="en-US" altLang="zh-CN" sz="1600" b="0" dirty="0" err="1"/>
              <a:t>Git</a:t>
            </a:r>
            <a:r>
              <a:rPr lang="en-US" altLang="zh-CN" sz="1600" b="0" dirty="0"/>
              <a:t> </a:t>
            </a:r>
            <a:r>
              <a:rPr lang="zh-CN" altLang="en-US" sz="1600" b="0" dirty="0"/>
              <a:t>目录中</a:t>
            </a:r>
            <a:endParaRPr lang="en-US" altLang="zh-CN" sz="1600" b="0" kern="0" dirty="0" smtClean="0"/>
          </a:p>
        </p:txBody>
      </p:sp>
      <p:sp>
        <p:nvSpPr>
          <p:cNvPr id="2" name="圆角矩形 1"/>
          <p:cNvSpPr/>
          <p:nvPr/>
        </p:nvSpPr>
        <p:spPr>
          <a:xfrm>
            <a:off x="1694747" y="2137420"/>
            <a:ext cx="2736304" cy="720080"/>
          </a:xfrm>
          <a:prstGeom prst="roundRect">
            <a:avLst/>
          </a:prstGeom>
          <a:noFill/>
          <a:ln w="25400">
            <a:solidFill>
              <a:srgbClr val="0070C0"/>
            </a:solidFill>
          </a:ln>
        </p:spPr>
        <p:style>
          <a:lnRef idx="1">
            <a:schemeClr val="accent1"/>
          </a:lnRef>
          <a:fillRef idx="1001">
            <a:schemeClr val="l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6467220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工作区（</a:t>
            </a:r>
            <a:r>
              <a:rPr lang="en-US" altLang="zh-CN" sz="2000" kern="0" dirty="0" smtClean="0"/>
              <a:t>working directory</a:t>
            </a:r>
            <a:r>
              <a:rPr lang="zh-CN" altLang="en-US" sz="2000" kern="0" dirty="0" smtClean="0"/>
              <a:t>）</a:t>
            </a:r>
            <a:endParaRPr lang="en-US" altLang="zh-CN" sz="2000" kern="0" dirty="0" smtClean="0"/>
          </a:p>
          <a:p>
            <a:pPr marL="0" indent="0">
              <a:lnSpc>
                <a:spcPct val="150000"/>
              </a:lnSpc>
              <a:spcBef>
                <a:spcPts val="0"/>
              </a:spcBef>
              <a:buNone/>
            </a:pPr>
            <a:r>
              <a:rPr lang="zh-CN" altLang="en-US" sz="1600" b="0" dirty="0"/>
              <a:t>就是你在电脑里能看到的目录，</a:t>
            </a:r>
            <a:r>
              <a:rPr lang="zh-CN" altLang="en-US" sz="1600" b="0" dirty="0" smtClean="0"/>
              <a:t>比如：</a:t>
            </a:r>
            <a:endParaRPr lang="zh-CN" altLang="en-US" sz="1600" b="0" kern="0" dirty="0"/>
          </a:p>
        </p:txBody>
      </p:sp>
      <p:pic>
        <p:nvPicPr>
          <p:cNvPr id="1026" name="Picture 2" descr="working-d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868" y="1870415"/>
            <a:ext cx="59245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146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a:t>暂存</a:t>
            </a:r>
            <a:r>
              <a:rPr lang="zh-CN" altLang="en-US" sz="2000" kern="0" dirty="0" smtClean="0"/>
              <a:t>区（</a:t>
            </a:r>
            <a:r>
              <a:rPr lang="en-US" altLang="zh-CN" sz="2000" kern="0" dirty="0" smtClean="0"/>
              <a:t>staging area</a:t>
            </a:r>
            <a:r>
              <a:rPr lang="zh-CN" altLang="en-US" sz="2000" kern="0" dirty="0" smtClean="0"/>
              <a:t>）与版本库（</a:t>
            </a:r>
            <a:r>
              <a:rPr lang="en-US" altLang="zh-CN" sz="2000" kern="0" dirty="0" smtClean="0"/>
              <a:t>repository</a:t>
            </a:r>
            <a:r>
              <a:rPr lang="zh-CN" altLang="en-US" sz="2000" kern="0" dirty="0" smtClean="0"/>
              <a:t>）</a:t>
            </a:r>
            <a:endParaRPr lang="en-US" altLang="zh-CN" sz="2000" kern="0" dirty="0" smtClean="0"/>
          </a:p>
          <a:p>
            <a:pPr marL="0" indent="0">
              <a:lnSpc>
                <a:spcPct val="150000"/>
              </a:lnSpc>
              <a:spcBef>
                <a:spcPts val="0"/>
              </a:spcBef>
              <a:buNone/>
            </a:pPr>
            <a:r>
              <a:rPr lang="en-US" altLang="zh-CN" sz="1600" b="0" dirty="0" err="1" smtClean="0"/>
              <a:t>Git</a:t>
            </a:r>
            <a:r>
              <a:rPr lang="zh-CN" altLang="en-US" sz="1600" b="0" dirty="0" smtClean="0"/>
              <a:t>目录里存了很多东西，其中就包括暂存区和版本库。版本库中有</a:t>
            </a:r>
            <a:r>
              <a:rPr lang="en-US" altLang="zh-CN" sz="1600" b="0" dirty="0" err="1" smtClean="0"/>
              <a:t>Git</a:t>
            </a:r>
            <a:r>
              <a:rPr lang="zh-CN" altLang="en-US" sz="1600" b="0" dirty="0" smtClean="0"/>
              <a:t>创建的第一个分支</a:t>
            </a:r>
            <a:r>
              <a:rPr lang="en-US" altLang="zh-CN" sz="1600" b="0" dirty="0" smtClean="0">
                <a:solidFill>
                  <a:srgbClr val="FF0000"/>
                </a:solidFill>
              </a:rPr>
              <a:t>master</a:t>
            </a:r>
            <a:r>
              <a:rPr lang="zh-CN" altLang="en-US" sz="1600" b="0" dirty="0" smtClean="0"/>
              <a:t>，以及指向</a:t>
            </a:r>
            <a:r>
              <a:rPr lang="en-US" altLang="zh-CN" sz="1600" b="0" dirty="0" smtClean="0"/>
              <a:t>master</a:t>
            </a:r>
            <a:r>
              <a:rPr lang="zh-CN" altLang="en-US" sz="1600" b="0" dirty="0" smtClean="0"/>
              <a:t>的一个指针叫</a:t>
            </a:r>
            <a:r>
              <a:rPr lang="en-US" altLang="zh-CN" sz="1600" b="0" dirty="0" smtClean="0">
                <a:solidFill>
                  <a:srgbClr val="FF0000"/>
                </a:solidFill>
              </a:rPr>
              <a:t>HEAD</a:t>
            </a:r>
            <a:r>
              <a:rPr lang="zh-CN" altLang="en-US" sz="1600" b="0" dirty="0" smtClean="0"/>
              <a:t>。</a:t>
            </a:r>
            <a:endParaRPr lang="zh-CN" altLang="en-US" sz="1600" b="0" kern="0" dirty="0"/>
          </a:p>
        </p:txBody>
      </p:sp>
      <p:pic>
        <p:nvPicPr>
          <p:cNvPr id="2050" name="Picture 2" descr="git-re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012160" y="2497460"/>
            <a:ext cx="2016224" cy="1815882"/>
          </a:xfrm>
          <a:prstGeom prst="rect">
            <a:avLst/>
          </a:prstGeom>
          <a:noFill/>
        </p:spPr>
        <p:txBody>
          <a:bodyPr wrap="square" rtlCol="0">
            <a:spAutoFit/>
          </a:bodyPr>
          <a:lstStyle/>
          <a:p>
            <a:r>
              <a:rPr lang="zh-CN" altLang="en-US" b="0" dirty="0" smtClean="0">
                <a:solidFill>
                  <a:schemeClr val="tx1"/>
                </a:solidFill>
                <a:latin typeface="微软雅黑" panose="020B0503020204020204" pitchFamily="34" charset="-122"/>
                <a:ea typeface="微软雅黑" panose="020B0503020204020204" pitchFamily="34" charset="-122"/>
              </a:rPr>
              <a:t>左图中的“版本库”，在实际项目目录中，应该是指</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目录，即</a:t>
            </a:r>
            <a:r>
              <a:rPr lang="en-US" altLang="zh-CN" b="0" dirty="0" smtClean="0">
                <a:solidFill>
                  <a:schemeClr val="tx1"/>
                </a:solidFill>
                <a:latin typeface="微软雅黑" panose="020B0503020204020204" pitchFamily="34" charset="-122"/>
                <a:ea typeface="微软雅黑" panose="020B0503020204020204" pitchFamily="34" charset="-122"/>
              </a:rPr>
              <a:t>.</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分支和</a:t>
            </a:r>
            <a:r>
              <a:rPr lang="en-US" altLang="zh-CN" b="0" dirty="0" smtClean="0">
                <a:solidFill>
                  <a:schemeClr val="tx1"/>
                </a:solidFill>
                <a:latin typeface="微软雅黑" panose="020B0503020204020204" pitchFamily="34" charset="-122"/>
                <a:ea typeface="微软雅黑" panose="020B0503020204020204" pitchFamily="34" charset="-122"/>
              </a:rPr>
              <a:t>HEAD</a:t>
            </a:r>
            <a:r>
              <a:rPr lang="zh-CN" altLang="en-US" b="0" dirty="0" smtClean="0">
                <a:solidFill>
                  <a:schemeClr val="tx1"/>
                </a:solidFill>
                <a:latin typeface="微软雅黑" panose="020B0503020204020204" pitchFamily="34" charset="-122"/>
                <a:ea typeface="微软雅黑" panose="020B0503020204020204" pitchFamily="34" charset="-122"/>
              </a:rPr>
              <a:t>概念在后面解释。</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604220"/>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28034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smtClean="0"/>
              <a:t>在</a:t>
            </a:r>
            <a:r>
              <a:rPr lang="en-US" altLang="zh-CN" sz="1600" b="0" dirty="0" err="1" smtClean="0"/>
              <a:t>Git</a:t>
            </a:r>
            <a:r>
              <a:rPr lang="zh-CN" altLang="en-US" sz="1600" b="0" dirty="0" smtClean="0"/>
              <a:t>中，把文件版本</a:t>
            </a:r>
            <a:r>
              <a:rPr lang="zh-CN" altLang="en-US" sz="1600" b="0" dirty="0"/>
              <a:t>库</a:t>
            </a:r>
            <a:r>
              <a:rPr lang="zh-CN" altLang="en-US" sz="1600" b="0" dirty="0" smtClean="0"/>
              <a:t>里提交的</a:t>
            </a:r>
            <a:r>
              <a:rPr lang="zh-CN" altLang="en-US" sz="1600" b="0" dirty="0"/>
              <a:t>时候，是分两步执行的</a:t>
            </a:r>
            <a:r>
              <a:rPr lang="zh-CN" altLang="en-US" sz="1600" b="0" dirty="0" smtClean="0"/>
              <a:t>：</a:t>
            </a:r>
            <a:endParaRPr lang="en-US" altLang="zh-CN" sz="1600" b="0" dirty="0" smtClean="0"/>
          </a:p>
          <a:p>
            <a:pPr marL="0" indent="0">
              <a:lnSpc>
                <a:spcPct val="150000"/>
              </a:lnSpc>
              <a:spcBef>
                <a:spcPts val="0"/>
              </a:spcBef>
              <a:buNone/>
            </a:pPr>
            <a:r>
              <a:rPr lang="zh-CN" altLang="en-US" sz="1600" b="0" kern="0" dirty="0"/>
              <a:t>第一步是用</a:t>
            </a:r>
            <a:r>
              <a:rPr lang="en-US" altLang="zh-CN" sz="1600" b="0" kern="0" dirty="0" err="1">
                <a:solidFill>
                  <a:srgbClr val="FF0000"/>
                </a:solidFill>
              </a:rPr>
              <a:t>git</a:t>
            </a:r>
            <a:r>
              <a:rPr lang="en-US" altLang="zh-CN" sz="1600" b="0" kern="0" dirty="0">
                <a:solidFill>
                  <a:srgbClr val="FF0000"/>
                </a:solidFill>
              </a:rPr>
              <a:t> add</a:t>
            </a:r>
            <a:r>
              <a:rPr lang="zh-CN" altLang="en-US" sz="1600" b="0" kern="0" dirty="0"/>
              <a:t>把文件添加进去，实际上就是把文件修改添加到暂存区；</a:t>
            </a:r>
          </a:p>
        </p:txBody>
      </p:sp>
      <p:pic>
        <p:nvPicPr>
          <p:cNvPr id="3076" name="Picture 4" descr="git-s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433"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30807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a:t>第二步是用</a:t>
            </a:r>
            <a:r>
              <a:rPr lang="en-US" altLang="zh-CN" sz="1600" b="0" dirty="0" err="1"/>
              <a:t>git</a:t>
            </a:r>
            <a:r>
              <a:rPr lang="en-US" altLang="zh-CN" sz="1600" b="0" dirty="0"/>
              <a:t> commit</a:t>
            </a:r>
            <a:r>
              <a:rPr lang="zh-CN" altLang="en-US" sz="1600" b="0" dirty="0"/>
              <a:t>提交更改，实际上就是把暂存区的所有内容提交到当前分支。</a:t>
            </a:r>
            <a:endParaRPr lang="zh-CN" altLang="en-US" sz="1600" b="0" kern="0" dirty="0"/>
          </a:p>
        </p:txBody>
      </p:sp>
      <p:pic>
        <p:nvPicPr>
          <p:cNvPr id="4099" name="Picture 3" descr="git-stage-after-com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620" y="2425452"/>
            <a:ext cx="44100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50939"/>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06517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1600" b="0" kern="0" dirty="0" smtClean="0"/>
              <a:t>文件的状态变化周期</a:t>
            </a:r>
          </a:p>
          <a:p>
            <a:pPr>
              <a:lnSpc>
                <a:spcPct val="150000"/>
              </a:lnSpc>
              <a:spcBef>
                <a:spcPts val="0"/>
              </a:spcBef>
            </a:pPr>
            <a:r>
              <a:rPr lang="zh-CN" altLang="en-US" sz="1400" b="0" kern="0" dirty="0"/>
              <a:t>工作目录下面的所有文件都不外乎这两种状态</a:t>
            </a:r>
            <a:r>
              <a:rPr lang="zh-CN" altLang="en-US" sz="1400" b="0" kern="0" dirty="0" smtClean="0"/>
              <a:t>：已</a:t>
            </a:r>
            <a:r>
              <a:rPr lang="zh-CN" altLang="en-US" sz="1400" b="0" kern="0" dirty="0"/>
              <a:t>跟踪或未跟踪</a:t>
            </a:r>
            <a:r>
              <a:rPr lang="zh-CN" altLang="en-US" sz="1400" b="0" kern="0" dirty="0" smtClean="0"/>
              <a:t>。</a:t>
            </a:r>
            <a:endParaRPr lang="en-US" altLang="zh-CN" sz="1400" b="0" kern="0" dirty="0" smtClean="0"/>
          </a:p>
          <a:p>
            <a:pPr>
              <a:lnSpc>
                <a:spcPct val="150000"/>
              </a:lnSpc>
              <a:spcBef>
                <a:spcPts val="0"/>
              </a:spcBef>
            </a:pPr>
            <a:r>
              <a:rPr lang="zh-CN" altLang="en-US" sz="1400" b="0" dirty="0"/>
              <a:t>在编辑过某些文件之后，</a:t>
            </a:r>
            <a:r>
              <a:rPr lang="en-US" altLang="zh-CN" sz="1400" b="0" dirty="0" err="1"/>
              <a:t>Git</a:t>
            </a:r>
            <a:r>
              <a:rPr lang="en-US" altLang="zh-CN" sz="1400" b="0" dirty="0"/>
              <a:t> </a:t>
            </a:r>
            <a:r>
              <a:rPr lang="zh-CN" altLang="en-US" sz="1400" b="0" dirty="0"/>
              <a:t>将这些文件标为已修改</a:t>
            </a:r>
            <a:r>
              <a:rPr lang="zh-CN" altLang="en-US" sz="1400" b="0" dirty="0" smtClean="0"/>
              <a:t>。</a:t>
            </a:r>
            <a:endParaRPr lang="en-US" altLang="zh-CN" sz="1400" b="0" dirty="0" smtClean="0"/>
          </a:p>
          <a:p>
            <a:pPr>
              <a:lnSpc>
                <a:spcPct val="150000"/>
              </a:lnSpc>
              <a:spcBef>
                <a:spcPts val="0"/>
              </a:spcBef>
            </a:pPr>
            <a:r>
              <a:rPr lang="zh-CN" altLang="en-US" sz="1400" b="0" dirty="0"/>
              <a:t>把这些修改过的文件放到暂存</a:t>
            </a:r>
            <a:r>
              <a:rPr lang="zh-CN" altLang="en-US" sz="1400" b="0" dirty="0" smtClean="0"/>
              <a:t>区域。</a:t>
            </a:r>
            <a:endParaRPr lang="en-US" altLang="zh-CN" sz="1400" b="0" dirty="0" smtClean="0"/>
          </a:p>
          <a:p>
            <a:pPr>
              <a:lnSpc>
                <a:spcPct val="150000"/>
              </a:lnSpc>
              <a:spcBef>
                <a:spcPts val="0"/>
              </a:spcBef>
            </a:pPr>
            <a:r>
              <a:rPr lang="zh-CN" altLang="en-US" sz="1400" b="0" dirty="0"/>
              <a:t>最后一次性提交所有这些暂存起来的</a:t>
            </a:r>
            <a:r>
              <a:rPr lang="zh-CN" altLang="en-US" sz="1400" b="0" dirty="0" smtClean="0"/>
              <a:t>文件。</a:t>
            </a:r>
            <a:endParaRPr lang="en-US" altLang="zh-CN" sz="1400" b="0" dirty="0" smtClean="0"/>
          </a:p>
          <a:p>
            <a:pPr>
              <a:lnSpc>
                <a:spcPct val="150000"/>
              </a:lnSpc>
              <a:spcBef>
                <a:spcPts val="0"/>
              </a:spcBef>
            </a:pPr>
            <a:r>
              <a:rPr lang="zh-CN" altLang="en-US" sz="1400" b="0" kern="0" dirty="0" smtClean="0"/>
              <a:t>周而复始。</a:t>
            </a:r>
            <a:endParaRPr lang="zh-CN" altLang="en-US" sz="1400" b="0" kern="0" dirty="0"/>
          </a:p>
        </p:txBody>
      </p:sp>
      <p:pic>
        <p:nvPicPr>
          <p:cNvPr id="7172" name="Picture 4" descr="https://git-scm.com/figures/18333fig02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319024"/>
            <a:ext cx="4824536" cy="305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089931"/>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介绍</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467544" y="913284"/>
            <a:ext cx="8234363" cy="638521"/>
          </a:xfrm>
        </p:spPr>
        <p:txBody>
          <a:bodyPr/>
          <a:lstStyle/>
          <a:p>
            <a:pPr marL="0" indent="0">
              <a:lnSpc>
                <a:spcPct val="150000"/>
              </a:lnSpc>
              <a:buNone/>
            </a:pPr>
            <a:r>
              <a:rPr lang="en-US" altLang="zh-CN" sz="1600" dirty="0" err="1"/>
              <a:t>Git</a:t>
            </a:r>
            <a:r>
              <a:rPr lang="zh-CN" altLang="en-US" sz="1600" dirty="0"/>
              <a:t>是目前世界上最先进的</a:t>
            </a:r>
            <a:r>
              <a:rPr lang="zh-CN" altLang="en-US" sz="2000" u="sng" dirty="0">
                <a:solidFill>
                  <a:srgbClr val="00B050"/>
                </a:solidFill>
              </a:rPr>
              <a:t>分布式</a:t>
            </a:r>
            <a:r>
              <a:rPr lang="zh-CN" altLang="en-US" sz="2000" u="sng" dirty="0">
                <a:solidFill>
                  <a:srgbClr val="00B0F0"/>
                </a:solidFill>
              </a:rPr>
              <a:t>版本控制</a:t>
            </a:r>
            <a:r>
              <a:rPr lang="zh-CN" altLang="en-US" sz="1600" dirty="0"/>
              <a:t>系统（没有之一</a:t>
            </a:r>
            <a:r>
              <a:rPr lang="zh-CN" altLang="en-US" sz="1600" dirty="0" smtClean="0"/>
              <a:t>）。</a:t>
            </a:r>
            <a:endParaRPr lang="en-US" altLang="zh-CN" sz="1600" dirty="0" smtClean="0"/>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2050" name="Picture 2" descr="git-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27869"/>
            <a:ext cx="4333875" cy="180975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71228" y="4513684"/>
            <a:ext cx="2208233" cy="584775"/>
          </a:xfrm>
          <a:prstGeom prst="rect">
            <a:avLst/>
          </a:prstGeom>
          <a:noFill/>
        </p:spPr>
        <p:txBody>
          <a:bodyPr wrap="none" rtlCol="0">
            <a:spAutoFit/>
          </a:bodyPr>
          <a:lstStyle/>
          <a:p>
            <a:r>
              <a:rPr lang="en-US" altLang="zh-CN" b="0" dirty="0">
                <a:solidFill>
                  <a:schemeClr val="tx1"/>
                </a:solidFill>
                <a:latin typeface="微软雅黑" panose="020B0503020204020204" pitchFamily="34" charset="-122"/>
                <a:ea typeface="微软雅黑" panose="020B0503020204020204" pitchFamily="34" charset="-122"/>
                <a:hlinkClick r:id="rId4"/>
              </a:rPr>
              <a:t>https://git-scm.com</a:t>
            </a:r>
            <a:r>
              <a:rPr lang="en-US" altLang="zh-CN" b="0" dirty="0" smtClean="0">
                <a:solidFill>
                  <a:schemeClr val="tx1"/>
                </a:solidFill>
                <a:latin typeface="微软雅黑" panose="020B0503020204020204" pitchFamily="34" charset="-122"/>
                <a:ea typeface="微软雅黑" panose="020B0503020204020204" pitchFamily="34" charset="-122"/>
                <a:hlinkClick r:id="rId4"/>
              </a:rPr>
              <a:t>/</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8919637"/>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在工作目录、暂存目录</a:t>
            </a:r>
            <a:r>
              <a:rPr lang="en-US" altLang="zh-CN" sz="1600" b="0" dirty="0"/>
              <a:t>(</a:t>
            </a:r>
            <a:r>
              <a:rPr lang="zh-CN" altLang="en-US" sz="1600" b="0" dirty="0"/>
              <a:t>也叫做索引</a:t>
            </a:r>
            <a:r>
              <a:rPr lang="en-US" altLang="zh-CN" sz="1600" b="0" dirty="0"/>
              <a:t>)</a:t>
            </a:r>
            <a:r>
              <a:rPr lang="zh-CN" altLang="en-US" sz="1600" b="0" dirty="0"/>
              <a:t>和仓库之间复制</a:t>
            </a:r>
            <a:r>
              <a:rPr lang="zh-CN" altLang="en-US" sz="1600" b="0" dirty="0" smtClean="0"/>
              <a:t>文件：</a:t>
            </a:r>
            <a:endParaRPr lang="en-US" altLang="zh-CN" sz="1600" b="0" dirty="0" smtClean="0"/>
          </a:p>
          <a:p>
            <a:pPr>
              <a:lnSpc>
                <a:spcPct val="150000"/>
              </a:lnSpc>
              <a:spcBef>
                <a:spcPts val="0"/>
              </a:spcBef>
            </a:pPr>
            <a:r>
              <a:rPr lang="en-US" altLang="zh-CN" sz="1400" b="0" dirty="0" err="1"/>
              <a:t>git</a:t>
            </a:r>
            <a:r>
              <a:rPr lang="en-US" altLang="zh-CN" sz="1400" b="0" dirty="0"/>
              <a:t> add </a:t>
            </a:r>
            <a:r>
              <a:rPr lang="en-US" altLang="zh-CN" sz="1400" b="0" i="1" dirty="0" smtClean="0"/>
              <a:t>files</a:t>
            </a:r>
            <a:r>
              <a:rPr lang="zh-CN" altLang="en-US" sz="1400" b="0" dirty="0" smtClean="0"/>
              <a:t> 把</a:t>
            </a:r>
            <a:r>
              <a:rPr lang="zh-CN" altLang="en-US" sz="1400" b="0" dirty="0"/>
              <a:t>当前文件放入暂存区域。</a:t>
            </a:r>
          </a:p>
          <a:p>
            <a:pPr>
              <a:lnSpc>
                <a:spcPct val="150000"/>
              </a:lnSpc>
              <a:spcBef>
                <a:spcPts val="0"/>
              </a:spcBef>
            </a:pPr>
            <a:r>
              <a:rPr lang="en-US" altLang="zh-CN" sz="1400" b="0" dirty="0" err="1"/>
              <a:t>git</a:t>
            </a:r>
            <a:r>
              <a:rPr lang="en-US" altLang="zh-CN" sz="1400" b="0" dirty="0"/>
              <a:t> </a:t>
            </a:r>
            <a:r>
              <a:rPr lang="en-US" altLang="zh-CN" sz="1400" b="0" dirty="0" smtClean="0"/>
              <a:t>commit</a:t>
            </a:r>
            <a:r>
              <a:rPr lang="zh-CN" altLang="en-US" sz="1400" b="0" dirty="0" smtClean="0"/>
              <a:t> 给</a:t>
            </a:r>
            <a:r>
              <a:rPr lang="zh-CN" altLang="en-US" sz="1400" b="0" dirty="0"/>
              <a:t>暂存区域生成快照并提交。</a:t>
            </a:r>
          </a:p>
          <a:p>
            <a:pPr>
              <a:lnSpc>
                <a:spcPct val="150000"/>
              </a:lnSpc>
              <a:spcBef>
                <a:spcPts val="0"/>
              </a:spcBef>
            </a:pPr>
            <a:r>
              <a:rPr lang="en-US" altLang="zh-CN" sz="1400" b="0" dirty="0" err="1"/>
              <a:t>git</a:t>
            </a:r>
            <a:r>
              <a:rPr lang="en-US" altLang="zh-CN" sz="1400" b="0" dirty="0"/>
              <a:t> reset </a:t>
            </a:r>
            <a:r>
              <a:rPr lang="en-US" altLang="zh-CN" sz="1400" b="0" dirty="0" smtClean="0"/>
              <a:t>-- </a:t>
            </a:r>
            <a:r>
              <a:rPr lang="en-US" altLang="zh-CN" sz="1400" b="0" i="1" dirty="0" smtClean="0"/>
              <a:t>files</a:t>
            </a:r>
            <a:r>
              <a:rPr lang="zh-CN" altLang="en-US" sz="1400" b="0" dirty="0" smtClean="0"/>
              <a:t> 用来</a:t>
            </a:r>
            <a:r>
              <a:rPr lang="zh-CN" altLang="en-US" sz="1400" b="0" dirty="0"/>
              <a:t>撤销最后一次</a:t>
            </a:r>
            <a:r>
              <a:rPr lang="en-US" altLang="zh-CN" sz="1400" b="0" dirty="0" err="1"/>
              <a:t>git</a:t>
            </a:r>
            <a:r>
              <a:rPr lang="en-US" altLang="zh-CN" sz="1400" b="0" dirty="0"/>
              <a:t> add files</a:t>
            </a:r>
            <a:r>
              <a:rPr lang="zh-CN" altLang="en-US" sz="1400" b="0" dirty="0"/>
              <a:t>，你也可以用</a:t>
            </a:r>
            <a:r>
              <a:rPr lang="en-US" altLang="zh-CN" sz="1400" b="0" dirty="0" err="1"/>
              <a:t>git</a:t>
            </a:r>
            <a:r>
              <a:rPr lang="en-US" altLang="zh-CN" sz="1400" b="0" dirty="0"/>
              <a:t> reset </a:t>
            </a:r>
            <a:r>
              <a:rPr lang="zh-CN" altLang="en-US" sz="1400" b="0" dirty="0"/>
              <a:t>撤销所有暂存区域文件。</a:t>
            </a:r>
          </a:p>
          <a:p>
            <a:pPr>
              <a:lnSpc>
                <a:spcPct val="150000"/>
              </a:lnSpc>
              <a:spcBef>
                <a:spcPts val="0"/>
              </a:spcBef>
            </a:pPr>
            <a:r>
              <a:rPr lang="en-US" altLang="zh-CN" sz="1400" b="0" dirty="0" err="1"/>
              <a:t>git</a:t>
            </a:r>
            <a:r>
              <a:rPr lang="en-US" altLang="zh-CN" sz="1400" b="0" dirty="0"/>
              <a:t> checkout </a:t>
            </a:r>
            <a:r>
              <a:rPr lang="en-US" altLang="zh-CN" sz="1400" b="0" dirty="0" smtClean="0"/>
              <a:t>-- </a:t>
            </a:r>
            <a:r>
              <a:rPr lang="en-US" altLang="zh-CN" sz="1400" b="0" i="1" dirty="0" smtClean="0"/>
              <a:t>files</a:t>
            </a:r>
            <a:r>
              <a:rPr lang="zh-CN" altLang="en-US" sz="1400" b="0" dirty="0" smtClean="0"/>
              <a:t> 把</a:t>
            </a:r>
            <a:r>
              <a:rPr lang="zh-CN" altLang="en-US" sz="1400" b="0" dirty="0"/>
              <a:t>文件从暂存区域复制到工作目录，用来丢弃本地修改。</a:t>
            </a:r>
            <a:endParaRPr lang="en-US" altLang="zh-CN" sz="1400" b="0" dirty="0"/>
          </a:p>
        </p:txBody>
      </p:sp>
      <p:pic>
        <p:nvPicPr>
          <p:cNvPr id="5127" name="Picture 7" descr="http://marklodato.github.io/visual-git-guide/basic-usag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558" y="2566883"/>
            <a:ext cx="69342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7772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smtClean="0"/>
              <a:t>也</a:t>
            </a:r>
            <a:r>
              <a:rPr lang="zh-CN" altLang="en-US" sz="1600" b="0" dirty="0"/>
              <a:t>可以跳过暂存区域直接从仓库取出文件或者直接提交</a:t>
            </a:r>
            <a:r>
              <a:rPr lang="zh-CN" altLang="en-US" sz="1600" b="0" dirty="0" smtClean="0"/>
              <a:t>代码：</a:t>
            </a:r>
            <a:endParaRPr lang="en-US" altLang="zh-CN" sz="1600" b="0" dirty="0" smtClean="0"/>
          </a:p>
          <a:p>
            <a:pPr>
              <a:lnSpc>
                <a:spcPct val="150000"/>
              </a:lnSpc>
              <a:spcBef>
                <a:spcPts val="0"/>
              </a:spcBef>
            </a:pPr>
            <a:r>
              <a:rPr lang="en-US" altLang="zh-CN" sz="1400" b="0" dirty="0" err="1"/>
              <a:t>git</a:t>
            </a:r>
            <a:r>
              <a:rPr lang="en-US" altLang="zh-CN" sz="1400" b="0" dirty="0"/>
              <a:t> commit -a </a:t>
            </a:r>
            <a:r>
              <a:rPr lang="zh-CN" altLang="en-US" sz="1400" b="0" dirty="0"/>
              <a:t>相当于运行 </a:t>
            </a:r>
            <a:r>
              <a:rPr lang="en-US" altLang="zh-CN" sz="1400" b="0" dirty="0" err="1"/>
              <a:t>git</a:t>
            </a:r>
            <a:r>
              <a:rPr lang="en-US" altLang="zh-CN" sz="1400" b="0" dirty="0"/>
              <a:t> add </a:t>
            </a:r>
            <a:r>
              <a:rPr lang="zh-CN" altLang="en-US" sz="1400" b="0" dirty="0"/>
              <a:t>把所有当前目录下的文件加入暂存区域再</a:t>
            </a:r>
            <a:r>
              <a:rPr lang="zh-CN" altLang="en-US" sz="1400" b="0" dirty="0" smtClean="0"/>
              <a:t>运行</a:t>
            </a:r>
            <a:r>
              <a:rPr lang="en-US" altLang="zh-CN" sz="1400" b="0" dirty="0" err="1" smtClean="0"/>
              <a:t>git</a:t>
            </a:r>
            <a:r>
              <a:rPr lang="en-US" altLang="zh-CN" sz="1400" b="0" dirty="0" smtClean="0"/>
              <a:t> commit</a:t>
            </a:r>
            <a:r>
              <a:rPr lang="zh-CN" altLang="en-US" sz="1400" b="0" dirty="0"/>
              <a:t>。</a:t>
            </a:r>
            <a:endParaRPr lang="en-US" altLang="zh-CN" sz="1400" b="0" dirty="0"/>
          </a:p>
          <a:p>
            <a:pPr>
              <a:lnSpc>
                <a:spcPct val="150000"/>
              </a:lnSpc>
              <a:spcBef>
                <a:spcPts val="0"/>
              </a:spcBef>
            </a:pPr>
            <a:r>
              <a:rPr lang="en-US" altLang="zh-CN" sz="1400" b="0" dirty="0" err="1"/>
              <a:t>git</a:t>
            </a:r>
            <a:r>
              <a:rPr lang="en-US" altLang="zh-CN" sz="1400" b="0" dirty="0"/>
              <a:t> commit </a:t>
            </a:r>
            <a:r>
              <a:rPr lang="en-US" altLang="zh-CN" sz="1400" b="0" i="1" dirty="0"/>
              <a:t>files</a:t>
            </a:r>
            <a:r>
              <a:rPr lang="en-US" altLang="zh-CN" sz="1400" b="0" dirty="0"/>
              <a:t> </a:t>
            </a:r>
            <a:r>
              <a:rPr lang="zh-CN" altLang="en-US" sz="1400" b="0" dirty="0"/>
              <a:t>进行一次包含最后一次提交加上工作目录中文件快照的提交。并且文件被添加到暂存区域。</a:t>
            </a:r>
          </a:p>
          <a:p>
            <a:pPr>
              <a:lnSpc>
                <a:spcPct val="150000"/>
              </a:lnSpc>
              <a:spcBef>
                <a:spcPts val="0"/>
              </a:spcBef>
            </a:pPr>
            <a:r>
              <a:rPr lang="en-US" altLang="zh-CN" sz="1400" b="0" dirty="0" err="1"/>
              <a:t>git</a:t>
            </a:r>
            <a:r>
              <a:rPr lang="en-US" altLang="zh-CN" sz="1400" b="0" dirty="0"/>
              <a:t> checkout HEAD -- </a:t>
            </a:r>
            <a:r>
              <a:rPr lang="en-US" altLang="zh-CN" sz="1400" b="0" i="1" dirty="0"/>
              <a:t>files</a:t>
            </a:r>
            <a:r>
              <a:rPr lang="en-US" altLang="zh-CN" sz="1400" b="0" dirty="0"/>
              <a:t> </a:t>
            </a:r>
            <a:r>
              <a:rPr lang="zh-CN" altLang="en-US" sz="1400" b="0" dirty="0"/>
              <a:t>回滚到复制最后一次提交。</a:t>
            </a:r>
            <a:endParaRPr lang="en-US" altLang="zh-CN" sz="1400" b="0" dirty="0"/>
          </a:p>
        </p:txBody>
      </p:sp>
      <p:pic>
        <p:nvPicPr>
          <p:cNvPr id="6147" name="Picture 3" descr="http://marklodato.github.io/visual-git-guide/basic-usage-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33" y="2569468"/>
            <a:ext cx="824865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17354"/>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1426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en-US" altLang="zh-CN" sz="1600" b="0" dirty="0" err="1" smtClean="0"/>
              <a:t>Git</a:t>
            </a:r>
            <a:r>
              <a:rPr lang="en-US" altLang="zh-CN" sz="1600" b="0" dirty="0" smtClean="0"/>
              <a:t> </a:t>
            </a:r>
            <a:r>
              <a:rPr lang="zh-CN" altLang="en-US" sz="1600" b="0" dirty="0"/>
              <a:t>保存的不是文件差异或者变化量，而只是一系列文件快照。</a:t>
            </a:r>
            <a:endParaRPr lang="en-US" altLang="zh-CN" sz="1600" b="0" dirty="0" smtClean="0"/>
          </a:p>
          <a:p>
            <a:pPr>
              <a:lnSpc>
                <a:spcPct val="150000"/>
              </a:lnSpc>
              <a:spcBef>
                <a:spcPts val="0"/>
              </a:spcBef>
            </a:pPr>
            <a:r>
              <a:rPr lang="en-US" altLang="zh-CN" sz="1600" b="0" dirty="0" err="1" smtClean="0"/>
              <a:t>Git</a:t>
            </a:r>
            <a:r>
              <a:rPr lang="zh-CN" altLang="en-US" sz="1600" b="0" dirty="0"/>
              <a:t>对所有数据都要使用</a:t>
            </a:r>
            <a:r>
              <a:rPr lang="en-US" altLang="zh-CN" sz="1600" b="0" dirty="0"/>
              <a:t>SHA-1</a:t>
            </a:r>
            <a:r>
              <a:rPr lang="zh-CN" altLang="en-US" sz="1600" b="0" dirty="0"/>
              <a:t>算法进行内容的校验和（</a:t>
            </a:r>
            <a:r>
              <a:rPr lang="en-US" altLang="zh-CN" sz="1600" b="0" dirty="0"/>
              <a:t>checksum</a:t>
            </a:r>
            <a:r>
              <a:rPr lang="zh-CN" altLang="en-US" sz="1600" b="0" dirty="0"/>
              <a:t>）计算，并以此作为数据的唯一标识和索引</a:t>
            </a:r>
            <a:r>
              <a:rPr lang="zh-CN" altLang="en-US" sz="1600" b="0" dirty="0" smtClean="0"/>
              <a:t>。</a:t>
            </a:r>
            <a:endParaRPr lang="en-US" altLang="zh-CN" sz="1600" b="0" dirty="0" smtClean="0"/>
          </a:p>
          <a:p>
            <a:pPr>
              <a:lnSpc>
                <a:spcPct val="150000"/>
              </a:lnSpc>
              <a:spcBef>
                <a:spcPts val="0"/>
              </a:spcBef>
            </a:pPr>
            <a:r>
              <a:rPr lang="zh-CN" altLang="en-US" sz="1600" b="0" dirty="0" smtClean="0"/>
              <a:t>在 </a:t>
            </a:r>
            <a:r>
              <a:rPr lang="en-US" altLang="zh-CN" sz="1600" b="0" dirty="0" err="1"/>
              <a:t>Git</a:t>
            </a:r>
            <a:r>
              <a:rPr lang="en-US" altLang="zh-CN" sz="1600" b="0" dirty="0"/>
              <a:t> </a:t>
            </a:r>
            <a:r>
              <a:rPr lang="zh-CN" altLang="en-US" sz="1600" b="0" dirty="0"/>
              <a:t>中提交时，会保存一个提交（</a:t>
            </a:r>
            <a:r>
              <a:rPr lang="en-US" altLang="zh-CN" sz="1600" b="0" dirty="0"/>
              <a:t>commit</a:t>
            </a:r>
            <a:r>
              <a:rPr lang="zh-CN" altLang="en-US" sz="1600" b="0" dirty="0"/>
              <a:t>）对象，该对象包含一个指向暂存内容快照的指针，包含本次提交的作者等相关附属信息，包含零个或多个指向该提交对象的父对象指针：首次提交是没有直接祖先的，普通提交有一个祖先，由两个或多个分支合并产生的提交则有多个祖先</a:t>
            </a:r>
            <a:r>
              <a:rPr lang="zh-CN" altLang="en-US" sz="1600" b="0" dirty="0" smtClean="0"/>
              <a:t>。</a:t>
            </a:r>
            <a:endParaRPr lang="en-US" altLang="zh-CN" sz="1600" b="0" dirty="0" smtClean="0"/>
          </a:p>
          <a:p>
            <a:pPr marL="0" indent="0">
              <a:lnSpc>
                <a:spcPct val="150000"/>
              </a:lnSpc>
              <a:spcBef>
                <a:spcPts val="0"/>
              </a:spcBef>
              <a:buNone/>
            </a:pPr>
            <a:endParaRPr lang="en-US" altLang="zh-CN" sz="1600" b="0" dirty="0"/>
          </a:p>
          <a:p>
            <a:pPr marL="0" indent="0">
              <a:lnSpc>
                <a:spcPct val="150000"/>
              </a:lnSpc>
              <a:spcBef>
                <a:spcPts val="0"/>
              </a:spcBef>
              <a:buNone/>
            </a:pPr>
            <a:r>
              <a:rPr lang="zh-CN" altLang="en-US" sz="1600" b="0" dirty="0" smtClean="0"/>
              <a:t>推荐参考链接：</a:t>
            </a:r>
            <a:r>
              <a:rPr lang="en-US" altLang="zh-CN" sz="1600" b="0" dirty="0">
                <a:hlinkClick r:id="rId3"/>
              </a:rPr>
              <a:t>https://git-scm.com/book/zh/v1/Git-%E5%88%86%E6%94%AF-%</a:t>
            </a:r>
            <a:r>
              <a:rPr lang="en-US" altLang="zh-CN" sz="1600" b="0" dirty="0" smtClean="0">
                <a:hlinkClick r:id="rId3"/>
              </a:rPr>
              <a:t>E4%BD%95%E8%B0%93%E5%88%86%E6%94%AF</a:t>
            </a:r>
            <a:endParaRPr lang="en-US" altLang="zh-CN" sz="1600" b="0" dirty="0" smtClean="0"/>
          </a:p>
          <a:p>
            <a:pPr marL="0" indent="0">
              <a:lnSpc>
                <a:spcPct val="150000"/>
              </a:lnSpc>
              <a:spcBef>
                <a:spcPts val="0"/>
              </a:spcBef>
              <a:buNone/>
            </a:pPr>
            <a:endParaRPr lang="en-US" altLang="zh-CN" sz="1600" b="0" dirty="0"/>
          </a:p>
        </p:txBody>
      </p:sp>
    </p:spTree>
    <p:extLst>
      <p:ext uri="{BB962C8B-B14F-4D97-AF65-F5344CB8AC3E}">
        <p14:creationId xmlns:p14="http://schemas.microsoft.com/office/powerpoint/2010/main" val="1974010981"/>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1026" name="Picture 2" descr="https://git-scm.com/figures/18333fig03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968" y="939208"/>
            <a:ext cx="6459412" cy="436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721535"/>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0587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两次提交后，仓库历史会</a:t>
            </a:r>
            <a:r>
              <a:rPr lang="zh-CN" altLang="en-US" sz="1600" b="0" dirty="0" smtClean="0"/>
              <a:t>变成这个样子：</a:t>
            </a:r>
            <a:endParaRPr lang="en-US" altLang="zh-CN" sz="1600" b="0" dirty="0"/>
          </a:p>
        </p:txBody>
      </p:sp>
      <p:pic>
        <p:nvPicPr>
          <p:cNvPr id="2050" name="Picture 2" descr="https://git-scm.com/figures/18333fig03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67" y="1664096"/>
            <a:ext cx="7519381" cy="335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806231"/>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中的分支，其实本质上仅仅是个指向 </a:t>
            </a:r>
            <a:r>
              <a:rPr lang="en-US" altLang="zh-CN" sz="1400" b="0" dirty="0"/>
              <a:t>commit </a:t>
            </a:r>
            <a:r>
              <a:rPr lang="zh-CN" altLang="en-US" sz="1400" b="0" dirty="0"/>
              <a:t>对象的可变指针，它在每次提交的时候都会自动向前移动。</a:t>
            </a:r>
            <a:endParaRPr lang="en-US" altLang="zh-CN" sz="1400" b="0" dirty="0"/>
          </a:p>
        </p:txBody>
      </p:sp>
      <p:pic>
        <p:nvPicPr>
          <p:cNvPr id="1026" name="Picture 2" descr="https://git-scm.com/figures/18333fig03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408" y="2065412"/>
            <a:ext cx="476250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031781"/>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又是如何创建一个新的分支的呢？答案很简单，创建一个新的分支</a:t>
            </a:r>
            <a:r>
              <a:rPr lang="zh-CN" altLang="en-US" sz="1400" b="0" dirty="0" smtClean="0"/>
              <a:t>指针：</a:t>
            </a:r>
            <a:endParaRPr lang="en-US" altLang="zh-CN" sz="1400" b="0" dirty="0" smtClean="0"/>
          </a:p>
          <a:p>
            <a:pPr marL="0" indent="0">
              <a:lnSpc>
                <a:spcPct val="150000"/>
              </a:lnSpc>
              <a:spcBef>
                <a:spcPts val="0"/>
              </a:spcBef>
              <a:buNone/>
            </a:pPr>
            <a:r>
              <a:rPr lang="en-US" altLang="zh-CN" sz="1400" b="0" dirty="0" err="1" smtClean="0"/>
              <a:t>git</a:t>
            </a:r>
            <a:r>
              <a:rPr lang="en-US" altLang="zh-CN" sz="1400" b="0" dirty="0" smtClean="0"/>
              <a:t> </a:t>
            </a:r>
            <a:r>
              <a:rPr lang="en-US" altLang="zh-CN" sz="1400" b="0" dirty="0"/>
              <a:t>branch testing</a:t>
            </a:r>
          </a:p>
        </p:txBody>
      </p:sp>
      <p:pic>
        <p:nvPicPr>
          <p:cNvPr id="2051" name="Picture 3" descr="https://git-scm.com/figures/18333fig03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281436"/>
            <a:ext cx="42386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862217"/>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是如何知道你当前在哪个分支上工作的呢</a:t>
            </a:r>
            <a:r>
              <a:rPr lang="zh-CN" altLang="en-US" sz="1400" b="0" dirty="0" smtClean="0"/>
              <a:t>？</a:t>
            </a:r>
            <a:endParaRPr lang="en-US" altLang="zh-CN" sz="1400" b="0" dirty="0" smtClean="0"/>
          </a:p>
          <a:p>
            <a:pPr marL="0" indent="0">
              <a:lnSpc>
                <a:spcPct val="150000"/>
              </a:lnSpc>
              <a:spcBef>
                <a:spcPts val="0"/>
              </a:spcBef>
              <a:buNone/>
            </a:pPr>
            <a:r>
              <a:rPr lang="zh-CN" altLang="en-US" sz="1400" b="0" dirty="0" smtClean="0"/>
              <a:t>通过一</a:t>
            </a:r>
            <a:r>
              <a:rPr lang="zh-CN" altLang="en-US" sz="1400" b="0" dirty="0"/>
              <a:t>个名为 </a:t>
            </a:r>
            <a:r>
              <a:rPr lang="en-US" altLang="zh-CN" sz="1400" b="0" dirty="0">
                <a:solidFill>
                  <a:srgbClr val="FF0000"/>
                </a:solidFill>
              </a:rPr>
              <a:t>HEAD</a:t>
            </a:r>
            <a:r>
              <a:rPr lang="en-US" altLang="zh-CN" sz="1400" b="0" dirty="0"/>
              <a:t> </a:t>
            </a:r>
            <a:r>
              <a:rPr lang="zh-CN" altLang="en-US" sz="1400" b="0" dirty="0"/>
              <a:t>的特别指针</a:t>
            </a:r>
            <a:r>
              <a:rPr lang="zh-CN" altLang="en-US" sz="1400" b="0" dirty="0" smtClean="0"/>
              <a:t>。在 </a:t>
            </a:r>
            <a:r>
              <a:rPr lang="en-US" altLang="zh-CN" sz="1400" b="0" dirty="0" err="1"/>
              <a:t>Git</a:t>
            </a:r>
            <a:r>
              <a:rPr lang="en-US" altLang="zh-CN" sz="1400" b="0" dirty="0"/>
              <a:t> </a:t>
            </a:r>
            <a:r>
              <a:rPr lang="zh-CN" altLang="en-US" sz="1400" b="0" dirty="0"/>
              <a:t>中</a:t>
            </a:r>
            <a:r>
              <a:rPr lang="zh-CN" altLang="en-US" sz="1400" b="0" dirty="0" smtClean="0"/>
              <a:t>，</a:t>
            </a:r>
            <a:r>
              <a:rPr lang="en-US" altLang="zh-CN" sz="1400" b="0" dirty="0" smtClean="0"/>
              <a:t>HEAD</a:t>
            </a:r>
            <a:r>
              <a:rPr lang="zh-CN" altLang="en-US" sz="1400" b="0" dirty="0" smtClean="0"/>
              <a:t>是</a:t>
            </a:r>
            <a:r>
              <a:rPr lang="zh-CN" altLang="en-US" sz="1400" b="0" dirty="0"/>
              <a:t>一个指向你正在工作中的本地分支的</a:t>
            </a:r>
            <a:r>
              <a:rPr lang="zh-CN" altLang="en-US" sz="1400" b="0" dirty="0">
                <a:solidFill>
                  <a:srgbClr val="FF0000"/>
                </a:solidFill>
              </a:rPr>
              <a:t>指针</a:t>
            </a:r>
            <a:r>
              <a:rPr lang="zh-CN" altLang="en-US" sz="1400" b="0" dirty="0" smtClean="0"/>
              <a:t>（可将 </a:t>
            </a:r>
            <a:r>
              <a:rPr lang="en-US" altLang="zh-CN" sz="1400" b="0" dirty="0"/>
              <a:t>HEAD </a:t>
            </a:r>
            <a:r>
              <a:rPr lang="zh-CN" altLang="en-US" sz="1400" b="0" dirty="0"/>
              <a:t>想象为当前分支的</a:t>
            </a:r>
            <a:r>
              <a:rPr lang="zh-CN" altLang="en-US" sz="1400" b="0" dirty="0" smtClean="0"/>
              <a:t>别名）</a:t>
            </a:r>
            <a:r>
              <a:rPr lang="zh-CN" altLang="en-US" sz="1400" b="0" dirty="0"/>
              <a:t>。运行 </a:t>
            </a:r>
            <a:r>
              <a:rPr lang="en-US" altLang="zh-CN" sz="1400" b="0" dirty="0" err="1"/>
              <a:t>git</a:t>
            </a:r>
            <a:r>
              <a:rPr lang="en-US" altLang="zh-CN" sz="1400" b="0" dirty="0"/>
              <a:t> branch </a:t>
            </a:r>
            <a:r>
              <a:rPr lang="zh-CN" altLang="en-US" sz="1400" b="0" dirty="0"/>
              <a:t>命令，仅仅是建立了一个新的分支，但不会自动切换到这个分支中去，所以在这个例子中，我们依然还在 </a:t>
            </a:r>
            <a:r>
              <a:rPr lang="en-US" altLang="zh-CN" sz="1400" b="0" dirty="0"/>
              <a:t>master </a:t>
            </a:r>
            <a:r>
              <a:rPr lang="zh-CN" altLang="en-US" sz="1400" b="0" dirty="0"/>
              <a:t>分支里</a:t>
            </a:r>
            <a:r>
              <a:rPr lang="zh-CN" altLang="en-US" sz="1400" b="0" dirty="0" smtClean="0"/>
              <a:t>工作。</a:t>
            </a:r>
            <a:endParaRPr lang="en-US" altLang="zh-CN" sz="1400" b="0" dirty="0"/>
          </a:p>
        </p:txBody>
      </p:sp>
      <p:pic>
        <p:nvPicPr>
          <p:cNvPr id="3075" name="Picture 3" descr="https://git-scm.com/figures/18333fig03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353021"/>
            <a:ext cx="42386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774670"/>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现在</a:t>
            </a:r>
            <a:r>
              <a:rPr lang="zh-CN" altLang="en-US" sz="1400" b="0" dirty="0"/>
              <a:t>转换到新建的 </a:t>
            </a:r>
            <a:r>
              <a:rPr lang="en-US" altLang="zh-CN" sz="1400" b="0" dirty="0"/>
              <a:t>testing </a:t>
            </a:r>
            <a:r>
              <a:rPr lang="zh-CN" altLang="en-US" sz="1400" b="0" dirty="0"/>
              <a:t>分支</a:t>
            </a:r>
            <a:r>
              <a:rPr lang="zh-CN" altLang="en-US" sz="1400" b="0" dirty="0" smtClean="0"/>
              <a:t>：</a:t>
            </a:r>
            <a:endParaRPr lang="en-US" altLang="zh-CN" sz="1400" b="0" dirty="0" smtClean="0"/>
          </a:p>
          <a:p>
            <a:pPr marL="0" indent="0">
              <a:lnSpc>
                <a:spcPct val="150000"/>
              </a:lnSpc>
              <a:spcBef>
                <a:spcPts val="0"/>
              </a:spcBef>
              <a:buNone/>
            </a:pPr>
            <a:r>
              <a:rPr lang="en-US" altLang="zh-CN" sz="1400" b="0" dirty="0" err="1"/>
              <a:t>git</a:t>
            </a:r>
            <a:r>
              <a:rPr lang="en-US" altLang="zh-CN" sz="1400" b="0" dirty="0"/>
              <a:t> checkout testing</a:t>
            </a:r>
          </a:p>
        </p:txBody>
      </p:sp>
      <p:pic>
        <p:nvPicPr>
          <p:cNvPr id="4099" name="Picture 3" descr="https://git-scm.com/figures/18333fig03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758" y="1921396"/>
            <a:ext cx="37338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741949"/>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不同流向的分支历史</a:t>
            </a:r>
            <a:endParaRPr lang="en-US" altLang="zh-CN" sz="1400" b="0" dirty="0"/>
          </a:p>
        </p:txBody>
      </p:sp>
      <p:pic>
        <p:nvPicPr>
          <p:cNvPr id="5122" name="Picture 2" descr="https://git-scm.com/figures/18333fig0307-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77" y="1575389"/>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scm.com/figures/18333fig0308-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425452"/>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git-scm.com/figures/18333fig0309-t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445" y="1575389"/>
            <a:ext cx="4762500"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859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500"/>
                                        <p:tgtEl>
                                          <p:spTgt spid="5124"/>
                                        </p:tgtEl>
                                      </p:cBhvr>
                                    </p:animEffect>
                                  </p:childTnLst>
                                </p:cTn>
                              </p:par>
                              <p:par>
                                <p:cTn id="13" presetID="10" presetClass="exit" presetSubtype="0" fill="hold" nodeType="withEffect">
                                  <p:stCondLst>
                                    <p:cond delay="0"/>
                                  </p:stCondLst>
                                  <p:childTnLst>
                                    <p:animEffect transition="out" filter="fade">
                                      <p:cBhvr>
                                        <p:cTn id="14" dur="500"/>
                                        <p:tgtEl>
                                          <p:spTgt spid="5122"/>
                                        </p:tgtEl>
                                      </p:cBhvr>
                                    </p:animEffect>
                                    <p:set>
                                      <p:cBhvr>
                                        <p:cTn id="15" dur="1" fill="hold">
                                          <p:stCondLst>
                                            <p:cond delay="499"/>
                                          </p:stCondLst>
                                        </p:cTn>
                                        <p:tgtEl>
                                          <p:spTgt spid="512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6"/>
                                        </p:tgtEl>
                                        <p:attrNameLst>
                                          <p:attrName>style.visibility</p:attrName>
                                        </p:attrNameLst>
                                      </p:cBhvr>
                                      <p:to>
                                        <p:strVal val="visible"/>
                                      </p:to>
                                    </p:set>
                                    <p:animEffect transition="in" filter="fade">
                                      <p:cBhvr>
                                        <p:cTn id="20" dur="500"/>
                                        <p:tgtEl>
                                          <p:spTgt spid="5126"/>
                                        </p:tgtEl>
                                      </p:cBhvr>
                                    </p:animEffect>
                                  </p:childTnLst>
                                </p:cTn>
                              </p:par>
                              <p:par>
                                <p:cTn id="21" presetID="10" presetClass="exit" presetSubtype="0" fill="hold" nodeType="withEffect">
                                  <p:stCondLst>
                                    <p:cond delay="0"/>
                                  </p:stCondLst>
                                  <p:childTnLst>
                                    <p:animEffect transition="out" filter="fade">
                                      <p:cBhvr>
                                        <p:cTn id="22" dur="500"/>
                                        <p:tgtEl>
                                          <p:spTgt spid="5124"/>
                                        </p:tgtEl>
                                      </p:cBhvr>
                                    </p:animEffect>
                                    <p:set>
                                      <p:cBhvr>
                                        <p:cTn id="23" dur="1" fill="hold">
                                          <p:stCondLst>
                                            <p:cond delay="499"/>
                                          </p:stCondLst>
                                        </p:cTn>
                                        <p:tgtEl>
                                          <p:spTgt spid="5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55576" y="2569468"/>
            <a:ext cx="5814648" cy="2736304"/>
          </a:xfrm>
          <a:prstGeom prst="rect">
            <a:avLst/>
          </a:prstGeom>
        </p:spPr>
      </p:pic>
      <p:sp>
        <p:nvSpPr>
          <p:cNvPr id="14" name="内容占位符 2"/>
          <p:cNvSpPr>
            <a:spLocks noGrp="1"/>
          </p:cNvSpPr>
          <p:nvPr>
            <p:ph idx="1"/>
          </p:nvPr>
        </p:nvSpPr>
        <p:spPr>
          <a:xfrm>
            <a:off x="352203" y="890872"/>
            <a:ext cx="8462177" cy="1606588"/>
          </a:xfrm>
        </p:spPr>
        <p:txBody>
          <a:bodyPr wrap="square">
            <a:spAutoFit/>
          </a:bodyPr>
          <a:lstStyle/>
          <a:p>
            <a:pPr marL="0" indent="0">
              <a:lnSpc>
                <a:spcPct val="150000"/>
              </a:lnSpc>
              <a:spcBef>
                <a:spcPts val="0"/>
              </a:spcBef>
              <a:buNone/>
            </a:pPr>
            <a:r>
              <a:rPr lang="zh-CN" altLang="en-US" sz="1600" dirty="0"/>
              <a:t>假设</a:t>
            </a:r>
            <a:r>
              <a:rPr lang="zh-CN" altLang="en-US" sz="1600" dirty="0" smtClean="0"/>
              <a:t>一个场景，我需要长期维护一个文档，那么将会遇到以下状况：</a:t>
            </a:r>
            <a:endParaRPr lang="en-US" altLang="zh-CN" sz="1600" dirty="0" smtClean="0"/>
          </a:p>
          <a:p>
            <a:pPr marL="342900" indent="-342900">
              <a:lnSpc>
                <a:spcPct val="150000"/>
              </a:lnSpc>
              <a:spcBef>
                <a:spcPts val="0"/>
              </a:spcBef>
              <a:buFont typeface="+mj-lt"/>
              <a:buAutoNum type="arabicPeriod"/>
            </a:pPr>
            <a:r>
              <a:rPr lang="zh-CN" altLang="en-US" sz="1600" dirty="0" smtClean="0"/>
              <a:t>想</a:t>
            </a:r>
            <a:r>
              <a:rPr lang="zh-CN" altLang="en-US" sz="1600" dirty="0"/>
              <a:t>删除一个段落，又怕将来想恢复找不</a:t>
            </a:r>
            <a:r>
              <a:rPr lang="zh-CN" altLang="en-US" sz="1600" dirty="0" smtClean="0"/>
              <a:t>回来？</a:t>
            </a:r>
            <a:r>
              <a:rPr lang="zh-CN" altLang="en-US" sz="1600" dirty="0"/>
              <a:t>有办法，先把当前文件“另存为</a:t>
            </a:r>
            <a:r>
              <a:rPr lang="en-US" altLang="zh-CN" sz="1600" dirty="0"/>
              <a:t>……”</a:t>
            </a:r>
            <a:r>
              <a:rPr lang="zh-CN" altLang="en-US" sz="1600" dirty="0"/>
              <a:t>一个新</a:t>
            </a:r>
            <a:r>
              <a:rPr lang="zh-CN" altLang="en-US" sz="1600" dirty="0" smtClean="0"/>
              <a:t>的文件</a:t>
            </a:r>
            <a:r>
              <a:rPr lang="zh-CN" altLang="en-US" sz="1600" dirty="0"/>
              <a:t>，再接着改，改到一定程度，再“另存为</a:t>
            </a:r>
            <a:r>
              <a:rPr lang="en-US" altLang="zh-CN" sz="1600" dirty="0"/>
              <a:t>……”</a:t>
            </a:r>
            <a:r>
              <a:rPr lang="zh-CN" altLang="en-US" sz="1600" dirty="0"/>
              <a:t>一个新文件，这样一直改下去，</a:t>
            </a:r>
            <a:r>
              <a:rPr lang="zh-CN" altLang="en-US" sz="1600" dirty="0" smtClean="0"/>
              <a:t>最后我的文档变成</a:t>
            </a:r>
            <a:r>
              <a:rPr lang="zh-CN" altLang="en-US" sz="1600" dirty="0"/>
              <a:t>了这样：</a:t>
            </a:r>
            <a:endParaRPr lang="en-US" altLang="zh-CN" sz="1600" dirty="0" smtClean="0"/>
          </a:p>
        </p:txBody>
      </p:sp>
    </p:spTree>
    <p:extLst>
      <p:ext uri="{BB962C8B-B14F-4D97-AF65-F5344CB8AC3E}">
        <p14:creationId xmlns:p14="http://schemas.microsoft.com/office/powerpoint/2010/main" val="3342454028"/>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正常</a:t>
            </a:r>
            <a:r>
              <a:rPr lang="zh-CN" altLang="en-US" sz="1400" b="0" dirty="0"/>
              <a:t>情况</a:t>
            </a:r>
            <a:r>
              <a:rPr lang="zh-CN" altLang="en-US" sz="1400" b="0" dirty="0" smtClean="0"/>
              <a:t>下，</a:t>
            </a:r>
            <a:r>
              <a:rPr lang="en-US" altLang="zh-CN" sz="1400" b="0" dirty="0" smtClean="0"/>
              <a:t>HEAD</a:t>
            </a:r>
            <a:r>
              <a:rPr lang="zh-CN" altLang="en-US" sz="1400" b="0" dirty="0" smtClean="0"/>
              <a:t>应指向一个分支，下图中指向的就是分支</a:t>
            </a:r>
            <a:r>
              <a:rPr lang="en-US" altLang="zh-CN" sz="1400" b="0" dirty="0" smtClean="0">
                <a:solidFill>
                  <a:srgbClr val="FF0000"/>
                </a:solidFill>
              </a:rPr>
              <a:t>dev</a:t>
            </a:r>
            <a:r>
              <a:rPr lang="zh-CN" altLang="en-US" sz="1400" b="0" dirty="0" smtClean="0"/>
              <a:t>。</a:t>
            </a:r>
            <a:endParaRPr lang="en-US" altLang="zh-CN" sz="1400" b="0" dirty="0"/>
          </a:p>
        </p:txBody>
      </p:sp>
      <p:pic>
        <p:nvPicPr>
          <p:cNvPr id="9" name="图片 8"/>
          <p:cNvPicPr>
            <a:picLocks noChangeAspect="1"/>
          </p:cNvPicPr>
          <p:nvPr/>
        </p:nvPicPr>
        <p:blipFill>
          <a:blip r:embed="rId3"/>
          <a:stretch>
            <a:fillRect/>
          </a:stretch>
        </p:blipFill>
        <p:spPr>
          <a:xfrm>
            <a:off x="539552" y="1465554"/>
            <a:ext cx="5047369" cy="1031906"/>
          </a:xfrm>
          <a:prstGeom prst="rect">
            <a:avLst/>
          </a:prstGeom>
        </p:spPr>
      </p:pic>
      <p:pic>
        <p:nvPicPr>
          <p:cNvPr id="3" name="图片 2"/>
          <p:cNvPicPr>
            <a:picLocks noChangeAspect="1"/>
          </p:cNvPicPr>
          <p:nvPr/>
        </p:nvPicPr>
        <p:blipFill>
          <a:blip r:embed="rId4"/>
          <a:stretch>
            <a:fillRect/>
          </a:stretch>
        </p:blipFill>
        <p:spPr>
          <a:xfrm>
            <a:off x="539552" y="2827699"/>
            <a:ext cx="8211238" cy="2262049"/>
          </a:xfrm>
          <a:prstGeom prst="rect">
            <a:avLst/>
          </a:prstGeom>
        </p:spPr>
      </p:pic>
    </p:spTree>
    <p:extLst>
      <p:ext uri="{BB962C8B-B14F-4D97-AF65-F5344CB8AC3E}">
        <p14:creationId xmlns:p14="http://schemas.microsoft.com/office/powerpoint/2010/main" val="142416575"/>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031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smtClean="0"/>
              <a:t>HEAD</a:t>
            </a:r>
            <a:r>
              <a:rPr lang="zh-CN" altLang="en-US" sz="1400" b="0" dirty="0" smtClean="0"/>
              <a:t>也</a:t>
            </a:r>
            <a:r>
              <a:rPr lang="zh-CN" altLang="en-US" sz="1400" b="0" dirty="0"/>
              <a:t>可以指向一个</a:t>
            </a:r>
            <a:r>
              <a:rPr lang="zh-CN" altLang="en-US" sz="1400" b="0" dirty="0" smtClean="0"/>
              <a:t>提交。</a:t>
            </a:r>
            <a:endParaRPr lang="en-US" altLang="zh-CN" sz="1400" b="0" dirty="0"/>
          </a:p>
        </p:txBody>
      </p:sp>
      <p:pic>
        <p:nvPicPr>
          <p:cNvPr id="2" name="图片 1"/>
          <p:cNvPicPr>
            <a:picLocks noChangeAspect="1"/>
          </p:cNvPicPr>
          <p:nvPr/>
        </p:nvPicPr>
        <p:blipFill>
          <a:blip r:embed="rId3"/>
          <a:stretch>
            <a:fillRect/>
          </a:stretch>
        </p:blipFill>
        <p:spPr>
          <a:xfrm>
            <a:off x="539552" y="1235581"/>
            <a:ext cx="7632848" cy="4077823"/>
          </a:xfrm>
          <a:prstGeom prst="rect">
            <a:avLst/>
          </a:prstGeom>
        </p:spPr>
      </p:pic>
    </p:spTree>
    <p:extLst>
      <p:ext uri="{BB962C8B-B14F-4D97-AF65-F5344CB8AC3E}">
        <p14:creationId xmlns:p14="http://schemas.microsoft.com/office/powerpoint/2010/main" val="1061886225"/>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小结</a:t>
            </a:r>
          </a:p>
        </p:txBody>
      </p:sp>
    </p:spTree>
    <p:extLst>
      <p:ext uri="{BB962C8B-B14F-4D97-AF65-F5344CB8AC3E}">
        <p14:creationId xmlns:p14="http://schemas.microsoft.com/office/powerpoint/2010/main" val="1457700518"/>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基础</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常用</a:t>
            </a:r>
            <a:r>
              <a:rPr lang="zh-CN" altLang="en-US" sz="2400" dirty="0" smtClean="0">
                <a:solidFill>
                  <a:schemeClr val="accent1"/>
                </a:solidFill>
                <a:latin typeface="微软雅黑" panose="020B0503020204020204" pitchFamily="34" charset="-122"/>
                <a:ea typeface="微软雅黑" panose="020B0503020204020204" pitchFamily="34" charset="-122"/>
              </a:rPr>
              <a:t>操作</a:t>
            </a:r>
            <a:endParaRPr lang="da-DK" altLang="zh-CN" sz="2400" dirty="0">
              <a:solidFill>
                <a:schemeClr val="accent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541412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约定</a:t>
            </a: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绿色的</a:t>
            </a:r>
            <a:r>
              <a:rPr lang="en-US" altLang="zh-CN" sz="1400" b="0" dirty="0"/>
              <a:t>5</a:t>
            </a:r>
            <a:r>
              <a:rPr lang="zh-CN" altLang="en-US" sz="1400" b="0" dirty="0"/>
              <a:t>位字符表示提交的</a:t>
            </a:r>
            <a:r>
              <a:rPr lang="en-US" altLang="zh-CN" sz="1400" b="0" dirty="0"/>
              <a:t>ID</a:t>
            </a:r>
            <a:r>
              <a:rPr lang="zh-CN" altLang="en-US" sz="1400" b="0" dirty="0"/>
              <a:t>，分别指向父节点。分支用橘色显示，分别指向特定的提交。当前分支由附在其上的</a:t>
            </a:r>
            <a:r>
              <a:rPr lang="en-US" altLang="zh-CN" sz="1400" b="0" dirty="0"/>
              <a:t>HEAD</a:t>
            </a:r>
            <a:r>
              <a:rPr lang="zh-CN" altLang="en-US" sz="1400" b="0" dirty="0"/>
              <a:t>标识。 这张图片里显示最后</a:t>
            </a:r>
            <a:r>
              <a:rPr lang="en-US" altLang="zh-CN" sz="1400" b="0" dirty="0"/>
              <a:t>5</a:t>
            </a:r>
            <a:r>
              <a:rPr lang="zh-CN" altLang="en-US" sz="1400" b="0" dirty="0"/>
              <a:t>次提交，</a:t>
            </a:r>
            <a:r>
              <a:rPr lang="en-US" altLang="zh-CN" sz="1400" b="0" dirty="0"/>
              <a:t>ed489</a:t>
            </a:r>
            <a:r>
              <a:rPr lang="zh-CN" altLang="en-US" sz="1400" b="0" dirty="0"/>
              <a:t>是最新提交。 </a:t>
            </a:r>
            <a:r>
              <a:rPr lang="en-US" altLang="zh-CN" sz="1400" b="0" dirty="0"/>
              <a:t>master</a:t>
            </a:r>
            <a:r>
              <a:rPr lang="zh-CN" altLang="en-US" sz="1400" b="0" dirty="0"/>
              <a:t>分支指向此次提交，另一个</a:t>
            </a:r>
            <a:r>
              <a:rPr lang="en-US" altLang="zh-CN" sz="1400" b="0" dirty="0" err="1"/>
              <a:t>maint</a:t>
            </a:r>
            <a:r>
              <a:rPr lang="zh-CN" altLang="en-US" sz="1400" b="0" dirty="0"/>
              <a:t>分支指向祖父提交节点。</a:t>
            </a:r>
            <a:endParaRPr lang="en-US" altLang="zh-CN" sz="1400" b="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20" y="1849338"/>
            <a:ext cx="7458075" cy="3600450"/>
          </a:xfrm>
          <a:prstGeom prst="rect">
            <a:avLst/>
          </a:prstGeom>
        </p:spPr>
      </p:pic>
    </p:spTree>
    <p:extLst>
      <p:ext uri="{BB962C8B-B14F-4D97-AF65-F5344CB8AC3E}">
        <p14:creationId xmlns:p14="http://schemas.microsoft.com/office/powerpoint/2010/main" val="4074174986"/>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a:solidFill>
                  <a:schemeClr val="accent4"/>
                </a:solidFill>
                <a:latin typeface="微软雅黑" panose="020B0503020204020204" pitchFamily="34" charset="-122"/>
                <a:ea typeface="微软雅黑" panose="020B0503020204020204" pitchFamily="34" charset="-122"/>
              </a:rPr>
              <a:t>d</a:t>
            </a:r>
            <a:r>
              <a:rPr lang="en-US" altLang="zh-CN" sz="2800" dirty="0" smtClean="0">
                <a:solidFill>
                  <a:schemeClr val="accent4"/>
                </a:solidFill>
                <a:latin typeface="微软雅黑" panose="020B0503020204020204" pitchFamily="34" charset="-122"/>
                <a:ea typeface="微软雅黑" panose="020B0503020204020204" pitchFamily="34" charset="-122"/>
              </a:rPr>
              <a:t>iff</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查看</a:t>
            </a:r>
            <a:r>
              <a:rPr lang="zh-CN" altLang="en-US" sz="1400" b="0" dirty="0"/>
              <a:t>两次提交之间的变动。</a:t>
            </a:r>
            <a:endParaRPr lang="en-US" altLang="zh-CN" sz="1400" b="0" dirty="0"/>
          </a:p>
        </p:txBody>
      </p:sp>
      <p:pic>
        <p:nvPicPr>
          <p:cNvPr id="3074" name="Picture 2" descr="http://marklodato.github.io/visual-git-guide/dif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16793"/>
          <a:stretch/>
        </p:blipFill>
        <p:spPr bwMode="auto">
          <a:xfrm>
            <a:off x="624020" y="1417340"/>
            <a:ext cx="7915275" cy="384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680413"/>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提交时，</a:t>
            </a:r>
            <a:r>
              <a:rPr lang="en-US" altLang="zh-CN" sz="1400" b="0" dirty="0" err="1"/>
              <a:t>git</a:t>
            </a:r>
            <a:r>
              <a:rPr lang="zh-CN" altLang="en-US" sz="1400" b="0" dirty="0"/>
              <a:t>用暂存区域的文件创建一个新的提交，并把此时的节点设为父节点。然后把当前分支指向新的提交节点。下图中，当前分支是</a:t>
            </a:r>
            <a:r>
              <a:rPr lang="en-US" altLang="zh-CN" sz="1400" b="0" dirty="0"/>
              <a:t>master</a:t>
            </a:r>
            <a:r>
              <a:rPr lang="zh-CN" altLang="en-US" sz="1400" b="0" dirty="0"/>
              <a:t>。 在运行命令之前，</a:t>
            </a:r>
            <a:r>
              <a:rPr lang="en-US" altLang="zh-CN" sz="1400" b="0" dirty="0"/>
              <a:t>master</a:t>
            </a:r>
            <a:r>
              <a:rPr lang="zh-CN" altLang="en-US" sz="1400" b="0" dirty="0"/>
              <a:t>指向</a:t>
            </a:r>
            <a:r>
              <a:rPr lang="en-US" altLang="zh-CN" sz="1400" b="0" dirty="0"/>
              <a:t>ed489</a:t>
            </a:r>
            <a:r>
              <a:rPr lang="zh-CN" altLang="en-US" sz="1400" b="0" dirty="0"/>
              <a:t>，提交后，</a:t>
            </a:r>
            <a:r>
              <a:rPr lang="en-US" altLang="zh-CN" sz="1400" b="0" dirty="0"/>
              <a:t>master</a:t>
            </a:r>
            <a:r>
              <a:rPr lang="zh-CN" altLang="en-US" sz="1400" b="0" dirty="0"/>
              <a:t>指向新的节点</a:t>
            </a:r>
            <a:r>
              <a:rPr lang="en-US" altLang="zh-CN" sz="1400" b="0" dirty="0"/>
              <a:t>f0cec</a:t>
            </a:r>
            <a:r>
              <a:rPr lang="zh-CN" altLang="en-US" sz="1400" b="0" dirty="0"/>
              <a:t>并以</a:t>
            </a:r>
            <a:r>
              <a:rPr lang="en-US" altLang="zh-CN" sz="1400" b="0" dirty="0"/>
              <a:t>ed489</a:t>
            </a:r>
            <a:r>
              <a:rPr lang="zh-CN" altLang="en-US" sz="1400" b="0" dirty="0"/>
              <a:t>作为父节点。</a:t>
            </a:r>
            <a:endParaRPr lang="en-US" altLang="zh-CN" sz="1400" b="0" dirty="0"/>
          </a:p>
        </p:txBody>
      </p:sp>
      <p:pic>
        <p:nvPicPr>
          <p:cNvPr id="2050" name="Picture 2" descr="http://marklodato.github.io/visual-git-guide/commit-master.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6235" b="14269"/>
          <a:stretch/>
        </p:blipFill>
        <p:spPr bwMode="auto">
          <a:xfrm>
            <a:off x="624020" y="1777380"/>
            <a:ext cx="7915275"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791476"/>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即便当前分支是某次提交的祖父节点，</a:t>
            </a:r>
            <a:r>
              <a:rPr lang="en-US" altLang="zh-CN" sz="1400" b="0" dirty="0" err="1"/>
              <a:t>git</a:t>
            </a:r>
            <a:r>
              <a:rPr lang="zh-CN" altLang="en-US" sz="1400" b="0" dirty="0"/>
              <a:t>会同样操作。下图中，在</a:t>
            </a:r>
            <a:r>
              <a:rPr lang="en-US" altLang="zh-CN" sz="1400" b="0" dirty="0"/>
              <a:t>master</a:t>
            </a:r>
            <a:r>
              <a:rPr lang="zh-CN" altLang="en-US" sz="1400" b="0" dirty="0"/>
              <a:t>分支的祖父节点</a:t>
            </a:r>
            <a:r>
              <a:rPr lang="en-US" altLang="zh-CN" sz="1400" b="0" dirty="0" err="1"/>
              <a:t>maint</a:t>
            </a:r>
            <a:r>
              <a:rPr lang="zh-CN" altLang="en-US" sz="1400" b="0" dirty="0"/>
              <a:t>分支进行一次提交，生成了</a:t>
            </a:r>
            <a:r>
              <a:rPr lang="en-US" altLang="zh-CN" sz="1400" b="0" dirty="0"/>
              <a:t>1800b</a:t>
            </a:r>
            <a:r>
              <a:rPr lang="zh-CN" altLang="en-US" sz="1400" b="0" dirty="0"/>
              <a:t>。 这样，</a:t>
            </a:r>
            <a:r>
              <a:rPr lang="en-US" altLang="zh-CN" sz="1400" b="0" dirty="0" err="1"/>
              <a:t>maint</a:t>
            </a:r>
            <a:r>
              <a:rPr lang="zh-CN" altLang="en-US" sz="1400" b="0" dirty="0"/>
              <a:t>分支就不再是</a:t>
            </a:r>
            <a:r>
              <a:rPr lang="en-US" altLang="zh-CN" sz="1400" b="0" dirty="0"/>
              <a:t>master</a:t>
            </a:r>
            <a:r>
              <a:rPr lang="zh-CN" altLang="en-US" sz="1400" b="0" dirty="0"/>
              <a:t>分支的祖父节点。</a:t>
            </a:r>
            <a:endParaRPr lang="en-US" altLang="zh-CN" sz="1400" b="0" dirty="0"/>
          </a:p>
        </p:txBody>
      </p:sp>
      <p:pic>
        <p:nvPicPr>
          <p:cNvPr id="4098" name="Picture 2" descr="http://marklodato.github.io/visual-git-guide/commit-maint.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4676" b="14269"/>
          <a:stretch/>
        </p:blipFill>
        <p:spPr bwMode="auto">
          <a:xfrm>
            <a:off x="624020" y="1561356"/>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1770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如果想更改一次提交，使用 </a:t>
            </a:r>
            <a:r>
              <a:rPr lang="en-US" altLang="zh-CN" sz="1400" b="0" dirty="0" err="1"/>
              <a:t>git</a:t>
            </a:r>
            <a:r>
              <a:rPr lang="en-US" altLang="zh-CN" sz="1400" b="0" dirty="0"/>
              <a:t> commit --amend</a:t>
            </a:r>
            <a:r>
              <a:rPr lang="zh-CN" altLang="en-US" sz="1400" b="0" dirty="0"/>
              <a:t>。</a:t>
            </a:r>
            <a:r>
              <a:rPr lang="en-US" altLang="zh-CN" sz="1400" b="0" dirty="0" err="1"/>
              <a:t>git</a:t>
            </a:r>
            <a:r>
              <a:rPr lang="zh-CN" altLang="en-US" sz="1400" b="0" dirty="0"/>
              <a:t>会使用与当前提交相同的父节点进行一次新提交，旧的提交会被取消。</a:t>
            </a:r>
            <a:endParaRPr lang="en-US" altLang="zh-CN" sz="1400" b="0" dirty="0"/>
          </a:p>
        </p:txBody>
      </p:sp>
      <p:pic>
        <p:nvPicPr>
          <p:cNvPr id="5123" name="Picture 3" descr="http://marklodato.github.io/visual-git-guide/commit-amen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8"/>
          <a:stretch/>
        </p:blipFill>
        <p:spPr bwMode="auto">
          <a:xfrm>
            <a:off x="624020" y="1561356"/>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2302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checkout</a:t>
            </a:r>
            <a:r>
              <a:rPr lang="zh-CN" altLang="en-US" sz="1400" b="0" dirty="0"/>
              <a:t>命令用于从历史提交（或者暂存区域）中拷贝文件到工作目录，也可用于切换分支</a:t>
            </a:r>
            <a:r>
              <a:rPr lang="zh-CN" altLang="en-US" sz="1400" b="0" dirty="0" smtClean="0"/>
              <a:t>。</a:t>
            </a:r>
            <a:endParaRPr lang="en-US" altLang="zh-CN" sz="1400" b="0" dirty="0" smtClean="0"/>
          </a:p>
        </p:txBody>
      </p:sp>
      <p:pic>
        <p:nvPicPr>
          <p:cNvPr id="6146" name="Picture 2" descr="http://marklodato.github.io/visual-git-guide/checkout-fi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7580" t="3868" r="13273" b="13519"/>
          <a:stretch/>
        </p:blipFill>
        <p:spPr bwMode="auto">
          <a:xfrm>
            <a:off x="1414972" y="1489348"/>
            <a:ext cx="6264696"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843931"/>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5" name="内容占位符 2"/>
          <p:cNvSpPr txBox="1">
            <a:spLocks/>
          </p:cNvSpPr>
          <p:nvPr/>
        </p:nvSpPr>
        <p:spPr bwMode="auto">
          <a:xfrm>
            <a:off x="323528" y="913284"/>
            <a:ext cx="8462177" cy="197591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spcBef>
                <a:spcPts val="0"/>
              </a:spcBef>
              <a:buFont typeface="+mj-lt"/>
              <a:buAutoNum type="arabicPeriod" startAt="2"/>
            </a:pPr>
            <a:r>
              <a:rPr lang="zh-CN" altLang="en-US" sz="1600" b="0" kern="0" dirty="0" smtClean="0"/>
              <a:t>随着文件越存越多，这时我想找回被删除的文字，但是已经记不清删除前保存在哪个文件里了，只好一个一个文件去找。同时我又不敢删除历史文件，怕哪天会用上。</a:t>
            </a:r>
            <a:endParaRPr lang="en-US" altLang="zh-CN" sz="1600" b="0" kern="0" dirty="0"/>
          </a:p>
          <a:p>
            <a:pPr marL="342900" indent="-342900">
              <a:lnSpc>
                <a:spcPct val="150000"/>
              </a:lnSpc>
              <a:spcBef>
                <a:spcPts val="0"/>
              </a:spcBef>
              <a:buFont typeface="+mj-lt"/>
              <a:buAutoNum type="arabicPeriod" startAt="2"/>
            </a:pPr>
            <a:r>
              <a:rPr lang="zh-CN" altLang="en-US" sz="1600" b="0" kern="0" dirty="0" smtClean="0"/>
              <a:t>文档有一部分需要财务同事填写，我把文件拷贝给她之后，继续修改文档。经过一段时间，同事将文档发回给我，这时我就得好好</a:t>
            </a:r>
            <a:r>
              <a:rPr lang="zh-CN" altLang="en-US" sz="1600" b="0" kern="0" dirty="0"/>
              <a:t>想想</a:t>
            </a:r>
            <a:r>
              <a:rPr lang="zh-CN" altLang="en-US" sz="1600" b="0" kern="0" dirty="0" smtClean="0"/>
              <a:t>，这期间我对文档做了哪些改动，要把我的改动和她的部分合并。</a:t>
            </a:r>
            <a:endParaRPr lang="en-US" altLang="zh-CN" sz="1600" b="0" kern="0" dirty="0"/>
          </a:p>
        </p:txBody>
      </p:sp>
    </p:spTree>
    <p:extLst>
      <p:ext uri="{BB962C8B-B14F-4D97-AF65-F5344CB8AC3E}">
        <p14:creationId xmlns:p14="http://schemas.microsoft.com/office/powerpoint/2010/main" val="299763853"/>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当不指定文件名，而是给出一个（本地）分支时，那么</a:t>
            </a:r>
            <a:r>
              <a:rPr lang="en-US" altLang="zh-CN" sz="1400" b="0" dirty="0"/>
              <a:t>HEAD</a:t>
            </a:r>
            <a:r>
              <a:rPr lang="zh-CN" altLang="en-US" sz="1400" b="0" dirty="0"/>
              <a:t>标识会移动到那个分支（也就是说，我们“切换”到那个分支了），然后暂存区域和工作目录中的内容会和</a:t>
            </a:r>
            <a:r>
              <a:rPr lang="en-US" altLang="zh-CN" sz="1400" b="0" dirty="0"/>
              <a:t>HEAD</a:t>
            </a:r>
            <a:r>
              <a:rPr lang="zh-CN" altLang="en-US" sz="1400" b="0" dirty="0"/>
              <a:t>对应的提交节点一致。</a:t>
            </a:r>
            <a:endParaRPr lang="en-US" altLang="zh-CN" sz="1400" b="0" dirty="0" smtClean="0"/>
          </a:p>
        </p:txBody>
      </p:sp>
      <p:pic>
        <p:nvPicPr>
          <p:cNvPr id="7170" name="Picture 2" descr="http://marklodato.github.io/visual-git-guide/checkout-branch.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3336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463566"/>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如果既没有指定文件名，也没有指定分支名，而是一个标签、远程分支、</a:t>
            </a:r>
            <a:r>
              <a:rPr lang="en-US" altLang="zh-CN" sz="1400" b="0" dirty="0"/>
              <a:t>SHA-1</a:t>
            </a:r>
            <a:r>
              <a:rPr lang="zh-CN" altLang="en-US" sz="1400" b="0" dirty="0"/>
              <a:t>值或者是像</a:t>
            </a:r>
            <a:r>
              <a:rPr lang="en-US" altLang="zh-CN" sz="1400" b="0" dirty="0"/>
              <a:t>master~3</a:t>
            </a:r>
            <a:r>
              <a:rPr lang="zh-CN" altLang="en-US" sz="1400" b="0" dirty="0"/>
              <a:t>类似的东西，就得到一个匿名分支，称作</a:t>
            </a:r>
            <a:r>
              <a:rPr lang="en-US" altLang="zh-CN" sz="1400" b="0" dirty="0"/>
              <a:t>detached HEAD</a:t>
            </a:r>
            <a:r>
              <a:rPr lang="zh-CN" altLang="en-US" sz="1400" b="0" dirty="0"/>
              <a:t>（被分离的</a:t>
            </a:r>
            <a:r>
              <a:rPr lang="en-US" altLang="zh-CN" sz="1400" b="0" dirty="0"/>
              <a:t>HEAD</a:t>
            </a:r>
            <a:r>
              <a:rPr lang="zh-CN" altLang="en-US" sz="1400" b="0" dirty="0"/>
              <a:t>标识）。这样可以很方便地在历史版本之间互相切换。</a:t>
            </a:r>
            <a:endParaRPr lang="en-US" altLang="zh-CN" sz="1400" b="0" dirty="0" smtClean="0"/>
          </a:p>
        </p:txBody>
      </p:sp>
      <p:pic>
        <p:nvPicPr>
          <p:cNvPr id="8194" name="Picture 2" descr="http://marklodato.github.io/visual-git-guide/checkout-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4637" b="12750"/>
          <a:stretch/>
        </p:blipFill>
        <p:spPr bwMode="auto">
          <a:xfrm>
            <a:off x="624020" y="1777380"/>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985304"/>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当提交操作涉及到“分离的</a:t>
            </a:r>
            <a:r>
              <a:rPr lang="en-US" altLang="zh-CN" sz="1400" b="0" dirty="0"/>
              <a:t>HEAD”</a:t>
            </a:r>
            <a:r>
              <a:rPr lang="zh-CN" altLang="en-US" sz="1400" b="0" dirty="0"/>
              <a:t>时，其行为会略有</a:t>
            </a:r>
            <a:r>
              <a:rPr lang="zh-CN" altLang="en-US" sz="1400" b="0" dirty="0" smtClean="0"/>
              <a:t>不同。</a:t>
            </a:r>
            <a:endParaRPr lang="en-US" altLang="zh-CN" sz="1400" b="0" dirty="0" smtClean="0"/>
          </a:p>
          <a:p>
            <a:pPr marL="0" indent="0">
              <a:lnSpc>
                <a:spcPct val="150000"/>
              </a:lnSpc>
              <a:spcBef>
                <a:spcPts val="0"/>
              </a:spcBef>
              <a:buNone/>
            </a:pPr>
            <a:r>
              <a:rPr lang="zh-CN" altLang="en-US" sz="1400" b="0" dirty="0"/>
              <a:t>当</a:t>
            </a:r>
            <a:r>
              <a:rPr lang="en-US" altLang="zh-CN" sz="1400" b="0" dirty="0"/>
              <a:t>HEAD</a:t>
            </a:r>
            <a:r>
              <a:rPr lang="zh-CN" altLang="en-US" sz="1400" b="0" dirty="0"/>
              <a:t>处于分离状态（不依附于任一分支）时，提交操作可以正常进行，但是不会更新任何已命名的分支。</a:t>
            </a:r>
            <a:r>
              <a:rPr lang="en-US" altLang="zh-CN" sz="1400" b="0" dirty="0" smtClean="0"/>
              <a:t>(</a:t>
            </a:r>
            <a:r>
              <a:rPr lang="zh-CN" altLang="en-US" sz="1400" b="0" dirty="0" smtClean="0"/>
              <a:t>可以</a:t>
            </a:r>
            <a:r>
              <a:rPr lang="zh-CN" altLang="en-US" sz="1400" b="0" dirty="0"/>
              <a:t>认为这是在更新一个匿名分支。</a:t>
            </a:r>
            <a:r>
              <a:rPr lang="en-US" altLang="zh-CN" sz="1400" b="0" dirty="0"/>
              <a:t>)</a:t>
            </a:r>
            <a:endParaRPr lang="en-US" altLang="zh-CN" sz="1400" b="0" dirty="0" smtClean="0"/>
          </a:p>
        </p:txBody>
      </p:sp>
      <p:pic>
        <p:nvPicPr>
          <p:cNvPr id="9218" name="Picture 2" descr="http://marklodato.github.io/visual-git-guide/commit-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05372"/>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5105"/>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一旦此后你切换到别的分支，比如说</a:t>
            </a:r>
            <a:r>
              <a:rPr lang="en-US" altLang="zh-CN" sz="1400" b="0" dirty="0"/>
              <a:t>master</a:t>
            </a:r>
            <a:r>
              <a:rPr lang="zh-CN" altLang="en-US" sz="1400" b="0" dirty="0"/>
              <a:t>，那么这个提交节点（可能）再也不会被引用到，然后就会被丢弃掉了。注意这个命令之后就不会有东西引用</a:t>
            </a:r>
            <a:r>
              <a:rPr lang="en-US" altLang="zh-CN" sz="1400" b="0" dirty="0"/>
              <a:t>2eecb</a:t>
            </a:r>
            <a:r>
              <a:rPr lang="zh-CN" altLang="en-US" sz="1400" b="0" dirty="0"/>
              <a:t>。</a:t>
            </a:r>
            <a:endParaRPr lang="en-US" altLang="zh-CN" sz="1400" b="0" dirty="0" smtClean="0"/>
          </a:p>
        </p:txBody>
      </p:sp>
      <p:pic>
        <p:nvPicPr>
          <p:cNvPr id="10242" name="Picture 2" descr="http://marklodato.github.io/visual-git-guide/checkout-after-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2477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134627"/>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但是，如果你想保存这个状态，可以用命令</a:t>
            </a:r>
            <a:r>
              <a:rPr lang="en-US" altLang="zh-CN" sz="1400" b="0" dirty="0" err="1"/>
              <a:t>git</a:t>
            </a:r>
            <a:r>
              <a:rPr lang="en-US" altLang="zh-CN" sz="1400" b="0" dirty="0"/>
              <a:t> checkout -b name</a:t>
            </a:r>
            <a:r>
              <a:rPr lang="zh-CN" altLang="en-US" sz="1400" b="0" dirty="0"/>
              <a:t>来创建一个新的分支。</a:t>
            </a:r>
            <a:endParaRPr lang="en-US" altLang="zh-CN" sz="1400" b="0" dirty="0" smtClean="0"/>
          </a:p>
        </p:txBody>
      </p:sp>
      <p:pic>
        <p:nvPicPr>
          <p:cNvPr id="11266" name="Picture 2" descr="http://marklodato.github.io/visual-git-guide/checkout-b-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489348"/>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27653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reset</a:t>
            </a:r>
            <a:r>
              <a:rPr lang="zh-CN" altLang="en-US" sz="1400" b="0" dirty="0"/>
              <a:t>命令把当前分支指向另一个位置，并且有选择的变动工作目录和索引。也用来在从历史仓库中复制文件到索引，而不动工作目录</a:t>
            </a:r>
            <a:r>
              <a:rPr lang="zh-CN" altLang="en-US" sz="1400" b="0" dirty="0" smtClean="0"/>
              <a:t>。</a:t>
            </a:r>
            <a:endParaRPr lang="en-US" altLang="zh-CN" sz="1400" b="0" dirty="0" smtClean="0"/>
          </a:p>
          <a:p>
            <a:pPr marL="0" indent="0">
              <a:lnSpc>
                <a:spcPct val="150000"/>
              </a:lnSpc>
              <a:spcBef>
                <a:spcPts val="0"/>
              </a:spcBef>
              <a:buNone/>
            </a:pPr>
            <a:r>
              <a:rPr lang="zh-CN" altLang="en-US" sz="1400" b="0" dirty="0"/>
              <a:t>如果不给</a:t>
            </a:r>
            <a:r>
              <a:rPr lang="zh-CN" altLang="en-US" sz="1400" b="0" dirty="0">
                <a:solidFill>
                  <a:srgbClr val="FF0000"/>
                </a:solidFill>
              </a:rPr>
              <a:t>选项</a:t>
            </a:r>
            <a:r>
              <a:rPr lang="zh-CN" altLang="en-US" sz="1400" b="0" dirty="0"/>
              <a:t>，那么当前分支指向到那个提交。</a:t>
            </a:r>
            <a:endParaRPr lang="en-US" altLang="zh-CN" sz="1400" b="0" dirty="0" smtClean="0"/>
          </a:p>
        </p:txBody>
      </p:sp>
      <p:pic>
        <p:nvPicPr>
          <p:cNvPr id="12290" name="Picture 2" descr="http://marklodato.github.io/visual-git-guide/reset-commit.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05372"/>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958292"/>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如果给了</a:t>
            </a:r>
            <a:r>
              <a:rPr lang="zh-CN" altLang="en-US" sz="1400" b="0" dirty="0" smtClean="0"/>
              <a:t>文件名，那么索引会被</a:t>
            </a:r>
            <a:r>
              <a:rPr lang="zh-CN" altLang="en-US" sz="1400" b="0" dirty="0"/>
              <a:t>更新。</a:t>
            </a:r>
            <a:endParaRPr lang="en-US" altLang="zh-CN" sz="1400" b="0" dirty="0" smtClean="0"/>
          </a:p>
        </p:txBody>
      </p:sp>
      <p:pic>
        <p:nvPicPr>
          <p:cNvPr id="13315" name="Picture 3" descr="http://marklodato.github.io/visual-git-guide/reset-fi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6" b="13519"/>
          <a:stretch/>
        </p:blipFill>
        <p:spPr bwMode="auto">
          <a:xfrm>
            <a:off x="624020" y="1489348"/>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777585"/>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5542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a:t>s</a:t>
            </a:r>
            <a:r>
              <a:rPr lang="en-US" altLang="zh-CN" sz="2000" kern="0" dirty="0" smtClean="0"/>
              <a:t>oft</a:t>
            </a:r>
          </a:p>
          <a:p>
            <a:pPr marL="0" indent="0">
              <a:lnSpc>
                <a:spcPct val="150000"/>
              </a:lnSpc>
              <a:buNone/>
            </a:pPr>
            <a:r>
              <a:rPr lang="en-US" altLang="zh-CN" sz="1400" b="0" kern="0" dirty="0"/>
              <a:t>--soft</a:t>
            </a:r>
            <a:r>
              <a:rPr lang="zh-CN" altLang="en-US" sz="1400" b="0" kern="0" dirty="0"/>
              <a:t>参数告诉</a:t>
            </a:r>
            <a:r>
              <a:rPr lang="en-US" altLang="zh-CN" sz="1400" b="0" kern="0" dirty="0" err="1"/>
              <a:t>Git</a:t>
            </a:r>
            <a:r>
              <a:rPr lang="zh-CN" altLang="en-US" sz="1400" b="0" kern="0" dirty="0"/>
              <a:t>重置</a:t>
            </a:r>
            <a:r>
              <a:rPr lang="en-US" altLang="zh-CN" sz="1400" b="0" kern="0" dirty="0"/>
              <a:t>HEAD</a:t>
            </a:r>
            <a:r>
              <a:rPr lang="zh-CN" altLang="en-US" sz="1400" b="0" kern="0" dirty="0"/>
              <a:t>到另外一个</a:t>
            </a:r>
            <a:r>
              <a:rPr lang="en-US" altLang="zh-CN" sz="1400" b="0" kern="0" dirty="0"/>
              <a:t>commit</a:t>
            </a:r>
            <a:r>
              <a:rPr lang="zh-CN" altLang="en-US" sz="1400" b="0" kern="0" dirty="0"/>
              <a:t>，但也到此为止。如果你指定</a:t>
            </a:r>
            <a:r>
              <a:rPr lang="en-US" altLang="zh-CN" sz="1400" b="0" kern="0" dirty="0"/>
              <a:t>--soft</a:t>
            </a:r>
            <a:r>
              <a:rPr lang="zh-CN" altLang="en-US" sz="1400" b="0" kern="0" dirty="0"/>
              <a:t>参数，</a:t>
            </a:r>
            <a:r>
              <a:rPr lang="en-US" altLang="zh-CN" sz="1400" b="0" kern="0" dirty="0" err="1"/>
              <a:t>Git</a:t>
            </a:r>
            <a:r>
              <a:rPr lang="zh-CN" altLang="en-US" sz="1400" b="0" kern="0" dirty="0"/>
              <a:t>将停止在那里而什么也不会根本变化。这意味着</a:t>
            </a:r>
            <a:r>
              <a:rPr lang="en-US" altLang="zh-CN" sz="1400" b="0" kern="0" dirty="0" err="1"/>
              <a:t>index,working</a:t>
            </a:r>
            <a:r>
              <a:rPr lang="en-US" altLang="zh-CN" sz="1400" b="0" kern="0" dirty="0"/>
              <a:t> copy</a:t>
            </a:r>
            <a:r>
              <a:rPr lang="zh-CN" altLang="en-US" sz="1400" b="0" kern="0" dirty="0"/>
              <a:t>都不会做任何变化，所有的在</a:t>
            </a:r>
            <a:r>
              <a:rPr lang="en-US" altLang="zh-CN" sz="1400" b="0" kern="0" dirty="0"/>
              <a:t>original HEAD</a:t>
            </a:r>
            <a:r>
              <a:rPr lang="zh-CN" altLang="en-US" sz="1400" b="0" kern="0" dirty="0"/>
              <a:t>和你重置到的那个</a:t>
            </a:r>
            <a:r>
              <a:rPr lang="en-US" altLang="zh-CN" sz="1400" b="0" kern="0" dirty="0"/>
              <a:t>commit</a:t>
            </a:r>
            <a:r>
              <a:rPr lang="zh-CN" altLang="en-US" sz="1400" b="0" kern="0" dirty="0"/>
              <a:t>之间的所有变更集都放在</a:t>
            </a:r>
            <a:r>
              <a:rPr lang="en-US" altLang="zh-CN" sz="1400" b="0" kern="0" dirty="0"/>
              <a:t>stage(index)</a:t>
            </a:r>
            <a:r>
              <a:rPr lang="zh-CN" altLang="en-US" sz="1400" b="0" kern="0" dirty="0"/>
              <a:t>区域中。</a:t>
            </a:r>
            <a:endParaRPr lang="en-US" altLang="zh-CN" sz="1400" b="0" kern="0" dirty="0" smtClean="0"/>
          </a:p>
        </p:txBody>
      </p:sp>
      <p:pic>
        <p:nvPicPr>
          <p:cNvPr id="14338" name="Picture 2" descr="https://images0.cnblogs.com/blog2015/737565/201505/1822373388546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7" y="3070434"/>
            <a:ext cx="8304681"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411226"/>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5542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a:t>h</a:t>
            </a:r>
            <a:r>
              <a:rPr lang="en-US" altLang="zh-CN" sz="2000" kern="0" dirty="0" smtClean="0"/>
              <a:t>ard</a:t>
            </a:r>
          </a:p>
          <a:p>
            <a:pPr marL="0" indent="0">
              <a:lnSpc>
                <a:spcPct val="150000"/>
              </a:lnSpc>
              <a:buNone/>
            </a:pPr>
            <a:r>
              <a:rPr lang="en-US" altLang="zh-CN" sz="1400" b="0" dirty="0"/>
              <a:t>--hard</a:t>
            </a:r>
            <a:r>
              <a:rPr lang="zh-CN" altLang="en-US" sz="1400" b="0" dirty="0"/>
              <a:t>参数将会</a:t>
            </a:r>
            <a:r>
              <a:rPr lang="en-US" altLang="zh-CN" sz="1400" b="0" dirty="0"/>
              <a:t>blow out everything.</a:t>
            </a:r>
            <a:r>
              <a:rPr lang="zh-CN" altLang="en-US" sz="1400" b="0" dirty="0"/>
              <a:t>它将重置</a:t>
            </a:r>
            <a:r>
              <a:rPr lang="en-US" altLang="zh-CN" sz="1400" b="0" dirty="0"/>
              <a:t>HEAD</a:t>
            </a:r>
            <a:r>
              <a:rPr lang="zh-CN" altLang="en-US" sz="1400" b="0" dirty="0"/>
              <a:t>返回到另外一个</a:t>
            </a:r>
            <a:r>
              <a:rPr lang="en-US" altLang="zh-CN" sz="1400" b="0" dirty="0"/>
              <a:t>commit(</a:t>
            </a:r>
            <a:r>
              <a:rPr lang="zh-CN" altLang="en-US" sz="1400" b="0" dirty="0"/>
              <a:t>取决于</a:t>
            </a:r>
            <a:r>
              <a:rPr lang="en-US" altLang="zh-CN" sz="1400" b="0" dirty="0"/>
              <a:t>~12</a:t>
            </a:r>
            <a:r>
              <a:rPr lang="zh-CN" altLang="en-US" sz="1400" b="0" dirty="0"/>
              <a:t>的参数），重置</a:t>
            </a:r>
            <a:r>
              <a:rPr lang="en-US" altLang="zh-CN" sz="1400" b="0" dirty="0"/>
              <a:t>index</a:t>
            </a:r>
            <a:r>
              <a:rPr lang="zh-CN" altLang="en-US" sz="1400" b="0" dirty="0"/>
              <a:t>以便反映</a:t>
            </a:r>
            <a:r>
              <a:rPr lang="en-US" altLang="zh-CN" sz="1400" b="0" dirty="0"/>
              <a:t>HEAD</a:t>
            </a:r>
            <a:r>
              <a:rPr lang="zh-CN" altLang="en-US" sz="1400" b="0" dirty="0"/>
              <a:t>的变化，并且重置</a:t>
            </a:r>
            <a:r>
              <a:rPr lang="en-US" altLang="zh-CN" sz="1400" b="0" dirty="0"/>
              <a:t>working copy</a:t>
            </a:r>
            <a:r>
              <a:rPr lang="zh-CN" altLang="en-US" sz="1400" b="0" dirty="0"/>
              <a:t>也使得其完全匹配起来。这是一个比较危险的动作，具有破坏性，数据因此可能会丢失！</a:t>
            </a:r>
            <a:endParaRPr lang="en-US" altLang="zh-CN" sz="1400" b="0" kern="0" dirty="0" smtClean="0"/>
          </a:p>
        </p:txBody>
      </p:sp>
      <p:pic>
        <p:nvPicPr>
          <p:cNvPr id="16388" name="Picture 4" descr="https://images0.cnblogs.com/blog2015/737565/201505/1822383051016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15" y="3070434"/>
            <a:ext cx="8286404"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06678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23110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mixed</a:t>
            </a:r>
          </a:p>
          <a:p>
            <a:pPr marL="0" indent="0">
              <a:lnSpc>
                <a:spcPct val="150000"/>
              </a:lnSpc>
              <a:buNone/>
            </a:pPr>
            <a:r>
              <a:rPr lang="en-US" altLang="zh-CN" sz="1400" b="0" dirty="0"/>
              <a:t>--mixed</a:t>
            </a:r>
            <a:r>
              <a:rPr lang="zh-CN" altLang="en-US" sz="1400" b="0" dirty="0"/>
              <a:t>是</a:t>
            </a:r>
            <a:r>
              <a:rPr lang="en-US" altLang="zh-CN" sz="1400" b="0" dirty="0"/>
              <a:t>reset</a:t>
            </a:r>
            <a:r>
              <a:rPr lang="zh-CN" altLang="en-US" sz="1400" b="0" dirty="0"/>
              <a:t>的默认参数，也就是当你不指定任何参数时的参数。它将重置</a:t>
            </a:r>
            <a:r>
              <a:rPr lang="en-US" altLang="zh-CN" sz="1400" b="0" dirty="0"/>
              <a:t>HEAD</a:t>
            </a:r>
            <a:r>
              <a:rPr lang="zh-CN" altLang="en-US" sz="1400" b="0" dirty="0"/>
              <a:t>到另外一个</a:t>
            </a:r>
            <a:r>
              <a:rPr lang="en-US" altLang="zh-CN" sz="1400" b="0" dirty="0"/>
              <a:t>commit,</a:t>
            </a:r>
            <a:r>
              <a:rPr lang="zh-CN" altLang="en-US" sz="1400" b="0" dirty="0"/>
              <a:t>并且重置</a:t>
            </a:r>
            <a:r>
              <a:rPr lang="en-US" altLang="zh-CN" sz="1400" b="0" dirty="0"/>
              <a:t>index</a:t>
            </a:r>
            <a:r>
              <a:rPr lang="zh-CN" altLang="en-US" sz="1400" b="0" dirty="0"/>
              <a:t>以便和</a:t>
            </a:r>
            <a:r>
              <a:rPr lang="en-US" altLang="zh-CN" sz="1400" b="0" dirty="0"/>
              <a:t>HEAD</a:t>
            </a:r>
            <a:r>
              <a:rPr lang="zh-CN" altLang="en-US" sz="1400" b="0" dirty="0"/>
              <a:t>相匹配，但是也到此为止。</a:t>
            </a:r>
            <a:r>
              <a:rPr lang="en-US" altLang="zh-CN" sz="1400" b="0" dirty="0"/>
              <a:t>working copy</a:t>
            </a:r>
            <a:r>
              <a:rPr lang="zh-CN" altLang="en-US" sz="1400" b="0" dirty="0"/>
              <a:t>不会被更改。</a:t>
            </a:r>
            <a:endParaRPr lang="en-US" altLang="zh-CN" sz="1400" b="0" kern="0" dirty="0" smtClean="0"/>
          </a:p>
        </p:txBody>
      </p:sp>
      <p:pic>
        <p:nvPicPr>
          <p:cNvPr id="15362" name="Picture 2" descr="https://images0.cnblogs.com/blog2015/737565/201505/1822382026093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6" y="3070434"/>
            <a:ext cx="8304681"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94043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913284"/>
            <a:ext cx="8234363" cy="1557343"/>
          </a:xfrm>
        </p:spPr>
        <p:txBody>
          <a:bodyPr>
            <a:spAutoFit/>
          </a:bodyPr>
          <a:lstStyle/>
          <a:p>
            <a:pPr marL="0" indent="0">
              <a:lnSpc>
                <a:spcPct val="150000"/>
              </a:lnSpc>
              <a:spcBef>
                <a:spcPts val="0"/>
              </a:spcBef>
              <a:buNone/>
            </a:pPr>
            <a:r>
              <a:rPr lang="zh-CN" altLang="en-US" sz="1600" dirty="0" smtClean="0"/>
              <a:t>如果有这样的一个软件，它能够：</a:t>
            </a:r>
            <a:endParaRPr lang="en-US" altLang="zh-CN" sz="1600" dirty="0" smtClean="0"/>
          </a:p>
          <a:p>
            <a:pPr marL="342900" indent="-342900">
              <a:lnSpc>
                <a:spcPct val="150000"/>
              </a:lnSpc>
              <a:spcBef>
                <a:spcPts val="0"/>
              </a:spcBef>
              <a:buFont typeface="+mj-lt"/>
              <a:buAutoNum type="arabicPeriod"/>
            </a:pPr>
            <a:r>
              <a:rPr lang="zh-CN" altLang="en-US" sz="1600" dirty="0"/>
              <a:t>管理</a:t>
            </a:r>
            <a:r>
              <a:rPr lang="zh-CN" altLang="en-US" sz="1600" dirty="0" smtClean="0"/>
              <a:t>文件，自动记录每次文件的改动；</a:t>
            </a:r>
            <a:endParaRPr lang="en-US" altLang="zh-CN" sz="1600" dirty="0" smtClean="0"/>
          </a:p>
          <a:p>
            <a:pPr marL="342900" indent="-342900">
              <a:lnSpc>
                <a:spcPct val="150000"/>
              </a:lnSpc>
              <a:spcBef>
                <a:spcPts val="0"/>
              </a:spcBef>
              <a:buFont typeface="+mj-lt"/>
              <a:buAutoNum type="arabicPeriod"/>
            </a:pPr>
            <a:r>
              <a:rPr lang="zh-CN" altLang="en-US" sz="1600" dirty="0" smtClean="0"/>
              <a:t>保存文件的所有修订版本，且能回溯到之前某个时间点的状态；</a:t>
            </a:r>
            <a:endParaRPr lang="en-US" altLang="zh-CN" sz="1600" dirty="0" smtClean="0"/>
          </a:p>
          <a:p>
            <a:pPr marL="342900" indent="-342900">
              <a:lnSpc>
                <a:spcPct val="150000"/>
              </a:lnSpc>
              <a:spcBef>
                <a:spcPts val="0"/>
              </a:spcBef>
              <a:buFont typeface="+mj-lt"/>
              <a:buAutoNum type="arabicPeriod"/>
            </a:pPr>
            <a:r>
              <a:rPr lang="zh-CN" altLang="en-US" sz="1600" dirty="0" smtClean="0"/>
              <a:t>支持多用户协助编辑；</a:t>
            </a:r>
            <a:endParaRPr lang="en-US" altLang="zh-CN" sz="1600" dirty="0" smtClean="0"/>
          </a:p>
        </p:txBody>
      </p:sp>
      <p:sp>
        <p:nvSpPr>
          <p:cNvPr id="2" name="矩形 1"/>
          <p:cNvSpPr/>
          <p:nvPr/>
        </p:nvSpPr>
        <p:spPr>
          <a:xfrm>
            <a:off x="577193" y="4729708"/>
            <a:ext cx="5128327" cy="523220"/>
          </a:xfrm>
          <a:prstGeom prst="rect">
            <a:avLst/>
          </a:prstGeom>
          <a:noFill/>
        </p:spPr>
        <p:txBody>
          <a:bodyPr wrap="none" lIns="91440" tIns="45720" rIns="91440" bIns="45720">
            <a:spAutoFit/>
          </a:bodyPr>
          <a:lstStyle/>
          <a:p>
            <a:pPr algn="ctr"/>
            <a:r>
              <a:rPr lang="en-US" altLang="zh-CN" sz="2800" b="0" cap="none" spc="0" dirty="0" smtClean="0">
                <a:ln w="0"/>
                <a:solidFill>
                  <a:schemeClr val="accent1"/>
                </a:solidFill>
                <a:effectLst>
                  <a:outerShdw blurRad="38100" dist="25400" dir="5400000" algn="ctr" rotWithShape="0">
                    <a:srgbClr val="6E747A">
                      <a:alpha val="43000"/>
                    </a:srgbClr>
                  </a:outerShdw>
                </a:effectLst>
              </a:rPr>
              <a:t>VSS</a:t>
            </a:r>
            <a:r>
              <a:rPr lang="zh-CN" altLang="en-US" sz="2800" b="0" cap="none" spc="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CVS</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SVN</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GIT</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a:ln w="0"/>
                <a:solidFill>
                  <a:schemeClr val="accent1"/>
                </a:solidFill>
                <a:effectLst>
                  <a:outerShdw blurRad="38100" dist="25400" dir="5400000" algn="ctr" rotWithShape="0">
                    <a:srgbClr val="6E747A">
                      <a:alpha val="43000"/>
                    </a:srgbClr>
                  </a:outerShdw>
                </a:effectLst>
              </a:rPr>
              <a:t>……</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3"/>
          <a:stretch>
            <a:fillRect/>
          </a:stretch>
        </p:blipFill>
        <p:spPr>
          <a:xfrm>
            <a:off x="551257" y="2829129"/>
            <a:ext cx="7019048" cy="1828571"/>
          </a:xfrm>
          <a:prstGeom prst="rect">
            <a:avLst/>
          </a:prstGeom>
        </p:spPr>
      </p:pic>
    </p:spTree>
    <p:extLst>
      <p:ext uri="{BB962C8B-B14F-4D97-AF65-F5344CB8AC3E}">
        <p14:creationId xmlns:p14="http://schemas.microsoft.com/office/powerpoint/2010/main" val="1480356987"/>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merge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merge </a:t>
            </a:r>
            <a:r>
              <a:rPr lang="zh-CN" altLang="en-US" sz="1400" b="0" dirty="0"/>
              <a:t>命令把不同分支合并起来。合并前，索引必须和当前提交相同。如果另一个分支是当前提交的祖父节点，那么合并命令将什么也不做。 另一种情况是如果当前提交是另一个分支的祖父节点，就导致</a:t>
            </a:r>
            <a:r>
              <a:rPr lang="en-US" altLang="zh-CN" sz="1400" b="0" dirty="0"/>
              <a:t>fast-forward</a:t>
            </a:r>
            <a:r>
              <a:rPr lang="zh-CN" altLang="en-US" sz="1400" b="0" dirty="0"/>
              <a:t>合并。指向只是简单的移动，并生成一个新的提交。</a:t>
            </a:r>
            <a:endParaRPr lang="en-US" altLang="zh-CN" sz="1400" b="0" dirty="0" smtClean="0"/>
          </a:p>
        </p:txBody>
      </p:sp>
      <p:pic>
        <p:nvPicPr>
          <p:cNvPr id="17410" name="Picture 2" descr="http://marklodato.github.io/visual-git-guide/merge-f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9" b="15077"/>
          <a:stretch/>
        </p:blipFill>
        <p:spPr bwMode="auto">
          <a:xfrm>
            <a:off x="624020" y="1777380"/>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394737"/>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merge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否则就是一次真正的合并。默认把当前提交</a:t>
            </a:r>
            <a:r>
              <a:rPr lang="en-US" altLang="zh-CN" sz="1400" b="0" dirty="0"/>
              <a:t>(ed489 </a:t>
            </a:r>
            <a:r>
              <a:rPr lang="zh-CN" altLang="en-US" sz="1400" b="0" dirty="0"/>
              <a:t>如下所示</a:t>
            </a:r>
            <a:r>
              <a:rPr lang="en-US" altLang="zh-CN" sz="1400" b="0" dirty="0"/>
              <a:t>)</a:t>
            </a:r>
            <a:r>
              <a:rPr lang="zh-CN" altLang="en-US" sz="1400" b="0" dirty="0"/>
              <a:t>和另一个提交</a:t>
            </a:r>
            <a:r>
              <a:rPr lang="en-US" altLang="zh-CN" sz="1400" b="0" dirty="0"/>
              <a:t>(33104)</a:t>
            </a:r>
            <a:r>
              <a:rPr lang="zh-CN" altLang="en-US" sz="1400" b="0" dirty="0"/>
              <a:t>以及他们的共同祖父节点</a:t>
            </a:r>
            <a:r>
              <a:rPr lang="en-US" altLang="zh-CN" sz="1400" b="0" dirty="0"/>
              <a:t>(b325c)</a:t>
            </a:r>
            <a:r>
              <a:rPr lang="zh-CN" altLang="en-US" sz="1400" b="0" dirty="0"/>
              <a:t>进行一次三方合并。结果是先保存当前目录和索引，然后和父节点</a:t>
            </a:r>
            <a:r>
              <a:rPr lang="en-US" altLang="zh-CN" sz="1400" b="0" dirty="0"/>
              <a:t>33104</a:t>
            </a:r>
            <a:r>
              <a:rPr lang="zh-CN" altLang="en-US" sz="1400" b="0" dirty="0"/>
              <a:t>一起做一次新提交。</a:t>
            </a:r>
            <a:endParaRPr lang="en-US" altLang="zh-CN" sz="1400" b="0" dirty="0" smtClean="0"/>
          </a:p>
        </p:txBody>
      </p:sp>
      <p:pic>
        <p:nvPicPr>
          <p:cNvPr id="18434" name="Picture 2" descr="http://marklodato.github.io/visual-git-guide/merg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7" b="8842"/>
          <a:stretch/>
        </p:blipFill>
        <p:spPr bwMode="auto">
          <a:xfrm>
            <a:off x="624020" y="1561356"/>
            <a:ext cx="7915275"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94183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cherry-pick</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cherry-pick</a:t>
            </a:r>
            <a:r>
              <a:rPr lang="zh-CN" altLang="en-US" sz="1400" b="0" dirty="0"/>
              <a:t>命令</a:t>
            </a:r>
            <a:r>
              <a:rPr lang="en-US" altLang="zh-CN" sz="1400" b="0" dirty="0"/>
              <a:t>"</a:t>
            </a:r>
            <a:r>
              <a:rPr lang="zh-CN" altLang="en-US" sz="1400" b="0" dirty="0"/>
              <a:t>复制</a:t>
            </a:r>
            <a:r>
              <a:rPr lang="en-US" altLang="zh-CN" sz="1400" b="0" dirty="0"/>
              <a:t>"</a:t>
            </a:r>
            <a:r>
              <a:rPr lang="zh-CN" altLang="en-US" sz="1400" b="0" dirty="0"/>
              <a:t>一个提交节点并在当前分支做一次完全一样的新提交。</a:t>
            </a:r>
            <a:endParaRPr lang="en-US" altLang="zh-CN" sz="1400" b="0" dirty="0" smtClean="0"/>
          </a:p>
        </p:txBody>
      </p:sp>
      <p:pic>
        <p:nvPicPr>
          <p:cNvPr id="19458" name="Picture 2" descr="http://marklodato.github.io/visual-git-guide/cherry-pick.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6" b="13519"/>
          <a:stretch/>
        </p:blipFill>
        <p:spPr bwMode="auto">
          <a:xfrm>
            <a:off x="624020" y="1489348"/>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77264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衍</a:t>
            </a:r>
            <a:r>
              <a:rPr lang="zh-CN" altLang="en-US" sz="1400" b="0" dirty="0" smtClean="0"/>
              <a:t>合（或者叫变基）是</a:t>
            </a:r>
            <a:r>
              <a:rPr lang="zh-CN" altLang="en-US" sz="1400" b="0" dirty="0"/>
              <a:t>合并命令的另一种选择。合并把两个父分支合并进行一次提交，提交历史不是线性的。衍合在当前分支上重演另一个分支的历史，提交历史是线性的。 本质上，这是线性化的自动的 </a:t>
            </a:r>
            <a:r>
              <a:rPr lang="en-US" altLang="zh-CN" sz="1400" b="0" dirty="0" smtClean="0"/>
              <a:t>cherry-pick</a:t>
            </a:r>
            <a:r>
              <a:rPr lang="zh-CN" altLang="en-US" sz="1400" b="0" dirty="0" smtClean="0"/>
              <a:t>。</a:t>
            </a:r>
            <a:endParaRPr lang="en-US" altLang="zh-CN" sz="1400" b="0" dirty="0" smtClean="0"/>
          </a:p>
        </p:txBody>
      </p:sp>
      <p:pic>
        <p:nvPicPr>
          <p:cNvPr id="21506" name="Picture 2" descr="http://marklodato.github.io/visual-git-guide/rebas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4451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00390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要限制回滚范围，使用</a:t>
            </a:r>
            <a:r>
              <a:rPr lang="en-US" altLang="zh-CN" sz="1400" b="0" dirty="0"/>
              <a:t>--onto</a:t>
            </a:r>
            <a:r>
              <a:rPr lang="zh-CN" altLang="en-US" sz="1400" b="0" dirty="0"/>
              <a:t>选项。下面的命令在</a:t>
            </a:r>
            <a:r>
              <a:rPr lang="en-US" altLang="zh-CN" sz="1400" b="0" dirty="0"/>
              <a:t>master</a:t>
            </a:r>
            <a:r>
              <a:rPr lang="zh-CN" altLang="en-US" sz="1400" b="0" dirty="0"/>
              <a:t>分支上重演当前分支从</a:t>
            </a:r>
            <a:r>
              <a:rPr lang="en-US" altLang="zh-CN" sz="1400" b="0" dirty="0"/>
              <a:t>169a6</a:t>
            </a:r>
            <a:r>
              <a:rPr lang="zh-CN" altLang="en-US" sz="1400" b="0" dirty="0"/>
              <a:t>以来的最近几个提交，即</a:t>
            </a:r>
            <a:r>
              <a:rPr lang="en-US" altLang="zh-CN" sz="1400" b="0" dirty="0"/>
              <a:t>2c33a</a:t>
            </a:r>
            <a:r>
              <a:rPr lang="zh-CN" altLang="en-US" sz="1400" b="0" dirty="0"/>
              <a:t>。</a:t>
            </a:r>
            <a:endParaRPr lang="en-US" altLang="zh-CN" sz="1400" b="0" dirty="0" smtClean="0"/>
          </a:p>
        </p:txBody>
      </p:sp>
      <p:pic>
        <p:nvPicPr>
          <p:cNvPr id="20483" name="Picture 3" descr="http://marklodato.github.io/visual-git-guide/rebase-onto.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3336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123802"/>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smtClean="0"/>
              <a:t>git</a:t>
            </a:r>
            <a:r>
              <a:rPr lang="en-US" altLang="zh-CN" sz="1400" b="0" dirty="0" smtClean="0"/>
              <a:t> </a:t>
            </a:r>
            <a:r>
              <a:rPr lang="en-US" altLang="zh-CN" sz="1400" b="0" dirty="0"/>
              <a:t>rebase --interactive</a:t>
            </a:r>
            <a:r>
              <a:rPr lang="zh-CN" altLang="en-US" sz="1400" b="0" dirty="0"/>
              <a:t>让你更方便的完成一些复杂操作，比如丢弃、重排、修改、合并提交</a:t>
            </a:r>
            <a:r>
              <a:rPr lang="zh-CN" altLang="en-US" sz="1400" b="0" dirty="0" smtClean="0"/>
              <a:t>。</a:t>
            </a:r>
            <a:endParaRPr lang="en-US" altLang="zh-CN" sz="1400" b="0" dirty="0" smtClean="0"/>
          </a:p>
          <a:p>
            <a:pPr marL="0" indent="0">
              <a:lnSpc>
                <a:spcPct val="150000"/>
              </a:lnSpc>
              <a:spcBef>
                <a:spcPts val="0"/>
              </a:spcBef>
              <a:buNone/>
            </a:pPr>
            <a:r>
              <a:rPr lang="zh-CN" altLang="en-US" sz="1400" b="0" dirty="0" smtClean="0"/>
              <a:t>合理使用</a:t>
            </a:r>
            <a:r>
              <a:rPr lang="en-US" altLang="zh-CN" sz="1400" b="0" dirty="0" smtClean="0"/>
              <a:t>rebase</a:t>
            </a:r>
            <a:r>
              <a:rPr lang="zh-CN" altLang="en-US" sz="1400" b="0" dirty="0" smtClean="0"/>
              <a:t>，能使分支历史更直观简洁。</a:t>
            </a:r>
            <a:endParaRPr lang="en-US" altLang="zh-CN" sz="1400" b="0" dirty="0" smtClean="0"/>
          </a:p>
        </p:txBody>
      </p:sp>
      <p:sp>
        <p:nvSpPr>
          <p:cNvPr id="9" name="内容占位符 2"/>
          <p:cNvSpPr txBox="1">
            <a:spLocks/>
          </p:cNvSpPr>
          <p:nvPr/>
        </p:nvSpPr>
        <p:spPr bwMode="auto">
          <a:xfrm>
            <a:off x="464476" y="4225652"/>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smtClean="0"/>
              <a:t>Git</a:t>
            </a:r>
            <a:r>
              <a:rPr lang="zh-CN" altLang="en-US" sz="1400" b="0" dirty="0" smtClean="0"/>
              <a:t>常用操作 </a:t>
            </a:r>
            <a:r>
              <a:rPr lang="en-US" altLang="zh-CN" sz="1400" b="0" dirty="0" smtClean="0"/>
              <a:t>- </a:t>
            </a:r>
            <a:r>
              <a:rPr lang="zh-CN" altLang="en-US" sz="1400" b="0" dirty="0" smtClean="0"/>
              <a:t>参考链接：</a:t>
            </a:r>
            <a:endParaRPr lang="en-US" altLang="zh-CN" sz="1400" b="0" dirty="0" smtClean="0"/>
          </a:p>
          <a:p>
            <a:pPr marL="0" indent="0">
              <a:lnSpc>
                <a:spcPct val="150000"/>
              </a:lnSpc>
              <a:spcBef>
                <a:spcPts val="0"/>
              </a:spcBef>
              <a:buNone/>
            </a:pPr>
            <a:r>
              <a:rPr lang="en-US" altLang="zh-CN" sz="1400" b="0" dirty="0" smtClean="0">
                <a:hlinkClick r:id="rId3"/>
              </a:rPr>
              <a:t>http://marklodato.github.io/visual-git-guide/index-zh-cn.html</a:t>
            </a:r>
            <a:endParaRPr lang="en-US" altLang="zh-CN" sz="1400" b="0" dirty="0" smtClean="0"/>
          </a:p>
          <a:p>
            <a:pPr marL="0" indent="0">
              <a:lnSpc>
                <a:spcPct val="150000"/>
              </a:lnSpc>
              <a:spcBef>
                <a:spcPts val="0"/>
              </a:spcBef>
              <a:buNone/>
            </a:pPr>
            <a:r>
              <a:rPr lang="en-US" altLang="zh-CN" sz="1400" b="0" dirty="0">
                <a:hlinkClick r:id="rId4"/>
              </a:rPr>
              <a:t>https://</a:t>
            </a:r>
            <a:r>
              <a:rPr lang="en-US" altLang="zh-CN" sz="1400" b="0" dirty="0" smtClean="0">
                <a:hlinkClick r:id="rId4"/>
              </a:rPr>
              <a:t>www.cnblogs.com/kidsitcn/p/4513297.html</a:t>
            </a:r>
            <a:endParaRPr lang="en-US" altLang="zh-CN" sz="1400" b="0" dirty="0" smtClean="0"/>
          </a:p>
          <a:p>
            <a:pPr marL="0" indent="0">
              <a:lnSpc>
                <a:spcPct val="150000"/>
              </a:lnSpc>
              <a:spcBef>
                <a:spcPts val="0"/>
              </a:spcBef>
              <a:buNone/>
            </a:pPr>
            <a:endParaRPr lang="en-US" altLang="zh-CN" sz="1400" b="0" dirty="0" smtClean="0"/>
          </a:p>
        </p:txBody>
      </p:sp>
    </p:spTree>
    <p:extLst>
      <p:ext uri="{BB962C8B-B14F-4D97-AF65-F5344CB8AC3E}">
        <p14:creationId xmlns:p14="http://schemas.microsoft.com/office/powerpoint/2010/main" val="753144504"/>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320480"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可视化工具</a:t>
            </a:r>
            <a:r>
              <a:rPr lang="en-US" altLang="zh-CN" sz="2800" dirty="0" smtClean="0">
                <a:solidFill>
                  <a:schemeClr val="accent4"/>
                </a:solidFill>
                <a:latin typeface="微软雅黑" panose="020B0503020204020204" pitchFamily="34" charset="-122"/>
                <a:ea typeface="微软雅黑" panose="020B0503020204020204" pitchFamily="34" charset="-122"/>
              </a:rPr>
              <a:t>-</a:t>
            </a:r>
            <a:r>
              <a:rPr lang="en-US" altLang="zh-CN" sz="2800" dirty="0" err="1" smtClean="0">
                <a:solidFill>
                  <a:schemeClr val="accent4"/>
                </a:solidFill>
                <a:latin typeface="微软雅黑" panose="020B0503020204020204" pitchFamily="34" charset="-122"/>
                <a:ea typeface="微软雅黑" panose="020B0503020204020204" pitchFamily="34" charset="-122"/>
              </a:rPr>
              <a:t>SourceTree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49" y="913284"/>
            <a:ext cx="8245007" cy="4364292"/>
          </a:xfrm>
          <a:prstGeom prst="rect">
            <a:avLst/>
          </a:prstGeom>
        </p:spPr>
      </p:pic>
    </p:spTree>
    <p:extLst>
      <p:ext uri="{BB962C8B-B14F-4D97-AF65-F5344CB8AC3E}">
        <p14:creationId xmlns:p14="http://schemas.microsoft.com/office/powerpoint/2010/main" val="1249853396"/>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可视化工具</a:t>
            </a:r>
            <a:r>
              <a:rPr lang="en-US" altLang="zh-CN" sz="2800" dirty="0" smtClean="0">
                <a:solidFill>
                  <a:schemeClr val="accent4"/>
                </a:solidFill>
                <a:latin typeface="微软雅黑" panose="020B0503020204020204" pitchFamily="34" charset="-122"/>
                <a:ea typeface="微软雅黑" panose="020B0503020204020204" pitchFamily="34" charset="-122"/>
              </a:rPr>
              <a:t>-</a:t>
            </a:r>
            <a:r>
              <a:rPr lang="en-US" altLang="zh-CN" sz="2800" dirty="0" err="1" smtClean="0">
                <a:solidFill>
                  <a:schemeClr val="accent4"/>
                </a:solidFill>
                <a:latin typeface="微软雅黑" panose="020B0503020204020204" pitchFamily="34" charset="-122"/>
                <a:ea typeface="微软雅黑" panose="020B0503020204020204" pitchFamily="34" charset="-122"/>
              </a:rPr>
              <a:t>GitKraken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576064" y="985292"/>
            <a:ext cx="7956376" cy="4286891"/>
          </a:xfrm>
          <a:prstGeom prst="rect">
            <a:avLst/>
          </a:prstGeom>
        </p:spPr>
      </p:pic>
    </p:spTree>
    <p:extLst>
      <p:ext uri="{BB962C8B-B14F-4D97-AF65-F5344CB8AC3E}">
        <p14:creationId xmlns:p14="http://schemas.microsoft.com/office/powerpoint/2010/main" val="1215052895"/>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基础</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常用</a:t>
            </a:r>
            <a:r>
              <a:rPr lang="zh-CN" altLang="en-US" sz="2400" dirty="0" smtClean="0">
                <a:solidFill>
                  <a:schemeClr val="tx1"/>
                </a:solidFill>
                <a:latin typeface="微软雅黑" panose="020B0503020204020204" pitchFamily="34" charset="-122"/>
                <a:ea typeface="微软雅黑" panose="020B0503020204020204" pitchFamily="34" charset="-122"/>
              </a:rPr>
              <a:t>操作</a:t>
            </a:r>
            <a:endParaRPr lang="da-DK" altLang="zh-CN" sz="2400" dirty="0">
              <a:solidFill>
                <a:schemeClr val="tx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a:solidFill>
                  <a:schemeClr val="accent1"/>
                </a:solidFill>
                <a:latin typeface="微软雅黑" panose="020B0503020204020204" pitchFamily="34" charset="-122"/>
                <a:ea typeface="微软雅黑" panose="020B0503020204020204" pitchFamily="34" charset="-122"/>
              </a:rPr>
              <a:t>HR</a:t>
            </a:r>
            <a:r>
              <a:rPr lang="zh-CN" altLang="en-US" sz="2400" dirty="0">
                <a:solidFill>
                  <a:schemeClr val="accent1"/>
                </a:solidFill>
                <a:latin typeface="微软雅黑" panose="020B0503020204020204" pitchFamily="34" charset="-122"/>
                <a:ea typeface="微软雅黑" panose="020B0503020204020204" pitchFamily="34" charset="-122"/>
              </a:rPr>
              <a:t>门户实践分享</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68</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02626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阶段一</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7544" y="1057300"/>
            <a:ext cx="3406760"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b="0" dirty="0"/>
              <a:t>系统</a:t>
            </a:r>
            <a:r>
              <a:rPr lang="zh-CN" altLang="en-US" sz="1400" b="0" dirty="0" smtClean="0"/>
              <a:t>尚未上线，一期项目处于实施阶段</a:t>
            </a:r>
            <a:endParaRPr lang="en-US" altLang="zh-CN" sz="1400" b="0" dirty="0" smtClean="0"/>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1579" t="8820" r="7372" b="6760"/>
          <a:stretch/>
        </p:blipFill>
        <p:spPr>
          <a:xfrm>
            <a:off x="4644008" y="723020"/>
            <a:ext cx="2952450" cy="4709861"/>
          </a:xfrm>
          <a:prstGeom prst="rect">
            <a:avLst/>
          </a:prstGeom>
          <a:ln>
            <a:solidFill>
              <a:schemeClr val="accent1"/>
            </a:solidFill>
          </a:ln>
        </p:spPr>
      </p:pic>
    </p:spTree>
    <p:extLst>
      <p:ext uri="{BB962C8B-B14F-4D97-AF65-F5344CB8AC3E}">
        <p14:creationId xmlns:p14="http://schemas.microsoft.com/office/powerpoint/2010/main" val="1675620533"/>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smtClean="0"/>
              <a:t>本地版本控制系统</a:t>
            </a:r>
            <a:endParaRPr lang="en-US" altLang="zh-CN" sz="1400" dirty="0" smtClean="0"/>
          </a:p>
        </p:txBody>
      </p:sp>
      <p:pic>
        <p:nvPicPr>
          <p:cNvPr id="4098" name="Picture 2" descr="https://git-scm.com/figures/18333fig01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61356"/>
            <a:ext cx="3810000" cy="320040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5611655" y="1345332"/>
            <a:ext cx="3024336"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zh-CN" altLang="en-US" sz="1400" b="0" dirty="0"/>
              <a:t>采用某种简单的数据库来记录文件的历次更新</a:t>
            </a:r>
            <a:r>
              <a:rPr lang="zh-CN" altLang="en-US" sz="1400" b="0" dirty="0" smtClean="0"/>
              <a:t>差异，避免了采用复制整个项目目录的方式造成的混乱</a:t>
            </a:r>
            <a:endParaRPr lang="en-US" altLang="zh-CN" sz="1400" b="0" kern="0" dirty="0" smtClean="0"/>
          </a:p>
        </p:txBody>
      </p:sp>
    </p:spTree>
    <p:extLst>
      <p:ext uri="{BB962C8B-B14F-4D97-AF65-F5344CB8AC3E}">
        <p14:creationId xmlns:p14="http://schemas.microsoft.com/office/powerpoint/2010/main" val="2282212223"/>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阶段二</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7544" y="1052246"/>
            <a:ext cx="3406760" cy="266533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b="0" dirty="0" smtClean="0"/>
              <a:t>变化：系统上线后，在线系统的日常运维与新项目实施同时进行，需有所区分。</a:t>
            </a:r>
            <a:endParaRPr lang="en-US" altLang="zh-CN" sz="1400" b="0" dirty="0" smtClean="0"/>
          </a:p>
          <a:p>
            <a:pPr>
              <a:lnSpc>
                <a:spcPct val="150000"/>
              </a:lnSpc>
              <a:spcBef>
                <a:spcPts val="0"/>
              </a:spcBef>
            </a:pPr>
            <a:r>
              <a:rPr lang="zh-CN" altLang="en-US" sz="1400" b="0" dirty="0" smtClean="0"/>
              <a:t>问题：</a:t>
            </a:r>
            <a:r>
              <a:rPr lang="zh-CN" altLang="en-US" sz="1400" b="0" dirty="0"/>
              <a:t>新</a:t>
            </a:r>
            <a:r>
              <a:rPr lang="zh-CN" altLang="en-US" sz="1400" b="0" dirty="0" smtClean="0"/>
              <a:t>项目多任务同时进行开发测试，但不同任务之间的开发和测试的交付时间不同，</a:t>
            </a:r>
            <a:r>
              <a:rPr lang="en-US" altLang="zh-CN" sz="1400" b="0" dirty="0" smtClean="0"/>
              <a:t>dev</a:t>
            </a:r>
            <a:r>
              <a:rPr lang="zh-CN" altLang="en-US" sz="1400" b="0" dirty="0" smtClean="0"/>
              <a:t>分支合并到</a:t>
            </a:r>
            <a:r>
              <a:rPr lang="en-US" altLang="zh-CN" sz="1400" b="0" dirty="0" smtClean="0"/>
              <a:t>release</a:t>
            </a:r>
            <a:r>
              <a:rPr lang="zh-CN" altLang="en-US" sz="1400" b="0" dirty="0" smtClean="0"/>
              <a:t>分支时，会把未验收的功能代码带到生产。</a:t>
            </a:r>
            <a:endParaRPr lang="en-US" altLang="zh-CN" sz="1400" b="0" dirty="0" smtClean="0"/>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5581" t="6169" r="4206" b="3112"/>
          <a:stretch/>
        </p:blipFill>
        <p:spPr>
          <a:xfrm>
            <a:off x="4308648" y="0"/>
            <a:ext cx="4295800" cy="5727734"/>
          </a:xfrm>
          <a:prstGeom prst="rect">
            <a:avLst/>
          </a:prstGeom>
          <a:ln>
            <a:solidFill>
              <a:schemeClr val="accent1"/>
            </a:solidFill>
          </a:ln>
        </p:spPr>
      </p:pic>
    </p:spTree>
    <p:extLst>
      <p:ext uri="{BB962C8B-B14F-4D97-AF65-F5344CB8AC3E}">
        <p14:creationId xmlns:p14="http://schemas.microsoft.com/office/powerpoint/2010/main" val="2758811413"/>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阶段三</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13112" y="1052246"/>
            <a:ext cx="3259760" cy="395800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b="0" dirty="0" smtClean="0"/>
              <a:t>变化：引入本地分支，分</a:t>
            </a:r>
            <a:r>
              <a:rPr lang="en-US" altLang="zh-CN" sz="1400" b="0" dirty="0" smtClean="0"/>
              <a:t>2</a:t>
            </a:r>
            <a:r>
              <a:rPr lang="zh-CN" altLang="en-US" sz="1400" b="0" dirty="0" smtClean="0"/>
              <a:t>类：第一类属于项目线，从</a:t>
            </a:r>
            <a:r>
              <a:rPr lang="en-US" altLang="zh-CN" sz="1400" b="0" dirty="0" smtClean="0"/>
              <a:t>dev</a:t>
            </a:r>
            <a:r>
              <a:rPr lang="zh-CN" altLang="en-US" sz="1400" b="0" dirty="0" smtClean="0"/>
              <a:t>分支创建，用于新项目；第二类属于运维线，从</a:t>
            </a:r>
            <a:r>
              <a:rPr lang="en-US" altLang="zh-CN" sz="1400" b="0" dirty="0" smtClean="0"/>
              <a:t>release</a:t>
            </a:r>
            <a:r>
              <a:rPr lang="zh-CN" altLang="en-US" sz="1400" b="0" dirty="0" smtClean="0"/>
              <a:t>分支创建，用于在线系统的日常运维。</a:t>
            </a:r>
            <a:endParaRPr lang="en-US" altLang="zh-CN" sz="1400" b="0" dirty="0" smtClean="0"/>
          </a:p>
          <a:p>
            <a:pPr>
              <a:lnSpc>
                <a:spcPct val="150000"/>
              </a:lnSpc>
              <a:spcBef>
                <a:spcPts val="0"/>
              </a:spcBef>
            </a:pPr>
            <a:r>
              <a:rPr lang="zh-CN" altLang="en-US" sz="1400" b="0" dirty="0" smtClean="0"/>
              <a:t>问题：</a:t>
            </a:r>
            <a:endParaRPr lang="en-US" altLang="zh-CN" sz="1400" b="0" dirty="0" smtClean="0"/>
          </a:p>
          <a:p>
            <a:pPr marL="719451" lvl="1" indent="-342900">
              <a:lnSpc>
                <a:spcPct val="150000"/>
              </a:lnSpc>
              <a:spcBef>
                <a:spcPts val="0"/>
              </a:spcBef>
              <a:buFont typeface="+mj-lt"/>
              <a:buAutoNum type="arabicPeriod"/>
            </a:pPr>
            <a:r>
              <a:rPr lang="zh-CN" altLang="en-US" sz="1400" b="0" dirty="0" smtClean="0"/>
              <a:t>依然没有解决未验收的代码被带到生产的问题；</a:t>
            </a:r>
            <a:endParaRPr lang="en-US" altLang="zh-CN" sz="1400" b="0" dirty="0" smtClean="0"/>
          </a:p>
          <a:p>
            <a:pPr marL="719451" lvl="1" indent="-342900">
              <a:lnSpc>
                <a:spcPct val="150000"/>
              </a:lnSpc>
              <a:spcBef>
                <a:spcPts val="0"/>
              </a:spcBef>
              <a:buFont typeface="+mj-lt"/>
              <a:buAutoNum type="arabicPeriod"/>
            </a:pPr>
            <a:r>
              <a:rPr lang="zh-CN" altLang="en-US" sz="1400" b="0" dirty="0" smtClean="0"/>
              <a:t>发布分支不是测试分支，就是没有经过实际测试，纯粹依靠开发人员自己管理代码合并，存在风险；</a:t>
            </a:r>
            <a:endParaRPr lang="en-US" altLang="zh-CN" sz="1400" b="0" dirty="0" smtClean="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4850" t="4640" r="3596" b="3380"/>
          <a:stretch/>
        </p:blipFill>
        <p:spPr>
          <a:xfrm>
            <a:off x="3429000" y="0"/>
            <a:ext cx="5715000" cy="5715000"/>
          </a:xfrm>
          <a:prstGeom prst="rect">
            <a:avLst/>
          </a:prstGeom>
          <a:ln>
            <a:solidFill>
              <a:schemeClr val="accent1"/>
            </a:solidFill>
          </a:ln>
        </p:spPr>
      </p:pic>
    </p:spTree>
    <p:extLst>
      <p:ext uri="{BB962C8B-B14F-4D97-AF65-F5344CB8AC3E}">
        <p14:creationId xmlns:p14="http://schemas.microsoft.com/office/powerpoint/2010/main" val="2259762817"/>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阶段四</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13112" y="1052246"/>
            <a:ext cx="2740266" cy="42811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b="0" dirty="0" smtClean="0"/>
              <a:t>变化：</a:t>
            </a:r>
            <a:endParaRPr lang="en-US" altLang="zh-CN" sz="1400" b="0" dirty="0" smtClean="0"/>
          </a:p>
          <a:p>
            <a:pPr marL="719451" lvl="1" indent="-342900">
              <a:lnSpc>
                <a:spcPct val="150000"/>
              </a:lnSpc>
              <a:spcBef>
                <a:spcPts val="0"/>
              </a:spcBef>
              <a:buFont typeface="+mj-lt"/>
              <a:buAutoNum type="arabicPeriod"/>
            </a:pPr>
            <a:r>
              <a:rPr lang="zh-CN" altLang="en-US" sz="1400" b="0" dirty="0" smtClean="0"/>
              <a:t>为</a:t>
            </a:r>
            <a:r>
              <a:rPr lang="en-US" altLang="zh-CN" sz="1400" b="0" dirty="0" smtClean="0"/>
              <a:t>release</a:t>
            </a:r>
            <a:r>
              <a:rPr lang="zh-CN" altLang="en-US" sz="1400" b="0" dirty="0" smtClean="0"/>
              <a:t>分支增加一个测试环境；</a:t>
            </a:r>
            <a:endParaRPr lang="en-US" altLang="zh-CN" sz="1400" b="0" dirty="0" smtClean="0"/>
          </a:p>
          <a:p>
            <a:pPr marL="719451" lvl="1" indent="-342900">
              <a:lnSpc>
                <a:spcPct val="150000"/>
              </a:lnSpc>
              <a:spcBef>
                <a:spcPts val="0"/>
              </a:spcBef>
              <a:buFont typeface="+mj-lt"/>
              <a:buAutoNum type="arabicPeriod"/>
            </a:pPr>
            <a:r>
              <a:rPr lang="zh-CN" altLang="en-US" sz="1400" b="0" dirty="0" smtClean="0"/>
              <a:t>开始使用</a:t>
            </a:r>
            <a:r>
              <a:rPr lang="en-US" altLang="zh-CN" sz="1400" b="0" dirty="0" smtClean="0"/>
              <a:t>master</a:t>
            </a:r>
            <a:r>
              <a:rPr lang="zh-CN" altLang="en-US" sz="1400" b="0" dirty="0" smtClean="0"/>
              <a:t>分支作为发版分支；</a:t>
            </a:r>
            <a:endParaRPr lang="en-US" altLang="zh-CN" sz="1400" b="0" dirty="0" smtClean="0"/>
          </a:p>
          <a:p>
            <a:pPr marL="719451" lvl="1" indent="-342900">
              <a:lnSpc>
                <a:spcPct val="150000"/>
              </a:lnSpc>
              <a:spcBef>
                <a:spcPts val="0"/>
              </a:spcBef>
              <a:buFont typeface="+mj-lt"/>
              <a:buAutoNum type="arabicPeriod"/>
            </a:pPr>
            <a:r>
              <a:rPr lang="zh-CN" altLang="en-US" sz="1400" b="0" dirty="0" smtClean="0"/>
              <a:t>项目线按阶段（而不是按日常迭代）合并到</a:t>
            </a:r>
            <a:r>
              <a:rPr lang="en-US" altLang="zh-CN" sz="1400" b="0" dirty="0" smtClean="0"/>
              <a:t>release</a:t>
            </a:r>
            <a:r>
              <a:rPr lang="zh-CN" altLang="en-US" sz="1400" b="0" dirty="0" smtClean="0"/>
              <a:t>分支；</a:t>
            </a:r>
            <a:endParaRPr lang="en-US" altLang="zh-CN" sz="1400" b="0" dirty="0" smtClean="0"/>
          </a:p>
          <a:p>
            <a:pPr>
              <a:lnSpc>
                <a:spcPct val="150000"/>
              </a:lnSpc>
              <a:spcBef>
                <a:spcPts val="0"/>
              </a:spcBef>
            </a:pPr>
            <a:r>
              <a:rPr lang="zh-CN" altLang="en-US" sz="1400" b="0" dirty="0" smtClean="0"/>
              <a:t>问题：</a:t>
            </a:r>
            <a:endParaRPr lang="en-US" altLang="zh-CN" sz="1400" b="0" dirty="0" smtClean="0"/>
          </a:p>
          <a:p>
            <a:pPr marL="719451" lvl="1" indent="-342900">
              <a:lnSpc>
                <a:spcPct val="150000"/>
              </a:lnSpc>
              <a:spcBef>
                <a:spcPts val="0"/>
              </a:spcBef>
              <a:buFont typeface="+mj-lt"/>
              <a:buAutoNum type="arabicPeriod"/>
            </a:pPr>
            <a:r>
              <a:rPr lang="zh-CN" altLang="en-US" sz="1400" b="0" dirty="0" smtClean="0"/>
              <a:t>一个任务未能验收，整个版本无法发布；</a:t>
            </a:r>
            <a:endParaRPr lang="en-US" altLang="zh-CN" sz="1400" b="0" dirty="0" smtClean="0"/>
          </a:p>
          <a:p>
            <a:pPr marL="719451" lvl="1" indent="-342900">
              <a:lnSpc>
                <a:spcPct val="150000"/>
              </a:lnSpc>
              <a:spcBef>
                <a:spcPts val="0"/>
              </a:spcBef>
              <a:buFont typeface="+mj-lt"/>
              <a:buAutoNum type="arabicPeriod"/>
            </a:pPr>
            <a:r>
              <a:rPr lang="zh-CN" altLang="en-US" sz="1400" b="0" dirty="0" smtClean="0"/>
              <a:t>测试工作量增加；</a:t>
            </a:r>
            <a:endParaRPr lang="en-US" altLang="zh-CN" sz="1400" b="0" dirty="0" smtClean="0"/>
          </a:p>
          <a:p>
            <a:pPr marL="719451" lvl="1" indent="-342900">
              <a:lnSpc>
                <a:spcPct val="150000"/>
              </a:lnSpc>
              <a:spcBef>
                <a:spcPts val="0"/>
              </a:spcBef>
              <a:buFont typeface="+mj-lt"/>
              <a:buAutoNum type="arabicPeriod"/>
            </a:pPr>
            <a:r>
              <a:rPr lang="zh-CN" altLang="en-US" sz="1400" b="0" dirty="0" smtClean="0"/>
              <a:t>更多的硬件资源；</a:t>
            </a:r>
            <a:endParaRPr lang="en-US" altLang="zh-CN" sz="1400" b="0" dirty="0" smtClean="0"/>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3829" t="4640" r="2827" b="3380"/>
          <a:stretch/>
        </p:blipFill>
        <p:spPr>
          <a:xfrm>
            <a:off x="2753378" y="704981"/>
            <a:ext cx="6401274" cy="5024656"/>
          </a:xfrm>
          <a:prstGeom prst="rect">
            <a:avLst/>
          </a:prstGeom>
          <a:ln>
            <a:solidFill>
              <a:schemeClr val="accent1"/>
            </a:solidFill>
          </a:ln>
        </p:spPr>
      </p:pic>
    </p:spTree>
    <p:extLst>
      <p:ext uri="{BB962C8B-B14F-4D97-AF65-F5344CB8AC3E}">
        <p14:creationId xmlns:p14="http://schemas.microsoft.com/office/powerpoint/2010/main" val="2107100732"/>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反思</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2000" b="0" kern="0" dirty="0" smtClean="0"/>
              <a:t>归根结底还是</a:t>
            </a:r>
            <a:r>
              <a:rPr lang="zh-CN" altLang="en-US" sz="2000" kern="0" dirty="0" smtClean="0"/>
              <a:t>项目管理</a:t>
            </a:r>
            <a:r>
              <a:rPr lang="zh-CN" altLang="en-US" sz="2000" b="0" kern="0" dirty="0" smtClean="0"/>
              <a:t>问题</a:t>
            </a:r>
            <a:r>
              <a:rPr lang="zh-CN" altLang="en-US" sz="2000" kern="0" dirty="0" smtClean="0"/>
              <a:t>：</a:t>
            </a:r>
            <a:endParaRPr lang="en-US" altLang="zh-CN" sz="2000" kern="0" dirty="0" smtClean="0"/>
          </a:p>
          <a:p>
            <a:pPr marL="0" indent="0">
              <a:lnSpc>
                <a:spcPct val="150000"/>
              </a:lnSpc>
              <a:buNone/>
            </a:pPr>
            <a:r>
              <a:rPr lang="zh-CN" altLang="en-US" sz="1600" b="0" kern="0" dirty="0" smtClean="0"/>
              <a:t>分布式开发，参与人数非常非常多的项目，尤其是开源项目</a:t>
            </a:r>
          </a:p>
          <a:p>
            <a:pPr marL="0" indent="0">
              <a:lnSpc>
                <a:spcPct val="150000"/>
              </a:lnSpc>
              <a:buNone/>
            </a:pPr>
            <a:r>
              <a:rPr lang="zh-CN" altLang="en-US" sz="1600" b="0" kern="0" dirty="0" smtClean="0"/>
              <a:t>离线工作，或者网络条件较差</a:t>
            </a:r>
          </a:p>
          <a:p>
            <a:pPr marL="0" indent="0">
              <a:lnSpc>
                <a:spcPct val="150000"/>
              </a:lnSpc>
              <a:buNone/>
            </a:pPr>
            <a:r>
              <a:rPr lang="zh-CN" altLang="en-US" sz="1600" b="0" kern="0" dirty="0" smtClean="0"/>
              <a:t>项目文件不细分权限</a:t>
            </a:r>
          </a:p>
          <a:p>
            <a:pPr marL="0" indent="0">
              <a:lnSpc>
                <a:spcPct val="150000"/>
              </a:lnSpc>
              <a:buNone/>
            </a:pPr>
            <a:r>
              <a:rPr lang="zh-CN" altLang="en-US" sz="1600" b="0" kern="0" dirty="0" smtClean="0"/>
              <a:t>多分支版本控制</a:t>
            </a:r>
          </a:p>
          <a:p>
            <a:pPr marL="0" indent="0">
              <a:lnSpc>
                <a:spcPct val="150000"/>
              </a:lnSpc>
              <a:buNone/>
            </a:pPr>
            <a:r>
              <a:rPr lang="zh-CN" altLang="en-US" sz="1600" b="0" kern="0" dirty="0" smtClean="0"/>
              <a:t>项目数据量较小</a:t>
            </a:r>
            <a:endParaRPr lang="zh-CN" altLang="en-US" sz="1600" b="0" kern="0" dirty="0"/>
          </a:p>
        </p:txBody>
      </p:sp>
    </p:spTree>
    <p:extLst>
      <p:ext uri="{BB962C8B-B14F-4D97-AF65-F5344CB8AC3E}">
        <p14:creationId xmlns:p14="http://schemas.microsoft.com/office/powerpoint/2010/main" val="872711022"/>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655272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交流环节</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044116"/>
            <a:ext cx="5682208" cy="4261656"/>
          </a:xfrm>
          <a:prstGeom prst="rect">
            <a:avLst/>
          </a:prstGeom>
        </p:spPr>
      </p:pic>
    </p:spTree>
    <p:extLst>
      <p:ext uri="{BB962C8B-B14F-4D97-AF65-F5344CB8AC3E}">
        <p14:creationId xmlns:p14="http://schemas.microsoft.com/office/powerpoint/2010/main" val="196131126"/>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06565"/>
            <a:ext cx="9389955" cy="2028347"/>
            <a:chOff x="0" y="1706563"/>
            <a:chExt cx="12519940" cy="2704462"/>
          </a:xfrm>
        </p:grpSpPr>
        <p:sp>
          <p:nvSpPr>
            <p:cNvPr id="23" name="任意多边形 22"/>
            <p:cNvSpPr/>
            <p:nvPr/>
          </p:nvSpPr>
          <p:spPr>
            <a:xfrm>
              <a:off x="1539876" y="1706563"/>
              <a:ext cx="1203325" cy="2463800"/>
            </a:xfrm>
            <a:custGeom>
              <a:avLst/>
              <a:gdLst>
                <a:gd name="connsiteX0" fmla="*/ 906780 w 1226820"/>
                <a:gd name="connsiteY0" fmla="*/ 0 h 2926080"/>
                <a:gd name="connsiteX1" fmla="*/ 1226820 w 1226820"/>
                <a:gd name="connsiteY1" fmla="*/ 2926080 h 2926080"/>
                <a:gd name="connsiteX2" fmla="*/ 22860 w 1226820"/>
                <a:gd name="connsiteY2" fmla="*/ 2049780 h 2926080"/>
                <a:gd name="connsiteX3" fmla="*/ 0 w 1226820"/>
                <a:gd name="connsiteY3" fmla="*/ 1036320 h 2926080"/>
                <a:gd name="connsiteX4" fmla="*/ 906780 w 1226820"/>
                <a:gd name="connsiteY4" fmla="*/ 0 h 2926080"/>
                <a:gd name="connsiteX0" fmla="*/ 929640 w 1226820"/>
                <a:gd name="connsiteY0" fmla="*/ 0 h 2948940"/>
                <a:gd name="connsiteX1" fmla="*/ 1226820 w 1226820"/>
                <a:gd name="connsiteY1" fmla="*/ 2948940 h 2948940"/>
                <a:gd name="connsiteX2" fmla="*/ 22860 w 1226820"/>
                <a:gd name="connsiteY2" fmla="*/ 2072640 h 2948940"/>
                <a:gd name="connsiteX3" fmla="*/ 0 w 1226820"/>
                <a:gd name="connsiteY3" fmla="*/ 1059180 h 2948940"/>
                <a:gd name="connsiteX4" fmla="*/ 929640 w 1226820"/>
                <a:gd name="connsiteY4" fmla="*/ 0 h 2948940"/>
                <a:gd name="connsiteX0" fmla="*/ 90678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6780 w 1203960"/>
                <a:gd name="connsiteY4" fmla="*/ 0 h 2948940"/>
                <a:gd name="connsiteX0" fmla="*/ 900430 w 1203960"/>
                <a:gd name="connsiteY0" fmla="*/ 0 h 2936240"/>
                <a:gd name="connsiteX1" fmla="*/ 1203960 w 1203960"/>
                <a:gd name="connsiteY1" fmla="*/ 2936240 h 2936240"/>
                <a:gd name="connsiteX2" fmla="*/ 0 w 1203960"/>
                <a:gd name="connsiteY2" fmla="*/ 2059940 h 2936240"/>
                <a:gd name="connsiteX3" fmla="*/ 30480 w 1203960"/>
                <a:gd name="connsiteY3" fmla="*/ 1122680 h 2936240"/>
                <a:gd name="connsiteX4" fmla="*/ 900430 w 1203960"/>
                <a:gd name="connsiteY4" fmla="*/ 0 h 2936240"/>
                <a:gd name="connsiteX0" fmla="*/ 90043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0430 w 1203960"/>
                <a:gd name="connsiteY4" fmla="*/ 0 h 294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960" h="2948940">
                  <a:moveTo>
                    <a:pt x="900430" y="0"/>
                  </a:moveTo>
                  <a:lnTo>
                    <a:pt x="1203960" y="2948940"/>
                  </a:lnTo>
                  <a:lnTo>
                    <a:pt x="0" y="2072640"/>
                  </a:lnTo>
                  <a:lnTo>
                    <a:pt x="30480" y="1135380"/>
                  </a:lnTo>
                  <a:lnTo>
                    <a:pt x="90043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0" y="2293939"/>
              <a:ext cx="12192000" cy="1417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10499926" y="3711699"/>
              <a:ext cx="1706563" cy="503238"/>
            </a:xfrm>
            <a:custGeom>
              <a:avLst/>
              <a:gdLst>
                <a:gd name="connsiteX0" fmla="*/ 1706880 w 1706880"/>
                <a:gd name="connsiteY0" fmla="*/ 7620 h 601980"/>
                <a:gd name="connsiteX1" fmla="*/ 121920 w 1706880"/>
                <a:gd name="connsiteY1" fmla="*/ 0 h 601980"/>
                <a:gd name="connsiteX2" fmla="*/ 0 w 1706880"/>
                <a:gd name="connsiteY2" fmla="*/ 601980 h 601980"/>
                <a:gd name="connsiteX3" fmla="*/ 1706880 w 1706880"/>
                <a:gd name="connsiteY3" fmla="*/ 7620 h 601980"/>
                <a:gd name="connsiteX0" fmla="*/ 1706880 w 1706880"/>
                <a:gd name="connsiteY0" fmla="*/ 0 h 601980"/>
                <a:gd name="connsiteX1" fmla="*/ 121920 w 1706880"/>
                <a:gd name="connsiteY1" fmla="*/ 0 h 601980"/>
                <a:gd name="connsiteX2" fmla="*/ 0 w 1706880"/>
                <a:gd name="connsiteY2" fmla="*/ 601980 h 601980"/>
                <a:gd name="connsiteX3" fmla="*/ 1706880 w 1706880"/>
                <a:gd name="connsiteY3" fmla="*/ 0 h 601980"/>
              </a:gdLst>
              <a:ahLst/>
              <a:cxnLst>
                <a:cxn ang="0">
                  <a:pos x="connsiteX0" y="connsiteY0"/>
                </a:cxn>
                <a:cxn ang="0">
                  <a:pos x="connsiteX1" y="connsiteY1"/>
                </a:cxn>
                <a:cxn ang="0">
                  <a:pos x="connsiteX2" y="connsiteY2"/>
                </a:cxn>
                <a:cxn ang="0">
                  <a:pos x="connsiteX3" y="connsiteY3"/>
                </a:cxn>
              </a:cxnLst>
              <a:rect l="l" t="t" r="r" b="b"/>
              <a:pathLst>
                <a:path w="1706880" h="601980">
                  <a:moveTo>
                    <a:pt x="1706880" y="0"/>
                  </a:moveTo>
                  <a:lnTo>
                    <a:pt x="121920" y="0"/>
                  </a:lnTo>
                  <a:lnTo>
                    <a:pt x="0" y="601980"/>
                  </a:lnTo>
                  <a:lnTo>
                    <a:pt x="170688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6" name="任意多边形 25"/>
            <p:cNvSpPr/>
            <p:nvPr/>
          </p:nvSpPr>
          <p:spPr>
            <a:xfrm rot="21290535">
              <a:off x="10494410" y="3777108"/>
              <a:ext cx="2025530" cy="633917"/>
            </a:xfrm>
            <a:custGeom>
              <a:avLst/>
              <a:gdLst>
                <a:gd name="connsiteX0" fmla="*/ 1021080 w 1432560"/>
                <a:gd name="connsiteY0" fmla="*/ 0 h 617220"/>
                <a:gd name="connsiteX1" fmla="*/ 1432560 w 1432560"/>
                <a:gd name="connsiteY1" fmla="*/ 617220 h 617220"/>
                <a:gd name="connsiteX2" fmla="*/ 0 w 1432560"/>
                <a:gd name="connsiteY2" fmla="*/ 358140 h 617220"/>
                <a:gd name="connsiteX3" fmla="*/ 1021080 w 1432560"/>
                <a:gd name="connsiteY3" fmla="*/ 0 h 617220"/>
                <a:gd name="connsiteX0" fmla="*/ 1021080 w 1170934"/>
                <a:gd name="connsiteY0" fmla="*/ 0 h 702180"/>
                <a:gd name="connsiteX1" fmla="*/ 1170934 w 1170934"/>
                <a:gd name="connsiteY1" fmla="*/ 702180 h 702180"/>
                <a:gd name="connsiteX2" fmla="*/ 0 w 1170934"/>
                <a:gd name="connsiteY2" fmla="*/ 358140 h 702180"/>
                <a:gd name="connsiteX3" fmla="*/ 1021080 w 1170934"/>
                <a:gd name="connsiteY3" fmla="*/ 0 h 702180"/>
                <a:gd name="connsiteX0" fmla="*/ 998629 w 1170934"/>
                <a:gd name="connsiteY0" fmla="*/ 0 h 757819"/>
                <a:gd name="connsiteX1" fmla="*/ 1170934 w 1170934"/>
                <a:gd name="connsiteY1" fmla="*/ 757819 h 757819"/>
                <a:gd name="connsiteX2" fmla="*/ 0 w 1170934"/>
                <a:gd name="connsiteY2" fmla="*/ 413779 h 757819"/>
                <a:gd name="connsiteX3" fmla="*/ 998629 w 1170934"/>
                <a:gd name="connsiteY3" fmla="*/ 0 h 757819"/>
              </a:gdLst>
              <a:ahLst/>
              <a:cxnLst>
                <a:cxn ang="0">
                  <a:pos x="connsiteX0" y="connsiteY0"/>
                </a:cxn>
                <a:cxn ang="0">
                  <a:pos x="connsiteX1" y="connsiteY1"/>
                </a:cxn>
                <a:cxn ang="0">
                  <a:pos x="connsiteX2" y="connsiteY2"/>
                </a:cxn>
                <a:cxn ang="0">
                  <a:pos x="connsiteX3" y="connsiteY3"/>
                </a:cxn>
              </a:cxnLst>
              <a:rect l="l" t="t" r="r" b="b"/>
              <a:pathLst>
                <a:path w="1170934" h="757819">
                  <a:moveTo>
                    <a:pt x="998629" y="0"/>
                  </a:moveTo>
                  <a:lnTo>
                    <a:pt x="1170934" y="757819"/>
                  </a:lnTo>
                  <a:lnTo>
                    <a:pt x="0" y="413779"/>
                  </a:lnTo>
                  <a:lnTo>
                    <a:pt x="99862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2430463" y="1712913"/>
              <a:ext cx="4449762" cy="2457450"/>
            </a:xfrm>
            <a:custGeom>
              <a:avLst/>
              <a:gdLst>
                <a:gd name="connsiteX0" fmla="*/ 0 w 4450080"/>
                <a:gd name="connsiteY0" fmla="*/ 0 h 2941320"/>
                <a:gd name="connsiteX1" fmla="*/ 304800 w 4450080"/>
                <a:gd name="connsiteY1" fmla="*/ 2941320 h 2941320"/>
                <a:gd name="connsiteX2" fmla="*/ 4236720 w 4450080"/>
                <a:gd name="connsiteY2" fmla="*/ 2735580 h 2941320"/>
                <a:gd name="connsiteX3" fmla="*/ 4450080 w 4450080"/>
                <a:gd name="connsiteY3" fmla="*/ 381000 h 2941320"/>
                <a:gd name="connsiteX4" fmla="*/ 0 w 4450080"/>
                <a:gd name="connsiteY4" fmla="*/ 0 h 294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0080" h="2941320">
                  <a:moveTo>
                    <a:pt x="0" y="0"/>
                  </a:moveTo>
                  <a:lnTo>
                    <a:pt x="304800" y="2941320"/>
                  </a:lnTo>
                  <a:lnTo>
                    <a:pt x="4236720" y="2735580"/>
                  </a:lnTo>
                  <a:lnTo>
                    <a:pt x="4450080" y="381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5400" dirty="0">
                  <a:solidFill>
                    <a:srgbClr val="FFFFFF"/>
                  </a:solidFill>
                  <a:latin typeface="微软雅黑" panose="020B0503020204020204" pitchFamily="34" charset="-122"/>
                  <a:ea typeface="微软雅黑" panose="020B0503020204020204" pitchFamily="34" charset="-122"/>
                </a:rPr>
                <a:t>THANKS</a:t>
              </a:r>
            </a:p>
            <a:p>
              <a:pPr algn="ctr">
                <a:defRPr/>
              </a:pPr>
              <a:r>
                <a:rPr lang="zh-CN" altLang="en-US" sz="2000" dirty="0">
                  <a:solidFill>
                    <a:srgbClr val="FFFFFF"/>
                  </a:solidFill>
                  <a:latin typeface="微软雅黑" panose="020B0503020204020204" pitchFamily="34" charset="-122"/>
                  <a:ea typeface="微软雅黑" panose="020B0503020204020204" pitchFamily="34" charset="-122"/>
                </a:rPr>
                <a:t>感谢各位领导</a:t>
              </a:r>
            </a:p>
          </p:txBody>
        </p:sp>
      </p:grpSp>
      <p:sp>
        <p:nvSpPr>
          <p:cNvPr id="9" name="灯片编号占位符 8"/>
          <p:cNvSpPr>
            <a:spLocks noGrp="1"/>
          </p:cNvSpPr>
          <p:nvPr>
            <p:ph type="sldNum" sz="quarter" idx="12"/>
          </p:nvPr>
        </p:nvSpPr>
        <p:spPr/>
        <p:txBody>
          <a:bodyPr/>
          <a:lstStyle/>
          <a:p>
            <a:fld id="{29196A47-ACC8-427D-8E11-201A6A81D034}" type="slidenum">
              <a:rPr lang="zh-CN" altLang="en-US" sz="800" smtClean="0">
                <a:solidFill>
                  <a:prstClr val="black"/>
                </a:solidFill>
                <a:latin typeface="微软雅黑" panose="020B0503020204020204" pitchFamily="34" charset="-122"/>
                <a:ea typeface="微软雅黑" panose="020B0503020204020204" pitchFamily="34" charset="-122"/>
              </a:rPr>
              <a:pPr/>
              <a:t>75</a:t>
            </a:fld>
            <a:endParaRPr lang="zh-CN" altLang="en-US" sz="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226024"/>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403181"/>
          </a:xfrm>
        </p:spPr>
        <p:txBody>
          <a:bodyPr>
            <a:spAutoFit/>
          </a:bodyPr>
          <a:lstStyle/>
          <a:p>
            <a:pPr marL="0" indent="0">
              <a:lnSpc>
                <a:spcPct val="150000"/>
              </a:lnSpc>
              <a:buNone/>
            </a:pPr>
            <a:r>
              <a:rPr lang="zh-CN" altLang="en-US" sz="1400" dirty="0"/>
              <a:t>集中化的版本控制系统</a:t>
            </a:r>
            <a:endParaRPr lang="en-US" altLang="zh-CN" sz="1400" dirty="0" smtClean="0"/>
          </a:p>
        </p:txBody>
      </p:sp>
      <p:pic>
        <p:nvPicPr>
          <p:cNvPr id="6146"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86" y="1408963"/>
            <a:ext cx="47625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36563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事分两面，有好有坏。</a:t>
            </a:r>
            <a:endParaRPr lang="en-US" altLang="zh-CN" sz="1400" b="0" dirty="0"/>
          </a:p>
          <a:p>
            <a:r>
              <a:rPr lang="zh-CN" altLang="en-US" sz="1400" b="0" dirty="0"/>
              <a:t>最显而易见的缺点是中央服务器的单点故障。如果宕机一小时，那么在这一小时内，谁都无法提交更新，也就无法协同工作。</a:t>
            </a:r>
            <a:endParaRPr lang="en-US" altLang="zh-CN" sz="1400" b="0" dirty="0"/>
          </a:p>
          <a:p>
            <a:r>
              <a:rPr lang="zh-CN" altLang="en-US" sz="1400" b="0" dirty="0"/>
              <a:t>要是中央服务器的磁盘发生故障，碰巧没做备份，或者备份不够及时，就会有丢失数据的风险。最坏的情况是彻底丢失整个项目的所有历史更改记录，而被客户端偶然提取出来的保存在本地的某些快照数据就成了恢复数据的希望</a:t>
            </a:r>
            <a:r>
              <a:rPr lang="zh-CN" altLang="en-US" sz="1400" b="0" dirty="0" smtClean="0"/>
              <a:t>。</a:t>
            </a:r>
            <a:endParaRPr lang="en-US" altLang="zh-CN" sz="1400" b="0" dirty="0" smtClean="0"/>
          </a:p>
          <a:p>
            <a:r>
              <a:rPr lang="zh-CN" altLang="en-US" sz="1400" b="0" dirty="0" smtClean="0"/>
              <a:t>简单</a:t>
            </a:r>
            <a:r>
              <a:rPr lang="zh-CN" altLang="en-US" sz="1400" b="0" dirty="0"/>
              <a:t>的说，鸡蛋都放在一个篮子里，风险太大。</a:t>
            </a:r>
            <a:endParaRPr lang="en-US" altLang="zh-CN" sz="1400" b="0" dirty="0"/>
          </a:p>
        </p:txBody>
      </p:sp>
    </p:spTree>
    <p:extLst>
      <p:ext uri="{BB962C8B-B14F-4D97-AF65-F5344CB8AC3E}">
        <p14:creationId xmlns:p14="http://schemas.microsoft.com/office/powerpoint/2010/main" val="2045969021"/>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a:t>分布式版本控制系统</a:t>
            </a:r>
            <a:endParaRPr lang="en-US" altLang="zh-CN" sz="1400" dirty="0" smtClean="0"/>
          </a:p>
        </p:txBody>
      </p:sp>
      <p:pic>
        <p:nvPicPr>
          <p:cNvPr id="7170" name="Picture 2" descr="https://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77384"/>
            <a:ext cx="3794319" cy="4272404"/>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客户端并不只提取最新版本的文件快照，而是把代码仓库完整地镜像下来。这么一来，任何一处协同工作用的服务器发生故障，事后都可以用任何一个镜像出来的本地仓库恢复。因为每一次的提取操作，实际上都是一次对代码仓库的完整</a:t>
            </a:r>
            <a:r>
              <a:rPr lang="zh-CN" altLang="en-US" sz="1400" b="0" dirty="0" smtClean="0"/>
              <a:t>备份。</a:t>
            </a:r>
            <a:endParaRPr lang="en-US" altLang="zh-CN" sz="1400" b="0" dirty="0"/>
          </a:p>
        </p:txBody>
      </p:sp>
    </p:spTree>
    <p:extLst>
      <p:ext uri="{BB962C8B-B14F-4D97-AF65-F5344CB8AC3E}">
        <p14:creationId xmlns:p14="http://schemas.microsoft.com/office/powerpoint/2010/main" val="4040755750"/>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3_华润银行">
  <a:themeElements>
    <a:clrScheme name="自定义 2">
      <a:dk1>
        <a:sysClr val="windowText" lastClr="000000"/>
      </a:dk1>
      <a:lt1>
        <a:sysClr val="window" lastClr="FFFFFF"/>
      </a:lt1>
      <a:dk2>
        <a:srgbClr val="4E3B30"/>
      </a:dk2>
      <a:lt2>
        <a:srgbClr val="FBEEC9"/>
      </a:lt2>
      <a:accent1>
        <a:srgbClr val="F39D2B"/>
      </a:accent1>
      <a:accent2>
        <a:srgbClr val="FBD857"/>
      </a:accent2>
      <a:accent3>
        <a:srgbClr val="E06B14"/>
      </a:accent3>
      <a:accent4>
        <a:srgbClr val="F3BA2D"/>
      </a:accent4>
      <a:accent5>
        <a:srgbClr val="C5E1DC"/>
      </a:accent5>
      <a:accent6>
        <a:srgbClr val="6893B0"/>
      </a:accent6>
      <a:hlink>
        <a:srgbClr val="F39D2B"/>
      </a:hlink>
      <a:folHlink>
        <a:srgbClr val="FFC42F"/>
      </a:folHlink>
    </a:clrScheme>
    <a:fontScheme name="自定义 1">
      <a:majorFont>
        <a:latin typeface="楷体"/>
        <a:ea typeface="楷体"/>
        <a:cs typeface=""/>
      </a:majorFont>
      <a:minorFont>
        <a:latin typeface="Calibri"/>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2">
          <a:schemeClr val="accent1"/>
        </a:fillRef>
        <a:effectRef idx="1">
          <a:schemeClr val="accent1"/>
        </a:effectRef>
        <a:fontRef idx="minor">
          <a:schemeClr val="dk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71240</TotalTime>
  <Words>4581</Words>
  <Application>Microsoft Office PowerPoint</Application>
  <PresentationFormat>全屏显示(16:10)</PresentationFormat>
  <Paragraphs>494</Paragraphs>
  <Slides>75</Slides>
  <Notes>75</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75</vt:i4>
      </vt:variant>
    </vt:vector>
  </HeadingPairs>
  <TitlesOfParts>
    <vt:vector size="87" baseType="lpstr">
      <vt:lpstr>MHeiTGB-Medium-U</vt:lpstr>
      <vt:lpstr>仿宋_GB2312</vt:lpstr>
      <vt:lpstr>楷体</vt:lpstr>
      <vt:lpstr>楷体_GB2312</vt:lpstr>
      <vt:lpstr>宋体</vt:lpstr>
      <vt:lpstr>Microsoft YaHei</vt:lpstr>
      <vt:lpstr>Microsoft YaHei</vt:lpstr>
      <vt:lpstr>Arial</vt:lpstr>
      <vt:lpstr>Calibri</vt:lpstr>
      <vt:lpstr>Times New Roman</vt:lpstr>
      <vt:lpstr>Wingdings</vt:lpstr>
      <vt:lpstr>3_华润银行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 Resource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华润集团信息管理部工作汇报</dc:title>
  <dc:creator>Zhang Yun Song 张云松</dc:creator>
  <cp:lastModifiedBy>Ma Chen Zhao 马陈炤</cp:lastModifiedBy>
  <cp:revision>8669</cp:revision>
  <cp:lastPrinted>2411-12-30T00:00:00Z</cp:lastPrinted>
  <dcterms:created xsi:type="dcterms:W3CDTF">2008-09-16T14:35:00Z</dcterms:created>
  <dcterms:modified xsi:type="dcterms:W3CDTF">2018-07-29T14:50:05Z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