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handoutMasterIdLst>
    <p:handoutMasterId r:id="rId80"/>
  </p:handoutMasterIdLst>
  <p:sldIdLst>
    <p:sldId id="787" r:id="rId2"/>
    <p:sldId id="1159" r:id="rId3"/>
    <p:sldId id="1004" r:id="rId4"/>
    <p:sldId id="1139" r:id="rId5"/>
    <p:sldId id="1157" r:id="rId6"/>
    <p:sldId id="1140" r:id="rId7"/>
    <p:sldId id="1141" r:id="rId8"/>
    <p:sldId id="1142" r:id="rId9"/>
    <p:sldId id="1143" r:id="rId10"/>
    <p:sldId id="1144" r:id="rId11"/>
    <p:sldId id="1145" r:id="rId12"/>
    <p:sldId id="1146" r:id="rId13"/>
    <p:sldId id="1148" r:id="rId14"/>
    <p:sldId id="1147" r:id="rId15"/>
    <p:sldId id="1160" r:id="rId16"/>
    <p:sldId id="1150" r:id="rId17"/>
    <p:sldId id="1151" r:id="rId18"/>
    <p:sldId id="1152" r:id="rId19"/>
    <p:sldId id="1153" r:id="rId20"/>
    <p:sldId id="1154" r:id="rId21"/>
    <p:sldId id="1156" r:id="rId22"/>
    <p:sldId id="1155" r:id="rId23"/>
    <p:sldId id="1161" r:id="rId24"/>
    <p:sldId id="1172" r:id="rId25"/>
    <p:sldId id="1164" r:id="rId26"/>
    <p:sldId id="1165" r:id="rId27"/>
    <p:sldId id="1167" r:id="rId28"/>
    <p:sldId id="1168" r:id="rId29"/>
    <p:sldId id="1171" r:id="rId30"/>
    <p:sldId id="1169" r:id="rId31"/>
    <p:sldId id="1170" r:id="rId32"/>
    <p:sldId id="1176" r:id="rId33"/>
    <p:sldId id="1183" r:id="rId34"/>
    <p:sldId id="1182" r:id="rId35"/>
    <p:sldId id="1181" r:id="rId36"/>
    <p:sldId id="1177" r:id="rId37"/>
    <p:sldId id="1178" r:id="rId38"/>
    <p:sldId id="1179" r:id="rId39"/>
    <p:sldId id="1180" r:id="rId40"/>
    <p:sldId id="1174" r:id="rId41"/>
    <p:sldId id="1175" r:id="rId42"/>
    <p:sldId id="1184" r:id="rId43"/>
    <p:sldId id="1185" r:id="rId44"/>
    <p:sldId id="1211" r:id="rId45"/>
    <p:sldId id="1187" r:id="rId46"/>
    <p:sldId id="1188" r:id="rId47"/>
    <p:sldId id="1189" r:id="rId48"/>
    <p:sldId id="1190" r:id="rId49"/>
    <p:sldId id="1191" r:id="rId50"/>
    <p:sldId id="1192" r:id="rId51"/>
    <p:sldId id="1193" r:id="rId52"/>
    <p:sldId id="1194" r:id="rId53"/>
    <p:sldId id="1195" r:id="rId54"/>
    <p:sldId id="1196" r:id="rId55"/>
    <p:sldId id="1197" r:id="rId56"/>
    <p:sldId id="1198" r:id="rId57"/>
    <p:sldId id="1199" r:id="rId58"/>
    <p:sldId id="1200" r:id="rId59"/>
    <p:sldId id="1201" r:id="rId60"/>
    <p:sldId id="1202" r:id="rId61"/>
    <p:sldId id="1203" r:id="rId62"/>
    <p:sldId id="1204" r:id="rId63"/>
    <p:sldId id="1205" r:id="rId64"/>
    <p:sldId id="1206" r:id="rId65"/>
    <p:sldId id="1207" r:id="rId66"/>
    <p:sldId id="1209" r:id="rId67"/>
    <p:sldId id="1210" r:id="rId68"/>
    <p:sldId id="1208" r:id="rId69"/>
    <p:sldId id="1212" r:id="rId70"/>
    <p:sldId id="1213" r:id="rId71"/>
    <p:sldId id="1214" r:id="rId72"/>
    <p:sldId id="1215" r:id="rId73"/>
    <p:sldId id="1216" r:id="rId74"/>
    <p:sldId id="1217" r:id="rId75"/>
    <p:sldId id="1218" r:id="rId76"/>
    <p:sldId id="1134" r:id="rId77"/>
    <p:sldId id="811" r:id="rId78"/>
  </p:sldIdLst>
  <p:sldSz cx="9144000" cy="5715000" type="screen16x10"/>
  <p:notesSz cx="6797675" cy="9928225"/>
  <p:defaultTextStyle>
    <a:defPPr>
      <a:defRPr lang="zh-CN"/>
    </a:defPPr>
    <a:lvl1pPr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userDrawn="1">
          <p15:clr>
            <a:srgbClr val="A4A3A4"/>
          </p15:clr>
        </p15:guide>
        <p15:guide id="2" orient="horz" pos="1818" userDrawn="1">
          <p15:clr>
            <a:srgbClr val="A4A3A4"/>
          </p15:clr>
        </p15:guide>
        <p15:guide id="3" pos="2921"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双" initials="AWS王" lastIdx="4" clrIdx="0"/>
  <p:cmAuthor id="1" name="崔炳鑫" initials="CBX" lastIdx="3" clrIdx="1"/>
  <p:cmAuthor id="2" name="冯立松" initials="FLS" lastIdx="1" clrIdx="2"/>
  <p:cmAuthor id="3" name="Chen Ji Zhou 陈纪州" initials="CJZ"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9BD2"/>
    <a:srgbClr val="FF5050"/>
    <a:srgbClr val="F39D2B"/>
    <a:srgbClr val="FFCC00"/>
    <a:srgbClr val="FFFF00"/>
    <a:srgbClr val="FFC000"/>
    <a:srgbClr val="A4BED0"/>
    <a:srgbClr val="F3BA2D"/>
    <a:srgbClr val="E896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87230" autoAdjust="0"/>
  </p:normalViewPr>
  <p:slideViewPr>
    <p:cSldViewPr>
      <p:cViewPr varScale="1">
        <p:scale>
          <a:sx n="73" d="100"/>
          <a:sy n="73" d="100"/>
        </p:scale>
        <p:origin x="1074" y="24"/>
      </p:cViewPr>
      <p:guideLst>
        <p:guide orient="horz" pos="2182"/>
        <p:guide orient="horz" pos="1818"/>
        <p:guide pos="2921"/>
      </p:guideLst>
    </p:cSldViewPr>
  </p:slideViewPr>
  <p:outlineViewPr>
    <p:cViewPr>
      <p:scale>
        <a:sx n="33" d="100"/>
        <a:sy n="33" d="100"/>
      </p:scale>
      <p:origin x="0" y="-7164"/>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81" d="100"/>
          <a:sy n="81" d="100"/>
        </p:scale>
        <p:origin x="3996"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bwMode="auto">
          <a:xfrm>
            <a:off x="0" y="0"/>
            <a:ext cx="2944813" cy="496888"/>
          </a:xfrm>
          <a:prstGeom prst="rect">
            <a:avLst/>
          </a:prstGeom>
          <a:noFill/>
          <a:ln w="9525">
            <a:noFill/>
            <a:miter lim="800000"/>
          </a:ln>
          <a:effectLst/>
        </p:spPr>
        <p:txBody>
          <a:bodyPr vert="horz" wrap="square" lIns="91440" tIns="45720" rIns="91440" bIns="45720" numCol="1" anchor="t"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232451" name="Rectangle 3"/>
          <p:cNvSpPr>
            <a:spLocks noGrp="1" noChangeArrowheads="1"/>
          </p:cNvSpPr>
          <p:nvPr>
            <p:ph type="dt" sz="quarter" idx="1"/>
          </p:nvPr>
        </p:nvSpPr>
        <p:spPr bwMode="auto">
          <a:xfrm>
            <a:off x="3851275" y="0"/>
            <a:ext cx="2944813" cy="496888"/>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CDBE1DA3-75B5-4D2E-814E-79807F095759}" type="datetime1">
              <a:rPr lang="zh-CN" altLang="en-US"/>
              <a:pPr>
                <a:defRPr/>
              </a:pPr>
              <a:t>2018/7/29</a:t>
            </a:fld>
            <a:endParaRPr lang="en-US" altLang="zh-CN" dirty="0"/>
          </a:p>
        </p:txBody>
      </p:sp>
      <p:sp>
        <p:nvSpPr>
          <p:cNvPr id="232452" name="Rectangle 4"/>
          <p:cNvSpPr>
            <a:spLocks noGrp="1" noChangeArrowheads="1"/>
          </p:cNvSpPr>
          <p:nvPr>
            <p:ph type="ftr" sz="quarter" idx="2"/>
          </p:nvPr>
        </p:nvSpPr>
        <p:spPr bwMode="auto">
          <a:xfrm>
            <a:off x="0" y="9429750"/>
            <a:ext cx="2944813" cy="496888"/>
          </a:xfrm>
          <a:prstGeom prst="rect">
            <a:avLst/>
          </a:prstGeom>
          <a:noFill/>
          <a:ln w="9525">
            <a:noFill/>
            <a:miter lim="800000"/>
          </a:ln>
          <a:effectLst/>
        </p:spPr>
        <p:txBody>
          <a:bodyPr vert="horz" wrap="square" lIns="91440" tIns="45720" rIns="91440" bIns="45720" numCol="1" anchor="b"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232453" name="Rectangle 5"/>
          <p:cNvSpPr>
            <a:spLocks noGrp="1" noChangeArrowheads="1"/>
          </p:cNvSpPr>
          <p:nvPr>
            <p:ph type="sldNum" sz="quarter" idx="3"/>
          </p:nvPr>
        </p:nvSpPr>
        <p:spPr bwMode="auto">
          <a:xfrm>
            <a:off x="3851275" y="9429750"/>
            <a:ext cx="2944813" cy="496888"/>
          </a:xfrm>
          <a:prstGeom prst="rect">
            <a:avLst/>
          </a:prstGeom>
          <a:noFill/>
          <a:ln w="9525">
            <a:noFill/>
            <a:miter lim="800000"/>
          </a:ln>
          <a:effectLst/>
        </p:spPr>
        <p:txBody>
          <a:bodyPr vert="horz" wrap="square" lIns="91440" tIns="45720" rIns="91440" bIns="45720" numCol="1" anchor="b"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E092C347-18D4-431C-ADE0-AA8F5717B64B}" type="slidenum">
              <a:rPr lang="zh-CN" altLang="en-US"/>
              <a:pPr>
                <a:defRPr/>
              </a:pPr>
              <a:t>‹#›</a:t>
            </a:fld>
            <a:endParaRPr lang="en-US" altLang="zh-CN" dirty="0"/>
          </a:p>
        </p:txBody>
      </p:sp>
    </p:spTree>
    <p:extLst>
      <p:ext uri="{BB962C8B-B14F-4D97-AF65-F5344CB8AC3E}">
        <p14:creationId xmlns:p14="http://schemas.microsoft.com/office/powerpoint/2010/main" val="2813198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44813" cy="495300"/>
          </a:xfrm>
          <a:prstGeom prst="rect">
            <a:avLst/>
          </a:prstGeom>
          <a:noFill/>
          <a:ln w="9525">
            <a:noFill/>
            <a:miter lim="800000"/>
          </a:ln>
        </p:spPr>
        <p:txBody>
          <a:bodyPr vert="horz" wrap="square" lIns="91585" tIns="45793" rIns="91585" bIns="45793" numCol="1" anchor="t"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zh-CN" altLang="zh-CN"/>
          </a:p>
        </p:txBody>
      </p:sp>
      <p:sp>
        <p:nvSpPr>
          <p:cNvPr id="3075" name="日期占位符 2"/>
          <p:cNvSpPr>
            <a:spLocks noGrp="1" noChangeArrowheads="1"/>
          </p:cNvSpPr>
          <p:nvPr>
            <p:ph type="dt" idx="1"/>
          </p:nvPr>
        </p:nvSpPr>
        <p:spPr bwMode="auto">
          <a:xfrm>
            <a:off x="3849688" y="0"/>
            <a:ext cx="2946400" cy="495300"/>
          </a:xfrm>
          <a:prstGeom prst="rect">
            <a:avLst/>
          </a:prstGeom>
          <a:noFill/>
          <a:ln w="9525">
            <a:noFill/>
            <a:miter lim="800000"/>
          </a:ln>
        </p:spPr>
        <p:txBody>
          <a:bodyPr vert="horz" wrap="square" lIns="91585" tIns="45793" rIns="91585" bIns="45793" numCol="1" anchor="t"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542C089D-7AD6-4114-BD24-E8C21308C10D}" type="datetime1">
              <a:rPr lang="zh-CN" altLang="en-US"/>
              <a:pPr>
                <a:defRPr/>
              </a:pPr>
              <a:t>2018/7/29</a:t>
            </a:fld>
            <a:endParaRPr lang="en-US" altLang="zh-CN" dirty="0"/>
          </a:p>
        </p:txBody>
      </p:sp>
      <p:sp>
        <p:nvSpPr>
          <p:cNvPr id="23556" name="幻灯片图像占位符 3"/>
          <p:cNvSpPr>
            <a:spLocks noGrp="1" noRot="1" noChangeAspect="1" noChangeArrowheads="1"/>
          </p:cNvSpPr>
          <p:nvPr>
            <p:ph type="sldImg" idx="2"/>
          </p:nvPr>
        </p:nvSpPr>
        <p:spPr bwMode="auto">
          <a:xfrm>
            <a:off x="420688" y="741363"/>
            <a:ext cx="5961062" cy="3727450"/>
          </a:xfrm>
          <a:prstGeom prst="rect">
            <a:avLst/>
          </a:prstGeom>
          <a:noFill/>
          <a:ln w="9525">
            <a:noFill/>
            <a:miter lim="800000"/>
          </a:ln>
        </p:spPr>
      </p:sp>
      <p:sp>
        <p:nvSpPr>
          <p:cNvPr id="3077" name="备注占位符 4"/>
          <p:cNvSpPr>
            <a:spLocks noGrp="1" noChangeArrowheads="1"/>
          </p:cNvSpPr>
          <p:nvPr>
            <p:ph type="body" sz="quarter" idx="3"/>
          </p:nvPr>
        </p:nvSpPr>
        <p:spPr bwMode="auto">
          <a:xfrm>
            <a:off x="677863" y="4713288"/>
            <a:ext cx="5440362" cy="4470400"/>
          </a:xfrm>
          <a:prstGeom prst="rect">
            <a:avLst/>
          </a:prstGeom>
          <a:noFill/>
          <a:ln w="9525">
            <a:noFill/>
            <a:miter lim="800000"/>
          </a:ln>
        </p:spPr>
        <p:txBody>
          <a:bodyPr vert="horz" wrap="square" lIns="91585" tIns="45793" rIns="91585" bIns="45793"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9431338"/>
            <a:ext cx="2944813" cy="495300"/>
          </a:xfrm>
          <a:prstGeom prst="rect">
            <a:avLst/>
          </a:prstGeom>
          <a:noFill/>
          <a:ln w="9525">
            <a:noFill/>
            <a:miter lim="800000"/>
          </a:ln>
        </p:spPr>
        <p:txBody>
          <a:bodyPr vert="horz" wrap="square" lIns="91585" tIns="45793" rIns="91585" bIns="45793" numCol="1" anchor="b"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3079" name="灯片编号占位符 6"/>
          <p:cNvSpPr>
            <a:spLocks noGrp="1" noChangeArrowheads="1"/>
          </p:cNvSpPr>
          <p:nvPr>
            <p:ph type="sldNum" sz="quarter" idx="5"/>
          </p:nvPr>
        </p:nvSpPr>
        <p:spPr bwMode="auto">
          <a:xfrm>
            <a:off x="3849688" y="9431338"/>
            <a:ext cx="2946400" cy="495300"/>
          </a:xfrm>
          <a:prstGeom prst="rect">
            <a:avLst/>
          </a:prstGeom>
          <a:noFill/>
          <a:ln w="9525">
            <a:noFill/>
            <a:miter lim="800000"/>
          </a:ln>
        </p:spPr>
        <p:txBody>
          <a:bodyPr vert="horz" wrap="square" lIns="91585" tIns="45793" rIns="91585" bIns="45793" numCol="1" anchor="b"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8D38A83D-84FA-4C8F-BF3C-D7610E318699}" type="slidenum">
              <a:rPr lang="en-US" altLang="zh-CN"/>
              <a:pPr>
                <a:defRPr/>
              </a:pPr>
              <a:t>‹#›</a:t>
            </a:fld>
            <a:endParaRPr lang="zh-CN" altLang="zh-CN"/>
          </a:p>
        </p:txBody>
      </p:sp>
    </p:spTree>
    <p:extLst>
      <p:ext uri="{BB962C8B-B14F-4D97-AF65-F5344CB8AC3E}">
        <p14:creationId xmlns:p14="http://schemas.microsoft.com/office/powerpoint/2010/main" val="14712299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a:t>
            </a:fld>
            <a:endParaRPr lang="zh-CN" altLang="zh-CN"/>
          </a:p>
        </p:txBody>
      </p:sp>
    </p:spTree>
    <p:extLst>
      <p:ext uri="{BB962C8B-B14F-4D97-AF65-F5344CB8AC3E}">
        <p14:creationId xmlns:p14="http://schemas.microsoft.com/office/powerpoint/2010/main" val="170968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10</a:t>
            </a:fld>
            <a:endParaRPr lang="zh-CN" altLang="zh-CN"/>
          </a:p>
        </p:txBody>
      </p:sp>
    </p:spTree>
    <p:extLst>
      <p:ext uri="{BB962C8B-B14F-4D97-AF65-F5344CB8AC3E}">
        <p14:creationId xmlns:p14="http://schemas.microsoft.com/office/powerpoint/2010/main" val="3140618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这里指的主要是文本文件</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11</a:t>
            </a:fld>
            <a:endParaRPr lang="zh-CN" altLang="zh-CN"/>
          </a:p>
        </p:txBody>
      </p:sp>
    </p:spTree>
    <p:extLst>
      <p:ext uri="{BB962C8B-B14F-4D97-AF65-F5344CB8AC3E}">
        <p14:creationId xmlns:p14="http://schemas.microsoft.com/office/powerpoint/2010/main" val="3113080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12</a:t>
            </a:fld>
            <a:endParaRPr lang="zh-CN" altLang="zh-CN"/>
          </a:p>
        </p:txBody>
      </p:sp>
    </p:spTree>
    <p:extLst>
      <p:ext uri="{BB962C8B-B14F-4D97-AF65-F5344CB8AC3E}">
        <p14:creationId xmlns:p14="http://schemas.microsoft.com/office/powerpoint/2010/main" val="2406153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13</a:t>
            </a:fld>
            <a:endParaRPr lang="zh-CN" altLang="zh-CN"/>
          </a:p>
        </p:txBody>
      </p:sp>
    </p:spTree>
    <p:extLst>
      <p:ext uri="{BB962C8B-B14F-4D97-AF65-F5344CB8AC3E}">
        <p14:creationId xmlns:p14="http://schemas.microsoft.com/office/powerpoint/2010/main" val="1611161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图片摘自官网，但其实不太准确</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基本的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工作流程如下：</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在工作目录中修改某些文件。</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对修改后的文件进行快照，然后保存到暂存区域。</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提交更新，将保存在暂存区域的文件快照永久转储到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目录中。</a:t>
            </a: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14</a:t>
            </a:fld>
            <a:endParaRPr lang="zh-CN" altLang="zh-CN"/>
          </a:p>
        </p:txBody>
      </p:sp>
    </p:spTree>
    <p:extLst>
      <p:ext uri="{BB962C8B-B14F-4D97-AF65-F5344CB8AC3E}">
        <p14:creationId xmlns:p14="http://schemas.microsoft.com/office/powerpoint/2010/main" val="2488439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15</a:t>
            </a:fld>
            <a:endParaRPr lang="zh-CN" altLang="zh-CN"/>
          </a:p>
        </p:txBody>
      </p:sp>
    </p:spTree>
    <p:extLst>
      <p:ext uri="{BB962C8B-B14F-4D97-AF65-F5344CB8AC3E}">
        <p14:creationId xmlns:p14="http://schemas.microsoft.com/office/powerpoint/2010/main" val="446843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16</a:t>
            </a:fld>
            <a:endParaRPr lang="zh-CN" altLang="zh-CN"/>
          </a:p>
        </p:txBody>
      </p:sp>
    </p:spTree>
    <p:extLst>
      <p:ext uri="{BB962C8B-B14F-4D97-AF65-F5344CB8AC3E}">
        <p14:creationId xmlns:p14="http://schemas.microsoft.com/office/powerpoint/2010/main" val="372956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代码同步的优缺点见仁见智，</a:t>
            </a:r>
            <a:r>
              <a:rPr lang="en-US" altLang="zh-CN" dirty="0" smtClean="0"/>
              <a:t>SVN</a:t>
            </a:r>
            <a:r>
              <a:rPr lang="zh-CN" altLang="en-US" dirty="0" smtClean="0"/>
              <a:t>更便利，而</a:t>
            </a:r>
            <a:r>
              <a:rPr lang="en-US" altLang="zh-CN" dirty="0" err="1" smtClean="0"/>
              <a:t>Git</a:t>
            </a:r>
            <a:r>
              <a:rPr lang="zh-CN" altLang="en-US" dirty="0" smtClean="0"/>
              <a:t>可暂缓同步，当提交的代码存在问题时，不会立即对别人造成影响。</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17</a:t>
            </a:fld>
            <a:endParaRPr lang="zh-CN" altLang="zh-CN"/>
          </a:p>
        </p:txBody>
      </p:sp>
    </p:spTree>
    <p:extLst>
      <p:ext uri="{BB962C8B-B14F-4D97-AF65-F5344CB8AC3E}">
        <p14:creationId xmlns:p14="http://schemas.microsoft.com/office/powerpoint/2010/main" val="1725783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18</a:t>
            </a:fld>
            <a:endParaRPr lang="zh-CN" altLang="zh-CN"/>
          </a:p>
        </p:txBody>
      </p:sp>
    </p:spTree>
    <p:extLst>
      <p:ext uri="{BB962C8B-B14F-4D97-AF65-F5344CB8AC3E}">
        <p14:creationId xmlns:p14="http://schemas.microsoft.com/office/powerpoint/2010/main" val="4117542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19</a:t>
            </a:fld>
            <a:endParaRPr lang="zh-CN" altLang="zh-CN"/>
          </a:p>
        </p:txBody>
      </p:sp>
    </p:spTree>
    <p:extLst>
      <p:ext uri="{BB962C8B-B14F-4D97-AF65-F5344CB8AC3E}">
        <p14:creationId xmlns:p14="http://schemas.microsoft.com/office/powerpoint/2010/main" val="1830754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a:t>
            </a:fld>
            <a:endParaRPr lang="zh-CN" altLang="zh-CN"/>
          </a:p>
        </p:txBody>
      </p:sp>
    </p:spTree>
    <p:extLst>
      <p:ext uri="{BB962C8B-B14F-4D97-AF65-F5344CB8AC3E}">
        <p14:creationId xmlns:p14="http://schemas.microsoft.com/office/powerpoint/2010/main" val="451316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20</a:t>
            </a:fld>
            <a:endParaRPr lang="zh-CN" altLang="zh-CN"/>
          </a:p>
        </p:txBody>
      </p:sp>
    </p:spTree>
    <p:extLst>
      <p:ext uri="{BB962C8B-B14F-4D97-AF65-F5344CB8AC3E}">
        <p14:creationId xmlns:p14="http://schemas.microsoft.com/office/powerpoint/2010/main" val="870260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21</a:t>
            </a:fld>
            <a:endParaRPr lang="zh-CN" altLang="zh-CN"/>
          </a:p>
        </p:txBody>
      </p:sp>
    </p:spTree>
    <p:extLst>
      <p:ext uri="{BB962C8B-B14F-4D97-AF65-F5344CB8AC3E}">
        <p14:creationId xmlns:p14="http://schemas.microsoft.com/office/powerpoint/2010/main" val="1765895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SVN</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具有的悲观锁的功能，能够实现一个用户在编辑时对文件进行锁定，阻止多人同时编辑 一个文件。这一悲观锁的功能是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所不具备的。对于以二进制文件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Word</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文档、</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PPT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演示稿） 为主的版本库，为避免多人同时编辑造成合并上的困难， 建议使用</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SVN</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做版本控制。</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22</a:t>
            </a:fld>
            <a:endParaRPr lang="zh-CN" altLang="zh-CN"/>
          </a:p>
        </p:txBody>
      </p:sp>
    </p:spTree>
    <p:extLst>
      <p:ext uri="{BB962C8B-B14F-4D97-AF65-F5344CB8AC3E}">
        <p14:creationId xmlns:p14="http://schemas.microsoft.com/office/powerpoint/2010/main" val="3306666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23</a:t>
            </a:fld>
            <a:endParaRPr lang="zh-CN" altLang="zh-CN"/>
          </a:p>
        </p:txBody>
      </p:sp>
    </p:spTree>
    <p:extLst>
      <p:ext uri="{BB962C8B-B14F-4D97-AF65-F5344CB8AC3E}">
        <p14:creationId xmlns:p14="http://schemas.microsoft.com/office/powerpoint/2010/main" val="1701856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图片摘自官网，但其实不太准确</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基本的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工作流程如下：</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在工作目录中修改某些文件。</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对修改后的文件进行快照，然后保存到暂存区域。</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提交更新，将保存在暂存区域的文件快照永久转储到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目录中。</a:t>
            </a: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24</a:t>
            </a:fld>
            <a:endParaRPr lang="zh-CN" altLang="zh-CN"/>
          </a:p>
        </p:txBody>
      </p:sp>
    </p:spTree>
    <p:extLst>
      <p:ext uri="{BB962C8B-B14F-4D97-AF65-F5344CB8AC3E}">
        <p14:creationId xmlns:p14="http://schemas.microsoft.com/office/powerpoint/2010/main" val="2519945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25</a:t>
            </a:fld>
            <a:endParaRPr lang="zh-CN" altLang="zh-CN"/>
          </a:p>
        </p:txBody>
      </p:sp>
    </p:spTree>
    <p:extLst>
      <p:ext uri="{BB962C8B-B14F-4D97-AF65-F5344CB8AC3E}">
        <p14:creationId xmlns:p14="http://schemas.microsoft.com/office/powerpoint/2010/main" val="3634895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26</a:t>
            </a:fld>
            <a:endParaRPr lang="zh-CN" altLang="zh-CN"/>
          </a:p>
        </p:txBody>
      </p:sp>
    </p:spTree>
    <p:extLst>
      <p:ext uri="{BB962C8B-B14F-4D97-AF65-F5344CB8AC3E}">
        <p14:creationId xmlns:p14="http://schemas.microsoft.com/office/powerpoint/2010/main" val="2186604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27</a:t>
            </a:fld>
            <a:endParaRPr lang="zh-CN" altLang="zh-CN"/>
          </a:p>
        </p:txBody>
      </p:sp>
    </p:spTree>
    <p:extLst>
      <p:ext uri="{BB962C8B-B14F-4D97-AF65-F5344CB8AC3E}">
        <p14:creationId xmlns:p14="http://schemas.microsoft.com/office/powerpoint/2010/main" val="2098569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28</a:t>
            </a:fld>
            <a:endParaRPr lang="zh-CN" altLang="zh-CN"/>
          </a:p>
        </p:txBody>
      </p:sp>
    </p:spTree>
    <p:extLst>
      <p:ext uri="{BB962C8B-B14F-4D97-AF65-F5344CB8AC3E}">
        <p14:creationId xmlns:p14="http://schemas.microsoft.com/office/powerpoint/2010/main" val="2847022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dirty="0" smtClean="0"/>
              <a:t>1</a:t>
            </a:r>
            <a:r>
              <a:rPr lang="zh-CN" altLang="en-US" dirty="0" smtClean="0"/>
              <a:t>、只有已跟踪的文件才会被</a:t>
            </a:r>
            <a:r>
              <a:rPr lang="en-US" altLang="zh-CN" dirty="0" err="1" smtClean="0"/>
              <a:t>Git</a:t>
            </a:r>
            <a:r>
              <a:rPr lang="zh-CN" altLang="en-US" dirty="0" smtClean="0"/>
              <a:t>纳入版本管理；</a:t>
            </a:r>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29</a:t>
            </a:fld>
            <a:endParaRPr lang="zh-CN" altLang="zh-CN"/>
          </a:p>
        </p:txBody>
      </p:sp>
    </p:spTree>
    <p:extLst>
      <p:ext uri="{BB962C8B-B14F-4D97-AF65-F5344CB8AC3E}">
        <p14:creationId xmlns:p14="http://schemas.microsoft.com/office/powerpoint/2010/main" val="182170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a:t>
            </a:fld>
            <a:endParaRPr lang="zh-CN" altLang="zh-CN"/>
          </a:p>
        </p:txBody>
      </p:sp>
    </p:spTree>
    <p:extLst>
      <p:ext uri="{BB962C8B-B14F-4D97-AF65-F5344CB8AC3E}">
        <p14:creationId xmlns:p14="http://schemas.microsoft.com/office/powerpoint/2010/main" val="24553647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30</a:t>
            </a:fld>
            <a:endParaRPr lang="zh-CN" altLang="zh-CN"/>
          </a:p>
        </p:txBody>
      </p:sp>
    </p:spTree>
    <p:extLst>
      <p:ext uri="{BB962C8B-B14F-4D97-AF65-F5344CB8AC3E}">
        <p14:creationId xmlns:p14="http://schemas.microsoft.com/office/powerpoint/2010/main" val="2607050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31</a:t>
            </a:fld>
            <a:endParaRPr lang="zh-CN" altLang="zh-CN"/>
          </a:p>
        </p:txBody>
      </p:sp>
    </p:spTree>
    <p:extLst>
      <p:ext uri="{BB962C8B-B14F-4D97-AF65-F5344CB8AC3E}">
        <p14:creationId xmlns:p14="http://schemas.microsoft.com/office/powerpoint/2010/main" val="184789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32</a:t>
            </a:fld>
            <a:endParaRPr lang="zh-CN" altLang="zh-CN"/>
          </a:p>
        </p:txBody>
      </p:sp>
    </p:spTree>
    <p:extLst>
      <p:ext uri="{BB962C8B-B14F-4D97-AF65-F5344CB8AC3E}">
        <p14:creationId xmlns:p14="http://schemas.microsoft.com/office/powerpoint/2010/main" val="2742944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当使用 </a:t>
            </a:r>
            <a:r>
              <a:rPr lang="en-US" altLang="zh-CN" dirty="0" err="1" smtClean="0"/>
              <a:t>git</a:t>
            </a:r>
            <a:r>
              <a:rPr lang="en-US" altLang="zh-CN" dirty="0" smtClean="0"/>
              <a:t> commit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 新建一个提交对象前，</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会先计算每一个子目录（本例中就是项目根目录）的校验和，然后在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仓库中将这些目录保存为树（</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）对象。之后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创建的提交对象，除了包含相关提交信息以外，还包含着指向这个树对象（项目根目录）的指针，如此它就可以在将来需要的时候，重现此次快照的内容</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了。</a:t>
            </a:r>
            <a:endParaRPr lang="en-US" altLang="zh-CN" sz="1200" b="0" i="0" kern="1200" smtClean="0">
              <a:solidFill>
                <a:schemeClr val="tx1"/>
              </a:solidFill>
              <a:effectLst/>
              <a:latin typeface="Calibri" panose="020F0502020204030204" pitchFamily="34" charset="0"/>
              <a:ea typeface="宋体" panose="02010600030101010101" pitchFamily="2" charset="-122"/>
              <a:cs typeface="+mn-cs"/>
            </a:endParaRPr>
          </a:p>
          <a:p>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仓库中有五个对象：三个表示文件快照内容的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blob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对象；一个记录着目录树内容及其中各个文件对应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blob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对象索引的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对象；以及一个包含指向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对象（根目录）的索引和其他提交信息元数据的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commit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33</a:t>
            </a:fld>
            <a:endParaRPr lang="zh-CN" altLang="zh-CN"/>
          </a:p>
        </p:txBody>
      </p:sp>
    </p:spTree>
    <p:extLst>
      <p:ext uri="{BB962C8B-B14F-4D97-AF65-F5344CB8AC3E}">
        <p14:creationId xmlns:p14="http://schemas.microsoft.com/office/powerpoint/2010/main" val="1925385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34</a:t>
            </a:fld>
            <a:endParaRPr lang="zh-CN" altLang="zh-CN"/>
          </a:p>
        </p:txBody>
      </p:sp>
    </p:spTree>
    <p:extLst>
      <p:ext uri="{BB962C8B-B14F-4D97-AF65-F5344CB8AC3E}">
        <p14:creationId xmlns:p14="http://schemas.microsoft.com/office/powerpoint/2010/main" val="32409480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35</a:t>
            </a:fld>
            <a:endParaRPr lang="zh-CN" altLang="zh-CN"/>
          </a:p>
        </p:txBody>
      </p:sp>
    </p:spTree>
    <p:extLst>
      <p:ext uri="{BB962C8B-B14F-4D97-AF65-F5344CB8AC3E}">
        <p14:creationId xmlns:p14="http://schemas.microsoft.com/office/powerpoint/2010/main" val="38039578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36</a:t>
            </a:fld>
            <a:endParaRPr lang="zh-CN" altLang="zh-CN"/>
          </a:p>
        </p:txBody>
      </p:sp>
    </p:spTree>
    <p:extLst>
      <p:ext uri="{BB962C8B-B14F-4D97-AF65-F5344CB8AC3E}">
        <p14:creationId xmlns:p14="http://schemas.microsoft.com/office/powerpoint/2010/main" val="38285039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37</a:t>
            </a:fld>
            <a:endParaRPr lang="zh-CN" altLang="zh-CN"/>
          </a:p>
        </p:txBody>
      </p:sp>
    </p:spTree>
    <p:extLst>
      <p:ext uri="{BB962C8B-B14F-4D97-AF65-F5344CB8AC3E}">
        <p14:creationId xmlns:p14="http://schemas.microsoft.com/office/powerpoint/2010/main" val="2390928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38</a:t>
            </a:fld>
            <a:endParaRPr lang="zh-CN" altLang="zh-CN"/>
          </a:p>
        </p:txBody>
      </p:sp>
    </p:spTree>
    <p:extLst>
      <p:ext uri="{BB962C8B-B14F-4D97-AF65-F5344CB8AC3E}">
        <p14:creationId xmlns:p14="http://schemas.microsoft.com/office/powerpoint/2010/main" val="41839444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39</a:t>
            </a:fld>
            <a:endParaRPr lang="zh-CN" altLang="zh-CN"/>
          </a:p>
        </p:txBody>
      </p:sp>
    </p:spTree>
    <p:extLst>
      <p:ext uri="{BB962C8B-B14F-4D97-AF65-F5344CB8AC3E}">
        <p14:creationId xmlns:p14="http://schemas.microsoft.com/office/powerpoint/2010/main" val="554903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a:t>
            </a:fld>
            <a:endParaRPr lang="zh-CN" altLang="zh-CN"/>
          </a:p>
        </p:txBody>
      </p:sp>
    </p:spTree>
    <p:extLst>
      <p:ext uri="{BB962C8B-B14F-4D97-AF65-F5344CB8AC3E}">
        <p14:creationId xmlns:p14="http://schemas.microsoft.com/office/powerpoint/2010/main" val="5535755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40</a:t>
            </a:fld>
            <a:endParaRPr lang="zh-CN" altLang="zh-CN"/>
          </a:p>
        </p:txBody>
      </p:sp>
    </p:spTree>
    <p:extLst>
      <p:ext uri="{BB962C8B-B14F-4D97-AF65-F5344CB8AC3E}">
        <p14:creationId xmlns:p14="http://schemas.microsoft.com/office/powerpoint/2010/main" val="1583215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41</a:t>
            </a:fld>
            <a:endParaRPr lang="zh-CN" altLang="zh-CN"/>
          </a:p>
        </p:txBody>
      </p:sp>
    </p:spTree>
    <p:extLst>
      <p:ext uri="{BB962C8B-B14F-4D97-AF65-F5344CB8AC3E}">
        <p14:creationId xmlns:p14="http://schemas.microsoft.com/office/powerpoint/2010/main" val="442917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dirty="0" smtClean="0"/>
              <a:t>HEAD</a:t>
            </a:r>
            <a:r>
              <a:rPr lang="en-US" altLang="zh-CN" dirty="0" smtClean="0">
                <a:sym typeface="Wingdings" panose="05000000000000000000" pitchFamily="2" charset="2"/>
              </a:rPr>
              <a:t></a:t>
            </a:r>
            <a:r>
              <a:rPr lang="zh-CN" altLang="en-US" dirty="0" smtClean="0">
                <a:sym typeface="Wingdings" panose="05000000000000000000" pitchFamily="2" charset="2"/>
              </a:rPr>
              <a:t>分支</a:t>
            </a:r>
            <a:r>
              <a:rPr lang="en-US" altLang="zh-CN" dirty="0" smtClean="0">
                <a:sym typeface="Wingdings" panose="05000000000000000000" pitchFamily="2" charset="2"/>
              </a:rPr>
              <a:t></a:t>
            </a:r>
            <a:r>
              <a:rPr lang="zh-CN" altLang="en-US" dirty="0" smtClean="0">
                <a:sym typeface="Wingdings" panose="05000000000000000000" pitchFamily="2" charset="2"/>
              </a:rPr>
              <a:t>哈希值</a:t>
            </a:r>
            <a:r>
              <a:rPr lang="en-US" altLang="zh-CN" dirty="0" smtClean="0">
                <a:sym typeface="Wingdings" panose="05000000000000000000" pitchFamily="2" charset="2"/>
              </a:rPr>
              <a:t></a:t>
            </a:r>
            <a:r>
              <a:rPr lang="zh-CN" altLang="en-US" dirty="0" smtClean="0">
                <a:sym typeface="Wingdings" panose="05000000000000000000" pitchFamily="2" charset="2"/>
              </a:rPr>
              <a:t>提交</a:t>
            </a:r>
            <a:r>
              <a:rPr lang="en-US" altLang="zh-CN" dirty="0" smtClean="0">
                <a:sym typeface="Wingdings" panose="05000000000000000000" pitchFamily="2" charset="2"/>
              </a:rPr>
              <a:t></a:t>
            </a:r>
            <a:r>
              <a:rPr lang="zh-CN" altLang="en-US" dirty="0" smtClean="0">
                <a:sym typeface="Wingdings" panose="05000000000000000000" pitchFamily="2" charset="2"/>
              </a:rPr>
              <a:t>文件</a:t>
            </a:r>
            <a:r>
              <a:rPr lang="en-US" altLang="zh-CN" dirty="0" smtClean="0">
                <a:sym typeface="Wingdings" panose="05000000000000000000" pitchFamily="2" charset="2"/>
              </a:rPr>
              <a:t>Blob</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42</a:t>
            </a:fld>
            <a:endParaRPr lang="zh-CN" altLang="zh-CN"/>
          </a:p>
        </p:txBody>
      </p:sp>
    </p:spTree>
    <p:extLst>
      <p:ext uri="{BB962C8B-B14F-4D97-AF65-F5344CB8AC3E}">
        <p14:creationId xmlns:p14="http://schemas.microsoft.com/office/powerpoint/2010/main" val="13418814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43</a:t>
            </a:fld>
            <a:endParaRPr lang="zh-CN" altLang="zh-CN"/>
          </a:p>
        </p:txBody>
      </p:sp>
    </p:spTree>
    <p:extLst>
      <p:ext uri="{BB962C8B-B14F-4D97-AF65-F5344CB8AC3E}">
        <p14:creationId xmlns:p14="http://schemas.microsoft.com/office/powerpoint/2010/main" val="18576917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44</a:t>
            </a:fld>
            <a:endParaRPr lang="zh-CN" altLang="zh-CN"/>
          </a:p>
        </p:txBody>
      </p:sp>
    </p:spTree>
    <p:extLst>
      <p:ext uri="{BB962C8B-B14F-4D97-AF65-F5344CB8AC3E}">
        <p14:creationId xmlns:p14="http://schemas.microsoft.com/office/powerpoint/2010/main" val="29922735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45</a:t>
            </a:fld>
            <a:endParaRPr lang="zh-CN" altLang="zh-CN"/>
          </a:p>
        </p:txBody>
      </p:sp>
    </p:spTree>
    <p:extLst>
      <p:ext uri="{BB962C8B-B14F-4D97-AF65-F5344CB8AC3E}">
        <p14:creationId xmlns:p14="http://schemas.microsoft.com/office/powerpoint/2010/main" val="38699059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46</a:t>
            </a:fld>
            <a:endParaRPr lang="zh-CN" altLang="zh-CN"/>
          </a:p>
        </p:txBody>
      </p:sp>
    </p:spTree>
    <p:extLst>
      <p:ext uri="{BB962C8B-B14F-4D97-AF65-F5344CB8AC3E}">
        <p14:creationId xmlns:p14="http://schemas.microsoft.com/office/powerpoint/2010/main" val="9485418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47</a:t>
            </a:fld>
            <a:endParaRPr lang="zh-CN" altLang="zh-CN"/>
          </a:p>
        </p:txBody>
      </p:sp>
    </p:spTree>
    <p:extLst>
      <p:ext uri="{BB962C8B-B14F-4D97-AF65-F5344CB8AC3E}">
        <p14:creationId xmlns:p14="http://schemas.microsoft.com/office/powerpoint/2010/main" val="16172550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48</a:t>
            </a:fld>
            <a:endParaRPr lang="zh-CN" altLang="zh-CN"/>
          </a:p>
        </p:txBody>
      </p:sp>
    </p:spTree>
    <p:extLst>
      <p:ext uri="{BB962C8B-B14F-4D97-AF65-F5344CB8AC3E}">
        <p14:creationId xmlns:p14="http://schemas.microsoft.com/office/powerpoint/2010/main" val="27102377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当给定某个文件名（或者打开</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选项，或者文件名和</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选项同时打开）时，</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会从指定的提交中拷贝文件到暂存区域和工作目录。比如，</a:t>
            </a:r>
            <a:r>
              <a:rPr lang="en-US" altLang="zh-CN" dirty="0" err="1" smtClean="0"/>
              <a:t>git</a:t>
            </a:r>
            <a:r>
              <a:rPr lang="en-US" altLang="zh-CN" dirty="0" smtClean="0"/>
              <a:t> checkout HEAD~ </a:t>
            </a:r>
            <a:r>
              <a:rPr lang="en-US" altLang="zh-CN" dirty="0" err="1" smtClean="0"/>
              <a:t>foo.c</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会将提交节点</a:t>
            </a:r>
            <a:r>
              <a:rPr lang="en-US" altLang="zh-CN" sz="1200" b="0" i="1" kern="1200" dirty="0" smtClean="0">
                <a:solidFill>
                  <a:schemeClr val="tx1"/>
                </a:solidFill>
                <a:effectLst/>
                <a:latin typeface="Calibri" panose="020F0502020204030204" pitchFamily="34" charset="0"/>
                <a:ea typeface="宋体" panose="02010600030101010101" pitchFamily="2" charset="-122"/>
                <a:cs typeface="+mn-cs"/>
              </a:rPr>
              <a:t>HEAD~</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即当前提交节点的父节点</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a:t>
            </a:r>
            <a:r>
              <a:rPr lang="en-US" altLang="zh-CN" dirty="0" err="1" smtClean="0"/>
              <a:t>foo.c</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复制到工作目录并且加到暂存区域中。（如果命令中没有指定提交节点，则会从暂存区域中拷贝内容。）注意当前分支不会发生变化。</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49</a:t>
            </a:fld>
            <a:endParaRPr lang="zh-CN" altLang="zh-CN"/>
          </a:p>
        </p:txBody>
      </p:sp>
    </p:spTree>
    <p:extLst>
      <p:ext uri="{BB962C8B-B14F-4D97-AF65-F5344CB8AC3E}">
        <p14:creationId xmlns:p14="http://schemas.microsoft.com/office/powerpoint/2010/main" val="174825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a:t>
            </a:fld>
            <a:endParaRPr lang="zh-CN" altLang="zh-CN"/>
          </a:p>
        </p:txBody>
      </p:sp>
    </p:spTree>
    <p:extLst>
      <p:ext uri="{BB962C8B-B14F-4D97-AF65-F5344CB8AC3E}">
        <p14:creationId xmlns:p14="http://schemas.microsoft.com/office/powerpoint/2010/main" val="1344415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新提交节点（下图中的</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a47c3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）中的所有文件都会被复制（到暂存区域和工作目录中）；只存在于老的提交节点（</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ed489</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）中的文件会被删除；不属于上述两者的文件会被忽略，不受影响。</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50</a:t>
            </a:fld>
            <a:endParaRPr lang="zh-CN" altLang="zh-CN"/>
          </a:p>
        </p:txBody>
      </p:sp>
    </p:spTree>
    <p:extLst>
      <p:ext uri="{BB962C8B-B14F-4D97-AF65-F5344CB8AC3E}">
        <p14:creationId xmlns:p14="http://schemas.microsoft.com/office/powerpoint/2010/main" val="13041432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51</a:t>
            </a:fld>
            <a:endParaRPr lang="zh-CN" altLang="zh-CN"/>
          </a:p>
        </p:txBody>
      </p:sp>
    </p:spTree>
    <p:extLst>
      <p:ext uri="{BB962C8B-B14F-4D97-AF65-F5344CB8AC3E}">
        <p14:creationId xmlns:p14="http://schemas.microsoft.com/office/powerpoint/2010/main" val="27102296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52</a:t>
            </a:fld>
            <a:endParaRPr lang="zh-CN" altLang="zh-CN"/>
          </a:p>
        </p:txBody>
      </p:sp>
    </p:spTree>
    <p:extLst>
      <p:ext uri="{BB962C8B-B14F-4D97-AF65-F5344CB8AC3E}">
        <p14:creationId xmlns:p14="http://schemas.microsoft.com/office/powerpoint/2010/main" val="10693259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53</a:t>
            </a:fld>
            <a:endParaRPr lang="zh-CN" altLang="zh-CN"/>
          </a:p>
        </p:txBody>
      </p:sp>
    </p:spTree>
    <p:extLst>
      <p:ext uri="{BB962C8B-B14F-4D97-AF65-F5344CB8AC3E}">
        <p14:creationId xmlns:p14="http://schemas.microsoft.com/office/powerpoint/2010/main" val="31256472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54</a:t>
            </a:fld>
            <a:endParaRPr lang="zh-CN" altLang="zh-CN"/>
          </a:p>
        </p:txBody>
      </p:sp>
    </p:spTree>
    <p:extLst>
      <p:ext uri="{BB962C8B-B14F-4D97-AF65-F5344CB8AC3E}">
        <p14:creationId xmlns:p14="http://schemas.microsoft.com/office/powerpoint/2010/main" val="42922499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55</a:t>
            </a:fld>
            <a:endParaRPr lang="zh-CN" altLang="zh-CN"/>
          </a:p>
        </p:txBody>
      </p:sp>
    </p:spTree>
    <p:extLst>
      <p:ext uri="{BB962C8B-B14F-4D97-AF65-F5344CB8AC3E}">
        <p14:creationId xmlns:p14="http://schemas.microsoft.com/office/powerpoint/2010/main" val="30691032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56</a:t>
            </a:fld>
            <a:endParaRPr lang="zh-CN" altLang="zh-CN"/>
          </a:p>
        </p:txBody>
      </p:sp>
    </p:spTree>
    <p:extLst>
      <p:ext uri="{BB962C8B-B14F-4D97-AF65-F5344CB8AC3E}">
        <p14:creationId xmlns:p14="http://schemas.microsoft.com/office/powerpoint/2010/main" val="2800762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57</a:t>
            </a:fld>
            <a:endParaRPr lang="zh-CN" altLang="zh-CN"/>
          </a:p>
        </p:txBody>
      </p:sp>
    </p:spTree>
    <p:extLst>
      <p:ext uri="{BB962C8B-B14F-4D97-AF65-F5344CB8AC3E}">
        <p14:creationId xmlns:p14="http://schemas.microsoft.com/office/powerpoint/2010/main" val="1380231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58</a:t>
            </a:fld>
            <a:endParaRPr lang="zh-CN" altLang="zh-CN"/>
          </a:p>
        </p:txBody>
      </p:sp>
    </p:spTree>
    <p:extLst>
      <p:ext uri="{BB962C8B-B14F-4D97-AF65-F5344CB8AC3E}">
        <p14:creationId xmlns:p14="http://schemas.microsoft.com/office/powerpoint/2010/main" val="5268995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59</a:t>
            </a:fld>
            <a:endParaRPr lang="zh-CN" altLang="zh-CN"/>
          </a:p>
        </p:txBody>
      </p:sp>
    </p:spTree>
    <p:extLst>
      <p:ext uri="{BB962C8B-B14F-4D97-AF65-F5344CB8AC3E}">
        <p14:creationId xmlns:p14="http://schemas.microsoft.com/office/powerpoint/2010/main" val="3809940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a:t>
            </a:fld>
            <a:endParaRPr lang="zh-CN" altLang="zh-CN"/>
          </a:p>
        </p:txBody>
      </p:sp>
    </p:spTree>
    <p:extLst>
      <p:ext uri="{BB962C8B-B14F-4D97-AF65-F5344CB8AC3E}">
        <p14:creationId xmlns:p14="http://schemas.microsoft.com/office/powerpoint/2010/main" val="10227168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60</a:t>
            </a:fld>
            <a:endParaRPr lang="zh-CN" altLang="zh-CN"/>
          </a:p>
        </p:txBody>
      </p:sp>
    </p:spTree>
    <p:extLst>
      <p:ext uri="{BB962C8B-B14F-4D97-AF65-F5344CB8AC3E}">
        <p14:creationId xmlns:p14="http://schemas.microsoft.com/office/powerpoint/2010/main" val="22809882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61</a:t>
            </a:fld>
            <a:endParaRPr lang="zh-CN" altLang="zh-CN"/>
          </a:p>
        </p:txBody>
      </p:sp>
    </p:spTree>
    <p:extLst>
      <p:ext uri="{BB962C8B-B14F-4D97-AF65-F5344CB8AC3E}">
        <p14:creationId xmlns:p14="http://schemas.microsoft.com/office/powerpoint/2010/main" val="36824148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我的理解是，</a:t>
            </a:r>
            <a:r>
              <a:rPr lang="en-US" altLang="zh-CN" dirty="0" smtClean="0"/>
              <a:t>cherry-pick</a:t>
            </a:r>
            <a:r>
              <a:rPr lang="zh-CN" altLang="en-US" dirty="0" smtClean="0"/>
              <a:t>将指定的提交节点先复制到</a:t>
            </a:r>
            <a:r>
              <a:rPr lang="en-US" altLang="zh-CN" dirty="0" smtClean="0"/>
              <a:t>stage</a:t>
            </a:r>
            <a:r>
              <a:rPr lang="zh-CN" altLang="en-US" dirty="0" smtClean="0"/>
              <a:t>，然后做一次</a:t>
            </a:r>
            <a:r>
              <a:rPr lang="en-US" altLang="zh-CN" dirty="0" smtClean="0"/>
              <a:t>commit</a:t>
            </a:r>
            <a:r>
              <a:rPr lang="zh-CN" altLang="en-US" dirty="0" smtClean="0"/>
              <a:t>操作，</a:t>
            </a:r>
            <a:r>
              <a:rPr lang="en-US" altLang="zh-CN" dirty="0" smtClean="0"/>
              <a:t>commit</a:t>
            </a:r>
            <a:r>
              <a:rPr lang="zh-CN" altLang="en-US" dirty="0" smtClean="0"/>
              <a:t>操作会与目前</a:t>
            </a:r>
            <a:r>
              <a:rPr lang="en-US" altLang="zh-CN" dirty="0" smtClean="0"/>
              <a:t>HEAD</a:t>
            </a:r>
            <a:r>
              <a:rPr lang="zh-CN" altLang="en-US" dirty="0" smtClean="0"/>
              <a:t>对应的提交比对，有冲突解决冲突后，生成一个新的提交</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62</a:t>
            </a:fld>
            <a:endParaRPr lang="zh-CN" altLang="zh-CN"/>
          </a:p>
        </p:txBody>
      </p:sp>
    </p:spTree>
    <p:extLst>
      <p:ext uri="{BB962C8B-B14F-4D97-AF65-F5344CB8AC3E}">
        <p14:creationId xmlns:p14="http://schemas.microsoft.com/office/powerpoint/2010/main" val="18765724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63</a:t>
            </a:fld>
            <a:endParaRPr lang="zh-CN" altLang="zh-CN"/>
          </a:p>
        </p:txBody>
      </p:sp>
    </p:spTree>
    <p:extLst>
      <p:ext uri="{BB962C8B-B14F-4D97-AF65-F5344CB8AC3E}">
        <p14:creationId xmlns:p14="http://schemas.microsoft.com/office/powerpoint/2010/main" val="976115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64</a:t>
            </a:fld>
            <a:endParaRPr lang="zh-CN" altLang="zh-CN"/>
          </a:p>
        </p:txBody>
      </p:sp>
    </p:spTree>
    <p:extLst>
      <p:ext uri="{BB962C8B-B14F-4D97-AF65-F5344CB8AC3E}">
        <p14:creationId xmlns:p14="http://schemas.microsoft.com/office/powerpoint/2010/main" val="9449425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65</a:t>
            </a:fld>
            <a:endParaRPr lang="zh-CN" altLang="zh-CN"/>
          </a:p>
        </p:txBody>
      </p:sp>
    </p:spTree>
    <p:extLst>
      <p:ext uri="{BB962C8B-B14F-4D97-AF65-F5344CB8AC3E}">
        <p14:creationId xmlns:p14="http://schemas.microsoft.com/office/powerpoint/2010/main" val="42721876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66</a:t>
            </a:fld>
            <a:endParaRPr lang="zh-CN" altLang="zh-CN"/>
          </a:p>
        </p:txBody>
      </p:sp>
    </p:spTree>
    <p:extLst>
      <p:ext uri="{BB962C8B-B14F-4D97-AF65-F5344CB8AC3E}">
        <p14:creationId xmlns:p14="http://schemas.microsoft.com/office/powerpoint/2010/main" val="18427828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67</a:t>
            </a:fld>
            <a:endParaRPr lang="zh-CN" altLang="zh-CN"/>
          </a:p>
        </p:txBody>
      </p:sp>
    </p:spTree>
    <p:extLst>
      <p:ext uri="{BB962C8B-B14F-4D97-AF65-F5344CB8AC3E}">
        <p14:creationId xmlns:p14="http://schemas.microsoft.com/office/powerpoint/2010/main" val="1218704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68</a:t>
            </a:fld>
            <a:endParaRPr lang="zh-CN" altLang="zh-CN"/>
          </a:p>
        </p:txBody>
      </p:sp>
    </p:spTree>
    <p:extLst>
      <p:ext uri="{BB962C8B-B14F-4D97-AF65-F5344CB8AC3E}">
        <p14:creationId xmlns:p14="http://schemas.microsoft.com/office/powerpoint/2010/main" val="12549176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69</a:t>
            </a:fld>
            <a:endParaRPr lang="zh-CN" altLang="zh-CN"/>
          </a:p>
        </p:txBody>
      </p:sp>
    </p:spTree>
    <p:extLst>
      <p:ext uri="{BB962C8B-B14F-4D97-AF65-F5344CB8AC3E}">
        <p14:creationId xmlns:p14="http://schemas.microsoft.com/office/powerpoint/2010/main" val="4178507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a:t>
            </a:fld>
            <a:endParaRPr lang="zh-CN" altLang="zh-CN"/>
          </a:p>
        </p:txBody>
      </p:sp>
    </p:spTree>
    <p:extLst>
      <p:ext uri="{BB962C8B-B14F-4D97-AF65-F5344CB8AC3E}">
        <p14:creationId xmlns:p14="http://schemas.microsoft.com/office/powerpoint/2010/main" val="8024346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70</a:t>
            </a:fld>
            <a:endParaRPr lang="zh-CN" altLang="zh-CN"/>
          </a:p>
        </p:txBody>
      </p:sp>
    </p:spTree>
    <p:extLst>
      <p:ext uri="{BB962C8B-B14F-4D97-AF65-F5344CB8AC3E}">
        <p14:creationId xmlns:p14="http://schemas.microsoft.com/office/powerpoint/2010/main" val="34210538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71</a:t>
            </a:fld>
            <a:endParaRPr lang="zh-CN" altLang="zh-CN"/>
          </a:p>
        </p:txBody>
      </p:sp>
    </p:spTree>
    <p:extLst>
      <p:ext uri="{BB962C8B-B14F-4D97-AF65-F5344CB8AC3E}">
        <p14:creationId xmlns:p14="http://schemas.microsoft.com/office/powerpoint/2010/main" val="28623121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72</a:t>
            </a:fld>
            <a:endParaRPr lang="zh-CN" altLang="zh-CN"/>
          </a:p>
        </p:txBody>
      </p:sp>
    </p:spTree>
    <p:extLst>
      <p:ext uri="{BB962C8B-B14F-4D97-AF65-F5344CB8AC3E}">
        <p14:creationId xmlns:p14="http://schemas.microsoft.com/office/powerpoint/2010/main" val="22020452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73</a:t>
            </a:fld>
            <a:endParaRPr lang="zh-CN" altLang="zh-CN"/>
          </a:p>
        </p:txBody>
      </p:sp>
    </p:spTree>
    <p:extLst>
      <p:ext uri="{BB962C8B-B14F-4D97-AF65-F5344CB8AC3E}">
        <p14:creationId xmlns:p14="http://schemas.microsoft.com/office/powerpoint/2010/main" val="13613803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74</a:t>
            </a:fld>
            <a:endParaRPr lang="zh-CN" altLang="zh-CN"/>
          </a:p>
        </p:txBody>
      </p:sp>
    </p:spTree>
    <p:extLst>
      <p:ext uri="{BB962C8B-B14F-4D97-AF65-F5344CB8AC3E}">
        <p14:creationId xmlns:p14="http://schemas.microsoft.com/office/powerpoint/2010/main" val="30015656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75</a:t>
            </a:fld>
            <a:endParaRPr lang="zh-CN" altLang="zh-CN"/>
          </a:p>
        </p:txBody>
      </p:sp>
    </p:spTree>
    <p:extLst>
      <p:ext uri="{BB962C8B-B14F-4D97-AF65-F5344CB8AC3E}">
        <p14:creationId xmlns:p14="http://schemas.microsoft.com/office/powerpoint/2010/main" val="20409649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76</a:t>
            </a:fld>
            <a:endParaRPr lang="zh-CN" altLang="zh-CN"/>
          </a:p>
        </p:txBody>
      </p:sp>
    </p:spTree>
    <p:extLst>
      <p:ext uri="{BB962C8B-B14F-4D97-AF65-F5344CB8AC3E}">
        <p14:creationId xmlns:p14="http://schemas.microsoft.com/office/powerpoint/2010/main" val="37510543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77</a:t>
            </a:fld>
            <a:endParaRPr lang="zh-CN" altLang="zh-CN"/>
          </a:p>
        </p:txBody>
      </p:sp>
    </p:spTree>
    <p:extLst>
      <p:ext uri="{BB962C8B-B14F-4D97-AF65-F5344CB8AC3E}">
        <p14:creationId xmlns:p14="http://schemas.microsoft.com/office/powerpoint/2010/main" val="3070756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8</a:t>
            </a:fld>
            <a:endParaRPr lang="zh-CN" altLang="zh-CN"/>
          </a:p>
        </p:txBody>
      </p:sp>
    </p:spTree>
    <p:extLst>
      <p:ext uri="{BB962C8B-B14F-4D97-AF65-F5344CB8AC3E}">
        <p14:creationId xmlns:p14="http://schemas.microsoft.com/office/powerpoint/2010/main" val="1844365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9</a:t>
            </a:fld>
            <a:endParaRPr lang="zh-CN" altLang="zh-CN"/>
          </a:p>
        </p:txBody>
      </p:sp>
    </p:spTree>
    <p:extLst>
      <p:ext uri="{BB962C8B-B14F-4D97-AF65-F5344CB8AC3E}">
        <p14:creationId xmlns:p14="http://schemas.microsoft.com/office/powerpoint/2010/main" val="2561412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 name="图片 5" descr="图片2.jpg"/>
          <p:cNvPicPr>
            <a:picLocks noChangeAspect="1"/>
          </p:cNvPicPr>
          <p:nvPr/>
        </p:nvPicPr>
        <p:blipFill>
          <a:blip r:embed="rId2" cstate="print"/>
          <a:stretch>
            <a:fillRect/>
          </a:stretch>
        </p:blipFill>
        <p:spPr>
          <a:xfrm>
            <a:off x="1730" y="22820"/>
            <a:ext cx="9140564" cy="5715000"/>
          </a:xfrm>
          <a:prstGeom prst="rect">
            <a:avLst/>
          </a:prstGeom>
        </p:spPr>
      </p:pic>
      <p:sp>
        <p:nvSpPr>
          <p:cNvPr id="6146" name="Rectangle 2"/>
          <p:cNvSpPr>
            <a:spLocks noGrp="1" noChangeArrowheads="1"/>
          </p:cNvSpPr>
          <p:nvPr>
            <p:ph type="ctrTitle"/>
          </p:nvPr>
        </p:nvSpPr>
        <p:spPr>
          <a:xfrm>
            <a:off x="121359" y="2154273"/>
            <a:ext cx="7379619" cy="1239017"/>
          </a:xfrm>
        </p:spPr>
        <p:txBody>
          <a:bodyPr/>
          <a:lstStyle>
            <a:lvl1pPr algn="l">
              <a:defRPr sz="3800"/>
            </a:lvl1pPr>
          </a:lstStyle>
          <a:p>
            <a:r>
              <a:rPr lang="zh-CN" altLang="en-US" dirty="0" smtClean="0"/>
              <a:t>单击此处编辑母版标题样式</a:t>
            </a:r>
            <a:endParaRPr lang="zh-CN" altLang="en-US" dirty="0"/>
          </a:p>
        </p:txBody>
      </p:sp>
      <p:sp>
        <p:nvSpPr>
          <p:cNvPr id="6147" name="Rectangle 3"/>
          <p:cNvSpPr>
            <a:spLocks noGrp="1" noChangeArrowheads="1"/>
          </p:cNvSpPr>
          <p:nvPr>
            <p:ph type="subTitle" idx="1"/>
          </p:nvPr>
        </p:nvSpPr>
        <p:spPr>
          <a:xfrm>
            <a:off x="1308402" y="3810009"/>
            <a:ext cx="6621188" cy="535785"/>
          </a:xfrm>
        </p:spPr>
        <p:txBody>
          <a:bodyPr/>
          <a:lstStyle>
            <a:lvl1pPr marL="0" indent="0" algn="r">
              <a:buFontTx/>
              <a:buNone/>
              <a:defRPr sz="2400"/>
            </a:lvl1pPr>
          </a:lstStyle>
          <a:p>
            <a:r>
              <a:rPr lang="zh-CN" altLang="en-US" dirty="0" smtClean="0"/>
              <a:t>单击此处编辑母版副标题样式</a:t>
            </a:r>
            <a:endParaRPr lang="zh-CN" altLang="en-US" dirty="0"/>
          </a:p>
        </p:txBody>
      </p:sp>
      <p:sp>
        <p:nvSpPr>
          <p:cNvPr id="7" name="矩形 6"/>
          <p:cNvSpPr/>
          <p:nvPr/>
        </p:nvSpPr>
        <p:spPr>
          <a:xfrm>
            <a:off x="3463987" y="5372997"/>
            <a:ext cx="2483856" cy="225462"/>
          </a:xfrm>
          <a:prstGeom prst="rect">
            <a:avLst/>
          </a:prstGeom>
        </p:spPr>
        <p:txBody>
          <a:bodyPr wrap="none" lIns="86123" tIns="43061" rIns="86123" bIns="43061">
            <a:spAutoFit/>
          </a:bodyPr>
          <a:lstStyle/>
          <a:p>
            <a:pPr defTabSz="878197" fontAlgn="auto">
              <a:spcBef>
                <a:spcPts val="0"/>
              </a:spcBef>
              <a:spcAft>
                <a:spcPts val="0"/>
              </a:spcAft>
            </a:pPr>
            <a:r>
              <a:rPr lang="en-US" altLang="zh-CN" sz="900" b="0" dirty="0">
                <a:solidFill>
                  <a:prstClr val="black"/>
                </a:solidFill>
                <a:ea typeface="仿宋_GB2312" panose="02010609030101010101" pitchFamily="49" charset="-122"/>
                <a:cs typeface="Arial" panose="020B0604020202020204" pitchFamily="34" charset="0"/>
              </a:rPr>
              <a:t>© </a:t>
            </a:r>
            <a:r>
              <a:rPr lang="zh-CN" altLang="en-US" sz="9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sp>
        <p:nvSpPr>
          <p:cNvPr id="10"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3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85331" y="853457"/>
            <a:ext cx="8230076" cy="3968590"/>
          </a:xfrm>
        </p:spPr>
        <p:txBody>
          <a:bodyPr/>
          <a:lstStyle>
            <a:lvl1pPr>
              <a:defRPr sz="1700">
                <a:latin typeface="微软雅黑" panose="020B0503020204020204" pitchFamily="34" charset="-122"/>
                <a:ea typeface="微软雅黑" panose="020B0503020204020204" pitchFamily="34" charset="-122"/>
              </a:defRPr>
            </a:lvl1pPr>
            <a:lvl2pPr>
              <a:defRPr sz="1500">
                <a:latin typeface="微软雅黑" panose="020B0503020204020204" pitchFamily="34" charset="-122"/>
                <a:ea typeface="微软雅黑" panose="020B0503020204020204" pitchFamily="34" charset="-122"/>
              </a:defRPr>
            </a:lvl2pPr>
            <a:lvl3pPr>
              <a:defRPr sz="15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86F0E3FA-EBE8-4184-B68E-FC61E6CBEA65}"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图片 6" descr="图片1.jpg"/>
          <p:cNvPicPr>
            <a:picLocks noChangeAspect="1"/>
          </p:cNvPicPr>
          <p:nvPr/>
        </p:nvPicPr>
        <p:blipFill>
          <a:blip r:embed="rId5" cstate="print"/>
          <a:srcRect t="89613"/>
          <a:stretch>
            <a:fillRect/>
          </a:stretch>
        </p:blipFill>
        <p:spPr>
          <a:xfrm>
            <a:off x="33" y="5444792"/>
            <a:ext cx="9144000" cy="270208"/>
          </a:xfrm>
          <a:prstGeom prst="rect">
            <a:avLst/>
          </a:prstGeom>
        </p:spPr>
      </p:pic>
      <p:sp>
        <p:nvSpPr>
          <p:cNvPr id="1027" name="Rectangle 2"/>
          <p:cNvSpPr>
            <a:spLocks noGrp="1" noChangeArrowheads="1"/>
          </p:cNvSpPr>
          <p:nvPr>
            <p:ph type="title"/>
          </p:nvPr>
        </p:nvSpPr>
        <p:spPr bwMode="auto">
          <a:xfrm>
            <a:off x="958690" y="119530"/>
            <a:ext cx="5756452" cy="475771"/>
          </a:xfrm>
          <a:prstGeom prst="rect">
            <a:avLst/>
          </a:prstGeom>
        </p:spPr>
        <p:txBody>
          <a:bodyPr lIns="79242" tIns="39621" rIns="79242" bIns="39621"/>
          <a:lstStyle/>
          <a:p>
            <a:pPr marL="0" marR="0" lvl="0" indent="0" algn="l" defTabSz="861052" rtl="0" eaLnBrk="1" fontAlgn="base" latinLnBrk="0" hangingPunct="1">
              <a:lnSpc>
                <a:spcPct val="100000"/>
              </a:lnSpc>
              <a:spcBef>
                <a:spcPct val="0"/>
              </a:spcBef>
              <a:spcAft>
                <a:spcPct val="0"/>
              </a:spcAft>
              <a:buClrTx/>
              <a:buSzTx/>
              <a:buFontTx/>
              <a:buNone/>
              <a:defRPr/>
            </a:pPr>
            <a:r>
              <a:rPr lang="zh-CN" altLang="en-US" smtClean="0"/>
              <a:t>单击此处编辑母版标题样式</a:t>
            </a:r>
          </a:p>
        </p:txBody>
      </p:sp>
      <p:sp>
        <p:nvSpPr>
          <p:cNvPr id="1028" name="Rectangle 3"/>
          <p:cNvSpPr>
            <a:spLocks noGrp="1" noChangeArrowheads="1"/>
          </p:cNvSpPr>
          <p:nvPr>
            <p:ph type="body" idx="1"/>
          </p:nvPr>
        </p:nvSpPr>
        <p:spPr bwMode="auto">
          <a:xfrm>
            <a:off x="485331" y="952489"/>
            <a:ext cx="8230076" cy="3968590"/>
          </a:xfrm>
          <a:prstGeom prst="rect">
            <a:avLst/>
          </a:prstGeom>
          <a:noFill/>
          <a:ln w="9525">
            <a:noFill/>
            <a:miter lim="800000"/>
          </a:ln>
        </p:spPr>
        <p:txBody>
          <a:bodyPr vert="horz" wrap="square" lIns="79242" tIns="39621" rIns="79242" bIns="39621"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 name="矩形 9"/>
          <p:cNvSpPr/>
          <p:nvPr/>
        </p:nvSpPr>
        <p:spPr>
          <a:xfrm>
            <a:off x="3464005" y="5508493"/>
            <a:ext cx="2227375" cy="210074"/>
          </a:xfrm>
          <a:prstGeom prst="rect">
            <a:avLst/>
          </a:prstGeom>
        </p:spPr>
        <p:txBody>
          <a:bodyPr wrap="none" lIns="86123" tIns="43061" rIns="86123" bIns="43061">
            <a:spAutoFit/>
          </a:bodyPr>
          <a:lstStyle/>
          <a:p>
            <a:pPr defTabSz="878197" fontAlgn="auto">
              <a:spcBef>
                <a:spcPts val="0"/>
              </a:spcBef>
              <a:spcAft>
                <a:spcPts val="0"/>
              </a:spcAft>
            </a:pPr>
            <a:r>
              <a:rPr lang="en-US" altLang="zh-CN" sz="800" b="0" dirty="0">
                <a:solidFill>
                  <a:prstClr val="black"/>
                </a:solidFill>
                <a:ea typeface="仿宋_GB2312" panose="02010609030101010101" pitchFamily="49" charset="-122"/>
                <a:cs typeface="Arial" panose="020B0604020202020204" pitchFamily="34" charset="0"/>
              </a:rPr>
              <a:t>© </a:t>
            </a:r>
            <a:r>
              <a:rPr lang="zh-CN" altLang="en-US" sz="8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pic>
        <p:nvPicPr>
          <p:cNvPr id="11" name="图片 10" descr="图片1.jpg"/>
          <p:cNvPicPr>
            <a:picLocks noChangeAspect="1"/>
          </p:cNvPicPr>
          <p:nvPr userDrawn="1"/>
        </p:nvPicPr>
        <p:blipFill>
          <a:blip r:embed="rId5" cstate="print"/>
          <a:srcRect t="22636" b="10387"/>
          <a:stretch>
            <a:fillRect/>
          </a:stretch>
        </p:blipFill>
        <p:spPr>
          <a:xfrm>
            <a:off x="0" y="913286"/>
            <a:ext cx="9144000" cy="3827733"/>
          </a:xfrm>
          <a:prstGeom prst="rect">
            <a:avLst/>
          </a:prstGeom>
        </p:spPr>
      </p:pic>
      <p:sp>
        <p:nvSpPr>
          <p:cNvPr id="12" name="Rectangle 6"/>
          <p:cNvSpPr>
            <a:spLocks noGrp="1" noChangeArrowheads="1"/>
          </p:cNvSpPr>
          <p:nvPr>
            <p:ph type="sldNum" sz="quarter" idx="4"/>
          </p:nvPr>
        </p:nvSpPr>
        <p:spPr>
          <a:xfrm>
            <a:off x="7167006" y="5318287"/>
            <a:ext cx="1976995" cy="396715"/>
          </a:xfrm>
          <a:prstGeom prst="rect">
            <a:avLst/>
          </a:prstGeom>
        </p:spPr>
        <p:txBody>
          <a:bodyPr/>
          <a:lstStyle>
            <a:lvl1pPr>
              <a:defRPr>
                <a:solidFill>
                  <a:schemeClr val="tx1"/>
                </a:solidFill>
              </a:defRPr>
            </a:lvl1pPr>
          </a:lstStyle>
          <a:p>
            <a:pPr>
              <a:defRPr/>
            </a:pPr>
            <a:r>
              <a:rPr lang="en-US" altLang="zh-CN" dirty="0" smtClean="0"/>
              <a:t>P.</a:t>
            </a:r>
            <a:fld id="{041A07A7-1C8D-4B89-A5EC-60A81A319A94}" type="slidenum">
              <a:rPr lang="en-US" altLang="zh-CN" dirty="0" smtClean="0"/>
              <a:pPr>
                <a:defRPr/>
              </a:pPr>
              <a:t>‹#›</a:t>
            </a:fld>
            <a:endParaRPr lang="en-US" altLang="zh-CN" dirty="0"/>
          </a:p>
        </p:txBody>
      </p:sp>
      <p:pic>
        <p:nvPicPr>
          <p:cNvPr id="14" name="图片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185563" y="110745"/>
            <a:ext cx="891973" cy="5748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wipe dir="r"/>
  </p:transition>
  <p:timing>
    <p:tnLst>
      <p:par>
        <p:cTn id="1" dur="indefinite" restart="never" nodeType="tmRoot"/>
      </p:par>
    </p:tnLst>
  </p:timing>
  <p:hf hdr="0" ftr="0" dt="0"/>
  <p:txStyles>
    <p:titleStyle>
      <a:lvl1pPr algn="l" rtl="0" eaLnBrk="1" fontAlgn="base" hangingPunct="1">
        <a:spcBef>
          <a:spcPct val="0"/>
        </a:spcBef>
        <a:spcAft>
          <a:spcPct val="0"/>
        </a:spcAft>
        <a:defRPr kumimoji="0" lang="zh-CN" altLang="en-US" sz="2600" b="1" i="0" u="none" strike="noStrike" kern="0" cap="none" spc="0" normalizeH="0" baseline="0" noProof="0" smtClean="0">
          <a:ln>
            <a:noFill/>
          </a:ln>
          <a:solidFill>
            <a:srgbClr val="57392F"/>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j-cs"/>
        </a:defRPr>
      </a:lvl1pPr>
      <a:lvl2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2pPr>
      <a:lvl3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3pPr>
      <a:lvl4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4pPr>
      <a:lvl5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5pPr>
      <a:lvl6pPr marL="43052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6pPr>
      <a:lvl7pPr marL="86168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7pPr>
      <a:lvl8pPr marL="1292212"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8pPr>
      <a:lvl9pPr marL="1722738"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9pPr>
    </p:titleStyle>
    <p:bodyStyle>
      <a:lvl1pPr marL="323212" indent="-323212" algn="l" rtl="0" eaLnBrk="1" fontAlgn="base" hangingPunct="1">
        <a:spcBef>
          <a:spcPct val="20000"/>
        </a:spcBef>
        <a:spcAft>
          <a:spcPct val="0"/>
        </a:spcAft>
        <a:buChar char="•"/>
        <a:defRPr sz="3000">
          <a:solidFill>
            <a:schemeClr val="tx1"/>
          </a:solidFill>
          <a:latin typeface="+mn-lt"/>
          <a:ea typeface="+mn-ea"/>
          <a:cs typeface="+mn-cs"/>
        </a:defRPr>
      </a:lvl1pPr>
      <a:lvl2pPr marL="699763" indent="-269238" algn="l" rtl="0" eaLnBrk="1" fontAlgn="base" hangingPunct="1">
        <a:spcBef>
          <a:spcPct val="20000"/>
        </a:spcBef>
        <a:spcAft>
          <a:spcPct val="0"/>
        </a:spcAft>
        <a:buChar char="–"/>
        <a:defRPr sz="2600">
          <a:solidFill>
            <a:schemeClr val="tx1"/>
          </a:solidFill>
          <a:latin typeface="+mn-lt"/>
          <a:ea typeface="+mn-ea"/>
        </a:defRPr>
      </a:lvl2pPr>
      <a:lvl3pPr marL="1076949" indent="-215263" algn="l" rtl="0" eaLnBrk="1" fontAlgn="base" hangingPunct="1">
        <a:spcBef>
          <a:spcPct val="20000"/>
        </a:spcBef>
        <a:spcAft>
          <a:spcPct val="0"/>
        </a:spcAft>
        <a:buChar char="•"/>
        <a:defRPr sz="2300">
          <a:solidFill>
            <a:schemeClr val="tx1"/>
          </a:solidFill>
          <a:latin typeface="+mn-lt"/>
          <a:ea typeface="+mn-ea"/>
        </a:defRPr>
      </a:lvl3pPr>
      <a:lvl4pPr marL="1507475" indent="-215263" algn="l" rtl="0" eaLnBrk="1" fontAlgn="base" hangingPunct="1">
        <a:spcBef>
          <a:spcPct val="20000"/>
        </a:spcBef>
        <a:spcAft>
          <a:spcPct val="0"/>
        </a:spcAft>
        <a:buChar char="–"/>
        <a:defRPr sz="1900">
          <a:solidFill>
            <a:schemeClr val="tx1"/>
          </a:solidFill>
          <a:latin typeface="+mn-lt"/>
          <a:ea typeface="+mn-ea"/>
        </a:defRPr>
      </a:lvl4pPr>
      <a:lvl5pPr marL="1938001" indent="-215263" algn="l" rtl="0" eaLnBrk="1" fontAlgn="base" hangingPunct="1">
        <a:spcBef>
          <a:spcPct val="20000"/>
        </a:spcBef>
        <a:spcAft>
          <a:spcPct val="0"/>
        </a:spcAft>
        <a:buChar char="»"/>
        <a:defRPr sz="1900">
          <a:solidFill>
            <a:schemeClr val="tx1"/>
          </a:solidFill>
          <a:latin typeface="+mn-lt"/>
          <a:ea typeface="+mn-ea"/>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p:bodyStyle>
    <p:otherStyle>
      <a:defPPr>
        <a:defRPr lang="zh-CN"/>
      </a:defPPr>
      <a:lvl1pPr marL="0" algn="l" defTabSz="861052" rtl="0" eaLnBrk="1" latinLnBrk="0" hangingPunct="1">
        <a:defRPr sz="1700" kern="1200">
          <a:solidFill>
            <a:schemeClr val="tx1"/>
          </a:solidFill>
          <a:latin typeface="+mn-lt"/>
          <a:ea typeface="+mn-ea"/>
          <a:cs typeface="+mn-cs"/>
        </a:defRPr>
      </a:lvl1pPr>
      <a:lvl2pPr marL="430526" algn="l" defTabSz="861052" rtl="0" eaLnBrk="1" latinLnBrk="0" hangingPunct="1">
        <a:defRPr sz="1700" kern="1200">
          <a:solidFill>
            <a:schemeClr val="tx1"/>
          </a:solidFill>
          <a:latin typeface="+mn-lt"/>
          <a:ea typeface="+mn-ea"/>
          <a:cs typeface="+mn-cs"/>
        </a:defRPr>
      </a:lvl2pPr>
      <a:lvl3pPr marL="861686" algn="l" defTabSz="861052" rtl="0" eaLnBrk="1" latinLnBrk="0" hangingPunct="1">
        <a:defRPr sz="1700" kern="1200">
          <a:solidFill>
            <a:schemeClr val="tx1"/>
          </a:solidFill>
          <a:latin typeface="+mn-lt"/>
          <a:ea typeface="+mn-ea"/>
          <a:cs typeface="+mn-cs"/>
        </a:defRPr>
      </a:lvl3pPr>
      <a:lvl4pPr marL="1292212" algn="l" defTabSz="861052" rtl="0" eaLnBrk="1" latinLnBrk="0" hangingPunct="1">
        <a:defRPr sz="1700" kern="1200">
          <a:solidFill>
            <a:schemeClr val="tx1"/>
          </a:solidFill>
          <a:latin typeface="+mn-lt"/>
          <a:ea typeface="+mn-ea"/>
          <a:cs typeface="+mn-cs"/>
        </a:defRPr>
      </a:lvl4pPr>
      <a:lvl5pPr marL="1722738" algn="l" defTabSz="861052" rtl="0" eaLnBrk="1" latinLnBrk="0" hangingPunct="1">
        <a:defRPr sz="1700" kern="1200">
          <a:solidFill>
            <a:schemeClr val="tx1"/>
          </a:solidFill>
          <a:latin typeface="+mn-lt"/>
          <a:ea typeface="+mn-ea"/>
          <a:cs typeface="+mn-cs"/>
        </a:defRPr>
      </a:lvl5pPr>
      <a:lvl6pPr marL="2153264" algn="l" defTabSz="861052" rtl="0" eaLnBrk="1" latinLnBrk="0" hangingPunct="1">
        <a:defRPr sz="1700" kern="1200">
          <a:solidFill>
            <a:schemeClr val="tx1"/>
          </a:solidFill>
          <a:latin typeface="+mn-lt"/>
          <a:ea typeface="+mn-ea"/>
          <a:cs typeface="+mn-cs"/>
        </a:defRPr>
      </a:lvl6pPr>
      <a:lvl7pPr marL="2584424" algn="l" defTabSz="861052" rtl="0" eaLnBrk="1" latinLnBrk="0" hangingPunct="1">
        <a:defRPr sz="1700" kern="1200">
          <a:solidFill>
            <a:schemeClr val="tx1"/>
          </a:solidFill>
          <a:latin typeface="+mn-lt"/>
          <a:ea typeface="+mn-ea"/>
          <a:cs typeface="+mn-cs"/>
        </a:defRPr>
      </a:lvl7pPr>
      <a:lvl8pPr marL="3014950" algn="l" defTabSz="861052" rtl="0" eaLnBrk="1" latinLnBrk="0" hangingPunct="1">
        <a:defRPr sz="1700" kern="1200">
          <a:solidFill>
            <a:schemeClr val="tx1"/>
          </a:solidFill>
          <a:latin typeface="+mn-lt"/>
          <a:ea typeface="+mn-ea"/>
          <a:cs typeface="+mn-cs"/>
        </a:defRPr>
      </a:lvl8pPr>
      <a:lvl9pPr marL="3445475" algn="l" defTabSz="86105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nblogs.com/Sungeek/p/9152223.html#sg2"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www.cnblogs.com/kevingrace/p/5904595.html" TargetMode="External"/><Relationship Id="rId4" Type="http://schemas.openxmlformats.org/officeDocument/2006/relationships/hyperlink" Target="https://www.v2ex.com/amp/t/432187/2"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scm.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scm.com/book/zh/v1/Git-%E5%88%86%E6%94%AF-%E4%BD%95%E8%B0%93%E5%88%86%E6%94%AF"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marklodato.github.io/visual-git-guide/index-zh-cn.html"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hyperlink" Target="https://www.cnblogs.com/kidsitcn/p/4513297.html"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hyperlink" Target="https://www.processon.com/view/59ec836de4b0c86d400e99f1?fromnew=1"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5" Type="http://schemas.openxmlformats.org/officeDocument/2006/relationships/hyperlink" Target="http://marklodato.github.io/visual-git-guide/index-zh-cn.html" TargetMode="External"/><Relationship Id="rId4" Type="http://schemas.openxmlformats.org/officeDocument/2006/relationships/hyperlink" Target="https://www.liaoxuefeng.com/wiki/0013739516305929606dd18361248578c67b8067c8c017b000" TargetMode="External"/></Relationships>
</file>

<file path=ppt/slides/_rels/slide76.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xfrm>
            <a:off x="5076056" y="2735100"/>
            <a:ext cx="1656184" cy="790872"/>
          </a:xfrm>
          <a:prstGeom prst="rect">
            <a:avLst/>
          </a:prstGeom>
        </p:spPr>
        <p:txBody>
          <a:bodyPr/>
          <a:lstStyle/>
          <a:p>
            <a:pPr>
              <a:spcBef>
                <a:spcPts val="481"/>
              </a:spcBef>
              <a:spcAft>
                <a:spcPts val="481"/>
              </a:spcAft>
            </a:pPr>
            <a:r>
              <a:rPr lang="zh-CN" altLang="en-US" sz="1900" b="1" dirty="0">
                <a:latin typeface="微软雅黑" panose="020B0503020204020204" pitchFamily="34" charset="-122"/>
                <a:ea typeface="微软雅黑" panose="020B0503020204020204" pitchFamily="34" charset="-122"/>
                <a:cs typeface="Times New Roman" pitchFamily="18" charset="0"/>
              </a:rPr>
              <a:t>马陈炤</a:t>
            </a:r>
            <a:endParaRPr lang="en-US" altLang="zh-CN" sz="1900" b="1" dirty="0">
              <a:latin typeface="微软雅黑" panose="020B0503020204020204" pitchFamily="34" charset="-122"/>
              <a:ea typeface="微软雅黑" panose="020B0503020204020204" pitchFamily="34" charset="-122"/>
              <a:cs typeface="Times New Roman" pitchFamily="18" charset="0"/>
            </a:endParaRPr>
          </a:p>
          <a:p>
            <a:pPr>
              <a:spcBef>
                <a:spcPts val="481"/>
              </a:spcBef>
              <a:spcAft>
                <a:spcPts val="481"/>
              </a:spcAft>
            </a:pPr>
            <a:r>
              <a:rPr lang="en-US" altLang="zh-CN" sz="1900" b="1" dirty="0" smtClean="0">
                <a:latin typeface="微软雅黑" panose="020B0503020204020204" pitchFamily="34" charset="-122"/>
                <a:ea typeface="微软雅黑" panose="020B0503020204020204" pitchFamily="34" charset="-122"/>
                <a:cs typeface="Times New Roman" pitchFamily="18" charset="0"/>
              </a:rPr>
              <a:t>2018</a:t>
            </a:r>
            <a:r>
              <a:rPr lang="zh-CN" altLang="en-US" sz="1900" b="1" dirty="0" smtClean="0">
                <a:latin typeface="微软雅黑" panose="020B0503020204020204" pitchFamily="34" charset="-122"/>
                <a:ea typeface="微软雅黑" panose="020B0503020204020204" pitchFamily="34" charset="-122"/>
                <a:cs typeface="Arial" charset="0"/>
              </a:rPr>
              <a:t>年</a:t>
            </a:r>
            <a:r>
              <a:rPr lang="en-US" altLang="zh-CN" sz="1900" b="1" dirty="0">
                <a:latin typeface="微软雅黑" panose="020B0503020204020204" pitchFamily="34" charset="-122"/>
                <a:ea typeface="微软雅黑" panose="020B0503020204020204" pitchFamily="34" charset="-122"/>
                <a:cs typeface="Times New Roman" pitchFamily="18" charset="0"/>
              </a:rPr>
              <a:t>7</a:t>
            </a:r>
            <a:r>
              <a:rPr lang="zh-CN" altLang="en-US" sz="1900" b="1" dirty="0" smtClean="0">
                <a:latin typeface="微软雅黑" panose="020B0503020204020204" pitchFamily="34" charset="-122"/>
                <a:ea typeface="微软雅黑" panose="020B0503020204020204" pitchFamily="34" charset="-122"/>
                <a:cs typeface="Arial" charset="0"/>
              </a:rPr>
              <a:t>月</a:t>
            </a:r>
            <a:endParaRPr lang="zh-CN" altLang="en-US" sz="1900" b="1" dirty="0">
              <a:solidFill>
                <a:schemeClr val="accent2"/>
              </a:solidFill>
              <a:latin typeface="微软雅黑" panose="020B0503020204020204" pitchFamily="34" charset="-122"/>
              <a:ea typeface="微软雅黑" panose="020B0503020204020204" pitchFamily="34" charset="-122"/>
            </a:endParaRPr>
          </a:p>
        </p:txBody>
      </p:sp>
      <p:sp>
        <p:nvSpPr>
          <p:cNvPr id="15363" name="Rectangle 7"/>
          <p:cNvSpPr>
            <a:spLocks noChangeArrowheads="1"/>
          </p:cNvSpPr>
          <p:nvPr/>
        </p:nvSpPr>
        <p:spPr bwMode="auto">
          <a:xfrm>
            <a:off x="1" y="1633364"/>
            <a:ext cx="7452320" cy="792088"/>
          </a:xfrm>
          <a:prstGeom prst="rect">
            <a:avLst/>
          </a:prstGeom>
          <a:solidFill>
            <a:schemeClr val="accent1"/>
          </a:solidFill>
          <a:ln w="9525">
            <a:noFill/>
            <a:miter lim="800000"/>
            <a:headEnd/>
            <a:tailEnd/>
          </a:ln>
        </p:spPr>
        <p:txBody>
          <a:bodyPr wrap="square" lIns="87793" tIns="43897" rIns="87793" bIns="43897" anchor="ctr" anchorCtr="0">
            <a:noAutofit/>
          </a:bodyPr>
          <a:lstStyle/>
          <a:p>
            <a:pPr algn="ctr"/>
            <a:r>
              <a:rPr lang="en-US" altLang="zh-CN" sz="3100" dirty="0" smtClean="0">
                <a:latin typeface="微软雅黑" panose="020B0503020204020204" pitchFamily="34" charset="-122"/>
                <a:ea typeface="微软雅黑" panose="020B0503020204020204" pitchFamily="34" charset="-122"/>
              </a:rPr>
              <a:t>HR</a:t>
            </a:r>
            <a:r>
              <a:rPr lang="zh-CN" altLang="en-US" sz="3100" dirty="0" smtClean="0">
                <a:latin typeface="微软雅黑" panose="020B0503020204020204" pitchFamily="34" charset="-122"/>
                <a:ea typeface="微软雅黑" panose="020B0503020204020204" pitchFamily="34" charset="-122"/>
              </a:rPr>
              <a:t>门户</a:t>
            </a:r>
            <a:r>
              <a:rPr lang="en-US" altLang="zh-CN" sz="3100" dirty="0" err="1" smtClean="0">
                <a:latin typeface="微软雅黑" panose="020B0503020204020204" pitchFamily="34" charset="-122"/>
                <a:ea typeface="微软雅黑" panose="020B0503020204020204" pitchFamily="34" charset="-122"/>
              </a:rPr>
              <a:t>Git</a:t>
            </a:r>
            <a:r>
              <a:rPr lang="zh-CN" altLang="en-US" sz="3100" dirty="0" smtClean="0">
                <a:latin typeface="微软雅黑" panose="020B0503020204020204" pitchFamily="34" charset="-122"/>
                <a:ea typeface="微软雅黑" panose="020B0503020204020204" pitchFamily="34" charset="-122"/>
              </a:rPr>
              <a:t>实践分享</a:t>
            </a:r>
            <a:endParaRPr lang="en-US" altLang="zh-CN" sz="3100"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29196A47-ACC8-427D-8E11-201A6A81D034}" type="slidenum">
              <a:rPr lang="zh-CN" altLang="en-US" smtClean="0">
                <a:solidFill>
                  <a:prstClr val="black"/>
                </a:solidFill>
                <a:latin typeface="微软雅黑" panose="020B0503020204020204" pitchFamily="34" charset="-122"/>
                <a:ea typeface="微软雅黑" panose="020B0503020204020204" pitchFamily="34" charset="-122"/>
              </a:rPr>
              <a:pPr/>
              <a:t>1</a:t>
            </a:fld>
            <a:endParaRPr lang="zh-CN" altLang="en-US">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3427123"/>
      </p:ext>
    </p:extLst>
  </p:cSld>
  <p:clrMapOvr>
    <a:masterClrMapping/>
  </p:clrMapOvr>
  <p:transition advTm="237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273324"/>
            <a:ext cx="8234363" cy="1049512"/>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只关心文件数据的整体是否发生变化，而大多数其他系统则只关心文件内容的具体</a:t>
            </a:r>
            <a:r>
              <a:rPr lang="zh-CN" altLang="en-US" sz="1400" dirty="0" smtClean="0"/>
              <a:t>差异。</a:t>
            </a:r>
            <a:r>
              <a:rPr lang="zh-CN" altLang="en-US" sz="1400" dirty="0"/>
              <a:t>这类系统（</a:t>
            </a:r>
            <a:r>
              <a:rPr lang="en-US" altLang="zh-CN" sz="1400" dirty="0"/>
              <a:t>CVS</a:t>
            </a:r>
            <a:r>
              <a:rPr lang="zh-CN" altLang="en-US" sz="1400" dirty="0"/>
              <a:t>，</a:t>
            </a:r>
            <a:r>
              <a:rPr lang="en-US" altLang="zh-CN" sz="1400" dirty="0"/>
              <a:t>Subversion</a:t>
            </a:r>
            <a:r>
              <a:rPr lang="zh-CN" altLang="en-US" sz="1400" dirty="0"/>
              <a:t>，</a:t>
            </a:r>
            <a:r>
              <a:rPr lang="en-US" altLang="zh-CN" sz="1400" dirty="0"/>
              <a:t>Perforce</a:t>
            </a:r>
            <a:r>
              <a:rPr lang="zh-CN" altLang="en-US" sz="1400" dirty="0"/>
              <a:t>，</a:t>
            </a:r>
            <a:r>
              <a:rPr lang="en-US" altLang="zh-CN" sz="1400" dirty="0"/>
              <a:t>Bazaar </a:t>
            </a:r>
            <a:r>
              <a:rPr lang="zh-CN" altLang="en-US" sz="1400" dirty="0"/>
              <a:t>等等）每次记录有哪些文件作了更新，以及都更新了哪些行的什么</a:t>
            </a:r>
            <a:r>
              <a:rPr lang="zh-CN" altLang="en-US" sz="1400" dirty="0" smtClean="0"/>
              <a:t>内容：</a:t>
            </a:r>
            <a:endParaRPr lang="en-US" altLang="zh-CN" sz="1400" dirty="0" smtClean="0"/>
          </a:p>
        </p:txBody>
      </p:sp>
      <p:pic>
        <p:nvPicPr>
          <p:cNvPr id="2050" name="Picture 2" descr="https://git-scm.com/figures/18333fig01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329" y="2270347"/>
            <a:ext cx="7128792" cy="317944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464477" y="769268"/>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buFont typeface="+mj-lt"/>
              <a:buAutoNum type="arabicPeriod"/>
            </a:pPr>
            <a:r>
              <a:rPr lang="zh-CN" altLang="en-US" sz="2000" kern="0" dirty="0" smtClean="0"/>
              <a:t>直接记录快照，而非差异比较</a:t>
            </a:r>
            <a:endParaRPr lang="en-US" altLang="zh-CN" sz="2000" kern="0" dirty="0" smtClean="0"/>
          </a:p>
        </p:txBody>
      </p:sp>
    </p:spTree>
    <p:extLst>
      <p:ext uri="{BB962C8B-B14F-4D97-AF65-F5344CB8AC3E}">
        <p14:creationId xmlns:p14="http://schemas.microsoft.com/office/powerpoint/2010/main" val="226352280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871884"/>
            <a:ext cx="8234363" cy="1334590"/>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并不保存这些前后变化的差异数据。实际上，</a:t>
            </a:r>
            <a:r>
              <a:rPr lang="en-US" altLang="zh-CN" sz="1400" dirty="0" err="1"/>
              <a:t>Git</a:t>
            </a:r>
            <a:r>
              <a:rPr lang="en-US" altLang="zh-CN" sz="1400" dirty="0"/>
              <a:t> </a:t>
            </a:r>
            <a:r>
              <a:rPr lang="zh-CN" altLang="en-US" sz="1400" dirty="0"/>
              <a:t>更像是把变化的文件作快照后，记录在一个微型的文件系统中。每次提交更新时，它会纵览一遍所有文件的指纹信息并对文件作一快照，然后保存一个指向这次快照的索引。为提高性能，若文件没有变化，</a:t>
            </a:r>
            <a:r>
              <a:rPr lang="en-US" altLang="zh-CN" sz="1400" dirty="0" err="1"/>
              <a:t>Git</a:t>
            </a:r>
            <a:r>
              <a:rPr lang="en-US" altLang="zh-CN" sz="1400" dirty="0"/>
              <a:t> </a:t>
            </a:r>
            <a:r>
              <a:rPr lang="zh-CN" altLang="en-US" sz="1400" dirty="0"/>
              <a:t>不会再次保存，而只对上次保存的快照作一</a:t>
            </a:r>
            <a:r>
              <a:rPr lang="zh-CN" altLang="en-US" sz="1400" dirty="0" smtClean="0"/>
              <a:t>链接：</a:t>
            </a:r>
            <a:endParaRPr lang="en-US" altLang="zh-CN" sz="1400" dirty="0" smtClean="0"/>
          </a:p>
        </p:txBody>
      </p:sp>
      <p:pic>
        <p:nvPicPr>
          <p:cNvPr id="3074"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58" y="2206474"/>
            <a:ext cx="7231734" cy="321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48642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1557343"/>
          </a:xfrm>
        </p:spPr>
        <p:txBody>
          <a:bodyPr>
            <a:spAutoFit/>
          </a:bodyPr>
          <a:lstStyle/>
          <a:p>
            <a:pPr marL="0" indent="0">
              <a:lnSpc>
                <a:spcPct val="150000"/>
              </a:lnSpc>
              <a:buNone/>
            </a:pPr>
            <a:r>
              <a:rPr lang="zh-CN" altLang="en-US" sz="1600" dirty="0" smtClean="0"/>
              <a:t>得益于分布式这个特点，</a:t>
            </a:r>
            <a:r>
              <a:rPr lang="zh-CN" altLang="en-US" sz="1600" dirty="0"/>
              <a:t>在 </a:t>
            </a:r>
            <a:r>
              <a:rPr lang="en-US" altLang="zh-CN" sz="1600" dirty="0" err="1"/>
              <a:t>Git</a:t>
            </a:r>
            <a:r>
              <a:rPr lang="en-US" altLang="zh-CN" sz="1600" dirty="0"/>
              <a:t> </a:t>
            </a:r>
            <a:r>
              <a:rPr lang="zh-CN" altLang="en-US" sz="1600" dirty="0"/>
              <a:t>中的绝大多数操作都只需要访问本地文件和资源，不用连网。因为 </a:t>
            </a:r>
            <a:r>
              <a:rPr lang="en-US" altLang="zh-CN" sz="1600" dirty="0" err="1"/>
              <a:t>Git</a:t>
            </a:r>
            <a:r>
              <a:rPr lang="en-US" altLang="zh-CN" sz="1600" dirty="0"/>
              <a:t> </a:t>
            </a:r>
            <a:r>
              <a:rPr lang="zh-CN" altLang="en-US" sz="1600" dirty="0"/>
              <a:t>在本地磁盘上就保存着所有当前项目的历史更新，所以处理起来速度飞快</a:t>
            </a:r>
            <a:r>
              <a:rPr lang="zh-CN" altLang="en-US" sz="1600" dirty="0" smtClean="0"/>
              <a:t>。我们可以在本地翻阅历史更新摘要，比对当前版本的文件和一个月前</a:t>
            </a:r>
            <a:r>
              <a:rPr lang="zh-CN" altLang="en-US" sz="1600" dirty="0"/>
              <a:t>的版本之间有何</a:t>
            </a:r>
            <a:r>
              <a:rPr lang="zh-CN" altLang="en-US" sz="1600" dirty="0" smtClean="0"/>
              <a:t>差异，修改文件并提交更新，然后在连接网络的时候再“推”到远程版本库。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2"/>
            </a:pPr>
            <a:r>
              <a:rPr lang="zh-CN" altLang="en-US" sz="2000" kern="0" dirty="0"/>
              <a:t>近乎所有</a:t>
            </a:r>
            <a:r>
              <a:rPr lang="zh-CN" altLang="en-US" sz="2000" kern="0" dirty="0" smtClean="0"/>
              <a:t>操作都是本地执行</a:t>
            </a:r>
            <a:endParaRPr lang="en-US" altLang="zh-CN" sz="2000" kern="0" dirty="0" smtClean="0"/>
          </a:p>
        </p:txBody>
      </p:sp>
      <p:sp>
        <p:nvSpPr>
          <p:cNvPr id="11" name="内容占位符 2"/>
          <p:cNvSpPr txBox="1">
            <a:spLocks/>
          </p:cNvSpPr>
          <p:nvPr/>
        </p:nvSpPr>
        <p:spPr bwMode="auto">
          <a:xfrm>
            <a:off x="464477" y="3289548"/>
            <a:ext cx="8234363" cy="8186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FontTx/>
              <a:buNone/>
            </a:pPr>
            <a:r>
              <a:rPr lang="zh-CN" altLang="en-US" sz="1600" b="0" kern="0" dirty="0" smtClean="0"/>
              <a:t>问题：</a:t>
            </a:r>
            <a:r>
              <a:rPr lang="en-US" altLang="zh-CN" sz="1600" b="0" kern="0" dirty="0" smtClean="0"/>
              <a:t>SVN</a:t>
            </a:r>
            <a:r>
              <a:rPr lang="zh-CN" altLang="en-US" sz="1600" b="0" kern="0" dirty="0" smtClean="0"/>
              <a:t>也可以在本地修改代码，然后等连接网络时再提交，那么能够本地提交可以带来什么好处？</a:t>
            </a:r>
            <a:endParaRPr lang="en-US" altLang="zh-CN" sz="1600" b="0" kern="0" dirty="0" smtClean="0"/>
          </a:p>
        </p:txBody>
      </p:sp>
      <p:sp>
        <p:nvSpPr>
          <p:cNvPr id="13" name="内容占位符 2"/>
          <p:cNvSpPr txBox="1">
            <a:spLocks/>
          </p:cNvSpPr>
          <p:nvPr/>
        </p:nvSpPr>
        <p:spPr bwMode="auto">
          <a:xfrm>
            <a:off x="464477" y="4153644"/>
            <a:ext cx="8234363" cy="118801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357188">
              <a:lnSpc>
                <a:spcPct val="150000"/>
              </a:lnSpc>
              <a:buFontTx/>
              <a:buNone/>
            </a:pPr>
            <a:r>
              <a:rPr lang="zh-CN" altLang="en-US" sz="1600" b="0" kern="0" dirty="0" smtClean="0"/>
              <a:t>可以详细记录每一个改动。而</a:t>
            </a:r>
            <a:r>
              <a:rPr lang="en-US" altLang="zh-CN" sz="1600" b="0" kern="0" dirty="0" smtClean="0"/>
              <a:t>SVN</a:t>
            </a:r>
            <a:r>
              <a:rPr lang="zh-CN" altLang="en-US" sz="1600" b="0" kern="0" dirty="0" smtClean="0"/>
              <a:t>要不就是多个改动合并到一起提交，要不就等连接网络后再一个个处理后提交。而分布式版本库本身就拥有完整的版本管理功能，可以执行本地提交、分支合并等操作，而在想与他人共享项目文件时，才需要与远程版本库同步。</a:t>
            </a:r>
            <a:endParaRPr lang="en-US" altLang="zh-CN" sz="1600" b="0" kern="0" dirty="0" smtClean="0"/>
          </a:p>
        </p:txBody>
      </p:sp>
    </p:spTree>
    <p:extLst>
      <p:ext uri="{BB962C8B-B14F-4D97-AF65-F5344CB8AC3E}">
        <p14:creationId xmlns:p14="http://schemas.microsoft.com/office/powerpoint/2010/main" val="346859188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14" name="内容占位符 2"/>
          <p:cNvSpPr>
            <a:spLocks noGrp="1"/>
          </p:cNvSpPr>
          <p:nvPr>
            <p:ph idx="1"/>
          </p:nvPr>
        </p:nvSpPr>
        <p:spPr>
          <a:xfrm>
            <a:off x="467544" y="1303932"/>
            <a:ext cx="8234363" cy="2665339"/>
          </a:xfrm>
        </p:spPr>
        <p:txBody>
          <a:bodyPr>
            <a:spAutoFit/>
          </a:bodyPr>
          <a:lstStyle/>
          <a:p>
            <a:pPr marL="0" indent="0">
              <a:lnSpc>
                <a:spcPct val="150000"/>
              </a:lnSpc>
              <a:spcBef>
                <a:spcPts val="0"/>
              </a:spcBef>
              <a:buNone/>
            </a:pPr>
            <a:r>
              <a:rPr lang="zh-CN" altLang="en-US" sz="1600" dirty="0"/>
              <a:t>在保存到 </a:t>
            </a:r>
            <a:r>
              <a:rPr lang="en-US" altLang="zh-CN" sz="1600" dirty="0" err="1"/>
              <a:t>Git</a:t>
            </a:r>
            <a:r>
              <a:rPr lang="en-US" altLang="zh-CN" sz="1600" dirty="0"/>
              <a:t> </a:t>
            </a:r>
            <a:r>
              <a:rPr lang="zh-CN" altLang="en-US" sz="1600" dirty="0"/>
              <a:t>之前，所有数据都要进行内容的校验和（</a:t>
            </a:r>
            <a:r>
              <a:rPr lang="en-US" altLang="zh-CN" sz="1600" dirty="0"/>
              <a:t>checksum</a:t>
            </a:r>
            <a:r>
              <a:rPr lang="zh-CN" altLang="en-US" sz="1600" dirty="0"/>
              <a:t>）计算，并将此结果作为数据的唯一标识和索引</a:t>
            </a:r>
            <a:r>
              <a:rPr lang="zh-CN" altLang="en-US" sz="1600" dirty="0" smtClean="0"/>
              <a:t>。</a:t>
            </a:r>
            <a:endParaRPr lang="en-US" altLang="zh-CN" sz="1600" dirty="0" smtClean="0"/>
          </a:p>
          <a:p>
            <a:pPr marL="0" indent="0">
              <a:lnSpc>
                <a:spcPct val="150000"/>
              </a:lnSpc>
              <a:spcBef>
                <a:spcPts val="0"/>
              </a:spcBef>
              <a:buNone/>
            </a:pPr>
            <a:r>
              <a:rPr lang="zh-CN" altLang="en-US" sz="1600" dirty="0" smtClean="0"/>
              <a:t>所以</a:t>
            </a:r>
            <a:r>
              <a:rPr lang="zh-CN" altLang="en-US" sz="1600" dirty="0"/>
              <a:t>如果文件在传输时变得不完整，或者磁盘损坏导致文件数据缺失，</a:t>
            </a:r>
            <a:r>
              <a:rPr lang="en-US" altLang="zh-CN" sz="1600" dirty="0" err="1"/>
              <a:t>Git</a:t>
            </a:r>
            <a:r>
              <a:rPr lang="en-US" altLang="zh-CN" sz="1600" dirty="0"/>
              <a:t> </a:t>
            </a:r>
            <a:r>
              <a:rPr lang="zh-CN" altLang="en-US" sz="1600" dirty="0"/>
              <a:t>都能立即察觉</a:t>
            </a:r>
            <a:r>
              <a:rPr lang="zh-CN" altLang="en-US" sz="1600" dirty="0" smtClean="0"/>
              <a:t>。</a:t>
            </a:r>
            <a:endParaRPr lang="en-US" altLang="zh-CN" sz="1600" dirty="0" smtClean="0"/>
          </a:p>
          <a:p>
            <a:pPr marL="0" indent="0">
              <a:lnSpc>
                <a:spcPct val="150000"/>
              </a:lnSpc>
              <a:spcBef>
                <a:spcPts val="0"/>
              </a:spcBef>
              <a:buNone/>
            </a:pPr>
            <a:r>
              <a:rPr lang="en-US" altLang="zh-CN" sz="1600" dirty="0" err="1"/>
              <a:t>Git</a:t>
            </a:r>
            <a:r>
              <a:rPr lang="en-US" altLang="zh-CN" sz="1600" dirty="0"/>
              <a:t> </a:t>
            </a:r>
            <a:r>
              <a:rPr lang="zh-CN" altLang="en-US" sz="1600" dirty="0"/>
              <a:t>使用 </a:t>
            </a:r>
            <a:r>
              <a:rPr lang="en-US" altLang="zh-CN" sz="1600" dirty="0"/>
              <a:t>SHA-1 </a:t>
            </a:r>
            <a:r>
              <a:rPr lang="zh-CN" altLang="en-US" sz="1600" dirty="0"/>
              <a:t>算法计算数据的校验和，通过对文件的内容或目录的结构计算出一个 </a:t>
            </a:r>
            <a:r>
              <a:rPr lang="en-US" altLang="zh-CN" sz="1600" dirty="0"/>
              <a:t>SHA-1 </a:t>
            </a:r>
            <a:r>
              <a:rPr lang="zh-CN" altLang="en-US" sz="1600" dirty="0"/>
              <a:t>哈希值，作为指纹字符串。该字串由 </a:t>
            </a:r>
            <a:r>
              <a:rPr lang="en-US" altLang="zh-CN" sz="1600" dirty="0"/>
              <a:t>40 </a:t>
            </a:r>
            <a:r>
              <a:rPr lang="zh-CN" altLang="en-US" sz="1600" dirty="0"/>
              <a:t>个十六进制字符（</a:t>
            </a:r>
            <a:r>
              <a:rPr lang="en-US" altLang="zh-CN" sz="1600" dirty="0"/>
              <a:t>0-9 </a:t>
            </a:r>
            <a:r>
              <a:rPr lang="zh-CN" altLang="en-US" sz="1600" dirty="0"/>
              <a:t>及 </a:t>
            </a:r>
            <a:r>
              <a:rPr lang="en-US" altLang="zh-CN" sz="1600" dirty="0"/>
              <a:t>a-f</a:t>
            </a:r>
            <a:r>
              <a:rPr lang="zh-CN" altLang="en-US" sz="1600" dirty="0"/>
              <a:t>）组成，看起来就像是</a:t>
            </a:r>
            <a:r>
              <a:rPr lang="zh-CN" altLang="en-US" sz="1600" dirty="0" smtClean="0"/>
              <a:t>：</a:t>
            </a:r>
            <a:endParaRPr lang="en-US" altLang="zh-CN" sz="1600" dirty="0" smtClean="0"/>
          </a:p>
          <a:p>
            <a:pPr marL="0" indent="0">
              <a:lnSpc>
                <a:spcPct val="150000"/>
              </a:lnSpc>
              <a:spcBef>
                <a:spcPts val="0"/>
              </a:spcBef>
              <a:buNone/>
            </a:pPr>
            <a:r>
              <a:rPr lang="en-US" altLang="zh-CN" sz="1600" dirty="0"/>
              <a:t>24b9da6552252987aa493b52f8696cd6d3b00373</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3"/>
            </a:pPr>
            <a:r>
              <a:rPr lang="zh-CN" altLang="en-US" sz="2000" kern="0" dirty="0" smtClean="0"/>
              <a:t>时刻保持数据完整性</a:t>
            </a:r>
            <a:endParaRPr lang="en-US" altLang="zh-CN" sz="2000" kern="0" dirty="0" smtClean="0"/>
          </a:p>
        </p:txBody>
      </p:sp>
    </p:spTree>
    <p:extLst>
      <p:ext uri="{BB962C8B-B14F-4D97-AF65-F5344CB8AC3E}">
        <p14:creationId xmlns:p14="http://schemas.microsoft.com/office/powerpoint/2010/main" val="328642527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449348"/>
          </a:xfrm>
        </p:spPr>
        <p:txBody>
          <a:bodyPr>
            <a:spAutoFit/>
          </a:bodyPr>
          <a:lstStyle/>
          <a:p>
            <a:pPr marL="0" indent="0">
              <a:lnSpc>
                <a:spcPct val="150000"/>
              </a:lnSpc>
              <a:buNone/>
            </a:pPr>
            <a:r>
              <a:rPr lang="en-US" altLang="zh-CN" sz="1600" dirty="0" err="1"/>
              <a:t>Git</a:t>
            </a:r>
            <a:r>
              <a:rPr lang="en-US" altLang="zh-CN" sz="1600" dirty="0"/>
              <a:t> </a:t>
            </a:r>
            <a:r>
              <a:rPr lang="zh-CN" altLang="en-US" sz="1600" dirty="0"/>
              <a:t>管理项目时，文件流转的三个工作区域</a:t>
            </a:r>
            <a:r>
              <a:rPr lang="zh-CN" altLang="en-US" sz="1600" dirty="0" smtClean="0"/>
              <a:t>：工作</a:t>
            </a:r>
            <a:r>
              <a:rPr lang="zh-CN" altLang="en-US" sz="1600" dirty="0"/>
              <a:t>目录，暂存区域，</a:t>
            </a:r>
            <a:r>
              <a:rPr lang="zh-CN" altLang="en-US" sz="1600" dirty="0" smtClean="0"/>
              <a:t>以及版本库。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4"/>
            </a:pPr>
            <a:r>
              <a:rPr lang="zh-CN" altLang="en-US" sz="2000" kern="0" dirty="0" smtClean="0"/>
              <a:t>工作区域</a:t>
            </a:r>
            <a:endParaRPr lang="en-US" altLang="zh-CN" sz="2000" kern="0"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569" y="1798864"/>
            <a:ext cx="3954178" cy="363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504"/>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基础</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与</a:t>
            </a:r>
            <a:r>
              <a:rPr lang="en-US" altLang="zh-CN" sz="2400" dirty="0">
                <a:solidFill>
                  <a:schemeClr val="accent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15</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2622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pic>
        <p:nvPicPr>
          <p:cNvPr id="15"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865491"/>
            <a:ext cx="3816424" cy="299207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16" name="Picture 2" descr="https://git-scm.com/figures/18333fig0103-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228" y="1412168"/>
            <a:ext cx="3528392" cy="3972970"/>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025971"/>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graphicFrame>
        <p:nvGraphicFramePr>
          <p:cNvPr id="6" name="表格 5"/>
          <p:cNvGraphicFramePr>
            <a:graphicFrameLocks noGrp="1"/>
          </p:cNvGraphicFramePr>
          <p:nvPr>
            <p:extLst/>
          </p:nvPr>
        </p:nvGraphicFramePr>
        <p:xfrm>
          <a:off x="716057" y="1417340"/>
          <a:ext cx="7731202" cy="3830320"/>
        </p:xfrm>
        <a:graphic>
          <a:graphicData uri="http://schemas.openxmlformats.org/drawingml/2006/table">
            <a:tbl>
              <a:tblPr firstRow="1" bandRow="1">
                <a:tableStyleId>{5C22544A-7EE6-4342-B048-85BDC9FD1C3A}</a:tableStyleId>
              </a:tblPr>
              <a:tblGrid>
                <a:gridCol w="2032000"/>
                <a:gridCol w="2849601"/>
                <a:gridCol w="2849601"/>
              </a:tblGrid>
              <a:tr h="370840">
                <a:tc>
                  <a:txBody>
                    <a:bodyPr/>
                    <a:lstStyle/>
                    <a:p>
                      <a:r>
                        <a:rPr lang="zh-CN" altLang="en-US" dirty="0" smtClean="0"/>
                        <a:t>场景</a:t>
                      </a:r>
                      <a:endParaRPr lang="zh-CN" altLang="en-US" dirty="0"/>
                    </a:p>
                  </a:txBody>
                  <a:tcPr/>
                </a:tc>
                <a:tc>
                  <a:txBody>
                    <a:bodyPr/>
                    <a:lstStyle/>
                    <a:p>
                      <a:r>
                        <a:rPr lang="en-US" altLang="zh-CN" dirty="0" err="1" smtClean="0"/>
                        <a:t>Git</a:t>
                      </a:r>
                      <a:endParaRPr lang="zh-CN" altLang="en-US" dirty="0"/>
                    </a:p>
                  </a:txBody>
                  <a:tcPr/>
                </a:tc>
                <a:tc>
                  <a:txBody>
                    <a:bodyPr/>
                    <a:lstStyle/>
                    <a:p>
                      <a:r>
                        <a:rPr lang="en-US" altLang="zh-CN" dirty="0" smtClean="0"/>
                        <a:t>SVN</a:t>
                      </a:r>
                      <a:endParaRPr lang="zh-CN" altLang="en-US" dirty="0"/>
                    </a:p>
                  </a:txBody>
                  <a:tcPr/>
                </a:tc>
              </a:tr>
              <a:tr h="370840">
                <a:tc>
                  <a:txBody>
                    <a:bodyPr/>
                    <a:lstStyle/>
                    <a:p>
                      <a:r>
                        <a:rPr lang="en-US" altLang="zh-CN" dirty="0" smtClean="0"/>
                        <a:t>commit</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查看历史版本记录</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创建分支</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代码同步</a:t>
                      </a:r>
                      <a:endParaRPr lang="zh-CN" altLang="en-US" dirty="0"/>
                    </a:p>
                  </a:txBody>
                  <a:tcPr/>
                </a:tc>
                <a:tc>
                  <a:txBody>
                    <a:bodyPr/>
                    <a:lstStyle/>
                    <a:p>
                      <a:r>
                        <a:rPr lang="en-US" altLang="zh-CN" dirty="0" smtClean="0"/>
                        <a:t>commit</a:t>
                      </a:r>
                      <a:r>
                        <a:rPr lang="zh-CN" altLang="en-US" dirty="0" smtClean="0"/>
                        <a:t>后需</a:t>
                      </a:r>
                      <a:r>
                        <a:rPr lang="en-US" altLang="zh-CN" dirty="0" smtClean="0"/>
                        <a:t>push</a:t>
                      </a:r>
                      <a:r>
                        <a:rPr lang="zh-CN" altLang="en-US" dirty="0" smtClean="0"/>
                        <a:t>到远程版本库</a:t>
                      </a:r>
                      <a:endParaRPr lang="zh-CN" altLang="en-US" dirty="0"/>
                    </a:p>
                  </a:txBody>
                  <a:tcPr/>
                </a:tc>
                <a:tc>
                  <a:txBody>
                    <a:bodyPr/>
                    <a:lstStyle/>
                    <a:p>
                      <a:r>
                        <a:rPr lang="en-US" altLang="zh-CN" dirty="0" smtClean="0"/>
                        <a:t>commit</a:t>
                      </a:r>
                      <a:r>
                        <a:rPr lang="zh-CN" altLang="en-US" dirty="0" smtClean="0"/>
                        <a:t>的同时完成了同步</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服务端彻底故障</a:t>
                      </a:r>
                    </a:p>
                  </a:txBody>
                  <a:tcPr/>
                </a:tc>
                <a:tc>
                  <a:txBody>
                    <a:bodyPr/>
                    <a:lstStyle/>
                    <a:p>
                      <a:r>
                        <a:rPr lang="zh-CN" altLang="en-US" dirty="0" smtClean="0"/>
                        <a:t>从任一版本库可恢复大部分的数据和历史记录</a:t>
                      </a:r>
                      <a:endParaRPr lang="zh-CN" altLang="en-US" dirty="0"/>
                    </a:p>
                  </a:txBody>
                  <a:tcPr/>
                </a:tc>
                <a:tc>
                  <a:txBody>
                    <a:bodyPr/>
                    <a:lstStyle/>
                    <a:p>
                      <a:r>
                        <a:rPr lang="zh-CN" altLang="en-US" dirty="0" smtClean="0"/>
                        <a:t>从本地文件可恢复数据，但依然丢失大部分历史记录</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使用指令集</a:t>
                      </a:r>
                    </a:p>
                  </a:txBody>
                  <a:tcPr/>
                </a:tc>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较复杂，指令较多，对于本地库和远程库，需要区分不同指令，且同步数据还需多一步</a:t>
                      </a:r>
                      <a:r>
                        <a:rPr lang="en-US" altLang="zh-CN" dirty="0" smtClean="0"/>
                        <a:t>push</a:t>
                      </a:r>
                      <a:r>
                        <a:rPr lang="zh-CN" altLang="en-US" dirty="0" smtClean="0"/>
                        <a:t>操作</a:t>
                      </a:r>
                      <a:endParaRPr lang="zh-CN" altLang="en-US" dirty="0"/>
                    </a:p>
                  </a:txBody>
                  <a:tcPr/>
                </a:tc>
                <a:tc>
                  <a:txBody>
                    <a:bodyPr/>
                    <a:lstStyle/>
                    <a:p>
                      <a:r>
                        <a:rPr lang="zh-CN" altLang="en-US" dirty="0" smtClean="0"/>
                        <a:t>相对简单，提交即同步</a:t>
                      </a:r>
                      <a:endParaRPr lang="zh-CN" altLang="en-US" dirty="0"/>
                    </a:p>
                  </a:txBody>
                  <a:tcPr/>
                </a:tc>
              </a:tr>
            </a:tbl>
          </a:graphicData>
        </a:graphic>
      </p:graphicFrame>
    </p:spTree>
    <p:extLst>
      <p:ext uri="{BB962C8B-B14F-4D97-AF65-F5344CB8AC3E}">
        <p14:creationId xmlns:p14="http://schemas.microsoft.com/office/powerpoint/2010/main" val="2502430523"/>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2"/>
            </a:pPr>
            <a:r>
              <a:rPr lang="zh-CN" altLang="en-US" sz="2000" kern="0" dirty="0" smtClean="0"/>
              <a:t>更新记录方式不同</a:t>
            </a:r>
            <a:endParaRPr lang="en-US" altLang="zh-CN" sz="2000" kern="0" dirty="0" smtClean="0"/>
          </a:p>
          <a:p>
            <a:pPr marL="0" indent="0">
              <a:lnSpc>
                <a:spcPct val="150000"/>
              </a:lnSpc>
              <a:spcBef>
                <a:spcPts val="0"/>
              </a:spcBef>
              <a:buNone/>
            </a:pPr>
            <a:r>
              <a:rPr lang="en-US" altLang="zh-CN" sz="1600" b="0" dirty="0" err="1"/>
              <a:t>Git</a:t>
            </a:r>
            <a:r>
              <a:rPr lang="en-US" altLang="zh-CN" sz="1600" b="0" dirty="0"/>
              <a:t> </a:t>
            </a:r>
            <a:r>
              <a:rPr lang="zh-CN" altLang="en-US" sz="1600" b="0" dirty="0"/>
              <a:t>只关心文件数据的整体是否发生变化，而</a:t>
            </a:r>
            <a:r>
              <a:rPr lang="en-US" altLang="zh-CN" sz="1600" b="0" dirty="0"/>
              <a:t>SVN</a:t>
            </a:r>
            <a:r>
              <a:rPr lang="zh-CN" altLang="en-US" sz="1600" b="0" dirty="0"/>
              <a:t>这类版本控制系统则只关心文件内容的具体差异。</a:t>
            </a:r>
            <a:endParaRPr lang="en-US" altLang="zh-CN" sz="1600" kern="0" dirty="0" smtClean="0"/>
          </a:p>
        </p:txBody>
      </p:sp>
      <p:pic>
        <p:nvPicPr>
          <p:cNvPr id="11"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54" y="2286904"/>
            <a:ext cx="4398338" cy="1952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git-scm.com/figures/18333fig0104-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166" y="3263335"/>
            <a:ext cx="4398338" cy="196165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436096" y="2924781"/>
            <a:ext cx="3071675" cy="338554"/>
          </a:xfrm>
          <a:prstGeom prst="rect">
            <a:avLst/>
          </a:prstGeom>
          <a:noFill/>
        </p:spPr>
        <p:txBody>
          <a:bodyPr wrap="none" rtlCol="0">
            <a:spAutoFit/>
          </a:bodyPr>
          <a:lstStyle/>
          <a:p>
            <a:r>
              <a:rPr lang="en-US" altLang="zh-CN" b="0" dirty="0" smtClean="0">
                <a:solidFill>
                  <a:schemeClr val="tx1"/>
                </a:solidFill>
                <a:latin typeface="微软雅黑" panose="020B0503020204020204" pitchFamily="34" charset="-122"/>
                <a:ea typeface="微软雅黑" panose="020B0503020204020204" pitchFamily="34" charset="-122"/>
              </a:rPr>
              <a:t>SVN</a:t>
            </a:r>
            <a:r>
              <a:rPr lang="zh-CN" altLang="en-US" b="0" dirty="0" smtClean="0">
                <a:solidFill>
                  <a:schemeClr val="tx1"/>
                </a:solidFill>
                <a:latin typeface="微软雅黑" panose="020B0503020204020204" pitchFamily="34" charset="-122"/>
                <a:ea typeface="微软雅黑" panose="020B0503020204020204" pitchFamily="34" charset="-122"/>
              </a:rPr>
              <a:t>：每次提交都要做差异运算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4259" y="4360957"/>
            <a:ext cx="4161717" cy="584775"/>
          </a:xfrm>
          <a:prstGeom prst="rect">
            <a:avLst/>
          </a:prstGeom>
          <a:noFill/>
        </p:spPr>
        <p:txBody>
          <a:bodyPr wrap="none" rtlCol="0">
            <a:spAutoFit/>
          </a:bodyPr>
          <a:lstStyle/>
          <a:p>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：提交时对变化的文件做快照，只在比对</a:t>
            </a:r>
            <a:endParaRPr lang="en-US" altLang="zh-CN" b="0" dirty="0" smtClean="0">
              <a:solidFill>
                <a:schemeClr val="tx1"/>
              </a:solidFill>
              <a:latin typeface="微软雅黑" panose="020B0503020204020204" pitchFamily="34" charset="-122"/>
              <a:ea typeface="微软雅黑" panose="020B0503020204020204" pitchFamily="34" charset="-122"/>
            </a:endParaRPr>
          </a:p>
          <a:p>
            <a:r>
              <a:rPr lang="zh-CN" altLang="en-US" b="0" dirty="0" smtClean="0">
                <a:solidFill>
                  <a:schemeClr val="tx1"/>
                </a:solidFill>
                <a:latin typeface="微软雅黑" panose="020B0503020204020204" pitchFamily="34" charset="-122"/>
                <a:ea typeface="微软雅黑" panose="020B0503020204020204" pitchFamily="34" charset="-122"/>
              </a:rPr>
              <a:t>版本变化信息时，才做差异运算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4251499"/>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423499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3"/>
            </a:pPr>
            <a:r>
              <a:rPr lang="en-US" altLang="zh-CN" sz="2000" kern="0" dirty="0" err="1" smtClean="0"/>
              <a:t>Git</a:t>
            </a:r>
            <a:r>
              <a:rPr lang="zh-CN" altLang="en-US" sz="2000" kern="0" dirty="0" smtClean="0"/>
              <a:t>的分支更强大</a:t>
            </a:r>
            <a:endParaRPr lang="en-US" altLang="zh-CN" sz="2000" kern="0" dirty="0" smtClean="0"/>
          </a:p>
          <a:p>
            <a:pPr marL="0" indent="0">
              <a:lnSpc>
                <a:spcPct val="150000"/>
              </a:lnSpc>
              <a:spcBef>
                <a:spcPts val="0"/>
              </a:spcBef>
              <a:buNone/>
            </a:pPr>
            <a:r>
              <a:rPr lang="en-US" altLang="zh-CN" sz="1600" b="0" dirty="0" smtClean="0"/>
              <a:t>SVN</a:t>
            </a:r>
            <a:r>
              <a:rPr lang="zh-CN" altLang="en-US" sz="1600" b="0" dirty="0"/>
              <a:t>的分支是一个</a:t>
            </a:r>
            <a:r>
              <a:rPr lang="zh-CN" altLang="en-US" sz="1600" b="0" dirty="0" smtClean="0"/>
              <a:t>完整目录</a:t>
            </a:r>
            <a:r>
              <a:rPr lang="zh-CN" altLang="en-US" sz="1600" b="0" dirty="0"/>
              <a:t>，且这个目录拥有完整的实际</a:t>
            </a:r>
            <a:r>
              <a:rPr lang="zh-CN" altLang="en-US" sz="1600" b="0" dirty="0" smtClean="0"/>
              <a:t>文件，即多个分支就有多个目录。</a:t>
            </a:r>
            <a:endParaRPr lang="en-US" altLang="zh-CN" sz="1600" b="0" dirty="0" smtClean="0"/>
          </a:p>
          <a:p>
            <a:pPr marL="0" indent="0">
              <a:lnSpc>
                <a:spcPct val="150000"/>
              </a:lnSpc>
              <a:spcBef>
                <a:spcPts val="0"/>
              </a:spcBef>
              <a:buNone/>
            </a:pPr>
            <a:r>
              <a:rPr lang="zh-CN" altLang="en-US" sz="1600" b="0" dirty="0" smtClean="0"/>
              <a:t>这个目录的提交，会影响所有人！</a:t>
            </a:r>
            <a:endParaRPr lang="en-US" altLang="zh-CN" sz="1600" b="0" dirty="0" smtClean="0"/>
          </a:p>
          <a:p>
            <a:pPr marL="0" indent="0">
              <a:lnSpc>
                <a:spcPct val="150000"/>
              </a:lnSpc>
              <a:spcBef>
                <a:spcPts val="0"/>
              </a:spcBef>
              <a:buNone/>
            </a:pPr>
            <a:r>
              <a:rPr lang="zh-CN" altLang="en-US" sz="1600" b="0" dirty="0" smtClean="0"/>
              <a:t>克隆一个项目等于要克隆所有的分支，其中包括分支中重复的文件。</a:t>
            </a:r>
            <a:endParaRPr lang="en-US" altLang="zh-CN" sz="1600" b="0" dirty="0"/>
          </a:p>
          <a:p>
            <a:pPr marL="0" indent="0">
              <a:lnSpc>
                <a:spcPct val="150000"/>
              </a:lnSpc>
              <a:spcBef>
                <a:spcPts val="0"/>
              </a:spcBef>
              <a:buNone/>
            </a:pPr>
            <a:endParaRPr lang="en-US" altLang="zh-CN" sz="1600" b="0" dirty="0" smtClean="0"/>
          </a:p>
          <a:p>
            <a:pPr marL="0" indent="0">
              <a:lnSpc>
                <a:spcPct val="150000"/>
              </a:lnSpc>
              <a:spcBef>
                <a:spcPts val="0"/>
              </a:spcBef>
              <a:buNone/>
            </a:pPr>
            <a:r>
              <a:rPr lang="en-US" altLang="zh-CN" sz="1600" b="0" kern="0" dirty="0" err="1" smtClean="0"/>
              <a:t>Git</a:t>
            </a:r>
            <a:r>
              <a:rPr lang="zh-CN" altLang="en-US" sz="1600" b="0" kern="0" dirty="0" smtClean="0"/>
              <a:t>的分支可以创建任意多的分支，无需多个目录。</a:t>
            </a:r>
            <a:endParaRPr lang="en-US" altLang="zh-CN" sz="1600" b="0" kern="0" dirty="0" smtClean="0"/>
          </a:p>
          <a:p>
            <a:pPr marL="0" indent="0">
              <a:lnSpc>
                <a:spcPct val="150000"/>
              </a:lnSpc>
              <a:spcBef>
                <a:spcPts val="0"/>
              </a:spcBef>
              <a:buNone/>
            </a:pPr>
            <a:r>
              <a:rPr lang="zh-CN" altLang="en-US" sz="1600" b="0" kern="0" dirty="0"/>
              <a:t>在</a:t>
            </a:r>
            <a:r>
              <a:rPr lang="zh-CN" altLang="en-US" sz="1600" b="0" kern="0" dirty="0" smtClean="0"/>
              <a:t>本地创建分支，只要不</a:t>
            </a:r>
            <a:r>
              <a:rPr lang="en-US" altLang="zh-CN" sz="1600" b="0" kern="0" dirty="0" smtClean="0"/>
              <a:t>push</a:t>
            </a:r>
            <a:r>
              <a:rPr lang="zh-CN" altLang="en-US" sz="1600" b="0" kern="0" dirty="0" smtClean="0"/>
              <a:t>到主要版本库，就不会影响别人。</a:t>
            </a:r>
            <a:endParaRPr lang="en-US" altLang="zh-CN" sz="1600" b="0" kern="0" dirty="0" smtClean="0"/>
          </a:p>
          <a:p>
            <a:pPr marL="0" indent="0">
              <a:lnSpc>
                <a:spcPct val="150000"/>
              </a:lnSpc>
              <a:spcBef>
                <a:spcPts val="0"/>
              </a:spcBef>
              <a:buNone/>
            </a:pPr>
            <a:r>
              <a:rPr lang="zh-CN" altLang="en-US" sz="1600" b="0" kern="0" dirty="0"/>
              <a:t>克隆项目后只有一个实际文件目录，</a:t>
            </a:r>
            <a:r>
              <a:rPr lang="zh-CN" altLang="en-US" sz="1600" b="0" kern="0" dirty="0" smtClean="0"/>
              <a:t>检出其他分支</a:t>
            </a:r>
            <a:r>
              <a:rPr lang="zh-CN" altLang="en-US" sz="1600" b="0" kern="0" dirty="0"/>
              <a:t>时仅需检出文件的快照</a:t>
            </a:r>
            <a:r>
              <a:rPr lang="zh-CN" altLang="en-US" sz="1600" b="0" kern="0" dirty="0" smtClean="0"/>
              <a:t>版本，因此分支切换速度很快。</a:t>
            </a:r>
            <a:endParaRPr lang="en-US" altLang="zh-CN" sz="1600" b="0" kern="0" dirty="0" smtClean="0"/>
          </a:p>
          <a:p>
            <a:pPr marL="0" indent="0">
              <a:lnSpc>
                <a:spcPct val="150000"/>
              </a:lnSpc>
              <a:spcBef>
                <a:spcPts val="0"/>
              </a:spcBef>
              <a:buNone/>
            </a:pPr>
            <a:r>
              <a:rPr lang="en-US" altLang="zh-CN" sz="1600" b="0" dirty="0" err="1"/>
              <a:t>Git</a:t>
            </a:r>
            <a:r>
              <a:rPr lang="zh-CN" altLang="en-US" sz="1600" b="0" dirty="0"/>
              <a:t>的任意一个提交点（</a:t>
            </a:r>
            <a:r>
              <a:rPr lang="en-US" altLang="zh-CN" sz="1600" b="0" dirty="0"/>
              <a:t>commit point</a:t>
            </a:r>
            <a:r>
              <a:rPr lang="zh-CN" altLang="en-US" sz="1600" b="0" dirty="0" smtClean="0"/>
              <a:t>）都可以开启分支。</a:t>
            </a:r>
            <a:endParaRPr lang="en-US" altLang="zh-CN" sz="1600" b="0" dirty="0" smtClean="0"/>
          </a:p>
          <a:p>
            <a:pPr marL="0" indent="0">
              <a:lnSpc>
                <a:spcPct val="150000"/>
              </a:lnSpc>
              <a:spcBef>
                <a:spcPts val="0"/>
              </a:spcBef>
              <a:buNone/>
            </a:pPr>
            <a:r>
              <a:rPr lang="zh-CN" altLang="en-US" sz="1600" b="0" kern="0" dirty="0" smtClean="0"/>
              <a:t>分支的切换、合并等操作非常方便。</a:t>
            </a:r>
            <a:endParaRPr lang="en-US" altLang="zh-CN" sz="1600" b="0" kern="0" dirty="0" smtClean="0"/>
          </a:p>
        </p:txBody>
      </p:sp>
    </p:spTree>
    <p:extLst>
      <p:ext uri="{BB962C8B-B14F-4D97-AF65-F5344CB8AC3E}">
        <p14:creationId xmlns:p14="http://schemas.microsoft.com/office/powerpoint/2010/main" val="3529750378"/>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accent1"/>
                </a:solidFill>
              </a:rPr>
              <a:t>Git</a:t>
            </a:r>
            <a:r>
              <a:rPr lang="zh-CN" altLang="en-US" dirty="0" smtClean="0">
                <a:solidFill>
                  <a:schemeClr val="accent1"/>
                </a:solidFill>
              </a:rPr>
              <a:t>介绍</a:t>
            </a:r>
            <a:endParaRPr lang="da-DK" altLang="zh-CN" dirty="0">
              <a:solidFill>
                <a:schemeClr val="accent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基础</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与</a:t>
            </a:r>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SVN</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025242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4"/>
            </a:pPr>
            <a:r>
              <a:rPr lang="en-US" altLang="zh-CN" sz="2000" kern="0" dirty="0" err="1" smtClean="0"/>
              <a:t>Git</a:t>
            </a:r>
            <a:r>
              <a:rPr lang="zh-CN" altLang="en-US" sz="2000" kern="0" dirty="0" smtClean="0"/>
              <a:t>内容完整性优于</a:t>
            </a:r>
            <a:r>
              <a:rPr lang="en-US" altLang="zh-CN" sz="2000" kern="0" dirty="0" smtClean="0"/>
              <a:t>SVN</a:t>
            </a:r>
          </a:p>
          <a:p>
            <a:pPr marL="0" indent="0">
              <a:lnSpc>
                <a:spcPct val="150000"/>
              </a:lnSpc>
              <a:spcBef>
                <a:spcPts val="0"/>
              </a:spcBef>
              <a:buNone/>
            </a:pPr>
            <a:r>
              <a:rPr lang="en-US" altLang="zh-CN" sz="1600" b="0" dirty="0"/>
              <a:t>GIT</a:t>
            </a:r>
            <a:r>
              <a:rPr lang="zh-CN" altLang="en-US" sz="1600" b="0" dirty="0"/>
              <a:t>的内容存储使用的是</a:t>
            </a:r>
            <a:r>
              <a:rPr lang="en-US" altLang="zh-CN" sz="1600" b="0" dirty="0"/>
              <a:t>SHA-1</a:t>
            </a:r>
            <a:r>
              <a:rPr lang="zh-CN" altLang="en-US" sz="1600" b="0" dirty="0"/>
              <a:t>哈希算法。这能确保代码内容的完整性，确保在遇到磁盘故障和网络问题</a:t>
            </a:r>
            <a:r>
              <a:rPr lang="zh-CN" altLang="en-US" sz="1600" b="0" dirty="0" smtClean="0"/>
              <a:t>时，降低</a:t>
            </a:r>
            <a:r>
              <a:rPr lang="zh-CN" altLang="en-US" sz="1600" b="0" dirty="0"/>
              <a:t>对版本库的破坏。</a:t>
            </a:r>
            <a:endParaRPr lang="en-US" altLang="zh-CN" sz="1600" kern="0" dirty="0" smtClean="0"/>
          </a:p>
        </p:txBody>
      </p:sp>
      <p:sp>
        <p:nvSpPr>
          <p:cNvPr id="8" name="内容占位符 2"/>
          <p:cNvSpPr txBox="1">
            <a:spLocks/>
          </p:cNvSpPr>
          <p:nvPr/>
        </p:nvSpPr>
        <p:spPr bwMode="auto">
          <a:xfrm>
            <a:off x="464477" y="2785492"/>
            <a:ext cx="8234363"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5"/>
            </a:pPr>
            <a:r>
              <a:rPr lang="zh-CN" altLang="en-US" sz="2000" kern="0" dirty="0" smtClean="0"/>
              <a:t>其他区别：</a:t>
            </a:r>
            <a:endParaRPr lang="en-US" altLang="zh-CN" sz="2000" kern="0" dirty="0" smtClean="0"/>
          </a:p>
          <a:p>
            <a:pPr marL="0" indent="0">
              <a:lnSpc>
                <a:spcPct val="150000"/>
              </a:lnSpc>
              <a:spcBef>
                <a:spcPts val="0"/>
              </a:spcBef>
              <a:buNone/>
            </a:pPr>
            <a:r>
              <a:rPr lang="en-US" altLang="zh-CN" sz="1600" b="0" dirty="0" err="1"/>
              <a:t>Git</a:t>
            </a:r>
            <a:r>
              <a:rPr lang="zh-CN" altLang="en-US" sz="1600" b="0" dirty="0"/>
              <a:t>把内容按元数据方式存储，而</a:t>
            </a:r>
            <a:r>
              <a:rPr lang="en-US" altLang="zh-CN" sz="1600" b="0" dirty="0"/>
              <a:t>SVN</a:t>
            </a:r>
            <a:r>
              <a:rPr lang="zh-CN" altLang="en-US" sz="1600" b="0" dirty="0"/>
              <a:t>是按</a:t>
            </a:r>
            <a:r>
              <a:rPr lang="zh-CN" altLang="en-US" sz="1600" b="0" dirty="0" smtClean="0"/>
              <a:t>文件</a:t>
            </a:r>
            <a:r>
              <a:rPr lang="zh-CN" altLang="en-US" sz="1600" kern="0" dirty="0" smtClean="0"/>
              <a:t>；</a:t>
            </a:r>
            <a:endParaRPr lang="en-US" altLang="zh-CN" sz="1600" kern="0" dirty="0" smtClean="0"/>
          </a:p>
          <a:p>
            <a:pPr marL="0" indent="0">
              <a:lnSpc>
                <a:spcPct val="150000"/>
              </a:lnSpc>
              <a:spcBef>
                <a:spcPts val="0"/>
              </a:spcBef>
              <a:buNone/>
            </a:pPr>
            <a:r>
              <a:rPr lang="en-US" altLang="zh-CN" sz="1600" b="0" dirty="0" err="1"/>
              <a:t>Git</a:t>
            </a:r>
            <a:r>
              <a:rPr lang="zh-CN" altLang="en-US" sz="1600" b="0" dirty="0"/>
              <a:t>没有一个全局版本号，而</a:t>
            </a:r>
            <a:r>
              <a:rPr lang="en-US" altLang="zh-CN" sz="1600" b="0" dirty="0"/>
              <a:t>SVN</a:t>
            </a:r>
            <a:r>
              <a:rPr lang="zh-CN" altLang="en-US" sz="1600" b="0" dirty="0" smtClean="0"/>
              <a:t>有；</a:t>
            </a:r>
          </a:p>
          <a:p>
            <a:pPr marL="0" indent="0">
              <a:lnSpc>
                <a:spcPct val="150000"/>
              </a:lnSpc>
              <a:spcBef>
                <a:spcPts val="0"/>
              </a:spcBef>
              <a:buNone/>
            </a:pPr>
            <a:r>
              <a:rPr lang="en-US" altLang="zh-CN" sz="1600" b="0" dirty="0" err="1" smtClean="0"/>
              <a:t>Git</a:t>
            </a:r>
            <a:r>
              <a:rPr lang="zh-CN" altLang="en-US" sz="1600" b="0" dirty="0" smtClean="0"/>
              <a:t>基于版本库授权，一经授权即可获取整个版本库的文件，而</a:t>
            </a:r>
            <a:r>
              <a:rPr lang="en-US" altLang="zh-CN" sz="1600" b="0" dirty="0" smtClean="0"/>
              <a:t>SVN</a:t>
            </a:r>
            <a:r>
              <a:rPr lang="zh-CN" altLang="en-US" sz="1600" b="0" dirty="0" smtClean="0"/>
              <a:t>则更灵活，可按文件目录授权，子目录默认继承父目录的权限。</a:t>
            </a:r>
            <a:endParaRPr lang="en-US" altLang="zh-CN" sz="1600" b="0" dirty="0" smtClean="0"/>
          </a:p>
        </p:txBody>
      </p:sp>
    </p:spTree>
    <p:extLst>
      <p:ext uri="{BB962C8B-B14F-4D97-AF65-F5344CB8AC3E}">
        <p14:creationId xmlns:p14="http://schemas.microsoft.com/office/powerpoint/2010/main" val="1149102286"/>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err="1" smtClean="0"/>
              <a:t>Git</a:t>
            </a:r>
            <a:r>
              <a:rPr lang="zh-CN" altLang="en-US" sz="2000" kern="0" dirty="0" smtClean="0"/>
              <a:t>的适用场景：</a:t>
            </a:r>
            <a:endParaRPr lang="en-US" altLang="zh-CN" sz="2000" kern="0" dirty="0" smtClean="0"/>
          </a:p>
          <a:p>
            <a:pPr marL="0" indent="0">
              <a:lnSpc>
                <a:spcPct val="150000"/>
              </a:lnSpc>
              <a:buNone/>
            </a:pPr>
            <a:r>
              <a:rPr lang="zh-CN" altLang="en-US" sz="1600" b="0" kern="0" dirty="0" smtClean="0"/>
              <a:t>分布式开发，参与人数非常非常多的项目，尤其是开源项目</a:t>
            </a:r>
          </a:p>
          <a:p>
            <a:pPr marL="0" indent="0">
              <a:lnSpc>
                <a:spcPct val="150000"/>
              </a:lnSpc>
              <a:buNone/>
            </a:pPr>
            <a:r>
              <a:rPr lang="zh-CN" altLang="en-US" sz="1600" b="0" kern="0" dirty="0" smtClean="0"/>
              <a:t>离线工作，或者网络条件较差</a:t>
            </a:r>
          </a:p>
          <a:p>
            <a:pPr marL="0" indent="0">
              <a:lnSpc>
                <a:spcPct val="150000"/>
              </a:lnSpc>
              <a:buNone/>
            </a:pPr>
            <a:r>
              <a:rPr lang="zh-CN" altLang="en-US" sz="1600" b="0" kern="0" dirty="0" smtClean="0"/>
              <a:t>项目文件不细分权限</a:t>
            </a:r>
          </a:p>
          <a:p>
            <a:pPr marL="0" indent="0">
              <a:lnSpc>
                <a:spcPct val="150000"/>
              </a:lnSpc>
              <a:buNone/>
            </a:pPr>
            <a:r>
              <a:rPr lang="zh-CN" altLang="en-US" sz="1600" b="0" kern="0" dirty="0" smtClean="0"/>
              <a:t>多分支版本控制</a:t>
            </a:r>
          </a:p>
          <a:p>
            <a:pPr marL="0" indent="0">
              <a:lnSpc>
                <a:spcPct val="150000"/>
              </a:lnSpc>
              <a:buNone/>
            </a:pPr>
            <a:r>
              <a:rPr lang="zh-CN" altLang="en-US" sz="1600" b="0" kern="0" dirty="0" smtClean="0"/>
              <a:t>项目数据量较小</a:t>
            </a:r>
            <a:endParaRPr lang="zh-CN" altLang="en-US" sz="1600" b="0" kern="0" dirty="0"/>
          </a:p>
        </p:txBody>
      </p:sp>
    </p:spTree>
    <p:extLst>
      <p:ext uri="{BB962C8B-B14F-4D97-AF65-F5344CB8AC3E}">
        <p14:creationId xmlns:p14="http://schemas.microsoft.com/office/powerpoint/2010/main" val="830758439"/>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bwMode="auto">
          <a:xfrm>
            <a:off x="464476" y="791264"/>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smtClean="0"/>
              <a:t>SVN</a:t>
            </a:r>
            <a:r>
              <a:rPr lang="zh-CN" altLang="en-US" sz="2000" kern="0" dirty="0" smtClean="0"/>
              <a:t>的适用场景：</a:t>
            </a:r>
          </a:p>
          <a:p>
            <a:pPr marL="0" indent="0">
              <a:lnSpc>
                <a:spcPct val="150000"/>
              </a:lnSpc>
              <a:buNone/>
            </a:pPr>
            <a:r>
              <a:rPr lang="zh-CN" altLang="en-US" sz="1600" b="0" dirty="0" smtClean="0"/>
              <a:t>适合人数不多的项目开发，低频提交，中央服务器压力较小</a:t>
            </a:r>
          </a:p>
          <a:p>
            <a:pPr marL="0" indent="0">
              <a:lnSpc>
                <a:spcPct val="150000"/>
              </a:lnSpc>
              <a:buNone/>
            </a:pPr>
            <a:r>
              <a:rPr lang="zh-CN" altLang="en-US" sz="1600" b="0" dirty="0" smtClean="0"/>
              <a:t>项目对数据安全性要求更高，可按目录细分权限</a:t>
            </a:r>
            <a:endParaRPr lang="en-US" altLang="zh-CN" sz="1600" kern="0" dirty="0" smtClean="0"/>
          </a:p>
          <a:p>
            <a:pPr marL="0" indent="0">
              <a:lnSpc>
                <a:spcPct val="150000"/>
              </a:lnSpc>
              <a:buNone/>
            </a:pPr>
            <a:r>
              <a:rPr lang="zh-CN" altLang="en-US" sz="1600" b="0" dirty="0" smtClean="0"/>
              <a:t>更平民化，</a:t>
            </a:r>
            <a:r>
              <a:rPr lang="en-US" altLang="zh-CN" sz="1600" b="0" dirty="0" smtClean="0"/>
              <a:t>SVN</a:t>
            </a:r>
            <a:r>
              <a:rPr lang="zh-CN" altLang="en-US" sz="1600" b="0" dirty="0" smtClean="0"/>
              <a:t>的设计逻辑更符合一般人的思维习惯</a:t>
            </a:r>
          </a:p>
          <a:p>
            <a:pPr marL="0" indent="0">
              <a:lnSpc>
                <a:spcPct val="150000"/>
              </a:lnSpc>
              <a:buNone/>
            </a:pPr>
            <a:r>
              <a:rPr lang="zh-CN" altLang="en-US" sz="1600" b="0" dirty="0" smtClean="0"/>
              <a:t>数据量巨大（</a:t>
            </a:r>
            <a:r>
              <a:rPr lang="en-US" altLang="zh-CN" sz="1600" b="0" dirty="0" smtClean="0"/>
              <a:t>10G</a:t>
            </a:r>
            <a:r>
              <a:rPr lang="zh-CN" altLang="en-US" sz="1600" b="0" dirty="0" smtClean="0"/>
              <a:t>以上），内容大多数是较大的二进制文件，例如图片视频</a:t>
            </a:r>
            <a:endParaRPr lang="en-US" altLang="zh-CN" sz="1600" b="0" dirty="0" smtClean="0"/>
          </a:p>
          <a:p>
            <a:pPr marL="0" indent="0">
              <a:lnSpc>
                <a:spcPct val="150000"/>
              </a:lnSpc>
              <a:buNone/>
            </a:pPr>
            <a:r>
              <a:rPr lang="zh-CN" altLang="en-US" sz="1600" b="0" dirty="0" smtClean="0"/>
              <a:t>需要悲观</a:t>
            </a:r>
            <a:r>
              <a:rPr lang="zh-CN" altLang="en-US" sz="1600" b="0" dirty="0"/>
              <a:t>锁</a:t>
            </a:r>
            <a:endParaRPr lang="en-US" altLang="zh-CN" sz="1600" b="0" dirty="0" smtClean="0"/>
          </a:p>
        </p:txBody>
      </p:sp>
      <p:sp>
        <p:nvSpPr>
          <p:cNvPr id="2" name="文本框 1"/>
          <p:cNvSpPr txBox="1"/>
          <p:nvPr/>
        </p:nvSpPr>
        <p:spPr>
          <a:xfrm>
            <a:off x="464476" y="4081636"/>
            <a:ext cx="5752216" cy="1323439"/>
          </a:xfrm>
          <a:prstGeom prst="rect">
            <a:avLst/>
          </a:prstGeom>
          <a:noFill/>
        </p:spPr>
        <p:txBody>
          <a:bodyPr wrap="none" rtlCol="0">
            <a:spAutoFit/>
          </a:bodyPr>
          <a:lstStyle/>
          <a:p>
            <a:r>
              <a:rPr kumimoji="1" lang="zh-CN" altLang="en-US" b="0" dirty="0" smtClean="0">
                <a:solidFill>
                  <a:schemeClr val="tx1"/>
                </a:solidFill>
                <a:latin typeface="Microsoft YaHei" charset="0"/>
                <a:ea typeface="Microsoft YaHei" charset="0"/>
                <a:cs typeface="Microsoft YaHei" charset="0"/>
              </a:rPr>
              <a:t>参考链接：</a:t>
            </a:r>
          </a:p>
          <a:p>
            <a:r>
              <a:rPr kumimoji="1" lang="en-US" altLang="zh-CN" b="0" dirty="0" smtClean="0">
                <a:solidFill>
                  <a:schemeClr val="tx1"/>
                </a:solidFill>
                <a:latin typeface="Microsoft YaHei" charset="0"/>
                <a:ea typeface="Microsoft YaHei" charset="0"/>
                <a:cs typeface="Microsoft YaHei" charset="0"/>
                <a:hlinkClick r:id="rId3"/>
              </a:rPr>
              <a:t>https</a:t>
            </a:r>
            <a:r>
              <a:rPr kumimoji="1" lang="en-US" altLang="zh-CN" b="0" dirty="0">
                <a:solidFill>
                  <a:schemeClr val="tx1"/>
                </a:solidFill>
                <a:latin typeface="Microsoft YaHei" charset="0"/>
                <a:ea typeface="Microsoft YaHei" charset="0"/>
                <a:cs typeface="Microsoft YaHei" charset="0"/>
                <a:hlinkClick r:id="rId3"/>
              </a:rPr>
              <a:t>://</a:t>
            </a:r>
            <a:r>
              <a:rPr kumimoji="1" lang="en-US" altLang="zh-CN" b="0" dirty="0" smtClean="0">
                <a:solidFill>
                  <a:schemeClr val="tx1"/>
                </a:solidFill>
                <a:latin typeface="Microsoft YaHei" charset="0"/>
                <a:ea typeface="Microsoft YaHei" charset="0"/>
                <a:cs typeface="Microsoft YaHei" charset="0"/>
                <a:hlinkClick r:id="rId3"/>
              </a:rPr>
              <a:t>www.cnblogs.com/Sungeek/p/9152223.html#sg2</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a:solidFill>
                  <a:schemeClr val="tx1"/>
                </a:solidFill>
                <a:latin typeface="Microsoft YaHei" charset="0"/>
                <a:ea typeface="Microsoft YaHei" charset="0"/>
                <a:cs typeface="Microsoft YaHei" charset="0"/>
                <a:hlinkClick r:id="rId4"/>
              </a:rPr>
              <a:t>https://</a:t>
            </a:r>
            <a:r>
              <a:rPr kumimoji="1" lang="en-US" altLang="zh-CN" b="0" dirty="0" smtClean="0">
                <a:solidFill>
                  <a:schemeClr val="tx1"/>
                </a:solidFill>
                <a:latin typeface="Microsoft YaHei" charset="0"/>
                <a:ea typeface="Microsoft YaHei" charset="0"/>
                <a:cs typeface="Microsoft YaHei" charset="0"/>
                <a:hlinkClick r:id="rId4"/>
              </a:rPr>
              <a:t>www.v2ex.com/amp/t/432187/2</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a:solidFill>
                  <a:schemeClr val="tx1"/>
                </a:solidFill>
                <a:latin typeface="Microsoft YaHei" charset="0"/>
                <a:ea typeface="Microsoft YaHei" charset="0"/>
                <a:cs typeface="Microsoft YaHei" charset="0"/>
                <a:hlinkClick r:id="rId5"/>
              </a:rPr>
              <a:t>https://</a:t>
            </a:r>
            <a:r>
              <a:rPr kumimoji="1" lang="en-US" altLang="zh-CN" b="0" dirty="0" smtClean="0">
                <a:solidFill>
                  <a:schemeClr val="tx1"/>
                </a:solidFill>
                <a:latin typeface="Microsoft YaHei" charset="0"/>
                <a:ea typeface="Microsoft YaHei" charset="0"/>
                <a:cs typeface="Microsoft YaHei" charset="0"/>
                <a:hlinkClick r:id="rId5"/>
              </a:rPr>
              <a:t>www.cnblogs.com/kevingrace/p/5904595.html</a:t>
            </a:r>
            <a:endParaRPr kumimoji="1" lang="zh-CN" altLang="en-US" b="0" dirty="0" smtClean="0">
              <a:solidFill>
                <a:schemeClr val="tx1"/>
              </a:solidFill>
              <a:latin typeface="Microsoft YaHei" charset="0"/>
              <a:ea typeface="Microsoft YaHei" charset="0"/>
              <a:cs typeface="Microsoft YaHei" charset="0"/>
            </a:endParaRPr>
          </a:p>
          <a:p>
            <a:endParaRPr kumimoji="1" lang="zh-CN" altLang="en-US" b="0" dirty="0" smtClean="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229058914"/>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基础</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23</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839186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449348"/>
          </a:xfrm>
        </p:spPr>
        <p:txBody>
          <a:bodyPr>
            <a:spAutoFit/>
          </a:bodyPr>
          <a:lstStyle/>
          <a:p>
            <a:pPr marL="0" indent="0">
              <a:lnSpc>
                <a:spcPct val="150000"/>
              </a:lnSpc>
              <a:buNone/>
            </a:pPr>
            <a:r>
              <a:rPr lang="en-US" altLang="zh-CN" sz="1600" dirty="0" err="1"/>
              <a:t>Git</a:t>
            </a:r>
            <a:r>
              <a:rPr lang="en-US" altLang="zh-CN" sz="1600" dirty="0"/>
              <a:t> </a:t>
            </a:r>
            <a:r>
              <a:rPr lang="zh-CN" altLang="en-US" sz="1600" dirty="0"/>
              <a:t>管理项目时，文件流转的三个工作区域</a:t>
            </a:r>
            <a:r>
              <a:rPr lang="zh-CN" altLang="en-US" sz="1600" dirty="0" smtClean="0"/>
              <a:t>：工作区，</a:t>
            </a:r>
            <a:r>
              <a:rPr lang="zh-CN" altLang="en-US" sz="1600" dirty="0"/>
              <a:t>暂</a:t>
            </a:r>
            <a:r>
              <a:rPr lang="zh-CN" altLang="en-US" sz="1600" dirty="0" smtClean="0"/>
              <a:t>存</a:t>
            </a:r>
            <a:r>
              <a:rPr lang="zh-CN" altLang="en-US" sz="1600" dirty="0"/>
              <a:t>区</a:t>
            </a:r>
            <a:r>
              <a:rPr lang="zh-CN" altLang="en-US" sz="1600" dirty="0" smtClean="0"/>
              <a:t>，以及版本库。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2000" kern="0" dirty="0" smtClean="0"/>
              <a:t>三个工作区域</a:t>
            </a:r>
            <a:endParaRPr lang="en-US" altLang="zh-CN" sz="2000" kern="0"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11943"/>
            <a:ext cx="3954178" cy="3637845"/>
          </a:xfrm>
          <a:prstGeom prst="rect">
            <a:avLst/>
          </a:prstGeom>
          <a:noFill/>
          <a:extLst>
            <a:ext uri="{909E8E84-426E-40DD-AFC4-6F175D3DCCD1}">
              <a14:hiddenFill xmlns:a14="http://schemas.microsoft.com/office/drawing/2010/main">
                <a:solidFill>
                  <a:srgbClr val="FFFFFF"/>
                </a:solidFill>
              </a14:hiddenFill>
            </a:ext>
          </a:extLst>
        </p:spPr>
      </p:pic>
      <p:sp>
        <p:nvSpPr>
          <p:cNvPr id="15" name="内容占位符 2"/>
          <p:cNvSpPr txBox="1">
            <a:spLocks/>
          </p:cNvSpPr>
          <p:nvPr/>
        </p:nvSpPr>
        <p:spPr bwMode="auto">
          <a:xfrm>
            <a:off x="4640739" y="1947297"/>
            <a:ext cx="4288982" cy="350249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en-US" altLang="zh-CN" sz="1600" kern="0" dirty="0" err="1" smtClean="0"/>
              <a:t>Git</a:t>
            </a:r>
            <a:r>
              <a:rPr lang="zh-CN" altLang="en-US" sz="1600" kern="0" dirty="0" smtClean="0"/>
              <a:t>目录（版本库）</a:t>
            </a:r>
            <a:r>
              <a:rPr lang="zh-CN" altLang="en-US" sz="1600" b="0" kern="0" dirty="0" smtClean="0"/>
              <a:t>：项目目录下的一个隐藏目录</a:t>
            </a:r>
            <a:r>
              <a:rPr lang="en-US" altLang="zh-CN" sz="1600" b="0" kern="0" dirty="0" smtClean="0">
                <a:solidFill>
                  <a:srgbClr val="FF0000"/>
                </a:solidFill>
              </a:rPr>
              <a:t>.</a:t>
            </a:r>
            <a:r>
              <a:rPr lang="en-US" altLang="zh-CN" sz="1600" b="0" kern="0" dirty="0" err="1" smtClean="0">
                <a:solidFill>
                  <a:srgbClr val="FF0000"/>
                </a:solidFill>
              </a:rPr>
              <a:t>git</a:t>
            </a:r>
            <a:r>
              <a:rPr lang="zh-CN" altLang="en-US" sz="1600" b="0" kern="0" dirty="0" smtClean="0"/>
              <a:t>，</a:t>
            </a:r>
            <a:r>
              <a:rPr lang="zh-CN" altLang="en-US" sz="1600" b="0" dirty="0"/>
              <a:t>它是 </a:t>
            </a:r>
            <a:r>
              <a:rPr lang="en-US" altLang="zh-CN" sz="1600" b="0" dirty="0" err="1"/>
              <a:t>Git</a:t>
            </a:r>
            <a:r>
              <a:rPr lang="en-US" altLang="zh-CN" sz="1600" b="0" dirty="0"/>
              <a:t> </a:t>
            </a:r>
            <a:r>
              <a:rPr lang="zh-CN" altLang="en-US" sz="1600" b="0" dirty="0"/>
              <a:t>用来保存元数据和对象数据库的</a:t>
            </a:r>
            <a:r>
              <a:rPr lang="zh-CN" altLang="en-US" sz="1600" b="0" dirty="0" smtClean="0"/>
              <a:t>地方（</a:t>
            </a:r>
            <a:r>
              <a:rPr lang="zh-CN" altLang="en-US" sz="1600" b="0" dirty="0" smtClean="0">
                <a:solidFill>
                  <a:srgbClr val="0070C0"/>
                </a:solidFill>
              </a:rPr>
              <a:t>蓝色框</a:t>
            </a:r>
            <a:r>
              <a:rPr lang="zh-CN" altLang="en-US" sz="1600" b="0" dirty="0" smtClean="0"/>
              <a:t>）。非常重要。这里指的是储存其中的版本库。</a:t>
            </a:r>
            <a:endParaRPr lang="en-US" altLang="zh-CN" sz="1600" b="0" dirty="0" smtClean="0"/>
          </a:p>
          <a:p>
            <a:pPr>
              <a:lnSpc>
                <a:spcPct val="150000"/>
              </a:lnSpc>
            </a:pPr>
            <a:r>
              <a:rPr lang="zh-CN" altLang="en-US" sz="1600" kern="0" dirty="0" smtClean="0"/>
              <a:t>工作目录</a:t>
            </a:r>
            <a:r>
              <a:rPr lang="zh-CN" altLang="en-US" sz="1600" b="0" kern="0" dirty="0" smtClean="0"/>
              <a:t>：</a:t>
            </a:r>
            <a:r>
              <a:rPr lang="zh-CN" altLang="en-US" sz="1600" b="0" kern="0" dirty="0"/>
              <a:t>从项目中取出某个版本的所有文件和目录，用以开始后续工作的叫做工作目录</a:t>
            </a:r>
            <a:r>
              <a:rPr lang="zh-CN" altLang="en-US" sz="1600" b="0" kern="0" dirty="0" smtClean="0"/>
              <a:t>。</a:t>
            </a:r>
            <a:endParaRPr lang="en-US" altLang="zh-CN" sz="1600" b="0" kern="0" dirty="0" smtClean="0"/>
          </a:p>
          <a:p>
            <a:pPr>
              <a:lnSpc>
                <a:spcPct val="150000"/>
              </a:lnSpc>
            </a:pPr>
            <a:r>
              <a:rPr lang="zh-CN" altLang="en-US" sz="1600" kern="0" dirty="0"/>
              <a:t>暂</a:t>
            </a:r>
            <a:r>
              <a:rPr lang="zh-CN" altLang="en-US" sz="1600" kern="0" dirty="0" smtClean="0"/>
              <a:t>存区域</a:t>
            </a:r>
            <a:r>
              <a:rPr lang="zh-CN" altLang="en-US" sz="1600" b="0" kern="0" dirty="0" smtClean="0"/>
              <a:t>：</a:t>
            </a:r>
            <a:r>
              <a:rPr lang="zh-CN" altLang="en-US" sz="1600" b="0" dirty="0"/>
              <a:t>暂存</a:t>
            </a:r>
            <a:r>
              <a:rPr lang="zh-CN" altLang="en-US" sz="1600" b="0" dirty="0" smtClean="0"/>
              <a:t>区域是</a:t>
            </a:r>
            <a:r>
              <a:rPr lang="zh-CN" altLang="en-US" sz="1600" b="0" dirty="0"/>
              <a:t>个简单的文件，一般都放在 </a:t>
            </a:r>
            <a:r>
              <a:rPr lang="en-US" altLang="zh-CN" sz="1600" b="0" dirty="0" err="1"/>
              <a:t>Git</a:t>
            </a:r>
            <a:r>
              <a:rPr lang="en-US" altLang="zh-CN" sz="1600" b="0" dirty="0"/>
              <a:t> </a:t>
            </a:r>
            <a:r>
              <a:rPr lang="zh-CN" altLang="en-US" sz="1600" b="0" dirty="0"/>
              <a:t>目录中</a:t>
            </a:r>
            <a:endParaRPr lang="en-US" altLang="zh-CN" sz="1600" b="0" kern="0" dirty="0" smtClean="0"/>
          </a:p>
        </p:txBody>
      </p:sp>
      <p:sp>
        <p:nvSpPr>
          <p:cNvPr id="2" name="圆角矩形 1"/>
          <p:cNvSpPr/>
          <p:nvPr/>
        </p:nvSpPr>
        <p:spPr>
          <a:xfrm>
            <a:off x="1694747" y="2137420"/>
            <a:ext cx="2736304" cy="720080"/>
          </a:xfrm>
          <a:prstGeom prst="roundRect">
            <a:avLst/>
          </a:prstGeom>
          <a:noFill/>
          <a:ln w="25400">
            <a:solidFill>
              <a:srgbClr val="0070C0"/>
            </a:solidFill>
          </a:ln>
        </p:spPr>
        <p:style>
          <a:lnRef idx="1">
            <a:schemeClr val="accent1"/>
          </a:lnRef>
          <a:fillRef idx="1001">
            <a:schemeClr val="l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6467220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911013"/>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工作区（</a:t>
            </a:r>
            <a:r>
              <a:rPr lang="en-US" altLang="zh-CN" sz="2000" kern="0" dirty="0" smtClean="0"/>
              <a:t>working directory</a:t>
            </a:r>
            <a:r>
              <a:rPr lang="zh-CN" altLang="en-US" sz="2000" kern="0" dirty="0" smtClean="0"/>
              <a:t>）</a:t>
            </a:r>
            <a:endParaRPr lang="en-US" altLang="zh-CN" sz="2000" kern="0" dirty="0" smtClean="0"/>
          </a:p>
          <a:p>
            <a:pPr marL="0" indent="0">
              <a:lnSpc>
                <a:spcPct val="150000"/>
              </a:lnSpc>
              <a:spcBef>
                <a:spcPts val="0"/>
              </a:spcBef>
              <a:buNone/>
            </a:pPr>
            <a:r>
              <a:rPr lang="zh-CN" altLang="en-US" sz="1600" b="0" dirty="0"/>
              <a:t>就是你在电脑里能看到的目录，</a:t>
            </a:r>
            <a:r>
              <a:rPr lang="zh-CN" altLang="en-US" sz="1600" b="0" dirty="0" smtClean="0"/>
              <a:t>比如：</a:t>
            </a:r>
            <a:endParaRPr lang="zh-CN" altLang="en-US" sz="1600" b="0" kern="0" dirty="0"/>
          </a:p>
        </p:txBody>
      </p:sp>
      <p:pic>
        <p:nvPicPr>
          <p:cNvPr id="1026" name="Picture 2" descr="working-d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868" y="1870415"/>
            <a:ext cx="59245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7146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a:t>暂存</a:t>
            </a:r>
            <a:r>
              <a:rPr lang="zh-CN" altLang="en-US" sz="2000" kern="0" dirty="0" smtClean="0"/>
              <a:t>区（</a:t>
            </a:r>
            <a:r>
              <a:rPr lang="en-US" altLang="zh-CN" sz="2000" kern="0" dirty="0" smtClean="0"/>
              <a:t>staging area</a:t>
            </a:r>
            <a:r>
              <a:rPr lang="zh-CN" altLang="en-US" sz="2000" kern="0" dirty="0" smtClean="0"/>
              <a:t>）与版本库（</a:t>
            </a:r>
            <a:r>
              <a:rPr lang="en-US" altLang="zh-CN" sz="2000" kern="0" dirty="0" smtClean="0"/>
              <a:t>repository</a:t>
            </a:r>
            <a:r>
              <a:rPr lang="zh-CN" altLang="en-US" sz="2000" kern="0" dirty="0" smtClean="0"/>
              <a:t>）</a:t>
            </a:r>
            <a:endParaRPr lang="en-US" altLang="zh-CN" sz="2000" kern="0" dirty="0" smtClean="0"/>
          </a:p>
          <a:p>
            <a:pPr marL="0" indent="0">
              <a:lnSpc>
                <a:spcPct val="150000"/>
              </a:lnSpc>
              <a:spcBef>
                <a:spcPts val="0"/>
              </a:spcBef>
              <a:buNone/>
            </a:pPr>
            <a:r>
              <a:rPr lang="en-US" altLang="zh-CN" sz="1600" b="0" dirty="0" err="1" smtClean="0"/>
              <a:t>Git</a:t>
            </a:r>
            <a:r>
              <a:rPr lang="zh-CN" altLang="en-US" sz="1600" b="0" dirty="0" smtClean="0"/>
              <a:t>目录里存了很多东西，其中就包括暂存区和版本库。版本库中有</a:t>
            </a:r>
            <a:r>
              <a:rPr lang="en-US" altLang="zh-CN" sz="1600" b="0" dirty="0" err="1" smtClean="0"/>
              <a:t>Git</a:t>
            </a:r>
            <a:r>
              <a:rPr lang="zh-CN" altLang="en-US" sz="1600" b="0" dirty="0" smtClean="0"/>
              <a:t>创建的第一个分支</a:t>
            </a:r>
            <a:r>
              <a:rPr lang="en-US" altLang="zh-CN" sz="1600" b="0" dirty="0" smtClean="0">
                <a:solidFill>
                  <a:srgbClr val="FF0000"/>
                </a:solidFill>
              </a:rPr>
              <a:t>master</a:t>
            </a:r>
            <a:r>
              <a:rPr lang="zh-CN" altLang="en-US" sz="1600" b="0" dirty="0" smtClean="0"/>
              <a:t>，以及指向</a:t>
            </a:r>
            <a:r>
              <a:rPr lang="en-US" altLang="zh-CN" sz="1600" b="0" dirty="0" smtClean="0"/>
              <a:t>master</a:t>
            </a:r>
            <a:r>
              <a:rPr lang="zh-CN" altLang="en-US" sz="1600" b="0" dirty="0" smtClean="0"/>
              <a:t>的一个指针叫</a:t>
            </a:r>
            <a:r>
              <a:rPr lang="en-US" altLang="zh-CN" sz="1600" b="0" dirty="0" smtClean="0">
                <a:solidFill>
                  <a:srgbClr val="FF0000"/>
                </a:solidFill>
              </a:rPr>
              <a:t>HEAD</a:t>
            </a:r>
            <a:r>
              <a:rPr lang="zh-CN" altLang="en-US" sz="1600" b="0" dirty="0" smtClean="0"/>
              <a:t>。</a:t>
            </a:r>
            <a:endParaRPr lang="zh-CN" altLang="en-US" sz="1600" b="0" kern="0" dirty="0"/>
          </a:p>
        </p:txBody>
      </p:sp>
      <p:pic>
        <p:nvPicPr>
          <p:cNvPr id="2050" name="Picture 2" descr="git-rep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497460"/>
            <a:ext cx="4362450" cy="222885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6012160" y="2497460"/>
            <a:ext cx="2016224" cy="1815882"/>
          </a:xfrm>
          <a:prstGeom prst="rect">
            <a:avLst/>
          </a:prstGeom>
          <a:noFill/>
        </p:spPr>
        <p:txBody>
          <a:bodyPr wrap="square" rtlCol="0">
            <a:spAutoFit/>
          </a:bodyPr>
          <a:lstStyle/>
          <a:p>
            <a:r>
              <a:rPr lang="zh-CN" altLang="en-US" b="0" dirty="0" smtClean="0">
                <a:solidFill>
                  <a:schemeClr val="tx1"/>
                </a:solidFill>
                <a:latin typeface="微软雅黑" panose="020B0503020204020204" pitchFamily="34" charset="-122"/>
                <a:ea typeface="微软雅黑" panose="020B0503020204020204" pitchFamily="34" charset="-122"/>
              </a:rPr>
              <a:t>左图中的“版本库”，在实际项目目录中，应该是指</a:t>
            </a:r>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目录，即</a:t>
            </a:r>
            <a:r>
              <a:rPr lang="en-US" altLang="zh-CN" b="0" dirty="0" smtClean="0">
                <a:solidFill>
                  <a:schemeClr val="tx1"/>
                </a:solidFill>
                <a:latin typeface="微软雅黑" panose="020B0503020204020204" pitchFamily="34" charset="-122"/>
                <a:ea typeface="微软雅黑" panose="020B0503020204020204" pitchFamily="34" charset="-122"/>
              </a:rPr>
              <a:t>.</a:t>
            </a:r>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目录。</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a:solidFill>
                <a:schemeClr val="tx1"/>
              </a:solidFill>
              <a:latin typeface="微软雅黑" panose="020B0503020204020204" pitchFamily="34" charset="-122"/>
              <a:ea typeface="微软雅黑" panose="020B0503020204020204" pitchFamily="34" charset="-122"/>
            </a:endParaRPr>
          </a:p>
          <a:p>
            <a:r>
              <a:rPr lang="zh-CN" altLang="en-US" b="0" dirty="0" smtClean="0">
                <a:solidFill>
                  <a:schemeClr val="tx1"/>
                </a:solidFill>
                <a:latin typeface="微软雅黑" panose="020B0503020204020204" pitchFamily="34" charset="-122"/>
                <a:ea typeface="微软雅黑" panose="020B0503020204020204" pitchFamily="34" charset="-122"/>
              </a:rPr>
              <a:t>分支和</a:t>
            </a:r>
            <a:r>
              <a:rPr lang="en-US" altLang="zh-CN" b="0" dirty="0" smtClean="0">
                <a:solidFill>
                  <a:schemeClr val="tx1"/>
                </a:solidFill>
                <a:latin typeface="微软雅黑" panose="020B0503020204020204" pitchFamily="34" charset="-122"/>
                <a:ea typeface="微软雅黑" panose="020B0503020204020204" pitchFamily="34" charset="-122"/>
              </a:rPr>
              <a:t>HEAD</a:t>
            </a:r>
            <a:r>
              <a:rPr lang="zh-CN" altLang="en-US" b="0" dirty="0" smtClean="0">
                <a:solidFill>
                  <a:schemeClr val="tx1"/>
                </a:solidFill>
                <a:latin typeface="微软雅黑" panose="020B0503020204020204" pitchFamily="34" charset="-122"/>
                <a:ea typeface="微软雅黑" panose="020B0503020204020204" pitchFamily="34" charset="-122"/>
              </a:rPr>
              <a:t>概念在后面解释。</a:t>
            </a:r>
            <a:endParaRPr lang="zh-CN" altLang="en-US"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604220"/>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28034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提交</a:t>
            </a:r>
            <a:endParaRPr lang="en-US" altLang="zh-CN" sz="2000" kern="0" dirty="0" smtClean="0"/>
          </a:p>
          <a:p>
            <a:pPr marL="0" indent="0">
              <a:lnSpc>
                <a:spcPct val="150000"/>
              </a:lnSpc>
              <a:spcBef>
                <a:spcPts val="0"/>
              </a:spcBef>
              <a:buNone/>
            </a:pPr>
            <a:r>
              <a:rPr lang="zh-CN" altLang="en-US" sz="1600" b="0" dirty="0" smtClean="0"/>
              <a:t>在</a:t>
            </a:r>
            <a:r>
              <a:rPr lang="en-US" altLang="zh-CN" sz="1600" b="0" dirty="0" err="1" smtClean="0"/>
              <a:t>Git</a:t>
            </a:r>
            <a:r>
              <a:rPr lang="zh-CN" altLang="en-US" sz="1600" b="0" dirty="0" smtClean="0"/>
              <a:t>中，把文件版本</a:t>
            </a:r>
            <a:r>
              <a:rPr lang="zh-CN" altLang="en-US" sz="1600" b="0" dirty="0"/>
              <a:t>库</a:t>
            </a:r>
            <a:r>
              <a:rPr lang="zh-CN" altLang="en-US" sz="1600" b="0" dirty="0" smtClean="0"/>
              <a:t>里提交的</a:t>
            </a:r>
            <a:r>
              <a:rPr lang="zh-CN" altLang="en-US" sz="1600" b="0" dirty="0"/>
              <a:t>时候，是分两步执行的</a:t>
            </a:r>
            <a:r>
              <a:rPr lang="zh-CN" altLang="en-US" sz="1600" b="0" dirty="0" smtClean="0"/>
              <a:t>：</a:t>
            </a:r>
            <a:endParaRPr lang="en-US" altLang="zh-CN" sz="1600" b="0" dirty="0" smtClean="0"/>
          </a:p>
          <a:p>
            <a:pPr marL="0" indent="0">
              <a:lnSpc>
                <a:spcPct val="150000"/>
              </a:lnSpc>
              <a:spcBef>
                <a:spcPts val="0"/>
              </a:spcBef>
              <a:buNone/>
            </a:pPr>
            <a:r>
              <a:rPr lang="zh-CN" altLang="en-US" sz="1600" b="0" kern="0" dirty="0"/>
              <a:t>第一步是用</a:t>
            </a:r>
            <a:r>
              <a:rPr lang="en-US" altLang="zh-CN" sz="1600" b="0" kern="0" dirty="0" err="1">
                <a:solidFill>
                  <a:srgbClr val="FF0000"/>
                </a:solidFill>
              </a:rPr>
              <a:t>git</a:t>
            </a:r>
            <a:r>
              <a:rPr lang="en-US" altLang="zh-CN" sz="1600" b="0" kern="0" dirty="0">
                <a:solidFill>
                  <a:srgbClr val="FF0000"/>
                </a:solidFill>
              </a:rPr>
              <a:t> add</a:t>
            </a:r>
            <a:r>
              <a:rPr lang="zh-CN" altLang="en-US" sz="1600" b="0" kern="0" dirty="0"/>
              <a:t>把文件添加进去，实际上就是把文件修改添加到暂存区；</a:t>
            </a:r>
          </a:p>
        </p:txBody>
      </p:sp>
      <p:pic>
        <p:nvPicPr>
          <p:cNvPr id="3076" name="Picture 4" descr="git-st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433" y="2497460"/>
            <a:ext cx="436245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308074"/>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911013"/>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提交</a:t>
            </a:r>
            <a:endParaRPr lang="en-US" altLang="zh-CN" sz="2000" kern="0" dirty="0" smtClean="0"/>
          </a:p>
          <a:p>
            <a:pPr marL="0" indent="0">
              <a:lnSpc>
                <a:spcPct val="150000"/>
              </a:lnSpc>
              <a:spcBef>
                <a:spcPts val="0"/>
              </a:spcBef>
              <a:buNone/>
            </a:pPr>
            <a:r>
              <a:rPr lang="zh-CN" altLang="en-US" sz="1600" b="0" dirty="0"/>
              <a:t>第二步是用</a:t>
            </a:r>
            <a:r>
              <a:rPr lang="en-US" altLang="zh-CN" sz="1600" b="0" dirty="0" err="1"/>
              <a:t>git</a:t>
            </a:r>
            <a:r>
              <a:rPr lang="en-US" altLang="zh-CN" sz="1600" b="0" dirty="0"/>
              <a:t> commit</a:t>
            </a:r>
            <a:r>
              <a:rPr lang="zh-CN" altLang="en-US" sz="1600" b="0" dirty="0"/>
              <a:t>提交更改，实际上就是把暂存区的所有内容提交到当前分支。</a:t>
            </a:r>
            <a:endParaRPr lang="zh-CN" altLang="en-US" sz="1600" b="0" kern="0" dirty="0"/>
          </a:p>
        </p:txBody>
      </p:sp>
      <p:pic>
        <p:nvPicPr>
          <p:cNvPr id="4099" name="Picture 3" descr="git-stage-after-comm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620" y="2425452"/>
            <a:ext cx="44100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50939"/>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206517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1600" b="0" kern="0" dirty="0" smtClean="0"/>
              <a:t>文件的状态变化周期</a:t>
            </a:r>
          </a:p>
          <a:p>
            <a:pPr>
              <a:lnSpc>
                <a:spcPct val="150000"/>
              </a:lnSpc>
              <a:spcBef>
                <a:spcPts val="0"/>
              </a:spcBef>
            </a:pPr>
            <a:r>
              <a:rPr lang="zh-CN" altLang="en-US" sz="1400" b="0" kern="0" dirty="0"/>
              <a:t>工作目录下面的所有文件都不外乎这两种状态</a:t>
            </a:r>
            <a:r>
              <a:rPr lang="zh-CN" altLang="en-US" sz="1400" b="0" kern="0" dirty="0" smtClean="0"/>
              <a:t>：已</a:t>
            </a:r>
            <a:r>
              <a:rPr lang="zh-CN" altLang="en-US" sz="1400" b="0" kern="0" dirty="0"/>
              <a:t>跟踪或未跟踪</a:t>
            </a:r>
            <a:r>
              <a:rPr lang="zh-CN" altLang="en-US" sz="1400" b="0" kern="0" dirty="0" smtClean="0"/>
              <a:t>。</a:t>
            </a:r>
            <a:endParaRPr lang="en-US" altLang="zh-CN" sz="1400" b="0" kern="0" dirty="0" smtClean="0"/>
          </a:p>
          <a:p>
            <a:pPr>
              <a:lnSpc>
                <a:spcPct val="150000"/>
              </a:lnSpc>
              <a:spcBef>
                <a:spcPts val="0"/>
              </a:spcBef>
            </a:pPr>
            <a:r>
              <a:rPr lang="zh-CN" altLang="en-US" sz="1400" b="0" dirty="0"/>
              <a:t>在编辑过某些文件之后，</a:t>
            </a:r>
            <a:r>
              <a:rPr lang="en-US" altLang="zh-CN" sz="1400" b="0" dirty="0" err="1"/>
              <a:t>Git</a:t>
            </a:r>
            <a:r>
              <a:rPr lang="en-US" altLang="zh-CN" sz="1400" b="0" dirty="0"/>
              <a:t> </a:t>
            </a:r>
            <a:r>
              <a:rPr lang="zh-CN" altLang="en-US" sz="1400" b="0" dirty="0"/>
              <a:t>将这些文件标为已修改</a:t>
            </a:r>
            <a:r>
              <a:rPr lang="zh-CN" altLang="en-US" sz="1400" b="0" dirty="0" smtClean="0"/>
              <a:t>。</a:t>
            </a:r>
            <a:endParaRPr lang="en-US" altLang="zh-CN" sz="1400" b="0" dirty="0" smtClean="0"/>
          </a:p>
          <a:p>
            <a:pPr>
              <a:lnSpc>
                <a:spcPct val="150000"/>
              </a:lnSpc>
              <a:spcBef>
                <a:spcPts val="0"/>
              </a:spcBef>
            </a:pPr>
            <a:r>
              <a:rPr lang="zh-CN" altLang="en-US" sz="1400" b="0" dirty="0"/>
              <a:t>把这些修改过的文件放到暂存</a:t>
            </a:r>
            <a:r>
              <a:rPr lang="zh-CN" altLang="en-US" sz="1400" b="0" dirty="0" smtClean="0"/>
              <a:t>区域。</a:t>
            </a:r>
            <a:endParaRPr lang="en-US" altLang="zh-CN" sz="1400" b="0" dirty="0" smtClean="0"/>
          </a:p>
          <a:p>
            <a:pPr>
              <a:lnSpc>
                <a:spcPct val="150000"/>
              </a:lnSpc>
              <a:spcBef>
                <a:spcPts val="0"/>
              </a:spcBef>
            </a:pPr>
            <a:r>
              <a:rPr lang="zh-CN" altLang="en-US" sz="1400" b="0" dirty="0"/>
              <a:t>最后一次性提交所有这些暂存起来的</a:t>
            </a:r>
            <a:r>
              <a:rPr lang="zh-CN" altLang="en-US" sz="1400" b="0" dirty="0" smtClean="0"/>
              <a:t>文件。</a:t>
            </a:r>
            <a:endParaRPr lang="en-US" altLang="zh-CN" sz="1400" b="0" dirty="0" smtClean="0"/>
          </a:p>
          <a:p>
            <a:pPr>
              <a:lnSpc>
                <a:spcPct val="150000"/>
              </a:lnSpc>
              <a:spcBef>
                <a:spcPts val="0"/>
              </a:spcBef>
            </a:pPr>
            <a:r>
              <a:rPr lang="zh-CN" altLang="en-US" sz="1400" b="0" kern="0" dirty="0" smtClean="0"/>
              <a:t>周而复始。</a:t>
            </a:r>
            <a:endParaRPr lang="zh-CN" altLang="en-US" sz="1400" b="0" kern="0" dirty="0"/>
          </a:p>
        </p:txBody>
      </p:sp>
      <p:pic>
        <p:nvPicPr>
          <p:cNvPr id="7172" name="Picture 4" descr="https://git-scm.com/figures/18333fig02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319024"/>
            <a:ext cx="4824536" cy="305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089931"/>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介绍</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3" name="内容占位符 2"/>
          <p:cNvSpPr>
            <a:spLocks noGrp="1"/>
          </p:cNvSpPr>
          <p:nvPr>
            <p:ph idx="1"/>
          </p:nvPr>
        </p:nvSpPr>
        <p:spPr>
          <a:xfrm>
            <a:off x="467544" y="913284"/>
            <a:ext cx="8234363" cy="638521"/>
          </a:xfrm>
        </p:spPr>
        <p:txBody>
          <a:bodyPr/>
          <a:lstStyle/>
          <a:p>
            <a:pPr marL="0" indent="0">
              <a:lnSpc>
                <a:spcPct val="150000"/>
              </a:lnSpc>
              <a:buNone/>
            </a:pPr>
            <a:r>
              <a:rPr lang="en-US" altLang="zh-CN" sz="1600" dirty="0" err="1"/>
              <a:t>Git</a:t>
            </a:r>
            <a:r>
              <a:rPr lang="zh-CN" altLang="en-US" sz="1600" dirty="0"/>
              <a:t>是目前世界上最先进的</a:t>
            </a:r>
            <a:r>
              <a:rPr lang="zh-CN" altLang="en-US" sz="2000" u="sng" dirty="0">
                <a:solidFill>
                  <a:srgbClr val="00B050"/>
                </a:solidFill>
              </a:rPr>
              <a:t>分布式</a:t>
            </a:r>
            <a:r>
              <a:rPr lang="zh-CN" altLang="en-US" sz="2000" u="sng" dirty="0">
                <a:solidFill>
                  <a:srgbClr val="00B0F0"/>
                </a:solidFill>
              </a:rPr>
              <a:t>版本控制</a:t>
            </a:r>
            <a:r>
              <a:rPr lang="zh-CN" altLang="en-US" sz="1600" dirty="0"/>
              <a:t>系统（没有之一</a:t>
            </a:r>
            <a:r>
              <a:rPr lang="zh-CN" altLang="en-US" sz="1600" dirty="0" smtClean="0"/>
              <a:t>）。</a:t>
            </a:r>
            <a:endParaRPr lang="en-US" altLang="zh-CN" sz="1600" dirty="0" smtClean="0"/>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2050" name="Picture 2" descr="git-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127869"/>
            <a:ext cx="4333875" cy="180975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71228" y="4513684"/>
            <a:ext cx="2208233" cy="584775"/>
          </a:xfrm>
          <a:prstGeom prst="rect">
            <a:avLst/>
          </a:prstGeom>
          <a:noFill/>
        </p:spPr>
        <p:txBody>
          <a:bodyPr wrap="none" rtlCol="0">
            <a:spAutoFit/>
          </a:bodyPr>
          <a:lstStyle/>
          <a:p>
            <a:r>
              <a:rPr lang="en-US" altLang="zh-CN" b="0" dirty="0">
                <a:solidFill>
                  <a:schemeClr val="tx1"/>
                </a:solidFill>
                <a:latin typeface="微软雅黑" panose="020B0503020204020204" pitchFamily="34" charset="-122"/>
                <a:ea typeface="微软雅黑" panose="020B0503020204020204" pitchFamily="34" charset="-122"/>
                <a:hlinkClick r:id="rId4"/>
              </a:rPr>
              <a:t>https://git-scm.com</a:t>
            </a:r>
            <a:r>
              <a:rPr lang="en-US" altLang="zh-CN" b="0" dirty="0" smtClean="0">
                <a:solidFill>
                  <a:schemeClr val="tx1"/>
                </a:solidFill>
                <a:latin typeface="微软雅黑" panose="020B0503020204020204" pitchFamily="34" charset="-122"/>
                <a:ea typeface="微软雅黑" panose="020B0503020204020204" pitchFamily="34" charset="-122"/>
                <a:hlinkClick r:id="rId4"/>
              </a:rPr>
              <a:t>/</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8919637"/>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74200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a:t>在工作目录、暂存目录</a:t>
            </a:r>
            <a:r>
              <a:rPr lang="en-US" altLang="zh-CN" sz="1600" b="0" dirty="0"/>
              <a:t>(</a:t>
            </a:r>
            <a:r>
              <a:rPr lang="zh-CN" altLang="en-US" sz="1600" b="0" dirty="0"/>
              <a:t>也叫做索引</a:t>
            </a:r>
            <a:r>
              <a:rPr lang="en-US" altLang="zh-CN" sz="1600" b="0" dirty="0"/>
              <a:t>)</a:t>
            </a:r>
            <a:r>
              <a:rPr lang="zh-CN" altLang="en-US" sz="1600" b="0" dirty="0"/>
              <a:t>和仓库之间复制</a:t>
            </a:r>
            <a:r>
              <a:rPr lang="zh-CN" altLang="en-US" sz="1600" b="0" dirty="0" smtClean="0"/>
              <a:t>文件：</a:t>
            </a:r>
            <a:endParaRPr lang="en-US" altLang="zh-CN" sz="1600" b="0" dirty="0" smtClean="0"/>
          </a:p>
          <a:p>
            <a:pPr>
              <a:lnSpc>
                <a:spcPct val="150000"/>
              </a:lnSpc>
              <a:spcBef>
                <a:spcPts val="0"/>
              </a:spcBef>
            </a:pPr>
            <a:r>
              <a:rPr lang="en-US" altLang="zh-CN" sz="1400" b="0" dirty="0" err="1"/>
              <a:t>git</a:t>
            </a:r>
            <a:r>
              <a:rPr lang="en-US" altLang="zh-CN" sz="1400" b="0" dirty="0"/>
              <a:t> add </a:t>
            </a:r>
            <a:r>
              <a:rPr lang="en-US" altLang="zh-CN" sz="1400" b="0" i="1" dirty="0" smtClean="0"/>
              <a:t>files</a:t>
            </a:r>
            <a:r>
              <a:rPr lang="zh-CN" altLang="en-US" sz="1400" b="0" dirty="0" smtClean="0"/>
              <a:t> 把</a:t>
            </a:r>
            <a:r>
              <a:rPr lang="zh-CN" altLang="en-US" sz="1400" b="0" dirty="0"/>
              <a:t>当前文件放入暂存区域。</a:t>
            </a:r>
          </a:p>
          <a:p>
            <a:pPr>
              <a:lnSpc>
                <a:spcPct val="150000"/>
              </a:lnSpc>
              <a:spcBef>
                <a:spcPts val="0"/>
              </a:spcBef>
            </a:pPr>
            <a:r>
              <a:rPr lang="en-US" altLang="zh-CN" sz="1400" b="0" dirty="0" err="1"/>
              <a:t>git</a:t>
            </a:r>
            <a:r>
              <a:rPr lang="en-US" altLang="zh-CN" sz="1400" b="0" dirty="0"/>
              <a:t> </a:t>
            </a:r>
            <a:r>
              <a:rPr lang="en-US" altLang="zh-CN" sz="1400" b="0" dirty="0" smtClean="0"/>
              <a:t>commit</a:t>
            </a:r>
            <a:r>
              <a:rPr lang="zh-CN" altLang="en-US" sz="1400" b="0" dirty="0" smtClean="0"/>
              <a:t> 给</a:t>
            </a:r>
            <a:r>
              <a:rPr lang="zh-CN" altLang="en-US" sz="1400" b="0" dirty="0"/>
              <a:t>暂存区域生成快照并提交。</a:t>
            </a:r>
          </a:p>
          <a:p>
            <a:pPr>
              <a:lnSpc>
                <a:spcPct val="150000"/>
              </a:lnSpc>
              <a:spcBef>
                <a:spcPts val="0"/>
              </a:spcBef>
            </a:pPr>
            <a:r>
              <a:rPr lang="en-US" altLang="zh-CN" sz="1400" b="0" dirty="0" err="1"/>
              <a:t>git</a:t>
            </a:r>
            <a:r>
              <a:rPr lang="en-US" altLang="zh-CN" sz="1400" b="0" dirty="0"/>
              <a:t> reset </a:t>
            </a:r>
            <a:r>
              <a:rPr lang="en-US" altLang="zh-CN" sz="1400" b="0" dirty="0" smtClean="0"/>
              <a:t>-- </a:t>
            </a:r>
            <a:r>
              <a:rPr lang="en-US" altLang="zh-CN" sz="1400" b="0" i="1" dirty="0" smtClean="0"/>
              <a:t>files</a:t>
            </a:r>
            <a:r>
              <a:rPr lang="zh-CN" altLang="en-US" sz="1400" b="0" dirty="0" smtClean="0"/>
              <a:t> 用来</a:t>
            </a:r>
            <a:r>
              <a:rPr lang="zh-CN" altLang="en-US" sz="1400" b="0" dirty="0"/>
              <a:t>撤销最后一次</a:t>
            </a:r>
            <a:r>
              <a:rPr lang="en-US" altLang="zh-CN" sz="1400" b="0" dirty="0" err="1"/>
              <a:t>git</a:t>
            </a:r>
            <a:r>
              <a:rPr lang="en-US" altLang="zh-CN" sz="1400" b="0" dirty="0"/>
              <a:t> add files</a:t>
            </a:r>
            <a:r>
              <a:rPr lang="zh-CN" altLang="en-US" sz="1400" b="0" dirty="0"/>
              <a:t>，你也可以用</a:t>
            </a:r>
            <a:r>
              <a:rPr lang="en-US" altLang="zh-CN" sz="1400" b="0" dirty="0" err="1"/>
              <a:t>git</a:t>
            </a:r>
            <a:r>
              <a:rPr lang="en-US" altLang="zh-CN" sz="1400" b="0" dirty="0"/>
              <a:t> reset </a:t>
            </a:r>
            <a:r>
              <a:rPr lang="zh-CN" altLang="en-US" sz="1400" b="0" dirty="0"/>
              <a:t>撤销所有暂存区域文件。</a:t>
            </a:r>
          </a:p>
          <a:p>
            <a:pPr>
              <a:lnSpc>
                <a:spcPct val="150000"/>
              </a:lnSpc>
              <a:spcBef>
                <a:spcPts val="0"/>
              </a:spcBef>
            </a:pPr>
            <a:r>
              <a:rPr lang="en-US" altLang="zh-CN" sz="1400" b="0" dirty="0" err="1"/>
              <a:t>git</a:t>
            </a:r>
            <a:r>
              <a:rPr lang="en-US" altLang="zh-CN" sz="1400" b="0" dirty="0"/>
              <a:t> checkout </a:t>
            </a:r>
            <a:r>
              <a:rPr lang="en-US" altLang="zh-CN" sz="1400" b="0" dirty="0" smtClean="0"/>
              <a:t>-- </a:t>
            </a:r>
            <a:r>
              <a:rPr lang="en-US" altLang="zh-CN" sz="1400" b="0" i="1" dirty="0" smtClean="0"/>
              <a:t>files</a:t>
            </a:r>
            <a:r>
              <a:rPr lang="zh-CN" altLang="en-US" sz="1400" b="0" dirty="0" smtClean="0"/>
              <a:t> 把</a:t>
            </a:r>
            <a:r>
              <a:rPr lang="zh-CN" altLang="en-US" sz="1400" b="0" dirty="0"/>
              <a:t>文件从暂存区域复制到工作目录，用来丢弃本地修改。</a:t>
            </a:r>
            <a:endParaRPr lang="en-US" altLang="zh-CN" sz="1400" b="0" dirty="0"/>
          </a:p>
        </p:txBody>
      </p:sp>
      <p:pic>
        <p:nvPicPr>
          <p:cNvPr id="5127" name="Picture 7" descr="http://marklodato.github.io/visual-git-guide/basic-usag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558" y="2566883"/>
            <a:ext cx="693420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777724"/>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74200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smtClean="0"/>
              <a:t>也</a:t>
            </a:r>
            <a:r>
              <a:rPr lang="zh-CN" altLang="en-US" sz="1600" b="0" dirty="0"/>
              <a:t>可以跳过暂存区域直接从仓库取出文件或者直接提交</a:t>
            </a:r>
            <a:r>
              <a:rPr lang="zh-CN" altLang="en-US" sz="1600" b="0" dirty="0" smtClean="0"/>
              <a:t>代码：</a:t>
            </a:r>
            <a:endParaRPr lang="en-US" altLang="zh-CN" sz="1600" b="0" dirty="0" smtClean="0"/>
          </a:p>
          <a:p>
            <a:pPr>
              <a:lnSpc>
                <a:spcPct val="150000"/>
              </a:lnSpc>
              <a:spcBef>
                <a:spcPts val="0"/>
              </a:spcBef>
            </a:pPr>
            <a:r>
              <a:rPr lang="en-US" altLang="zh-CN" sz="1400" b="0" dirty="0" err="1"/>
              <a:t>git</a:t>
            </a:r>
            <a:r>
              <a:rPr lang="en-US" altLang="zh-CN" sz="1400" b="0" dirty="0"/>
              <a:t> commit -a </a:t>
            </a:r>
            <a:r>
              <a:rPr lang="zh-CN" altLang="en-US" sz="1400" b="0" dirty="0"/>
              <a:t>相当于运行 </a:t>
            </a:r>
            <a:r>
              <a:rPr lang="en-US" altLang="zh-CN" sz="1400" b="0" dirty="0" err="1"/>
              <a:t>git</a:t>
            </a:r>
            <a:r>
              <a:rPr lang="en-US" altLang="zh-CN" sz="1400" b="0" dirty="0"/>
              <a:t> add </a:t>
            </a:r>
            <a:r>
              <a:rPr lang="zh-CN" altLang="en-US" sz="1400" b="0" dirty="0"/>
              <a:t>把所有当前目录下的文件加入暂存区域再</a:t>
            </a:r>
            <a:r>
              <a:rPr lang="zh-CN" altLang="en-US" sz="1400" b="0" dirty="0" smtClean="0"/>
              <a:t>运行</a:t>
            </a:r>
            <a:r>
              <a:rPr lang="en-US" altLang="zh-CN" sz="1400" b="0" dirty="0" err="1" smtClean="0"/>
              <a:t>git</a:t>
            </a:r>
            <a:r>
              <a:rPr lang="en-US" altLang="zh-CN" sz="1400" b="0" dirty="0" smtClean="0"/>
              <a:t> commit</a:t>
            </a:r>
            <a:r>
              <a:rPr lang="zh-CN" altLang="en-US" sz="1400" b="0" dirty="0"/>
              <a:t>。</a:t>
            </a:r>
            <a:endParaRPr lang="en-US" altLang="zh-CN" sz="1400" b="0" dirty="0"/>
          </a:p>
          <a:p>
            <a:pPr>
              <a:lnSpc>
                <a:spcPct val="150000"/>
              </a:lnSpc>
              <a:spcBef>
                <a:spcPts val="0"/>
              </a:spcBef>
            </a:pPr>
            <a:r>
              <a:rPr lang="en-US" altLang="zh-CN" sz="1400" b="0" dirty="0" err="1"/>
              <a:t>git</a:t>
            </a:r>
            <a:r>
              <a:rPr lang="en-US" altLang="zh-CN" sz="1400" b="0" dirty="0"/>
              <a:t> commit </a:t>
            </a:r>
            <a:r>
              <a:rPr lang="en-US" altLang="zh-CN" sz="1400" b="0" i="1" dirty="0"/>
              <a:t>files</a:t>
            </a:r>
            <a:r>
              <a:rPr lang="en-US" altLang="zh-CN" sz="1400" b="0" dirty="0"/>
              <a:t> </a:t>
            </a:r>
            <a:r>
              <a:rPr lang="zh-CN" altLang="en-US" sz="1400" b="0" dirty="0"/>
              <a:t>进行一次包含最后一次提交加上工作目录中文件快照的提交。并且文件被添加到暂存区域。</a:t>
            </a:r>
          </a:p>
          <a:p>
            <a:pPr>
              <a:lnSpc>
                <a:spcPct val="150000"/>
              </a:lnSpc>
              <a:spcBef>
                <a:spcPts val="0"/>
              </a:spcBef>
            </a:pPr>
            <a:r>
              <a:rPr lang="en-US" altLang="zh-CN" sz="1400" b="0" dirty="0" err="1"/>
              <a:t>git</a:t>
            </a:r>
            <a:r>
              <a:rPr lang="en-US" altLang="zh-CN" sz="1400" b="0" dirty="0"/>
              <a:t> checkout HEAD -- </a:t>
            </a:r>
            <a:r>
              <a:rPr lang="en-US" altLang="zh-CN" sz="1400" b="0" i="1" dirty="0"/>
              <a:t>files</a:t>
            </a:r>
            <a:r>
              <a:rPr lang="en-US" altLang="zh-CN" sz="1400" b="0" dirty="0"/>
              <a:t> </a:t>
            </a:r>
            <a:r>
              <a:rPr lang="zh-CN" altLang="en-US" sz="1400" b="0" dirty="0"/>
              <a:t>回滚到复制最后一次提交。</a:t>
            </a:r>
            <a:endParaRPr lang="en-US" altLang="zh-CN" sz="1400" b="0" dirty="0"/>
          </a:p>
        </p:txBody>
      </p:sp>
      <p:pic>
        <p:nvPicPr>
          <p:cNvPr id="6147" name="Picture 3" descr="http://marklodato.github.io/visual-git-guide/basic-usage-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33" y="2569468"/>
            <a:ext cx="824865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817354"/>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1426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en-US" altLang="zh-CN" sz="1600" b="0" dirty="0" err="1" smtClean="0"/>
              <a:t>Git</a:t>
            </a:r>
            <a:r>
              <a:rPr lang="en-US" altLang="zh-CN" sz="1600" b="0" dirty="0" smtClean="0"/>
              <a:t> </a:t>
            </a:r>
            <a:r>
              <a:rPr lang="zh-CN" altLang="en-US" sz="1600" b="0" dirty="0"/>
              <a:t>保存的不是文件差异或者变化量，而只是一系列文件快照。</a:t>
            </a:r>
            <a:endParaRPr lang="en-US" altLang="zh-CN" sz="1600" b="0" dirty="0" smtClean="0"/>
          </a:p>
          <a:p>
            <a:pPr>
              <a:lnSpc>
                <a:spcPct val="150000"/>
              </a:lnSpc>
              <a:spcBef>
                <a:spcPts val="0"/>
              </a:spcBef>
            </a:pPr>
            <a:r>
              <a:rPr lang="en-US" altLang="zh-CN" sz="1600" b="0" dirty="0" err="1" smtClean="0"/>
              <a:t>Git</a:t>
            </a:r>
            <a:r>
              <a:rPr lang="zh-CN" altLang="en-US" sz="1600" b="0" dirty="0"/>
              <a:t>对所有数据都要使用</a:t>
            </a:r>
            <a:r>
              <a:rPr lang="en-US" altLang="zh-CN" sz="1600" b="0" dirty="0"/>
              <a:t>SHA-1</a:t>
            </a:r>
            <a:r>
              <a:rPr lang="zh-CN" altLang="en-US" sz="1600" b="0" dirty="0"/>
              <a:t>算法进行内容的校验和（</a:t>
            </a:r>
            <a:r>
              <a:rPr lang="en-US" altLang="zh-CN" sz="1600" b="0" dirty="0"/>
              <a:t>checksum</a:t>
            </a:r>
            <a:r>
              <a:rPr lang="zh-CN" altLang="en-US" sz="1600" b="0" dirty="0"/>
              <a:t>）计算，并以此作为数据的唯一标识和索引</a:t>
            </a:r>
            <a:r>
              <a:rPr lang="zh-CN" altLang="en-US" sz="1600" b="0" dirty="0" smtClean="0"/>
              <a:t>。</a:t>
            </a:r>
            <a:endParaRPr lang="en-US" altLang="zh-CN" sz="1600" b="0" dirty="0" smtClean="0"/>
          </a:p>
          <a:p>
            <a:pPr>
              <a:lnSpc>
                <a:spcPct val="150000"/>
              </a:lnSpc>
              <a:spcBef>
                <a:spcPts val="0"/>
              </a:spcBef>
            </a:pPr>
            <a:r>
              <a:rPr lang="zh-CN" altLang="en-US" sz="1600" b="0" dirty="0" smtClean="0"/>
              <a:t>在 </a:t>
            </a:r>
            <a:r>
              <a:rPr lang="en-US" altLang="zh-CN" sz="1600" b="0" dirty="0" err="1"/>
              <a:t>Git</a:t>
            </a:r>
            <a:r>
              <a:rPr lang="en-US" altLang="zh-CN" sz="1600" b="0" dirty="0"/>
              <a:t> </a:t>
            </a:r>
            <a:r>
              <a:rPr lang="zh-CN" altLang="en-US" sz="1600" b="0" dirty="0"/>
              <a:t>中提交时，会保存一个提交（</a:t>
            </a:r>
            <a:r>
              <a:rPr lang="en-US" altLang="zh-CN" sz="1600" b="0" dirty="0"/>
              <a:t>commit</a:t>
            </a:r>
            <a:r>
              <a:rPr lang="zh-CN" altLang="en-US" sz="1600" b="0" dirty="0"/>
              <a:t>）对象，该对象包含一个指向暂存内容快照的指针，包含本次提交的作者等相关附属信息，包含零个或多个指向该提交对象的父对象指针：首次提交是没有直接祖先的，普通提交有一个祖先，由两个或多个分支合并产生的提交则有多个祖先</a:t>
            </a:r>
            <a:r>
              <a:rPr lang="zh-CN" altLang="en-US" sz="1600" b="0" dirty="0" smtClean="0"/>
              <a:t>。</a:t>
            </a:r>
            <a:endParaRPr lang="en-US" altLang="zh-CN" sz="1600" b="0" dirty="0" smtClean="0"/>
          </a:p>
          <a:p>
            <a:pPr marL="0" indent="0">
              <a:lnSpc>
                <a:spcPct val="150000"/>
              </a:lnSpc>
              <a:spcBef>
                <a:spcPts val="0"/>
              </a:spcBef>
              <a:buNone/>
            </a:pPr>
            <a:endParaRPr lang="en-US" altLang="zh-CN" sz="1600" b="0" dirty="0"/>
          </a:p>
          <a:p>
            <a:pPr marL="0" indent="0">
              <a:lnSpc>
                <a:spcPct val="150000"/>
              </a:lnSpc>
              <a:spcBef>
                <a:spcPts val="0"/>
              </a:spcBef>
              <a:buNone/>
            </a:pPr>
            <a:r>
              <a:rPr lang="zh-CN" altLang="en-US" sz="1600" b="0" dirty="0" smtClean="0"/>
              <a:t>推荐参考链接：</a:t>
            </a:r>
            <a:r>
              <a:rPr lang="en-US" altLang="zh-CN" sz="1600" b="0" dirty="0">
                <a:hlinkClick r:id="rId3"/>
              </a:rPr>
              <a:t>https://git-scm.com/book/zh/v1/Git-%E5%88%86%E6%94%AF-%</a:t>
            </a:r>
            <a:r>
              <a:rPr lang="en-US" altLang="zh-CN" sz="1600" b="0" dirty="0" smtClean="0">
                <a:hlinkClick r:id="rId3"/>
              </a:rPr>
              <a:t>E4%BD%95%E8%B0%93%E5%88%86%E6%94%AF</a:t>
            </a:r>
            <a:endParaRPr lang="en-US" altLang="zh-CN" sz="1600" b="0" dirty="0" smtClean="0"/>
          </a:p>
          <a:p>
            <a:pPr marL="0" indent="0">
              <a:lnSpc>
                <a:spcPct val="150000"/>
              </a:lnSpc>
              <a:spcBef>
                <a:spcPts val="0"/>
              </a:spcBef>
              <a:buNone/>
            </a:pPr>
            <a:endParaRPr lang="en-US" altLang="zh-CN" sz="1600" b="0" dirty="0"/>
          </a:p>
        </p:txBody>
      </p:sp>
    </p:spTree>
    <p:extLst>
      <p:ext uri="{BB962C8B-B14F-4D97-AF65-F5344CB8AC3E}">
        <p14:creationId xmlns:p14="http://schemas.microsoft.com/office/powerpoint/2010/main" val="1974010981"/>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1026" name="Picture 2" descr="https://git-scm.com/figures/18333fig03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968" y="939208"/>
            <a:ext cx="6459412" cy="436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721535"/>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0587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a:t>两次提交后，仓库历史会</a:t>
            </a:r>
            <a:r>
              <a:rPr lang="zh-CN" altLang="en-US" sz="1600" b="0" dirty="0" smtClean="0"/>
              <a:t>变成这个样子：</a:t>
            </a:r>
            <a:endParaRPr lang="en-US" altLang="zh-CN" sz="1600" b="0" dirty="0"/>
          </a:p>
        </p:txBody>
      </p:sp>
      <p:pic>
        <p:nvPicPr>
          <p:cNvPr id="2050" name="Picture 2" descr="https://git-scm.com/figures/18333fig03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967" y="1664096"/>
            <a:ext cx="7519381" cy="3353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806231"/>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中的分支，其实本质上仅仅是个指向 </a:t>
            </a:r>
            <a:r>
              <a:rPr lang="en-US" altLang="zh-CN" sz="1400" b="0" dirty="0"/>
              <a:t>commit </a:t>
            </a:r>
            <a:r>
              <a:rPr lang="zh-CN" altLang="en-US" sz="1400" b="0" dirty="0"/>
              <a:t>对象的可变指针，它在每次提交的时候都会自动向前移动。</a:t>
            </a:r>
            <a:endParaRPr lang="en-US" altLang="zh-CN" sz="1400" b="0" dirty="0"/>
          </a:p>
        </p:txBody>
      </p:sp>
      <p:pic>
        <p:nvPicPr>
          <p:cNvPr id="1026" name="Picture 2" descr="https://git-scm.com/figures/18333fig03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408" y="2065412"/>
            <a:ext cx="476250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031781"/>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又是如何创建一个新的分支的呢？答案很简单，创建一个新的分支</a:t>
            </a:r>
            <a:r>
              <a:rPr lang="zh-CN" altLang="en-US" sz="1400" b="0" dirty="0" smtClean="0"/>
              <a:t>指针：</a:t>
            </a:r>
            <a:endParaRPr lang="en-US" altLang="zh-CN" sz="1400" b="0" dirty="0" smtClean="0"/>
          </a:p>
          <a:p>
            <a:pPr marL="0" indent="0">
              <a:lnSpc>
                <a:spcPct val="150000"/>
              </a:lnSpc>
              <a:spcBef>
                <a:spcPts val="0"/>
              </a:spcBef>
              <a:buNone/>
            </a:pPr>
            <a:r>
              <a:rPr lang="en-US" altLang="zh-CN" sz="1400" b="0" dirty="0" err="1" smtClean="0"/>
              <a:t>git</a:t>
            </a:r>
            <a:r>
              <a:rPr lang="en-US" altLang="zh-CN" sz="1400" b="0" dirty="0" smtClean="0"/>
              <a:t> </a:t>
            </a:r>
            <a:r>
              <a:rPr lang="en-US" altLang="zh-CN" sz="1400" b="0" dirty="0"/>
              <a:t>branch testing</a:t>
            </a:r>
          </a:p>
        </p:txBody>
      </p:sp>
      <p:pic>
        <p:nvPicPr>
          <p:cNvPr id="2051" name="Picture 3" descr="https://git-scm.com/figures/18333fig03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345" y="2281436"/>
            <a:ext cx="423862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862217"/>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是如何知道你当前在哪个分支上工作的呢</a:t>
            </a:r>
            <a:r>
              <a:rPr lang="zh-CN" altLang="en-US" sz="1400" b="0" dirty="0" smtClean="0"/>
              <a:t>？</a:t>
            </a:r>
            <a:endParaRPr lang="en-US" altLang="zh-CN" sz="1400" b="0" dirty="0" smtClean="0"/>
          </a:p>
          <a:p>
            <a:pPr marL="0" indent="0">
              <a:lnSpc>
                <a:spcPct val="150000"/>
              </a:lnSpc>
              <a:spcBef>
                <a:spcPts val="0"/>
              </a:spcBef>
              <a:buNone/>
            </a:pPr>
            <a:r>
              <a:rPr lang="zh-CN" altLang="en-US" sz="1400" b="0" dirty="0" smtClean="0"/>
              <a:t>通过一</a:t>
            </a:r>
            <a:r>
              <a:rPr lang="zh-CN" altLang="en-US" sz="1400" b="0" dirty="0"/>
              <a:t>个名为 </a:t>
            </a:r>
            <a:r>
              <a:rPr lang="en-US" altLang="zh-CN" sz="1400" b="0" dirty="0">
                <a:solidFill>
                  <a:srgbClr val="FF0000"/>
                </a:solidFill>
              </a:rPr>
              <a:t>HEAD</a:t>
            </a:r>
            <a:r>
              <a:rPr lang="en-US" altLang="zh-CN" sz="1400" b="0" dirty="0"/>
              <a:t> </a:t>
            </a:r>
            <a:r>
              <a:rPr lang="zh-CN" altLang="en-US" sz="1400" b="0" dirty="0"/>
              <a:t>的特别指针</a:t>
            </a:r>
            <a:r>
              <a:rPr lang="zh-CN" altLang="en-US" sz="1400" b="0" dirty="0" smtClean="0"/>
              <a:t>。在 </a:t>
            </a:r>
            <a:r>
              <a:rPr lang="en-US" altLang="zh-CN" sz="1400" b="0" dirty="0" err="1"/>
              <a:t>Git</a:t>
            </a:r>
            <a:r>
              <a:rPr lang="en-US" altLang="zh-CN" sz="1400" b="0" dirty="0"/>
              <a:t> </a:t>
            </a:r>
            <a:r>
              <a:rPr lang="zh-CN" altLang="en-US" sz="1400" b="0" dirty="0"/>
              <a:t>中</a:t>
            </a:r>
            <a:r>
              <a:rPr lang="zh-CN" altLang="en-US" sz="1400" b="0" dirty="0" smtClean="0"/>
              <a:t>，</a:t>
            </a:r>
            <a:r>
              <a:rPr lang="en-US" altLang="zh-CN" sz="1400" b="0" dirty="0" smtClean="0"/>
              <a:t>HEAD</a:t>
            </a:r>
            <a:r>
              <a:rPr lang="zh-CN" altLang="en-US" sz="1400" b="0" dirty="0" smtClean="0"/>
              <a:t>是</a:t>
            </a:r>
            <a:r>
              <a:rPr lang="zh-CN" altLang="en-US" sz="1400" b="0" dirty="0"/>
              <a:t>一个指向你正在工作中的本地分支的</a:t>
            </a:r>
            <a:r>
              <a:rPr lang="zh-CN" altLang="en-US" sz="1400" b="0" dirty="0">
                <a:solidFill>
                  <a:srgbClr val="FF0000"/>
                </a:solidFill>
              </a:rPr>
              <a:t>指针</a:t>
            </a:r>
            <a:r>
              <a:rPr lang="zh-CN" altLang="en-US" sz="1400" b="0" dirty="0" smtClean="0"/>
              <a:t>（可将 </a:t>
            </a:r>
            <a:r>
              <a:rPr lang="en-US" altLang="zh-CN" sz="1400" b="0" dirty="0"/>
              <a:t>HEAD </a:t>
            </a:r>
            <a:r>
              <a:rPr lang="zh-CN" altLang="en-US" sz="1400" b="0" dirty="0"/>
              <a:t>想象为当前分支的</a:t>
            </a:r>
            <a:r>
              <a:rPr lang="zh-CN" altLang="en-US" sz="1400" b="0" dirty="0" smtClean="0"/>
              <a:t>别名）</a:t>
            </a:r>
            <a:r>
              <a:rPr lang="zh-CN" altLang="en-US" sz="1400" b="0" dirty="0"/>
              <a:t>。运行 </a:t>
            </a:r>
            <a:r>
              <a:rPr lang="en-US" altLang="zh-CN" sz="1400" b="0" dirty="0" err="1"/>
              <a:t>git</a:t>
            </a:r>
            <a:r>
              <a:rPr lang="en-US" altLang="zh-CN" sz="1400" b="0" dirty="0"/>
              <a:t> branch </a:t>
            </a:r>
            <a:r>
              <a:rPr lang="zh-CN" altLang="en-US" sz="1400" b="0" dirty="0"/>
              <a:t>命令，仅仅是建立了一个新的分支，但不会自动切换到这个分支中去，所以在这个例子中，我们依然还在 </a:t>
            </a:r>
            <a:r>
              <a:rPr lang="en-US" altLang="zh-CN" sz="1400" b="0" dirty="0"/>
              <a:t>master </a:t>
            </a:r>
            <a:r>
              <a:rPr lang="zh-CN" altLang="en-US" sz="1400" b="0" dirty="0"/>
              <a:t>分支里</a:t>
            </a:r>
            <a:r>
              <a:rPr lang="zh-CN" altLang="en-US" sz="1400" b="0" dirty="0" smtClean="0"/>
              <a:t>工作。</a:t>
            </a:r>
            <a:endParaRPr lang="en-US" altLang="zh-CN" sz="1400" b="0" dirty="0"/>
          </a:p>
        </p:txBody>
      </p:sp>
      <p:pic>
        <p:nvPicPr>
          <p:cNvPr id="3075" name="Picture 3" descr="https://git-scm.com/figures/18333fig03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345" y="2353021"/>
            <a:ext cx="423862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774670"/>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现在</a:t>
            </a:r>
            <a:r>
              <a:rPr lang="zh-CN" altLang="en-US" sz="1400" b="0" dirty="0"/>
              <a:t>转换到新建的 </a:t>
            </a:r>
            <a:r>
              <a:rPr lang="en-US" altLang="zh-CN" sz="1400" b="0" dirty="0"/>
              <a:t>testing </a:t>
            </a:r>
            <a:r>
              <a:rPr lang="zh-CN" altLang="en-US" sz="1400" b="0" dirty="0"/>
              <a:t>分支</a:t>
            </a:r>
            <a:r>
              <a:rPr lang="zh-CN" altLang="en-US" sz="1400" b="0" dirty="0" smtClean="0"/>
              <a:t>：</a:t>
            </a:r>
            <a:endParaRPr lang="en-US" altLang="zh-CN" sz="1400" b="0" dirty="0" smtClean="0"/>
          </a:p>
          <a:p>
            <a:pPr marL="0" indent="0">
              <a:lnSpc>
                <a:spcPct val="150000"/>
              </a:lnSpc>
              <a:spcBef>
                <a:spcPts val="0"/>
              </a:spcBef>
              <a:buNone/>
            </a:pPr>
            <a:r>
              <a:rPr lang="en-US" altLang="zh-CN" sz="1400" b="0" dirty="0" err="1"/>
              <a:t>git</a:t>
            </a:r>
            <a:r>
              <a:rPr lang="en-US" altLang="zh-CN" sz="1400" b="0" dirty="0"/>
              <a:t> checkout testing</a:t>
            </a:r>
          </a:p>
        </p:txBody>
      </p:sp>
      <p:pic>
        <p:nvPicPr>
          <p:cNvPr id="4099" name="Picture 3" descr="https://git-scm.com/figures/18333fig03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758" y="1921396"/>
            <a:ext cx="373380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741949"/>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不同流向的分支历史</a:t>
            </a:r>
            <a:endParaRPr lang="en-US" altLang="zh-CN" sz="1400" b="0" dirty="0"/>
          </a:p>
        </p:txBody>
      </p:sp>
      <p:pic>
        <p:nvPicPr>
          <p:cNvPr id="5122" name="Picture 2" descr="https://git-scm.com/figures/18333fig0307-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77" y="1575389"/>
            <a:ext cx="4762500" cy="27336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scm.com/figures/18333fig0308-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2425452"/>
            <a:ext cx="4762500" cy="27336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git-scm.com/figures/18333fig0309-t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8445" y="1575389"/>
            <a:ext cx="4762500" cy="363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48593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fade">
                                      <p:cBhvr>
                                        <p:cTn id="12" dur="500"/>
                                        <p:tgtEl>
                                          <p:spTgt spid="5124"/>
                                        </p:tgtEl>
                                      </p:cBhvr>
                                    </p:animEffect>
                                  </p:childTnLst>
                                </p:cTn>
                              </p:par>
                              <p:par>
                                <p:cTn id="13" presetID="10" presetClass="exit" presetSubtype="0" fill="hold" nodeType="withEffect">
                                  <p:stCondLst>
                                    <p:cond delay="0"/>
                                  </p:stCondLst>
                                  <p:childTnLst>
                                    <p:animEffect transition="out" filter="fade">
                                      <p:cBhvr>
                                        <p:cTn id="14" dur="500"/>
                                        <p:tgtEl>
                                          <p:spTgt spid="5122"/>
                                        </p:tgtEl>
                                      </p:cBhvr>
                                    </p:animEffect>
                                    <p:set>
                                      <p:cBhvr>
                                        <p:cTn id="15" dur="1" fill="hold">
                                          <p:stCondLst>
                                            <p:cond delay="499"/>
                                          </p:stCondLst>
                                        </p:cTn>
                                        <p:tgtEl>
                                          <p:spTgt spid="512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26"/>
                                        </p:tgtEl>
                                        <p:attrNameLst>
                                          <p:attrName>style.visibility</p:attrName>
                                        </p:attrNameLst>
                                      </p:cBhvr>
                                      <p:to>
                                        <p:strVal val="visible"/>
                                      </p:to>
                                    </p:set>
                                    <p:animEffect transition="in" filter="fade">
                                      <p:cBhvr>
                                        <p:cTn id="20" dur="500"/>
                                        <p:tgtEl>
                                          <p:spTgt spid="5126"/>
                                        </p:tgtEl>
                                      </p:cBhvr>
                                    </p:animEffect>
                                  </p:childTnLst>
                                </p:cTn>
                              </p:par>
                              <p:par>
                                <p:cTn id="21" presetID="10" presetClass="exit" presetSubtype="0" fill="hold" nodeType="withEffect">
                                  <p:stCondLst>
                                    <p:cond delay="0"/>
                                  </p:stCondLst>
                                  <p:childTnLst>
                                    <p:animEffect transition="out" filter="fade">
                                      <p:cBhvr>
                                        <p:cTn id="22" dur="500"/>
                                        <p:tgtEl>
                                          <p:spTgt spid="5124"/>
                                        </p:tgtEl>
                                      </p:cBhvr>
                                    </p:animEffect>
                                    <p:set>
                                      <p:cBhvr>
                                        <p:cTn id="23" dur="1" fill="hold">
                                          <p:stCondLst>
                                            <p:cond delay="499"/>
                                          </p:stCondLst>
                                        </p:cTn>
                                        <p:tgtEl>
                                          <p:spTgt spid="5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55576" y="2569468"/>
            <a:ext cx="5814648" cy="2736304"/>
          </a:xfrm>
          <a:prstGeom prst="rect">
            <a:avLst/>
          </a:prstGeom>
        </p:spPr>
      </p:pic>
      <p:sp>
        <p:nvSpPr>
          <p:cNvPr id="14" name="内容占位符 2"/>
          <p:cNvSpPr>
            <a:spLocks noGrp="1"/>
          </p:cNvSpPr>
          <p:nvPr>
            <p:ph idx="1"/>
          </p:nvPr>
        </p:nvSpPr>
        <p:spPr>
          <a:xfrm>
            <a:off x="352203" y="890872"/>
            <a:ext cx="8462177" cy="1606588"/>
          </a:xfrm>
        </p:spPr>
        <p:txBody>
          <a:bodyPr wrap="square">
            <a:spAutoFit/>
          </a:bodyPr>
          <a:lstStyle/>
          <a:p>
            <a:pPr marL="0" indent="0">
              <a:lnSpc>
                <a:spcPct val="150000"/>
              </a:lnSpc>
              <a:spcBef>
                <a:spcPts val="0"/>
              </a:spcBef>
              <a:buNone/>
            </a:pPr>
            <a:r>
              <a:rPr lang="zh-CN" altLang="en-US" sz="1600" dirty="0"/>
              <a:t>假设</a:t>
            </a:r>
            <a:r>
              <a:rPr lang="zh-CN" altLang="en-US" sz="1600" dirty="0" smtClean="0"/>
              <a:t>一个场景，我需要长期维护一个文档，那么将会遇到以下状况：</a:t>
            </a:r>
            <a:endParaRPr lang="en-US" altLang="zh-CN" sz="1600" dirty="0" smtClean="0"/>
          </a:p>
          <a:p>
            <a:pPr marL="342900" indent="-342900">
              <a:lnSpc>
                <a:spcPct val="150000"/>
              </a:lnSpc>
              <a:spcBef>
                <a:spcPts val="0"/>
              </a:spcBef>
              <a:buFont typeface="+mj-lt"/>
              <a:buAutoNum type="arabicPeriod"/>
            </a:pPr>
            <a:r>
              <a:rPr lang="zh-CN" altLang="en-US" sz="1600" dirty="0" smtClean="0"/>
              <a:t>想</a:t>
            </a:r>
            <a:r>
              <a:rPr lang="zh-CN" altLang="en-US" sz="1600" dirty="0"/>
              <a:t>删除一个段落，又怕将来想恢复找不</a:t>
            </a:r>
            <a:r>
              <a:rPr lang="zh-CN" altLang="en-US" sz="1600" dirty="0" smtClean="0"/>
              <a:t>回来？</a:t>
            </a:r>
            <a:r>
              <a:rPr lang="zh-CN" altLang="en-US" sz="1600" dirty="0"/>
              <a:t>有办法，先把当前文件“另存为</a:t>
            </a:r>
            <a:r>
              <a:rPr lang="en-US" altLang="zh-CN" sz="1600" dirty="0"/>
              <a:t>……”</a:t>
            </a:r>
            <a:r>
              <a:rPr lang="zh-CN" altLang="en-US" sz="1600" dirty="0"/>
              <a:t>一个新</a:t>
            </a:r>
            <a:r>
              <a:rPr lang="zh-CN" altLang="en-US" sz="1600" dirty="0" smtClean="0"/>
              <a:t>的文件</a:t>
            </a:r>
            <a:r>
              <a:rPr lang="zh-CN" altLang="en-US" sz="1600" dirty="0"/>
              <a:t>，再接着改，改到一定程度，再“另存为</a:t>
            </a:r>
            <a:r>
              <a:rPr lang="en-US" altLang="zh-CN" sz="1600" dirty="0"/>
              <a:t>……”</a:t>
            </a:r>
            <a:r>
              <a:rPr lang="zh-CN" altLang="en-US" sz="1600" dirty="0"/>
              <a:t>一个新文件，这样一直改下去，</a:t>
            </a:r>
            <a:r>
              <a:rPr lang="zh-CN" altLang="en-US" sz="1600" dirty="0" smtClean="0"/>
              <a:t>最后我的文档变成</a:t>
            </a:r>
            <a:r>
              <a:rPr lang="zh-CN" altLang="en-US" sz="1600" dirty="0"/>
              <a:t>了这样：</a:t>
            </a:r>
            <a:endParaRPr lang="en-US" altLang="zh-CN" sz="1600" dirty="0" smtClean="0"/>
          </a:p>
        </p:txBody>
      </p:sp>
    </p:spTree>
    <p:extLst>
      <p:ext uri="{BB962C8B-B14F-4D97-AF65-F5344CB8AC3E}">
        <p14:creationId xmlns:p14="http://schemas.microsoft.com/office/powerpoint/2010/main" val="3342454028"/>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HEAD</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正常</a:t>
            </a:r>
            <a:r>
              <a:rPr lang="zh-CN" altLang="en-US" sz="1400" b="0" dirty="0"/>
              <a:t>情况</a:t>
            </a:r>
            <a:r>
              <a:rPr lang="zh-CN" altLang="en-US" sz="1400" b="0" dirty="0" smtClean="0"/>
              <a:t>下，</a:t>
            </a:r>
            <a:r>
              <a:rPr lang="en-US" altLang="zh-CN" sz="1400" b="0" dirty="0" smtClean="0"/>
              <a:t>HEAD</a:t>
            </a:r>
            <a:r>
              <a:rPr lang="zh-CN" altLang="en-US" sz="1400" b="0" dirty="0" smtClean="0"/>
              <a:t>应指向一个分支，下图中指向的就是分支</a:t>
            </a:r>
            <a:r>
              <a:rPr lang="en-US" altLang="zh-CN" sz="1400" b="0" dirty="0" smtClean="0">
                <a:solidFill>
                  <a:srgbClr val="FF0000"/>
                </a:solidFill>
              </a:rPr>
              <a:t>dev</a:t>
            </a:r>
            <a:r>
              <a:rPr lang="zh-CN" altLang="en-US" sz="1400" b="0" dirty="0" smtClean="0"/>
              <a:t>。</a:t>
            </a:r>
            <a:endParaRPr lang="en-US" altLang="zh-CN" sz="1400" b="0" dirty="0"/>
          </a:p>
        </p:txBody>
      </p:sp>
      <p:pic>
        <p:nvPicPr>
          <p:cNvPr id="9" name="图片 8"/>
          <p:cNvPicPr>
            <a:picLocks noChangeAspect="1"/>
          </p:cNvPicPr>
          <p:nvPr/>
        </p:nvPicPr>
        <p:blipFill>
          <a:blip r:embed="rId3"/>
          <a:stretch>
            <a:fillRect/>
          </a:stretch>
        </p:blipFill>
        <p:spPr>
          <a:xfrm>
            <a:off x="539552" y="1465554"/>
            <a:ext cx="5047369" cy="1031906"/>
          </a:xfrm>
          <a:prstGeom prst="rect">
            <a:avLst/>
          </a:prstGeom>
        </p:spPr>
      </p:pic>
      <p:pic>
        <p:nvPicPr>
          <p:cNvPr id="3" name="图片 2"/>
          <p:cNvPicPr>
            <a:picLocks noChangeAspect="1"/>
          </p:cNvPicPr>
          <p:nvPr/>
        </p:nvPicPr>
        <p:blipFill>
          <a:blip r:embed="rId4"/>
          <a:stretch>
            <a:fillRect/>
          </a:stretch>
        </p:blipFill>
        <p:spPr>
          <a:xfrm>
            <a:off x="539552" y="2827699"/>
            <a:ext cx="8211238" cy="2262049"/>
          </a:xfrm>
          <a:prstGeom prst="rect">
            <a:avLst/>
          </a:prstGeom>
        </p:spPr>
      </p:pic>
    </p:spTree>
    <p:extLst>
      <p:ext uri="{BB962C8B-B14F-4D97-AF65-F5344CB8AC3E}">
        <p14:creationId xmlns:p14="http://schemas.microsoft.com/office/powerpoint/2010/main" val="142416575"/>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HEAD</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031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smtClean="0"/>
              <a:t>HEAD</a:t>
            </a:r>
            <a:r>
              <a:rPr lang="zh-CN" altLang="en-US" sz="1400" b="0" dirty="0" smtClean="0"/>
              <a:t>也</a:t>
            </a:r>
            <a:r>
              <a:rPr lang="zh-CN" altLang="en-US" sz="1400" b="0" dirty="0"/>
              <a:t>可以指向一个</a:t>
            </a:r>
            <a:r>
              <a:rPr lang="zh-CN" altLang="en-US" sz="1400" b="0" dirty="0" smtClean="0"/>
              <a:t>提交。</a:t>
            </a:r>
            <a:endParaRPr lang="en-US" altLang="zh-CN" sz="1400" b="0" dirty="0"/>
          </a:p>
        </p:txBody>
      </p:sp>
      <p:pic>
        <p:nvPicPr>
          <p:cNvPr id="2" name="图片 1"/>
          <p:cNvPicPr>
            <a:picLocks noChangeAspect="1"/>
          </p:cNvPicPr>
          <p:nvPr/>
        </p:nvPicPr>
        <p:blipFill>
          <a:blip r:embed="rId3"/>
          <a:stretch>
            <a:fillRect/>
          </a:stretch>
        </p:blipFill>
        <p:spPr>
          <a:xfrm>
            <a:off x="539552" y="1235581"/>
            <a:ext cx="7632848" cy="4077823"/>
          </a:xfrm>
          <a:prstGeom prst="rect">
            <a:avLst/>
          </a:prstGeom>
        </p:spPr>
      </p:pic>
    </p:spTree>
    <p:extLst>
      <p:ext uri="{BB962C8B-B14F-4D97-AF65-F5344CB8AC3E}">
        <p14:creationId xmlns:p14="http://schemas.microsoft.com/office/powerpoint/2010/main" val="1061886225"/>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小结</a:t>
            </a:r>
          </a:p>
        </p:txBody>
      </p:sp>
    </p:spTree>
    <p:extLst>
      <p:ext uri="{BB962C8B-B14F-4D97-AF65-F5344CB8AC3E}">
        <p14:creationId xmlns:p14="http://schemas.microsoft.com/office/powerpoint/2010/main" val="1457700518"/>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基础</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常用</a:t>
            </a:r>
            <a:r>
              <a:rPr lang="zh-CN" altLang="en-US" sz="2400" dirty="0" smtClean="0">
                <a:solidFill>
                  <a:schemeClr val="accent1"/>
                </a:solidFill>
                <a:latin typeface="微软雅黑" panose="020B0503020204020204" pitchFamily="34" charset="-122"/>
                <a:ea typeface="微软雅黑" panose="020B0503020204020204" pitchFamily="34" charset="-122"/>
              </a:rPr>
              <a:t>操作</a:t>
            </a:r>
            <a:endParaRPr lang="da-DK" altLang="zh-CN" sz="2400" dirty="0">
              <a:solidFill>
                <a:schemeClr val="accent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43</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541412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约定</a:t>
            </a: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绿色的</a:t>
            </a:r>
            <a:r>
              <a:rPr lang="en-US" altLang="zh-CN" sz="1400" b="0" dirty="0"/>
              <a:t>5</a:t>
            </a:r>
            <a:r>
              <a:rPr lang="zh-CN" altLang="en-US" sz="1400" b="0" dirty="0"/>
              <a:t>位字符表示提交的</a:t>
            </a:r>
            <a:r>
              <a:rPr lang="en-US" altLang="zh-CN" sz="1400" b="0" dirty="0"/>
              <a:t>ID</a:t>
            </a:r>
            <a:r>
              <a:rPr lang="zh-CN" altLang="en-US" sz="1400" b="0" dirty="0"/>
              <a:t>，分别指向父节点。分支用橘色显示，分别指向特定的提交。当前分支由附在其上的</a:t>
            </a:r>
            <a:r>
              <a:rPr lang="en-US" altLang="zh-CN" sz="1400" b="0" dirty="0"/>
              <a:t>HEAD</a:t>
            </a:r>
            <a:r>
              <a:rPr lang="zh-CN" altLang="en-US" sz="1400" b="0" dirty="0"/>
              <a:t>标识。 这张图片里显示最后</a:t>
            </a:r>
            <a:r>
              <a:rPr lang="en-US" altLang="zh-CN" sz="1400" b="0" dirty="0"/>
              <a:t>5</a:t>
            </a:r>
            <a:r>
              <a:rPr lang="zh-CN" altLang="en-US" sz="1400" b="0" dirty="0"/>
              <a:t>次提交，</a:t>
            </a:r>
            <a:r>
              <a:rPr lang="en-US" altLang="zh-CN" sz="1400" b="0" dirty="0"/>
              <a:t>ed489</a:t>
            </a:r>
            <a:r>
              <a:rPr lang="zh-CN" altLang="en-US" sz="1400" b="0" dirty="0"/>
              <a:t>是最新提交。 </a:t>
            </a:r>
            <a:r>
              <a:rPr lang="en-US" altLang="zh-CN" sz="1400" b="0" dirty="0"/>
              <a:t>master</a:t>
            </a:r>
            <a:r>
              <a:rPr lang="zh-CN" altLang="en-US" sz="1400" b="0" dirty="0"/>
              <a:t>分支指向此次提交，另一个</a:t>
            </a:r>
            <a:r>
              <a:rPr lang="en-US" altLang="zh-CN" sz="1400" b="0" dirty="0" err="1"/>
              <a:t>maint</a:t>
            </a:r>
            <a:r>
              <a:rPr lang="zh-CN" altLang="en-US" sz="1400" b="0" dirty="0"/>
              <a:t>分支指向祖父提交节点。</a:t>
            </a:r>
            <a:endParaRPr lang="en-US" altLang="zh-CN" sz="1400" b="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620" y="1849338"/>
            <a:ext cx="7458075" cy="3600450"/>
          </a:xfrm>
          <a:prstGeom prst="rect">
            <a:avLst/>
          </a:prstGeom>
        </p:spPr>
      </p:pic>
    </p:spTree>
    <p:extLst>
      <p:ext uri="{BB962C8B-B14F-4D97-AF65-F5344CB8AC3E}">
        <p14:creationId xmlns:p14="http://schemas.microsoft.com/office/powerpoint/2010/main" val="4074174986"/>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a:solidFill>
                  <a:schemeClr val="accent4"/>
                </a:solidFill>
                <a:latin typeface="微软雅黑" panose="020B0503020204020204" pitchFamily="34" charset="-122"/>
                <a:ea typeface="微软雅黑" panose="020B0503020204020204" pitchFamily="34" charset="-122"/>
              </a:rPr>
              <a:t>d</a:t>
            </a:r>
            <a:r>
              <a:rPr lang="en-US" altLang="zh-CN" sz="2800" dirty="0" smtClean="0">
                <a:solidFill>
                  <a:schemeClr val="accent4"/>
                </a:solidFill>
                <a:latin typeface="微软雅黑" panose="020B0503020204020204" pitchFamily="34" charset="-122"/>
                <a:ea typeface="微软雅黑" panose="020B0503020204020204" pitchFamily="34" charset="-122"/>
              </a:rPr>
              <a:t>iff</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查看</a:t>
            </a:r>
            <a:r>
              <a:rPr lang="zh-CN" altLang="en-US" sz="1400" b="0" dirty="0"/>
              <a:t>两次提交之间的变动。</a:t>
            </a:r>
            <a:endParaRPr lang="en-US" altLang="zh-CN" sz="1400" b="0" dirty="0"/>
          </a:p>
        </p:txBody>
      </p:sp>
      <p:pic>
        <p:nvPicPr>
          <p:cNvPr id="3074" name="Picture 2" descr="http://marklodato.github.io/visual-git-guide/diff.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16793"/>
          <a:stretch/>
        </p:blipFill>
        <p:spPr bwMode="auto">
          <a:xfrm>
            <a:off x="624020" y="1417340"/>
            <a:ext cx="7915275" cy="384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680413"/>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提交时，</a:t>
            </a:r>
            <a:r>
              <a:rPr lang="en-US" altLang="zh-CN" sz="1400" b="0" dirty="0" err="1"/>
              <a:t>git</a:t>
            </a:r>
            <a:r>
              <a:rPr lang="zh-CN" altLang="en-US" sz="1400" b="0" dirty="0"/>
              <a:t>用暂存区域的文件创建一个新的提交，并把此时的节点设为父节点。然后把当前分支指向新的提交节点。下图中，当前分支是</a:t>
            </a:r>
            <a:r>
              <a:rPr lang="en-US" altLang="zh-CN" sz="1400" b="0" dirty="0"/>
              <a:t>master</a:t>
            </a:r>
            <a:r>
              <a:rPr lang="zh-CN" altLang="en-US" sz="1400" b="0" dirty="0"/>
              <a:t>。 在运行命令之前，</a:t>
            </a:r>
            <a:r>
              <a:rPr lang="en-US" altLang="zh-CN" sz="1400" b="0" dirty="0"/>
              <a:t>master</a:t>
            </a:r>
            <a:r>
              <a:rPr lang="zh-CN" altLang="en-US" sz="1400" b="0" dirty="0"/>
              <a:t>指向</a:t>
            </a:r>
            <a:r>
              <a:rPr lang="en-US" altLang="zh-CN" sz="1400" b="0" dirty="0"/>
              <a:t>ed489</a:t>
            </a:r>
            <a:r>
              <a:rPr lang="zh-CN" altLang="en-US" sz="1400" b="0" dirty="0"/>
              <a:t>，提交后，</a:t>
            </a:r>
            <a:r>
              <a:rPr lang="en-US" altLang="zh-CN" sz="1400" b="0" dirty="0"/>
              <a:t>master</a:t>
            </a:r>
            <a:r>
              <a:rPr lang="zh-CN" altLang="en-US" sz="1400" b="0" dirty="0"/>
              <a:t>指向新的节点</a:t>
            </a:r>
            <a:r>
              <a:rPr lang="en-US" altLang="zh-CN" sz="1400" b="0" dirty="0"/>
              <a:t>f0cec</a:t>
            </a:r>
            <a:r>
              <a:rPr lang="zh-CN" altLang="en-US" sz="1400" b="0" dirty="0"/>
              <a:t>并以</a:t>
            </a:r>
            <a:r>
              <a:rPr lang="en-US" altLang="zh-CN" sz="1400" b="0" dirty="0"/>
              <a:t>ed489</a:t>
            </a:r>
            <a:r>
              <a:rPr lang="zh-CN" altLang="en-US" sz="1400" b="0" dirty="0"/>
              <a:t>作为父节点。</a:t>
            </a:r>
            <a:endParaRPr lang="en-US" altLang="zh-CN" sz="1400" b="0" dirty="0"/>
          </a:p>
        </p:txBody>
      </p:sp>
      <p:pic>
        <p:nvPicPr>
          <p:cNvPr id="2050" name="Picture 2" descr="http://marklodato.github.io/visual-git-guide/commit-master.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6235" b="14269"/>
          <a:stretch/>
        </p:blipFill>
        <p:spPr bwMode="auto">
          <a:xfrm>
            <a:off x="624020" y="1777380"/>
            <a:ext cx="7915275"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791476"/>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即便当前分支是某次提交的祖父节点，</a:t>
            </a:r>
            <a:r>
              <a:rPr lang="en-US" altLang="zh-CN" sz="1400" b="0" dirty="0" err="1"/>
              <a:t>git</a:t>
            </a:r>
            <a:r>
              <a:rPr lang="zh-CN" altLang="en-US" sz="1400" b="0" dirty="0"/>
              <a:t>会同样操作。下图中，在</a:t>
            </a:r>
            <a:r>
              <a:rPr lang="en-US" altLang="zh-CN" sz="1400" b="0" dirty="0"/>
              <a:t>master</a:t>
            </a:r>
            <a:r>
              <a:rPr lang="zh-CN" altLang="en-US" sz="1400" b="0" dirty="0"/>
              <a:t>分支的祖父节点</a:t>
            </a:r>
            <a:r>
              <a:rPr lang="en-US" altLang="zh-CN" sz="1400" b="0" dirty="0" err="1"/>
              <a:t>maint</a:t>
            </a:r>
            <a:r>
              <a:rPr lang="zh-CN" altLang="en-US" sz="1400" b="0" dirty="0"/>
              <a:t>分支进行一次提交，生成了</a:t>
            </a:r>
            <a:r>
              <a:rPr lang="en-US" altLang="zh-CN" sz="1400" b="0" dirty="0"/>
              <a:t>1800b</a:t>
            </a:r>
            <a:r>
              <a:rPr lang="zh-CN" altLang="en-US" sz="1400" b="0" dirty="0"/>
              <a:t>。 这样，</a:t>
            </a:r>
            <a:r>
              <a:rPr lang="en-US" altLang="zh-CN" sz="1400" b="0" dirty="0" err="1"/>
              <a:t>maint</a:t>
            </a:r>
            <a:r>
              <a:rPr lang="zh-CN" altLang="en-US" sz="1400" b="0" dirty="0"/>
              <a:t>分支就不再是</a:t>
            </a:r>
            <a:r>
              <a:rPr lang="en-US" altLang="zh-CN" sz="1400" b="0" dirty="0"/>
              <a:t>master</a:t>
            </a:r>
            <a:r>
              <a:rPr lang="zh-CN" altLang="en-US" sz="1400" b="0" dirty="0"/>
              <a:t>分支的祖父节点。</a:t>
            </a:r>
            <a:endParaRPr lang="en-US" altLang="zh-CN" sz="1400" b="0" dirty="0"/>
          </a:p>
        </p:txBody>
      </p:sp>
      <p:pic>
        <p:nvPicPr>
          <p:cNvPr id="4098" name="Picture 2" descr="http://marklodato.github.io/visual-git-guide/commit-maint.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4676" b="14269"/>
          <a:stretch/>
        </p:blipFill>
        <p:spPr bwMode="auto">
          <a:xfrm>
            <a:off x="624020" y="1561356"/>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17703"/>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如果想更改一次提交，使用 </a:t>
            </a:r>
            <a:r>
              <a:rPr lang="en-US" altLang="zh-CN" sz="1400" b="0" dirty="0" err="1"/>
              <a:t>git</a:t>
            </a:r>
            <a:r>
              <a:rPr lang="en-US" altLang="zh-CN" sz="1400" b="0" dirty="0"/>
              <a:t> commit --amend</a:t>
            </a:r>
            <a:r>
              <a:rPr lang="zh-CN" altLang="en-US" sz="1400" b="0" dirty="0"/>
              <a:t>。</a:t>
            </a:r>
            <a:r>
              <a:rPr lang="en-US" altLang="zh-CN" sz="1400" b="0" dirty="0" err="1"/>
              <a:t>git</a:t>
            </a:r>
            <a:r>
              <a:rPr lang="zh-CN" altLang="en-US" sz="1400" b="0" dirty="0"/>
              <a:t>会使用与当前提交相同的父节点进行一次新提交，旧的提交会被取消。</a:t>
            </a:r>
            <a:endParaRPr lang="en-US" altLang="zh-CN" sz="1400" b="0" dirty="0"/>
          </a:p>
        </p:txBody>
      </p:sp>
      <p:pic>
        <p:nvPicPr>
          <p:cNvPr id="5123" name="Picture 3" descr="http://marklodato.github.io/visual-git-guide/commit-amen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8"/>
          <a:stretch/>
        </p:blipFill>
        <p:spPr bwMode="auto">
          <a:xfrm>
            <a:off x="624020" y="1561356"/>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23026"/>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checkout</a:t>
            </a:r>
            <a:r>
              <a:rPr lang="zh-CN" altLang="en-US" sz="1400" b="0" dirty="0"/>
              <a:t>命令用于从历史提交（或者暂存区域）中拷贝文件到工作目录，也可用于切换分支</a:t>
            </a:r>
            <a:r>
              <a:rPr lang="zh-CN" altLang="en-US" sz="1400" b="0" dirty="0" smtClean="0"/>
              <a:t>。</a:t>
            </a:r>
            <a:endParaRPr lang="en-US" altLang="zh-CN" sz="1400" b="0" dirty="0" smtClean="0"/>
          </a:p>
        </p:txBody>
      </p:sp>
      <p:pic>
        <p:nvPicPr>
          <p:cNvPr id="6146" name="Picture 2" descr="http://marklodato.github.io/visual-git-guide/checkout-fil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l="7580" t="3868" r="13273" b="13519"/>
          <a:stretch/>
        </p:blipFill>
        <p:spPr bwMode="auto">
          <a:xfrm>
            <a:off x="1414972" y="1489348"/>
            <a:ext cx="6264696"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843931"/>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5" name="内容占位符 2"/>
          <p:cNvSpPr txBox="1">
            <a:spLocks/>
          </p:cNvSpPr>
          <p:nvPr/>
        </p:nvSpPr>
        <p:spPr bwMode="auto">
          <a:xfrm>
            <a:off x="323528" y="913284"/>
            <a:ext cx="8462177" cy="197591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spcBef>
                <a:spcPts val="0"/>
              </a:spcBef>
              <a:buFont typeface="+mj-lt"/>
              <a:buAutoNum type="arabicPeriod" startAt="2"/>
            </a:pPr>
            <a:r>
              <a:rPr lang="zh-CN" altLang="en-US" sz="1600" b="0" kern="0" dirty="0" smtClean="0"/>
              <a:t>随着文件越存越多，这时我想找回被删除的文字，但是已经记不清删除前保存在哪个文件里了，只好一个一个文件去找。同时我又不敢删除历史文件，怕哪天会用上。</a:t>
            </a:r>
            <a:endParaRPr lang="en-US" altLang="zh-CN" sz="1600" b="0" kern="0" dirty="0"/>
          </a:p>
          <a:p>
            <a:pPr marL="342900" indent="-342900">
              <a:lnSpc>
                <a:spcPct val="150000"/>
              </a:lnSpc>
              <a:spcBef>
                <a:spcPts val="0"/>
              </a:spcBef>
              <a:buFont typeface="+mj-lt"/>
              <a:buAutoNum type="arabicPeriod" startAt="2"/>
            </a:pPr>
            <a:r>
              <a:rPr lang="zh-CN" altLang="en-US" sz="1600" b="0" kern="0" dirty="0" smtClean="0"/>
              <a:t>文档有一部分需要财务同事填写，我把文件拷贝给她之后，继续修改文档。经过一段时间，同事将文档发回给我，这时我就得好好</a:t>
            </a:r>
            <a:r>
              <a:rPr lang="zh-CN" altLang="en-US" sz="1600" b="0" kern="0" dirty="0"/>
              <a:t>想想</a:t>
            </a:r>
            <a:r>
              <a:rPr lang="zh-CN" altLang="en-US" sz="1600" b="0" kern="0" dirty="0" smtClean="0"/>
              <a:t>，这期间我对文档做了哪些改动，要把我的改动和她的部分合并。</a:t>
            </a:r>
            <a:endParaRPr lang="en-US" altLang="zh-CN" sz="1600" b="0" kern="0" dirty="0"/>
          </a:p>
        </p:txBody>
      </p:sp>
    </p:spTree>
    <p:extLst>
      <p:ext uri="{BB962C8B-B14F-4D97-AF65-F5344CB8AC3E}">
        <p14:creationId xmlns:p14="http://schemas.microsoft.com/office/powerpoint/2010/main" val="299763853"/>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当不指定文件名，而是给出一个（本地）分支时，那么</a:t>
            </a:r>
            <a:r>
              <a:rPr lang="en-US" altLang="zh-CN" sz="1400" b="0" dirty="0"/>
              <a:t>HEAD</a:t>
            </a:r>
            <a:r>
              <a:rPr lang="zh-CN" altLang="en-US" sz="1400" b="0" dirty="0"/>
              <a:t>标识会移动到那个分支（也就是说，我们“切换”到那个分支了），然后暂存区域和工作目录中的内容会和</a:t>
            </a:r>
            <a:r>
              <a:rPr lang="en-US" altLang="zh-CN" sz="1400" b="0" dirty="0"/>
              <a:t>HEAD</a:t>
            </a:r>
            <a:r>
              <a:rPr lang="zh-CN" altLang="en-US" sz="1400" b="0" dirty="0"/>
              <a:t>对应的提交节点一致。</a:t>
            </a:r>
            <a:endParaRPr lang="en-US" altLang="zh-CN" sz="1400" b="0" dirty="0" smtClean="0"/>
          </a:p>
        </p:txBody>
      </p:sp>
      <p:pic>
        <p:nvPicPr>
          <p:cNvPr id="7170" name="Picture 2" descr="http://marklodato.github.io/visual-git-guide/checkout-branch.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3336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463566"/>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如果既没有指定文件名，也没有指定分支名，而是一个标签、远程分支、</a:t>
            </a:r>
            <a:r>
              <a:rPr lang="en-US" altLang="zh-CN" sz="1400" b="0" dirty="0"/>
              <a:t>SHA-1</a:t>
            </a:r>
            <a:r>
              <a:rPr lang="zh-CN" altLang="en-US" sz="1400" b="0" dirty="0"/>
              <a:t>值或者是像</a:t>
            </a:r>
            <a:r>
              <a:rPr lang="en-US" altLang="zh-CN" sz="1400" b="0" dirty="0"/>
              <a:t>master~3</a:t>
            </a:r>
            <a:r>
              <a:rPr lang="zh-CN" altLang="en-US" sz="1400" b="0" dirty="0"/>
              <a:t>类似的东西，就得到一个匿名分支，称作</a:t>
            </a:r>
            <a:r>
              <a:rPr lang="en-US" altLang="zh-CN" sz="1400" b="0" dirty="0"/>
              <a:t>detached HEAD</a:t>
            </a:r>
            <a:r>
              <a:rPr lang="zh-CN" altLang="en-US" sz="1400" b="0" dirty="0"/>
              <a:t>（被分离的</a:t>
            </a:r>
            <a:r>
              <a:rPr lang="en-US" altLang="zh-CN" sz="1400" b="0" dirty="0"/>
              <a:t>HEAD</a:t>
            </a:r>
            <a:r>
              <a:rPr lang="zh-CN" altLang="en-US" sz="1400" b="0" dirty="0"/>
              <a:t>标识）。这样可以很方便地在历史版本之间互相切换。</a:t>
            </a:r>
            <a:endParaRPr lang="en-US" altLang="zh-CN" sz="1400" b="0" dirty="0" smtClean="0"/>
          </a:p>
        </p:txBody>
      </p:sp>
      <p:pic>
        <p:nvPicPr>
          <p:cNvPr id="8194" name="Picture 2" descr="http://marklodato.github.io/visual-git-guide/checkout-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4637" b="12750"/>
          <a:stretch/>
        </p:blipFill>
        <p:spPr bwMode="auto">
          <a:xfrm>
            <a:off x="624020" y="1777380"/>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985304"/>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当提交操作涉及到“分离的</a:t>
            </a:r>
            <a:r>
              <a:rPr lang="en-US" altLang="zh-CN" sz="1400" b="0" dirty="0"/>
              <a:t>HEAD”</a:t>
            </a:r>
            <a:r>
              <a:rPr lang="zh-CN" altLang="en-US" sz="1400" b="0" dirty="0"/>
              <a:t>时，其行为会略有</a:t>
            </a:r>
            <a:r>
              <a:rPr lang="zh-CN" altLang="en-US" sz="1400" b="0" dirty="0" smtClean="0"/>
              <a:t>不同。</a:t>
            </a:r>
            <a:endParaRPr lang="en-US" altLang="zh-CN" sz="1400" b="0" dirty="0" smtClean="0"/>
          </a:p>
          <a:p>
            <a:pPr marL="0" indent="0">
              <a:lnSpc>
                <a:spcPct val="150000"/>
              </a:lnSpc>
              <a:spcBef>
                <a:spcPts val="0"/>
              </a:spcBef>
              <a:buNone/>
            </a:pPr>
            <a:r>
              <a:rPr lang="zh-CN" altLang="en-US" sz="1400" b="0" dirty="0"/>
              <a:t>当</a:t>
            </a:r>
            <a:r>
              <a:rPr lang="en-US" altLang="zh-CN" sz="1400" b="0" dirty="0"/>
              <a:t>HEAD</a:t>
            </a:r>
            <a:r>
              <a:rPr lang="zh-CN" altLang="en-US" sz="1400" b="0" dirty="0"/>
              <a:t>处于分离状态（不依附于任一分支）时，提交操作可以正常进行，但是不会更新任何已命名的分支。</a:t>
            </a:r>
            <a:r>
              <a:rPr lang="en-US" altLang="zh-CN" sz="1400" b="0" dirty="0" smtClean="0"/>
              <a:t>(</a:t>
            </a:r>
            <a:r>
              <a:rPr lang="zh-CN" altLang="en-US" sz="1400" b="0" dirty="0" smtClean="0"/>
              <a:t>可以</a:t>
            </a:r>
            <a:r>
              <a:rPr lang="zh-CN" altLang="en-US" sz="1400" b="0" dirty="0"/>
              <a:t>认为这是在更新一个匿名分支。</a:t>
            </a:r>
            <a:r>
              <a:rPr lang="en-US" altLang="zh-CN" sz="1400" b="0" dirty="0"/>
              <a:t>)</a:t>
            </a:r>
            <a:endParaRPr lang="en-US" altLang="zh-CN" sz="1400" b="0" dirty="0" smtClean="0"/>
          </a:p>
        </p:txBody>
      </p:sp>
      <p:pic>
        <p:nvPicPr>
          <p:cNvPr id="9218" name="Picture 2" descr="http://marklodato.github.io/visual-git-guide/commit-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05372"/>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45105"/>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一旦此后你切换到别的分支，比如说</a:t>
            </a:r>
            <a:r>
              <a:rPr lang="en-US" altLang="zh-CN" sz="1400" b="0" dirty="0"/>
              <a:t>master</a:t>
            </a:r>
            <a:r>
              <a:rPr lang="zh-CN" altLang="en-US" sz="1400" b="0" dirty="0"/>
              <a:t>，那么这个提交节点（可能）再也不会被引用到，然后就会被丢弃掉了。注意这个命令之后就不会有东西引用</a:t>
            </a:r>
            <a:r>
              <a:rPr lang="en-US" altLang="zh-CN" sz="1400" b="0" dirty="0"/>
              <a:t>2eecb</a:t>
            </a:r>
            <a:r>
              <a:rPr lang="zh-CN" altLang="en-US" sz="1400" b="0" dirty="0"/>
              <a:t>。</a:t>
            </a:r>
            <a:endParaRPr lang="en-US" altLang="zh-CN" sz="1400" b="0" dirty="0" smtClean="0"/>
          </a:p>
        </p:txBody>
      </p:sp>
      <p:pic>
        <p:nvPicPr>
          <p:cNvPr id="10242" name="Picture 2" descr="http://marklodato.github.io/visual-git-guide/checkout-after-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2477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134627"/>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但是，如果你想保存这个状态，可以用命令</a:t>
            </a:r>
            <a:r>
              <a:rPr lang="en-US" altLang="zh-CN" sz="1400" b="0" dirty="0" err="1"/>
              <a:t>git</a:t>
            </a:r>
            <a:r>
              <a:rPr lang="en-US" altLang="zh-CN" sz="1400" b="0" dirty="0"/>
              <a:t> checkout -b name</a:t>
            </a:r>
            <a:r>
              <a:rPr lang="zh-CN" altLang="en-US" sz="1400" b="0" dirty="0"/>
              <a:t>来创建一个新的分支。</a:t>
            </a:r>
            <a:endParaRPr lang="en-US" altLang="zh-CN" sz="1400" b="0" dirty="0" smtClean="0"/>
          </a:p>
        </p:txBody>
      </p:sp>
      <p:pic>
        <p:nvPicPr>
          <p:cNvPr id="11266" name="Picture 2" descr="http://marklodato.github.io/visual-git-guide/checkout-b-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489348"/>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276531"/>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reset</a:t>
            </a:r>
            <a:r>
              <a:rPr lang="zh-CN" altLang="en-US" sz="1400" b="0" dirty="0"/>
              <a:t>命令把当前分支指向另一个位置，并且有选择的变动工作目录和索引。也用来在从历史仓库中复制文件到索引，而不动工作目录</a:t>
            </a:r>
            <a:r>
              <a:rPr lang="zh-CN" altLang="en-US" sz="1400" b="0" dirty="0" smtClean="0"/>
              <a:t>。</a:t>
            </a:r>
            <a:endParaRPr lang="en-US" altLang="zh-CN" sz="1400" b="0" dirty="0" smtClean="0"/>
          </a:p>
          <a:p>
            <a:pPr marL="0" indent="0">
              <a:lnSpc>
                <a:spcPct val="150000"/>
              </a:lnSpc>
              <a:spcBef>
                <a:spcPts val="0"/>
              </a:spcBef>
              <a:buNone/>
            </a:pPr>
            <a:r>
              <a:rPr lang="zh-CN" altLang="en-US" sz="1400" b="0" dirty="0"/>
              <a:t>如果不给</a:t>
            </a:r>
            <a:r>
              <a:rPr lang="zh-CN" altLang="en-US" sz="1400" b="0" dirty="0">
                <a:solidFill>
                  <a:srgbClr val="FF0000"/>
                </a:solidFill>
              </a:rPr>
              <a:t>选项</a:t>
            </a:r>
            <a:r>
              <a:rPr lang="zh-CN" altLang="en-US" sz="1400" b="0" dirty="0"/>
              <a:t>，那么当前分支指向到那个提交。</a:t>
            </a:r>
            <a:endParaRPr lang="en-US" altLang="zh-CN" sz="1400" b="0" dirty="0" smtClean="0"/>
          </a:p>
        </p:txBody>
      </p:sp>
      <p:pic>
        <p:nvPicPr>
          <p:cNvPr id="12290" name="Picture 2" descr="http://marklodato.github.io/visual-git-guide/reset-commit.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05372"/>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958292"/>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如果给了</a:t>
            </a:r>
            <a:r>
              <a:rPr lang="zh-CN" altLang="en-US" sz="1400" b="0" dirty="0" smtClean="0"/>
              <a:t>文件名，那么索引会被</a:t>
            </a:r>
            <a:r>
              <a:rPr lang="zh-CN" altLang="en-US" sz="1400" b="0" dirty="0"/>
              <a:t>更新。</a:t>
            </a:r>
            <a:endParaRPr lang="en-US" altLang="zh-CN" sz="1400" b="0" dirty="0" smtClean="0"/>
          </a:p>
        </p:txBody>
      </p:sp>
      <p:pic>
        <p:nvPicPr>
          <p:cNvPr id="13315" name="Picture 3" descr="http://marklodato.github.io/visual-git-guide/reset-fil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6" b="13519"/>
          <a:stretch/>
        </p:blipFill>
        <p:spPr bwMode="auto">
          <a:xfrm>
            <a:off x="624020" y="1489348"/>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777585"/>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5542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a:t>s</a:t>
            </a:r>
            <a:r>
              <a:rPr lang="en-US" altLang="zh-CN" sz="2000" kern="0" dirty="0" smtClean="0"/>
              <a:t>oft</a:t>
            </a:r>
          </a:p>
          <a:p>
            <a:pPr marL="0" indent="0">
              <a:lnSpc>
                <a:spcPct val="150000"/>
              </a:lnSpc>
              <a:buNone/>
            </a:pPr>
            <a:r>
              <a:rPr lang="en-US" altLang="zh-CN" sz="1400" b="0" kern="0" dirty="0"/>
              <a:t>--soft</a:t>
            </a:r>
            <a:r>
              <a:rPr lang="zh-CN" altLang="en-US" sz="1400" b="0" kern="0" dirty="0"/>
              <a:t>参数告诉</a:t>
            </a:r>
            <a:r>
              <a:rPr lang="en-US" altLang="zh-CN" sz="1400" b="0" kern="0" dirty="0" err="1"/>
              <a:t>Git</a:t>
            </a:r>
            <a:r>
              <a:rPr lang="zh-CN" altLang="en-US" sz="1400" b="0" kern="0" dirty="0"/>
              <a:t>重置</a:t>
            </a:r>
            <a:r>
              <a:rPr lang="en-US" altLang="zh-CN" sz="1400" b="0" kern="0" dirty="0"/>
              <a:t>HEAD</a:t>
            </a:r>
            <a:r>
              <a:rPr lang="zh-CN" altLang="en-US" sz="1400" b="0" kern="0" dirty="0"/>
              <a:t>到另外一个</a:t>
            </a:r>
            <a:r>
              <a:rPr lang="en-US" altLang="zh-CN" sz="1400" b="0" kern="0" dirty="0"/>
              <a:t>commit</a:t>
            </a:r>
            <a:r>
              <a:rPr lang="zh-CN" altLang="en-US" sz="1400" b="0" kern="0" dirty="0"/>
              <a:t>，但也到此为止。如果你指定</a:t>
            </a:r>
            <a:r>
              <a:rPr lang="en-US" altLang="zh-CN" sz="1400" b="0" kern="0" dirty="0"/>
              <a:t>--soft</a:t>
            </a:r>
            <a:r>
              <a:rPr lang="zh-CN" altLang="en-US" sz="1400" b="0" kern="0" dirty="0"/>
              <a:t>参数，</a:t>
            </a:r>
            <a:r>
              <a:rPr lang="en-US" altLang="zh-CN" sz="1400" b="0" kern="0" dirty="0" err="1"/>
              <a:t>Git</a:t>
            </a:r>
            <a:r>
              <a:rPr lang="zh-CN" altLang="en-US" sz="1400" b="0" kern="0" dirty="0"/>
              <a:t>将停止在那里而什么也不会根本变化。这意味着</a:t>
            </a:r>
            <a:r>
              <a:rPr lang="en-US" altLang="zh-CN" sz="1400" b="0" kern="0" dirty="0" err="1"/>
              <a:t>index,working</a:t>
            </a:r>
            <a:r>
              <a:rPr lang="en-US" altLang="zh-CN" sz="1400" b="0" kern="0" dirty="0"/>
              <a:t> copy</a:t>
            </a:r>
            <a:r>
              <a:rPr lang="zh-CN" altLang="en-US" sz="1400" b="0" kern="0" dirty="0"/>
              <a:t>都不会做任何变化，所有的在</a:t>
            </a:r>
            <a:r>
              <a:rPr lang="en-US" altLang="zh-CN" sz="1400" b="0" kern="0" dirty="0"/>
              <a:t>original HEAD</a:t>
            </a:r>
            <a:r>
              <a:rPr lang="zh-CN" altLang="en-US" sz="1400" b="0" kern="0" dirty="0"/>
              <a:t>和你重置到的那个</a:t>
            </a:r>
            <a:r>
              <a:rPr lang="en-US" altLang="zh-CN" sz="1400" b="0" kern="0" dirty="0"/>
              <a:t>commit</a:t>
            </a:r>
            <a:r>
              <a:rPr lang="zh-CN" altLang="en-US" sz="1400" b="0" kern="0" dirty="0"/>
              <a:t>之间的所有变更集都放在</a:t>
            </a:r>
            <a:r>
              <a:rPr lang="en-US" altLang="zh-CN" sz="1400" b="0" kern="0" dirty="0"/>
              <a:t>stage(index)</a:t>
            </a:r>
            <a:r>
              <a:rPr lang="zh-CN" altLang="en-US" sz="1400" b="0" kern="0" dirty="0"/>
              <a:t>区域中。</a:t>
            </a:r>
            <a:endParaRPr lang="en-US" altLang="zh-CN" sz="1400" b="0" kern="0" dirty="0" smtClean="0"/>
          </a:p>
        </p:txBody>
      </p:sp>
      <p:pic>
        <p:nvPicPr>
          <p:cNvPr id="14338" name="Picture 2" descr="https://images0.cnblogs.com/blog2015/737565/201505/1822373388546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17" y="3070434"/>
            <a:ext cx="8304681"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411226"/>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5542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a:t>h</a:t>
            </a:r>
            <a:r>
              <a:rPr lang="en-US" altLang="zh-CN" sz="2000" kern="0" dirty="0" smtClean="0"/>
              <a:t>ard</a:t>
            </a:r>
          </a:p>
          <a:p>
            <a:pPr marL="0" indent="0">
              <a:lnSpc>
                <a:spcPct val="150000"/>
              </a:lnSpc>
              <a:buNone/>
            </a:pPr>
            <a:r>
              <a:rPr lang="en-US" altLang="zh-CN" sz="1400" b="0" dirty="0"/>
              <a:t>--hard</a:t>
            </a:r>
            <a:r>
              <a:rPr lang="zh-CN" altLang="en-US" sz="1400" b="0" dirty="0"/>
              <a:t>参数将会</a:t>
            </a:r>
            <a:r>
              <a:rPr lang="en-US" altLang="zh-CN" sz="1400" b="0" dirty="0"/>
              <a:t>blow out everything.</a:t>
            </a:r>
            <a:r>
              <a:rPr lang="zh-CN" altLang="en-US" sz="1400" b="0" dirty="0"/>
              <a:t>它将重置</a:t>
            </a:r>
            <a:r>
              <a:rPr lang="en-US" altLang="zh-CN" sz="1400" b="0" dirty="0"/>
              <a:t>HEAD</a:t>
            </a:r>
            <a:r>
              <a:rPr lang="zh-CN" altLang="en-US" sz="1400" b="0" dirty="0"/>
              <a:t>返回到另外一个</a:t>
            </a:r>
            <a:r>
              <a:rPr lang="en-US" altLang="zh-CN" sz="1400" b="0" dirty="0"/>
              <a:t>commit(</a:t>
            </a:r>
            <a:r>
              <a:rPr lang="zh-CN" altLang="en-US" sz="1400" b="0" dirty="0"/>
              <a:t>取决于</a:t>
            </a:r>
            <a:r>
              <a:rPr lang="en-US" altLang="zh-CN" sz="1400" b="0" dirty="0"/>
              <a:t>~12</a:t>
            </a:r>
            <a:r>
              <a:rPr lang="zh-CN" altLang="en-US" sz="1400" b="0" dirty="0"/>
              <a:t>的参数），重置</a:t>
            </a:r>
            <a:r>
              <a:rPr lang="en-US" altLang="zh-CN" sz="1400" b="0" dirty="0"/>
              <a:t>index</a:t>
            </a:r>
            <a:r>
              <a:rPr lang="zh-CN" altLang="en-US" sz="1400" b="0" dirty="0"/>
              <a:t>以便反映</a:t>
            </a:r>
            <a:r>
              <a:rPr lang="en-US" altLang="zh-CN" sz="1400" b="0" dirty="0"/>
              <a:t>HEAD</a:t>
            </a:r>
            <a:r>
              <a:rPr lang="zh-CN" altLang="en-US" sz="1400" b="0" dirty="0"/>
              <a:t>的变化，并且重置</a:t>
            </a:r>
            <a:r>
              <a:rPr lang="en-US" altLang="zh-CN" sz="1400" b="0" dirty="0"/>
              <a:t>working copy</a:t>
            </a:r>
            <a:r>
              <a:rPr lang="zh-CN" altLang="en-US" sz="1400" b="0" dirty="0"/>
              <a:t>也使得其完全匹配起来。这是一个比较危险的动作，具有破坏性，数据因此可能会丢失！</a:t>
            </a:r>
            <a:endParaRPr lang="en-US" altLang="zh-CN" sz="1400" b="0" kern="0" dirty="0" smtClean="0"/>
          </a:p>
        </p:txBody>
      </p:sp>
      <p:pic>
        <p:nvPicPr>
          <p:cNvPr id="16388" name="Picture 4" descr="https://images0.cnblogs.com/blog2015/737565/201505/1822383051016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15" y="3070434"/>
            <a:ext cx="8286404"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066786"/>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23110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smtClean="0"/>
              <a:t>mixed</a:t>
            </a:r>
          </a:p>
          <a:p>
            <a:pPr marL="0" indent="0">
              <a:lnSpc>
                <a:spcPct val="150000"/>
              </a:lnSpc>
              <a:buNone/>
            </a:pPr>
            <a:r>
              <a:rPr lang="en-US" altLang="zh-CN" sz="1400" b="0" dirty="0"/>
              <a:t>--mixed</a:t>
            </a:r>
            <a:r>
              <a:rPr lang="zh-CN" altLang="en-US" sz="1400" b="0" dirty="0"/>
              <a:t>是</a:t>
            </a:r>
            <a:r>
              <a:rPr lang="en-US" altLang="zh-CN" sz="1400" b="0" dirty="0"/>
              <a:t>reset</a:t>
            </a:r>
            <a:r>
              <a:rPr lang="zh-CN" altLang="en-US" sz="1400" b="0" dirty="0"/>
              <a:t>的默认参数，也就是当你不指定任何参数时的参数。它将重置</a:t>
            </a:r>
            <a:r>
              <a:rPr lang="en-US" altLang="zh-CN" sz="1400" b="0" dirty="0"/>
              <a:t>HEAD</a:t>
            </a:r>
            <a:r>
              <a:rPr lang="zh-CN" altLang="en-US" sz="1400" b="0" dirty="0"/>
              <a:t>到另外一个</a:t>
            </a:r>
            <a:r>
              <a:rPr lang="en-US" altLang="zh-CN" sz="1400" b="0" dirty="0"/>
              <a:t>commit,</a:t>
            </a:r>
            <a:r>
              <a:rPr lang="zh-CN" altLang="en-US" sz="1400" b="0" dirty="0"/>
              <a:t>并且重置</a:t>
            </a:r>
            <a:r>
              <a:rPr lang="en-US" altLang="zh-CN" sz="1400" b="0" dirty="0"/>
              <a:t>index</a:t>
            </a:r>
            <a:r>
              <a:rPr lang="zh-CN" altLang="en-US" sz="1400" b="0" dirty="0"/>
              <a:t>以便和</a:t>
            </a:r>
            <a:r>
              <a:rPr lang="en-US" altLang="zh-CN" sz="1400" b="0" dirty="0"/>
              <a:t>HEAD</a:t>
            </a:r>
            <a:r>
              <a:rPr lang="zh-CN" altLang="en-US" sz="1400" b="0" dirty="0"/>
              <a:t>相匹配，但是也到此为止。</a:t>
            </a:r>
            <a:r>
              <a:rPr lang="en-US" altLang="zh-CN" sz="1400" b="0" dirty="0"/>
              <a:t>working copy</a:t>
            </a:r>
            <a:r>
              <a:rPr lang="zh-CN" altLang="en-US" sz="1400" b="0" dirty="0"/>
              <a:t>不会被更改。</a:t>
            </a:r>
            <a:endParaRPr lang="en-US" altLang="zh-CN" sz="1400" b="0" kern="0" dirty="0" smtClean="0"/>
          </a:p>
        </p:txBody>
      </p:sp>
      <p:pic>
        <p:nvPicPr>
          <p:cNvPr id="15362" name="Picture 2" descr="https://images0.cnblogs.com/blog2015/737565/201505/1822382026093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16" y="3070434"/>
            <a:ext cx="8304681"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94043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913284"/>
            <a:ext cx="8234363" cy="1557343"/>
          </a:xfrm>
        </p:spPr>
        <p:txBody>
          <a:bodyPr>
            <a:spAutoFit/>
          </a:bodyPr>
          <a:lstStyle/>
          <a:p>
            <a:pPr marL="0" indent="0">
              <a:lnSpc>
                <a:spcPct val="150000"/>
              </a:lnSpc>
              <a:spcBef>
                <a:spcPts val="0"/>
              </a:spcBef>
              <a:buNone/>
            </a:pPr>
            <a:r>
              <a:rPr lang="zh-CN" altLang="en-US" sz="1600" dirty="0" smtClean="0"/>
              <a:t>如果有这样的一个软件，它能够：</a:t>
            </a:r>
            <a:endParaRPr lang="en-US" altLang="zh-CN" sz="1600" dirty="0" smtClean="0"/>
          </a:p>
          <a:p>
            <a:pPr marL="342900" indent="-342900">
              <a:lnSpc>
                <a:spcPct val="150000"/>
              </a:lnSpc>
              <a:spcBef>
                <a:spcPts val="0"/>
              </a:spcBef>
              <a:buFont typeface="+mj-lt"/>
              <a:buAutoNum type="arabicPeriod"/>
            </a:pPr>
            <a:r>
              <a:rPr lang="zh-CN" altLang="en-US" sz="1600" dirty="0"/>
              <a:t>管理</a:t>
            </a:r>
            <a:r>
              <a:rPr lang="zh-CN" altLang="en-US" sz="1600" dirty="0" smtClean="0"/>
              <a:t>文件，自动记录每次文件的改动；</a:t>
            </a:r>
            <a:endParaRPr lang="en-US" altLang="zh-CN" sz="1600" dirty="0" smtClean="0"/>
          </a:p>
          <a:p>
            <a:pPr marL="342900" indent="-342900">
              <a:lnSpc>
                <a:spcPct val="150000"/>
              </a:lnSpc>
              <a:spcBef>
                <a:spcPts val="0"/>
              </a:spcBef>
              <a:buFont typeface="+mj-lt"/>
              <a:buAutoNum type="arabicPeriod"/>
            </a:pPr>
            <a:r>
              <a:rPr lang="zh-CN" altLang="en-US" sz="1600" dirty="0" smtClean="0"/>
              <a:t>保存文件的所有修订版本，且能回溯到之前某个时间点的状态；</a:t>
            </a:r>
            <a:endParaRPr lang="en-US" altLang="zh-CN" sz="1600" dirty="0" smtClean="0"/>
          </a:p>
          <a:p>
            <a:pPr marL="342900" indent="-342900">
              <a:lnSpc>
                <a:spcPct val="150000"/>
              </a:lnSpc>
              <a:spcBef>
                <a:spcPts val="0"/>
              </a:spcBef>
              <a:buFont typeface="+mj-lt"/>
              <a:buAutoNum type="arabicPeriod"/>
            </a:pPr>
            <a:r>
              <a:rPr lang="zh-CN" altLang="en-US" sz="1600" dirty="0" smtClean="0"/>
              <a:t>支持多用户协助编辑；</a:t>
            </a:r>
            <a:endParaRPr lang="en-US" altLang="zh-CN" sz="1600" dirty="0" smtClean="0"/>
          </a:p>
        </p:txBody>
      </p:sp>
      <p:sp>
        <p:nvSpPr>
          <p:cNvPr id="2" name="矩形 1"/>
          <p:cNvSpPr/>
          <p:nvPr/>
        </p:nvSpPr>
        <p:spPr>
          <a:xfrm>
            <a:off x="577193" y="4729708"/>
            <a:ext cx="5128327" cy="523220"/>
          </a:xfrm>
          <a:prstGeom prst="rect">
            <a:avLst/>
          </a:prstGeom>
          <a:noFill/>
        </p:spPr>
        <p:txBody>
          <a:bodyPr wrap="none" lIns="91440" tIns="45720" rIns="91440" bIns="45720">
            <a:spAutoFit/>
          </a:bodyPr>
          <a:lstStyle/>
          <a:p>
            <a:pPr algn="ctr"/>
            <a:r>
              <a:rPr lang="en-US" altLang="zh-CN" sz="2800" b="0" cap="none" spc="0" dirty="0" smtClean="0">
                <a:ln w="0"/>
                <a:solidFill>
                  <a:schemeClr val="accent1"/>
                </a:solidFill>
                <a:effectLst>
                  <a:outerShdw blurRad="38100" dist="25400" dir="5400000" algn="ctr" rotWithShape="0">
                    <a:srgbClr val="6E747A">
                      <a:alpha val="43000"/>
                    </a:srgbClr>
                  </a:outerShdw>
                </a:effectLst>
              </a:rPr>
              <a:t>VSS</a:t>
            </a:r>
            <a:r>
              <a:rPr lang="zh-CN" altLang="en-US" sz="2800" b="0" cap="none" spc="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CVS</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SVN</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GIT</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a:ln w="0"/>
                <a:solidFill>
                  <a:schemeClr val="accent1"/>
                </a:solidFill>
                <a:effectLst>
                  <a:outerShdw blurRad="38100" dist="25400" dir="5400000" algn="ctr" rotWithShape="0">
                    <a:srgbClr val="6E747A">
                      <a:alpha val="43000"/>
                    </a:srgbClr>
                  </a:outerShdw>
                </a:effectLst>
              </a:rPr>
              <a:t>……</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3"/>
          <a:stretch>
            <a:fillRect/>
          </a:stretch>
        </p:blipFill>
        <p:spPr>
          <a:xfrm>
            <a:off x="551257" y="2829129"/>
            <a:ext cx="7019048" cy="1828571"/>
          </a:xfrm>
          <a:prstGeom prst="rect">
            <a:avLst/>
          </a:prstGeom>
        </p:spPr>
      </p:pic>
    </p:spTree>
    <p:extLst>
      <p:ext uri="{BB962C8B-B14F-4D97-AF65-F5344CB8AC3E}">
        <p14:creationId xmlns:p14="http://schemas.microsoft.com/office/powerpoint/2010/main" val="1480356987"/>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merge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merge </a:t>
            </a:r>
            <a:r>
              <a:rPr lang="zh-CN" altLang="en-US" sz="1400" b="0" dirty="0"/>
              <a:t>命令把不同分支合并起来。合并前，索引必须和当前提交相同。如果另一个分支是当前提交的祖父节点，那么合并命令将什么也不做。 另一种情况是如果当前提交是另一个分支的祖父节点，就导致</a:t>
            </a:r>
            <a:r>
              <a:rPr lang="en-US" altLang="zh-CN" sz="1400" b="0" dirty="0"/>
              <a:t>fast-forward</a:t>
            </a:r>
            <a:r>
              <a:rPr lang="zh-CN" altLang="en-US" sz="1400" b="0" dirty="0"/>
              <a:t>合并。指向只是简单的移动，并生成一个新的提交。</a:t>
            </a:r>
            <a:endParaRPr lang="en-US" altLang="zh-CN" sz="1400" b="0" dirty="0" smtClean="0"/>
          </a:p>
        </p:txBody>
      </p:sp>
      <p:pic>
        <p:nvPicPr>
          <p:cNvPr id="17410" name="Picture 2" descr="http://marklodato.github.io/visual-git-guide/merge-ff.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9" b="15077"/>
          <a:stretch/>
        </p:blipFill>
        <p:spPr bwMode="auto">
          <a:xfrm>
            <a:off x="624020" y="1777380"/>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394737"/>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merge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否则就是一次真正的合并。默认把当前提交</a:t>
            </a:r>
            <a:r>
              <a:rPr lang="en-US" altLang="zh-CN" sz="1400" b="0" dirty="0"/>
              <a:t>(ed489 </a:t>
            </a:r>
            <a:r>
              <a:rPr lang="zh-CN" altLang="en-US" sz="1400" b="0" dirty="0"/>
              <a:t>如下所示</a:t>
            </a:r>
            <a:r>
              <a:rPr lang="en-US" altLang="zh-CN" sz="1400" b="0" dirty="0"/>
              <a:t>)</a:t>
            </a:r>
            <a:r>
              <a:rPr lang="zh-CN" altLang="en-US" sz="1400" b="0" dirty="0"/>
              <a:t>和另一个提交</a:t>
            </a:r>
            <a:r>
              <a:rPr lang="en-US" altLang="zh-CN" sz="1400" b="0" dirty="0"/>
              <a:t>(33104)</a:t>
            </a:r>
            <a:r>
              <a:rPr lang="zh-CN" altLang="en-US" sz="1400" b="0" dirty="0"/>
              <a:t>以及他们的共同祖父节点</a:t>
            </a:r>
            <a:r>
              <a:rPr lang="en-US" altLang="zh-CN" sz="1400" b="0" dirty="0"/>
              <a:t>(b325c)</a:t>
            </a:r>
            <a:r>
              <a:rPr lang="zh-CN" altLang="en-US" sz="1400" b="0" dirty="0"/>
              <a:t>进行一次三方合并。结果是先保存当前目录和索引，然后和父节点</a:t>
            </a:r>
            <a:r>
              <a:rPr lang="en-US" altLang="zh-CN" sz="1400" b="0" dirty="0"/>
              <a:t>33104</a:t>
            </a:r>
            <a:r>
              <a:rPr lang="zh-CN" altLang="en-US" sz="1400" b="0" dirty="0"/>
              <a:t>一起做一次新提交。</a:t>
            </a:r>
            <a:endParaRPr lang="en-US" altLang="zh-CN" sz="1400" b="0" dirty="0" smtClean="0"/>
          </a:p>
        </p:txBody>
      </p:sp>
      <p:pic>
        <p:nvPicPr>
          <p:cNvPr id="18434" name="Picture 2" descr="http://marklodato.github.io/visual-git-guide/merge.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7" b="8842"/>
          <a:stretch/>
        </p:blipFill>
        <p:spPr bwMode="auto">
          <a:xfrm>
            <a:off x="624020" y="1561356"/>
            <a:ext cx="7915275"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94183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cherry-pick</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cherry-pick</a:t>
            </a:r>
            <a:r>
              <a:rPr lang="zh-CN" altLang="en-US" sz="1400" b="0" dirty="0"/>
              <a:t>命令</a:t>
            </a:r>
            <a:r>
              <a:rPr lang="en-US" altLang="zh-CN" sz="1400" b="0" dirty="0"/>
              <a:t>"</a:t>
            </a:r>
            <a:r>
              <a:rPr lang="zh-CN" altLang="en-US" sz="1400" b="0" dirty="0"/>
              <a:t>复制</a:t>
            </a:r>
            <a:r>
              <a:rPr lang="en-US" altLang="zh-CN" sz="1400" b="0" dirty="0"/>
              <a:t>"</a:t>
            </a:r>
            <a:r>
              <a:rPr lang="zh-CN" altLang="en-US" sz="1400" b="0" dirty="0"/>
              <a:t>一个提交节点并在当前分支做一次完全一样的新提交。</a:t>
            </a:r>
            <a:endParaRPr lang="en-US" altLang="zh-CN" sz="1400" b="0" dirty="0" smtClean="0"/>
          </a:p>
        </p:txBody>
      </p:sp>
      <p:pic>
        <p:nvPicPr>
          <p:cNvPr id="19458" name="Picture 2" descr="http://marklodato.github.io/visual-git-guide/cherry-pick.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6" b="13519"/>
          <a:stretch/>
        </p:blipFill>
        <p:spPr bwMode="auto">
          <a:xfrm>
            <a:off x="624020" y="1489348"/>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772643"/>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衍</a:t>
            </a:r>
            <a:r>
              <a:rPr lang="zh-CN" altLang="en-US" sz="1400" b="0" dirty="0" smtClean="0"/>
              <a:t>合（或者叫变基）是</a:t>
            </a:r>
            <a:r>
              <a:rPr lang="zh-CN" altLang="en-US" sz="1400" b="0" dirty="0"/>
              <a:t>合并命令的另一种选择。合并把两个父分支合并进行一次提交，提交历史不是线性的。衍合在当前分支上重演另一个分支的历史，提交历史是线性的。 本质上，这是线性化的自动的 </a:t>
            </a:r>
            <a:r>
              <a:rPr lang="en-US" altLang="zh-CN" sz="1400" b="0" dirty="0" smtClean="0"/>
              <a:t>cherry-pick</a:t>
            </a:r>
            <a:r>
              <a:rPr lang="zh-CN" altLang="en-US" sz="1400" b="0" dirty="0" smtClean="0"/>
              <a:t>。</a:t>
            </a:r>
            <a:endParaRPr lang="en-US" altLang="zh-CN" sz="1400" b="0" dirty="0" smtClean="0"/>
          </a:p>
        </p:txBody>
      </p:sp>
      <p:pic>
        <p:nvPicPr>
          <p:cNvPr id="21506" name="Picture 2" descr="http://marklodato.github.io/visual-git-guide/rebase.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4451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00390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要限制回滚范围，使用</a:t>
            </a:r>
            <a:r>
              <a:rPr lang="en-US" altLang="zh-CN" sz="1400" b="0" dirty="0"/>
              <a:t>--onto</a:t>
            </a:r>
            <a:r>
              <a:rPr lang="zh-CN" altLang="en-US" sz="1400" b="0" dirty="0"/>
              <a:t>选项。下面的命令在</a:t>
            </a:r>
            <a:r>
              <a:rPr lang="en-US" altLang="zh-CN" sz="1400" b="0" dirty="0"/>
              <a:t>master</a:t>
            </a:r>
            <a:r>
              <a:rPr lang="zh-CN" altLang="en-US" sz="1400" b="0" dirty="0"/>
              <a:t>分支上重演当前分支从</a:t>
            </a:r>
            <a:r>
              <a:rPr lang="en-US" altLang="zh-CN" sz="1400" b="0" dirty="0"/>
              <a:t>169a6</a:t>
            </a:r>
            <a:r>
              <a:rPr lang="zh-CN" altLang="en-US" sz="1400" b="0" dirty="0"/>
              <a:t>以来的最近几个提交，即</a:t>
            </a:r>
            <a:r>
              <a:rPr lang="en-US" altLang="zh-CN" sz="1400" b="0" dirty="0"/>
              <a:t>2c33a</a:t>
            </a:r>
            <a:r>
              <a:rPr lang="zh-CN" altLang="en-US" sz="1400" b="0" dirty="0"/>
              <a:t>。</a:t>
            </a:r>
            <a:endParaRPr lang="en-US" altLang="zh-CN" sz="1400" b="0" dirty="0" smtClean="0"/>
          </a:p>
        </p:txBody>
      </p:sp>
      <p:pic>
        <p:nvPicPr>
          <p:cNvPr id="20483" name="Picture 3" descr="http://marklodato.github.io/visual-git-guide/rebase-onto.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3336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123802"/>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smtClean="0"/>
              <a:t>git</a:t>
            </a:r>
            <a:r>
              <a:rPr lang="en-US" altLang="zh-CN" sz="1400" b="0" dirty="0" smtClean="0"/>
              <a:t> </a:t>
            </a:r>
            <a:r>
              <a:rPr lang="en-US" altLang="zh-CN" sz="1400" b="0" dirty="0"/>
              <a:t>rebase --interactive</a:t>
            </a:r>
            <a:r>
              <a:rPr lang="zh-CN" altLang="en-US" sz="1400" b="0" dirty="0"/>
              <a:t>让你更方便的完成一些复杂操作，比如丢弃、重排、修改、合并提交</a:t>
            </a:r>
            <a:r>
              <a:rPr lang="zh-CN" altLang="en-US" sz="1400" b="0" dirty="0" smtClean="0"/>
              <a:t>。</a:t>
            </a:r>
            <a:endParaRPr lang="en-US" altLang="zh-CN" sz="1400" b="0" dirty="0" smtClean="0"/>
          </a:p>
          <a:p>
            <a:pPr marL="0" indent="0">
              <a:lnSpc>
                <a:spcPct val="150000"/>
              </a:lnSpc>
              <a:spcBef>
                <a:spcPts val="0"/>
              </a:spcBef>
              <a:buNone/>
            </a:pPr>
            <a:r>
              <a:rPr lang="zh-CN" altLang="en-US" sz="1400" b="0" dirty="0" smtClean="0"/>
              <a:t>合理使用</a:t>
            </a:r>
            <a:r>
              <a:rPr lang="en-US" altLang="zh-CN" sz="1400" b="0" dirty="0" smtClean="0"/>
              <a:t>rebase</a:t>
            </a:r>
            <a:r>
              <a:rPr lang="zh-CN" altLang="en-US" sz="1400" b="0" dirty="0" smtClean="0"/>
              <a:t>，能使分支历史更直观简洁。</a:t>
            </a:r>
            <a:endParaRPr lang="en-US" altLang="zh-CN" sz="1400" b="0" dirty="0" smtClean="0"/>
          </a:p>
        </p:txBody>
      </p:sp>
      <p:sp>
        <p:nvSpPr>
          <p:cNvPr id="9" name="内容占位符 2"/>
          <p:cNvSpPr txBox="1">
            <a:spLocks/>
          </p:cNvSpPr>
          <p:nvPr/>
        </p:nvSpPr>
        <p:spPr bwMode="auto">
          <a:xfrm>
            <a:off x="464476" y="4225652"/>
            <a:ext cx="8234363"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smtClean="0"/>
              <a:t>Git</a:t>
            </a:r>
            <a:r>
              <a:rPr lang="zh-CN" altLang="en-US" sz="1400" b="0" dirty="0" smtClean="0"/>
              <a:t>常用操作 </a:t>
            </a:r>
            <a:r>
              <a:rPr lang="en-US" altLang="zh-CN" sz="1400" b="0" dirty="0" smtClean="0"/>
              <a:t>- </a:t>
            </a:r>
            <a:r>
              <a:rPr lang="zh-CN" altLang="en-US" sz="1400" b="0" dirty="0" smtClean="0"/>
              <a:t>参考链接：</a:t>
            </a:r>
            <a:endParaRPr lang="en-US" altLang="zh-CN" sz="1400" b="0" dirty="0" smtClean="0"/>
          </a:p>
          <a:p>
            <a:pPr marL="0" indent="0">
              <a:lnSpc>
                <a:spcPct val="150000"/>
              </a:lnSpc>
              <a:spcBef>
                <a:spcPts val="0"/>
              </a:spcBef>
              <a:buNone/>
            </a:pPr>
            <a:r>
              <a:rPr lang="en-US" altLang="zh-CN" sz="1400" b="0" dirty="0" smtClean="0">
                <a:hlinkClick r:id="rId3"/>
              </a:rPr>
              <a:t>http://marklodato.github.io/visual-git-guide/index-zh-cn.html</a:t>
            </a:r>
            <a:endParaRPr lang="en-US" altLang="zh-CN" sz="1400" b="0" dirty="0" smtClean="0"/>
          </a:p>
          <a:p>
            <a:pPr marL="0" indent="0">
              <a:lnSpc>
                <a:spcPct val="150000"/>
              </a:lnSpc>
              <a:spcBef>
                <a:spcPts val="0"/>
              </a:spcBef>
              <a:buNone/>
            </a:pPr>
            <a:r>
              <a:rPr lang="en-US" altLang="zh-CN" sz="1400" b="0" dirty="0">
                <a:hlinkClick r:id="rId4"/>
              </a:rPr>
              <a:t>https://</a:t>
            </a:r>
            <a:r>
              <a:rPr lang="en-US" altLang="zh-CN" sz="1400" b="0" dirty="0" smtClean="0">
                <a:hlinkClick r:id="rId4"/>
              </a:rPr>
              <a:t>www.cnblogs.com/kidsitcn/p/4513297.html</a:t>
            </a:r>
            <a:endParaRPr lang="en-US" altLang="zh-CN" sz="1400" b="0" dirty="0" smtClean="0"/>
          </a:p>
          <a:p>
            <a:pPr marL="0" indent="0">
              <a:lnSpc>
                <a:spcPct val="150000"/>
              </a:lnSpc>
              <a:spcBef>
                <a:spcPts val="0"/>
              </a:spcBef>
              <a:buNone/>
            </a:pPr>
            <a:endParaRPr lang="en-US" altLang="zh-CN" sz="1400" b="0" dirty="0" smtClean="0"/>
          </a:p>
        </p:txBody>
      </p:sp>
    </p:spTree>
    <p:extLst>
      <p:ext uri="{BB962C8B-B14F-4D97-AF65-F5344CB8AC3E}">
        <p14:creationId xmlns:p14="http://schemas.microsoft.com/office/powerpoint/2010/main" val="753144504"/>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320480"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可视化工具</a:t>
            </a:r>
            <a:r>
              <a:rPr lang="en-US" altLang="zh-CN" sz="2800" dirty="0" smtClean="0">
                <a:solidFill>
                  <a:schemeClr val="accent4"/>
                </a:solidFill>
                <a:latin typeface="微软雅黑" panose="020B0503020204020204" pitchFamily="34" charset="-122"/>
                <a:ea typeface="微软雅黑" panose="020B0503020204020204" pitchFamily="34" charset="-122"/>
              </a:rPr>
              <a:t>-</a:t>
            </a:r>
            <a:r>
              <a:rPr lang="en-US" altLang="zh-CN" sz="2800" dirty="0" err="1" smtClean="0">
                <a:solidFill>
                  <a:schemeClr val="accent4"/>
                </a:solidFill>
                <a:latin typeface="微软雅黑" panose="020B0503020204020204" pitchFamily="34" charset="-122"/>
                <a:ea typeface="微软雅黑" panose="020B0503020204020204" pitchFamily="34" charset="-122"/>
              </a:rPr>
              <a:t>SourceTree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449" y="913284"/>
            <a:ext cx="8245007" cy="4364292"/>
          </a:xfrm>
          <a:prstGeom prst="rect">
            <a:avLst/>
          </a:prstGeom>
        </p:spPr>
      </p:pic>
    </p:spTree>
    <p:extLst>
      <p:ext uri="{BB962C8B-B14F-4D97-AF65-F5344CB8AC3E}">
        <p14:creationId xmlns:p14="http://schemas.microsoft.com/office/powerpoint/2010/main" val="1249853396"/>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可视化工具</a:t>
            </a:r>
            <a:r>
              <a:rPr lang="en-US" altLang="zh-CN" sz="2800" dirty="0" smtClean="0">
                <a:solidFill>
                  <a:schemeClr val="accent4"/>
                </a:solidFill>
                <a:latin typeface="微软雅黑" panose="020B0503020204020204" pitchFamily="34" charset="-122"/>
                <a:ea typeface="微软雅黑" panose="020B0503020204020204" pitchFamily="34" charset="-122"/>
              </a:rPr>
              <a:t>-</a:t>
            </a:r>
            <a:r>
              <a:rPr lang="en-US" altLang="zh-CN" sz="2800" dirty="0" err="1" smtClean="0">
                <a:solidFill>
                  <a:schemeClr val="accent4"/>
                </a:solidFill>
                <a:latin typeface="微软雅黑" panose="020B0503020204020204" pitchFamily="34" charset="-122"/>
                <a:ea typeface="微软雅黑" panose="020B0503020204020204" pitchFamily="34" charset="-122"/>
              </a:rPr>
              <a:t>GitKraken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576064" y="985292"/>
            <a:ext cx="7956376" cy="4286891"/>
          </a:xfrm>
          <a:prstGeom prst="rect">
            <a:avLst/>
          </a:prstGeom>
        </p:spPr>
      </p:pic>
    </p:spTree>
    <p:extLst>
      <p:ext uri="{BB962C8B-B14F-4D97-AF65-F5344CB8AC3E}">
        <p14:creationId xmlns:p14="http://schemas.microsoft.com/office/powerpoint/2010/main" val="1215052895"/>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基础</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常用</a:t>
            </a:r>
            <a:r>
              <a:rPr lang="zh-CN" altLang="en-US" sz="2400" dirty="0" smtClean="0">
                <a:solidFill>
                  <a:schemeClr val="tx1"/>
                </a:solidFill>
                <a:latin typeface="微软雅黑" panose="020B0503020204020204" pitchFamily="34" charset="-122"/>
                <a:ea typeface="微软雅黑" panose="020B0503020204020204" pitchFamily="34" charset="-122"/>
              </a:rPr>
              <a:t>操作</a:t>
            </a:r>
            <a:endParaRPr lang="da-DK" altLang="zh-CN" sz="2400" dirty="0">
              <a:solidFill>
                <a:schemeClr val="tx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a:solidFill>
                  <a:schemeClr val="accent1"/>
                </a:solidFill>
                <a:latin typeface="微软雅黑" panose="020B0503020204020204" pitchFamily="34" charset="-122"/>
                <a:ea typeface="微软雅黑" panose="020B0503020204020204" pitchFamily="34" charset="-122"/>
              </a:rPr>
              <a:t>HR</a:t>
            </a:r>
            <a:r>
              <a:rPr lang="zh-CN" altLang="en-US" sz="2400" dirty="0">
                <a:solidFill>
                  <a:schemeClr val="accent1"/>
                </a:solidFill>
                <a:latin typeface="微软雅黑" panose="020B0503020204020204" pitchFamily="34" charset="-122"/>
                <a:ea typeface="微软雅黑" panose="020B0503020204020204" pitchFamily="34" charset="-122"/>
              </a:rPr>
              <a:t>门户实践分享</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68</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02626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阶段一</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7544" y="1057300"/>
            <a:ext cx="3406760"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b="0" dirty="0"/>
              <a:t>系统</a:t>
            </a:r>
            <a:r>
              <a:rPr lang="zh-CN" altLang="en-US" sz="1400" b="0" dirty="0" smtClean="0"/>
              <a:t>尚未上线，一期项目处于实施</a:t>
            </a:r>
            <a:r>
              <a:rPr lang="zh-CN" altLang="en-US" sz="1400" b="0" dirty="0" smtClean="0"/>
              <a:t>阶段，采用瀑布型实施方法</a:t>
            </a:r>
            <a:endParaRPr lang="en-US" altLang="zh-CN" sz="1400" b="0" dirty="0" smtClean="0"/>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1579" t="8820" r="7372" b="6760"/>
          <a:stretch/>
        </p:blipFill>
        <p:spPr>
          <a:xfrm>
            <a:off x="4644008" y="723020"/>
            <a:ext cx="2952450" cy="4709861"/>
          </a:xfrm>
          <a:prstGeom prst="rect">
            <a:avLst/>
          </a:prstGeom>
          <a:ln>
            <a:solidFill>
              <a:schemeClr val="accent1"/>
            </a:solidFill>
          </a:ln>
        </p:spPr>
      </p:pic>
    </p:spTree>
    <p:extLst>
      <p:ext uri="{BB962C8B-B14F-4D97-AF65-F5344CB8AC3E}">
        <p14:creationId xmlns:p14="http://schemas.microsoft.com/office/powerpoint/2010/main" val="1675620533"/>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smtClean="0"/>
              <a:t>本地版本控制系统</a:t>
            </a:r>
            <a:endParaRPr lang="en-US" altLang="zh-CN" sz="1400" dirty="0" smtClean="0"/>
          </a:p>
        </p:txBody>
      </p:sp>
      <p:pic>
        <p:nvPicPr>
          <p:cNvPr id="4098" name="Picture 2" descr="https://git-scm.com/figures/18333fig01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61356"/>
            <a:ext cx="3810000" cy="320040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5611655" y="1345332"/>
            <a:ext cx="3024336"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zh-CN" altLang="en-US" sz="1400" b="0" dirty="0"/>
              <a:t>采用某种简单的数据库来记录文件的历次更新</a:t>
            </a:r>
            <a:r>
              <a:rPr lang="zh-CN" altLang="en-US" sz="1400" b="0" dirty="0" smtClean="0"/>
              <a:t>差异，避免了采用复制整个项目目录的方式造成的混乱</a:t>
            </a:r>
            <a:endParaRPr lang="en-US" altLang="zh-CN" sz="1400" b="0" kern="0" dirty="0" smtClean="0"/>
          </a:p>
        </p:txBody>
      </p:sp>
    </p:spTree>
    <p:extLst>
      <p:ext uri="{BB962C8B-B14F-4D97-AF65-F5344CB8AC3E}">
        <p14:creationId xmlns:p14="http://schemas.microsoft.com/office/powerpoint/2010/main" val="2282212223"/>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阶段二</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7544" y="1052246"/>
            <a:ext cx="3406760" cy="266533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dirty="0" smtClean="0"/>
              <a:t>变化：</a:t>
            </a:r>
            <a:r>
              <a:rPr lang="zh-CN" altLang="en-US" sz="1400" b="0" dirty="0" smtClean="0"/>
              <a:t>系统上线后，在线系统的日常运维与新项目实施同时进行，需有所区分</a:t>
            </a:r>
            <a:r>
              <a:rPr lang="zh-CN" altLang="en-US" sz="1400" b="0" dirty="0" smtClean="0"/>
              <a:t>。开始借鉴敏捷迭代。</a:t>
            </a:r>
            <a:endParaRPr lang="en-US" altLang="zh-CN" sz="1400" b="0" dirty="0" smtClean="0"/>
          </a:p>
          <a:p>
            <a:pPr>
              <a:lnSpc>
                <a:spcPct val="150000"/>
              </a:lnSpc>
              <a:spcBef>
                <a:spcPts val="0"/>
              </a:spcBef>
            </a:pPr>
            <a:r>
              <a:rPr lang="zh-CN" altLang="en-US" sz="1400" dirty="0" smtClean="0"/>
              <a:t>问题：</a:t>
            </a:r>
            <a:r>
              <a:rPr lang="zh-CN" altLang="en-US" sz="1400" b="0" dirty="0"/>
              <a:t>新</a:t>
            </a:r>
            <a:r>
              <a:rPr lang="zh-CN" altLang="en-US" sz="1400" b="0" dirty="0" smtClean="0"/>
              <a:t>项目多任务同时进行开发测试，但不同任务之间的开发和测试的交付时间不同，</a:t>
            </a:r>
            <a:r>
              <a:rPr lang="en-US" altLang="zh-CN" sz="1400" b="0" dirty="0" smtClean="0"/>
              <a:t>dev</a:t>
            </a:r>
            <a:r>
              <a:rPr lang="zh-CN" altLang="en-US" sz="1400" b="0" dirty="0" smtClean="0"/>
              <a:t>分支合并到</a:t>
            </a:r>
            <a:r>
              <a:rPr lang="en-US" altLang="zh-CN" sz="1400" b="0" dirty="0" smtClean="0"/>
              <a:t>release</a:t>
            </a:r>
            <a:r>
              <a:rPr lang="zh-CN" altLang="en-US" sz="1400" b="0" dirty="0" smtClean="0"/>
              <a:t>分支时，会把未验收的功能代码带到生产。</a:t>
            </a:r>
            <a:endParaRPr lang="en-US" altLang="zh-CN" sz="1400" b="0" dirty="0" smtClean="0"/>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5581" t="6169" r="4206" b="3112"/>
          <a:stretch/>
        </p:blipFill>
        <p:spPr>
          <a:xfrm>
            <a:off x="4308648" y="0"/>
            <a:ext cx="4295800" cy="5727734"/>
          </a:xfrm>
          <a:prstGeom prst="rect">
            <a:avLst/>
          </a:prstGeom>
          <a:ln>
            <a:solidFill>
              <a:schemeClr val="accent1"/>
            </a:solidFill>
          </a:ln>
        </p:spPr>
      </p:pic>
    </p:spTree>
    <p:extLst>
      <p:ext uri="{BB962C8B-B14F-4D97-AF65-F5344CB8AC3E}">
        <p14:creationId xmlns:p14="http://schemas.microsoft.com/office/powerpoint/2010/main" val="2758811413"/>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阶段三</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13112" y="1052246"/>
            <a:ext cx="3259760" cy="363483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dirty="0" smtClean="0"/>
              <a:t>变化：</a:t>
            </a:r>
            <a:r>
              <a:rPr lang="zh-CN" altLang="en-US" sz="1400" b="0" dirty="0" smtClean="0"/>
              <a:t>引入本地分支，分</a:t>
            </a:r>
            <a:r>
              <a:rPr lang="en-US" altLang="zh-CN" sz="1400" b="0" dirty="0" smtClean="0"/>
              <a:t>2</a:t>
            </a:r>
            <a:r>
              <a:rPr lang="zh-CN" altLang="en-US" sz="1400" b="0" dirty="0" smtClean="0"/>
              <a:t>类：第一类属于项目线，从</a:t>
            </a:r>
            <a:r>
              <a:rPr lang="en-US" altLang="zh-CN" sz="1400" b="0" dirty="0" smtClean="0"/>
              <a:t>dev</a:t>
            </a:r>
            <a:r>
              <a:rPr lang="zh-CN" altLang="en-US" sz="1400" b="0" dirty="0" smtClean="0"/>
              <a:t>分支创建，用于新项目；第二类属于运维线，从</a:t>
            </a:r>
            <a:r>
              <a:rPr lang="en-US" altLang="zh-CN" sz="1400" b="0" dirty="0" smtClean="0"/>
              <a:t>release</a:t>
            </a:r>
            <a:r>
              <a:rPr lang="zh-CN" altLang="en-US" sz="1400" b="0" dirty="0" smtClean="0"/>
              <a:t>分支创建，用于在线系统的日常运维。</a:t>
            </a:r>
            <a:endParaRPr lang="en-US" altLang="zh-CN" sz="1400" b="0" dirty="0" smtClean="0"/>
          </a:p>
          <a:p>
            <a:pPr>
              <a:lnSpc>
                <a:spcPct val="150000"/>
              </a:lnSpc>
              <a:spcBef>
                <a:spcPts val="0"/>
              </a:spcBef>
            </a:pPr>
            <a:r>
              <a:rPr lang="zh-CN" altLang="en-US" sz="1400" dirty="0" smtClean="0"/>
              <a:t>问题：</a:t>
            </a:r>
            <a:endParaRPr lang="en-US" altLang="zh-CN" sz="1400" dirty="0" smtClean="0"/>
          </a:p>
          <a:p>
            <a:pPr marL="342900" indent="-342900">
              <a:lnSpc>
                <a:spcPct val="150000"/>
              </a:lnSpc>
              <a:spcBef>
                <a:spcPts val="0"/>
              </a:spcBef>
              <a:buFont typeface="+mj-lt"/>
              <a:buAutoNum type="arabicPeriod"/>
            </a:pPr>
            <a:r>
              <a:rPr lang="zh-CN" altLang="en-US" sz="1400" b="0" dirty="0" smtClean="0"/>
              <a:t>依然没有解决未验收的代码被带到生产的问题；</a:t>
            </a:r>
            <a:endParaRPr lang="en-US" altLang="zh-CN" sz="1400" b="0" dirty="0" smtClean="0"/>
          </a:p>
          <a:p>
            <a:pPr marL="342900" indent="-342900">
              <a:lnSpc>
                <a:spcPct val="150000"/>
              </a:lnSpc>
              <a:spcBef>
                <a:spcPts val="0"/>
              </a:spcBef>
              <a:buFont typeface="+mj-lt"/>
              <a:buAutoNum type="arabicPeriod"/>
            </a:pPr>
            <a:r>
              <a:rPr lang="zh-CN" altLang="en-US" sz="1400" b="0" dirty="0" smtClean="0"/>
              <a:t>发布分支不是测试分支，就是没有经过实际测试，纯粹依靠开发人员自己管理代码合并，存在风险；</a:t>
            </a:r>
            <a:endParaRPr lang="en-US" altLang="zh-CN" sz="1400" b="0" dirty="0" smtClean="0"/>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4850" t="4640" r="3596" b="3380"/>
          <a:stretch/>
        </p:blipFill>
        <p:spPr>
          <a:xfrm>
            <a:off x="3429000" y="0"/>
            <a:ext cx="5715000" cy="5715000"/>
          </a:xfrm>
          <a:prstGeom prst="rect">
            <a:avLst/>
          </a:prstGeom>
          <a:ln>
            <a:solidFill>
              <a:schemeClr val="accent1"/>
            </a:solidFill>
          </a:ln>
        </p:spPr>
      </p:pic>
    </p:spTree>
    <p:extLst>
      <p:ext uri="{BB962C8B-B14F-4D97-AF65-F5344CB8AC3E}">
        <p14:creationId xmlns:p14="http://schemas.microsoft.com/office/powerpoint/2010/main" val="2259762817"/>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阶段四</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13112" y="1052246"/>
            <a:ext cx="2740266" cy="42811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dirty="0" smtClean="0"/>
              <a:t>变化：</a:t>
            </a:r>
            <a:endParaRPr lang="en-US" altLang="zh-CN" sz="1400" dirty="0" smtClean="0"/>
          </a:p>
          <a:p>
            <a:pPr marL="342900" indent="-342900">
              <a:lnSpc>
                <a:spcPct val="150000"/>
              </a:lnSpc>
              <a:spcBef>
                <a:spcPts val="0"/>
              </a:spcBef>
              <a:buFont typeface="+mj-lt"/>
              <a:buAutoNum type="arabicPeriod"/>
            </a:pPr>
            <a:r>
              <a:rPr lang="zh-CN" altLang="en-US" sz="1400" b="0" dirty="0" smtClean="0"/>
              <a:t>为</a:t>
            </a:r>
            <a:r>
              <a:rPr lang="en-US" altLang="zh-CN" sz="1400" b="0" dirty="0" smtClean="0"/>
              <a:t>release</a:t>
            </a:r>
            <a:r>
              <a:rPr lang="zh-CN" altLang="en-US" sz="1400" b="0" dirty="0" smtClean="0"/>
              <a:t>分支增加一个测试环境；</a:t>
            </a:r>
            <a:endParaRPr lang="en-US" altLang="zh-CN" sz="1400" b="0" dirty="0" smtClean="0"/>
          </a:p>
          <a:p>
            <a:pPr marL="342900" indent="-342900">
              <a:lnSpc>
                <a:spcPct val="150000"/>
              </a:lnSpc>
              <a:spcBef>
                <a:spcPts val="0"/>
              </a:spcBef>
              <a:buFont typeface="+mj-lt"/>
              <a:buAutoNum type="arabicPeriod"/>
            </a:pPr>
            <a:r>
              <a:rPr lang="zh-CN" altLang="en-US" sz="1400" b="0" dirty="0" smtClean="0"/>
              <a:t>开始使用</a:t>
            </a:r>
            <a:r>
              <a:rPr lang="en-US" altLang="zh-CN" sz="1400" b="0" dirty="0" smtClean="0"/>
              <a:t>master</a:t>
            </a:r>
            <a:r>
              <a:rPr lang="zh-CN" altLang="en-US" sz="1400" b="0" dirty="0" smtClean="0"/>
              <a:t>分支作为发版分支；</a:t>
            </a:r>
            <a:endParaRPr lang="en-US" altLang="zh-CN" sz="1400" b="0" dirty="0" smtClean="0"/>
          </a:p>
          <a:p>
            <a:pPr marL="342900" indent="-342900">
              <a:lnSpc>
                <a:spcPct val="150000"/>
              </a:lnSpc>
              <a:spcBef>
                <a:spcPts val="0"/>
              </a:spcBef>
              <a:buFont typeface="+mj-lt"/>
              <a:buAutoNum type="arabicPeriod"/>
            </a:pPr>
            <a:r>
              <a:rPr lang="zh-CN" altLang="en-US" sz="1400" b="0" dirty="0" smtClean="0"/>
              <a:t>项目线按阶段（而不是按日常迭代）合并到</a:t>
            </a:r>
            <a:r>
              <a:rPr lang="en-US" altLang="zh-CN" sz="1400" b="0" dirty="0" smtClean="0"/>
              <a:t>release</a:t>
            </a:r>
            <a:r>
              <a:rPr lang="zh-CN" altLang="en-US" sz="1400" b="0" dirty="0" smtClean="0"/>
              <a:t>分支；</a:t>
            </a:r>
            <a:endParaRPr lang="en-US" altLang="zh-CN" sz="1400" b="0" dirty="0" smtClean="0"/>
          </a:p>
          <a:p>
            <a:pPr>
              <a:lnSpc>
                <a:spcPct val="150000"/>
              </a:lnSpc>
              <a:spcBef>
                <a:spcPts val="0"/>
              </a:spcBef>
            </a:pPr>
            <a:r>
              <a:rPr lang="zh-CN" altLang="en-US" sz="1400" dirty="0" smtClean="0"/>
              <a:t>问题：</a:t>
            </a:r>
            <a:endParaRPr lang="en-US" altLang="zh-CN" sz="1400" dirty="0" smtClean="0"/>
          </a:p>
          <a:p>
            <a:pPr marL="342900" indent="-342900">
              <a:lnSpc>
                <a:spcPct val="150000"/>
              </a:lnSpc>
              <a:spcBef>
                <a:spcPts val="0"/>
              </a:spcBef>
              <a:buFont typeface="+mj-lt"/>
              <a:buAutoNum type="arabicPeriod"/>
            </a:pPr>
            <a:r>
              <a:rPr lang="zh-CN" altLang="en-US" sz="1400" b="0" dirty="0" smtClean="0"/>
              <a:t>一个任务未能验收，整个版本无法发布；</a:t>
            </a:r>
            <a:endParaRPr lang="en-US" altLang="zh-CN" sz="1400" b="0" dirty="0" smtClean="0"/>
          </a:p>
          <a:p>
            <a:pPr marL="342900" indent="-342900">
              <a:lnSpc>
                <a:spcPct val="150000"/>
              </a:lnSpc>
              <a:spcBef>
                <a:spcPts val="0"/>
              </a:spcBef>
              <a:buFont typeface="+mj-lt"/>
              <a:buAutoNum type="arabicPeriod"/>
            </a:pPr>
            <a:r>
              <a:rPr lang="zh-CN" altLang="en-US" sz="1400" b="0" dirty="0" smtClean="0"/>
              <a:t>测试工作量增加；</a:t>
            </a:r>
            <a:endParaRPr lang="en-US" altLang="zh-CN" sz="1400" b="0" dirty="0" smtClean="0"/>
          </a:p>
          <a:p>
            <a:pPr marL="342900" indent="-342900">
              <a:lnSpc>
                <a:spcPct val="150000"/>
              </a:lnSpc>
              <a:spcBef>
                <a:spcPts val="0"/>
              </a:spcBef>
              <a:buFont typeface="+mj-lt"/>
              <a:buAutoNum type="arabicPeriod"/>
            </a:pPr>
            <a:r>
              <a:rPr lang="zh-CN" altLang="en-US" sz="1400" b="0" dirty="0" smtClean="0"/>
              <a:t>更多的硬件资源</a:t>
            </a:r>
            <a:r>
              <a:rPr lang="zh-CN" altLang="en-US" sz="1400" b="0" dirty="0" smtClean="0"/>
              <a:t>；</a:t>
            </a:r>
            <a:endParaRPr lang="en-US" altLang="zh-CN" sz="1400" b="0" dirty="0" smtClean="0"/>
          </a:p>
          <a:p>
            <a:pPr marL="342900" indent="-342900">
              <a:lnSpc>
                <a:spcPct val="150000"/>
              </a:lnSpc>
              <a:spcBef>
                <a:spcPts val="0"/>
              </a:spcBef>
              <a:buFont typeface="+mj-lt"/>
              <a:buAutoNum type="arabicPeriod"/>
            </a:pPr>
            <a:r>
              <a:rPr lang="zh-CN" altLang="en-US" sz="1400" b="0" dirty="0"/>
              <a:t>多</a:t>
            </a:r>
            <a:r>
              <a:rPr lang="zh-CN" altLang="en-US" sz="1400" b="0" dirty="0" smtClean="0"/>
              <a:t>项目同时推进会很复杂；</a:t>
            </a:r>
            <a:endParaRPr lang="en-US" altLang="zh-CN" sz="1400" b="0" dirty="0" smtClean="0"/>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3829" t="4640" r="2827" b="3380"/>
          <a:stretch/>
        </p:blipFill>
        <p:spPr>
          <a:xfrm>
            <a:off x="2753378" y="704981"/>
            <a:ext cx="6401274" cy="5024656"/>
          </a:xfrm>
          <a:prstGeom prst="rect">
            <a:avLst/>
          </a:prstGeom>
          <a:ln>
            <a:solidFill>
              <a:schemeClr val="accent1"/>
            </a:solidFill>
          </a:ln>
        </p:spPr>
      </p:pic>
    </p:spTree>
    <p:extLst>
      <p:ext uri="{BB962C8B-B14F-4D97-AF65-F5344CB8AC3E}">
        <p14:creationId xmlns:p14="http://schemas.microsoft.com/office/powerpoint/2010/main" val="2107100732"/>
      </p:ext>
    </p:extLst>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反思</a:t>
            </a:r>
          </a:p>
        </p:txBody>
      </p:sp>
      <p:sp>
        <p:nvSpPr>
          <p:cNvPr id="9" name="内容占位符 2"/>
          <p:cNvSpPr txBox="1">
            <a:spLocks/>
          </p:cNvSpPr>
          <p:nvPr/>
        </p:nvSpPr>
        <p:spPr bwMode="auto">
          <a:xfrm>
            <a:off x="464477" y="793750"/>
            <a:ext cx="8234363" cy="211749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2000" b="0" kern="0" dirty="0" smtClean="0"/>
              <a:t>归根结底还是</a:t>
            </a:r>
            <a:r>
              <a:rPr lang="zh-CN" altLang="en-US" sz="2000" kern="0" dirty="0" smtClean="0"/>
              <a:t>项目管理</a:t>
            </a:r>
            <a:r>
              <a:rPr lang="zh-CN" altLang="en-US" sz="2000" b="0" kern="0" dirty="0" smtClean="0"/>
              <a:t>问题</a:t>
            </a:r>
            <a:r>
              <a:rPr lang="zh-CN" altLang="en-US" sz="2000" kern="0" dirty="0" smtClean="0"/>
              <a:t>：</a:t>
            </a:r>
          </a:p>
          <a:p>
            <a:pPr marL="342900" indent="-342900">
              <a:lnSpc>
                <a:spcPct val="150000"/>
              </a:lnSpc>
              <a:buFont typeface="+mj-lt"/>
              <a:buAutoNum type="arabicPeriod"/>
            </a:pPr>
            <a:r>
              <a:rPr lang="zh-CN" altLang="en-US" sz="1600" b="0" kern="0" dirty="0" smtClean="0"/>
              <a:t>系统实施采用瀑布型</a:t>
            </a:r>
            <a:r>
              <a:rPr lang="en-US" altLang="zh-CN" sz="1600" b="0" kern="0" dirty="0" smtClean="0"/>
              <a:t>or</a:t>
            </a:r>
            <a:r>
              <a:rPr lang="zh-CN" altLang="en-US" sz="1600" b="0" kern="0" dirty="0" smtClean="0"/>
              <a:t>敏捷过程，都有对应的版本管理方法，但如果实施过程两者掺杂，不明确，就容易造成混乱，就很难找到合适的版本控制流程；</a:t>
            </a:r>
            <a:endParaRPr lang="en-US" altLang="zh-CN" sz="1600" b="0" kern="0" dirty="0" smtClean="0"/>
          </a:p>
          <a:p>
            <a:pPr marL="342900" indent="-342900">
              <a:lnSpc>
                <a:spcPct val="150000"/>
              </a:lnSpc>
              <a:buFont typeface="+mj-lt"/>
              <a:buAutoNum type="arabicPeriod"/>
            </a:pPr>
            <a:r>
              <a:rPr lang="en-US" altLang="zh-CN" sz="1600" b="0" kern="0" dirty="0" err="1" smtClean="0"/>
              <a:t>Git</a:t>
            </a:r>
            <a:r>
              <a:rPr lang="zh-CN" altLang="en-US" sz="1600" b="0" kern="0" dirty="0" smtClean="0"/>
              <a:t>的设计不太符合常规思维，学习周期相对较长，因此也需要在团队内部做好基础知识的普及，团队成员也需要额外投入，提升自己；</a:t>
            </a:r>
            <a:endParaRPr lang="zh-CN" altLang="en-US" sz="1600" b="0" kern="0" dirty="0" smtClean="0"/>
          </a:p>
        </p:txBody>
      </p:sp>
    </p:spTree>
    <p:extLst>
      <p:ext uri="{BB962C8B-B14F-4D97-AF65-F5344CB8AC3E}">
        <p14:creationId xmlns:p14="http://schemas.microsoft.com/office/powerpoint/2010/main" val="872711022"/>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未来</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3979" t="4640" r="2585" b="2121"/>
          <a:stretch/>
        </p:blipFill>
        <p:spPr>
          <a:xfrm>
            <a:off x="3974643" y="0"/>
            <a:ext cx="5169357" cy="5709438"/>
          </a:xfrm>
          <a:prstGeom prst="rect">
            <a:avLst/>
          </a:prstGeom>
          <a:ln>
            <a:solidFill>
              <a:srgbClr val="FFC000"/>
            </a:solidFill>
          </a:ln>
        </p:spPr>
      </p:pic>
      <p:sp>
        <p:nvSpPr>
          <p:cNvPr id="11" name="内容占位符 2"/>
          <p:cNvSpPr txBox="1">
            <a:spLocks/>
          </p:cNvSpPr>
          <p:nvPr/>
        </p:nvSpPr>
        <p:spPr bwMode="auto">
          <a:xfrm>
            <a:off x="249538" y="929775"/>
            <a:ext cx="3530373" cy="42811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zh-CN" altLang="en-US" sz="1400" b="0" dirty="0" smtClean="0"/>
              <a:t>推荐一套</a:t>
            </a:r>
            <a:r>
              <a:rPr lang="en-US" altLang="zh-CN" sz="1400" b="0" dirty="0" err="1" smtClean="0"/>
              <a:t>Git</a:t>
            </a:r>
            <a:r>
              <a:rPr lang="zh-CN" altLang="en-US" sz="1400" b="0" dirty="0" smtClean="0"/>
              <a:t>代码版本管理规范：</a:t>
            </a:r>
            <a:endParaRPr lang="en-US" altLang="zh-CN" sz="1400" b="0" dirty="0" smtClean="0"/>
          </a:p>
          <a:p>
            <a:pPr marL="0" indent="0">
              <a:lnSpc>
                <a:spcPct val="150000"/>
              </a:lnSpc>
              <a:spcBef>
                <a:spcPts val="0"/>
              </a:spcBef>
              <a:buNone/>
            </a:pPr>
            <a:r>
              <a:rPr lang="en-US" altLang="zh-CN" sz="1400" b="0" dirty="0">
                <a:hlinkClick r:id="rId4"/>
              </a:rPr>
              <a:t>https://</a:t>
            </a:r>
            <a:r>
              <a:rPr lang="en-US" altLang="zh-CN" sz="1400" b="0" dirty="0" smtClean="0">
                <a:hlinkClick r:id="rId4"/>
              </a:rPr>
              <a:t>www.processon.com/view/59ec836de4b0c86d400e99f1?fromnew=1</a:t>
            </a:r>
            <a:endParaRPr lang="en-US" altLang="zh-CN" sz="1400" b="0" dirty="0" smtClean="0"/>
          </a:p>
          <a:p>
            <a:pPr>
              <a:lnSpc>
                <a:spcPct val="150000"/>
              </a:lnSpc>
              <a:spcBef>
                <a:spcPts val="0"/>
              </a:spcBef>
            </a:pPr>
            <a:r>
              <a:rPr lang="zh-CN" altLang="en-US" sz="1400" b="0" dirty="0" smtClean="0"/>
              <a:t>这个敏捷过程也有难度：</a:t>
            </a:r>
            <a:endParaRPr lang="en-US" altLang="zh-CN" sz="1400" b="0" dirty="0" smtClean="0"/>
          </a:p>
          <a:p>
            <a:pPr marL="342900" indent="-342900">
              <a:lnSpc>
                <a:spcPct val="150000"/>
              </a:lnSpc>
              <a:spcBef>
                <a:spcPts val="0"/>
              </a:spcBef>
              <a:buFont typeface="+mj-lt"/>
              <a:buAutoNum type="arabicPeriod"/>
            </a:pPr>
            <a:r>
              <a:rPr lang="zh-CN" altLang="en-US" sz="1400" b="0" dirty="0" smtClean="0"/>
              <a:t>对团队成员能力要求更高，计划要贴近实际，协同要高效，任务粒度要合理，开发要保证交付时间和质量，测试和验收有更大责任；</a:t>
            </a:r>
            <a:endParaRPr lang="en-US" altLang="zh-CN" sz="1400" b="0" dirty="0" smtClean="0"/>
          </a:p>
          <a:p>
            <a:pPr marL="342900" indent="-342900">
              <a:lnSpc>
                <a:spcPct val="150000"/>
              </a:lnSpc>
              <a:spcBef>
                <a:spcPts val="0"/>
              </a:spcBef>
              <a:buFont typeface="+mj-lt"/>
              <a:buAutoNum type="arabicPeriod"/>
            </a:pPr>
            <a:r>
              <a:rPr lang="zh-CN" altLang="en-US" sz="1400" b="0" dirty="0"/>
              <a:t>单个</a:t>
            </a:r>
            <a:r>
              <a:rPr lang="zh-CN" altLang="en-US" sz="1400" b="0" dirty="0" smtClean="0"/>
              <a:t>团队人数不能过多，且要保持相对稳定；</a:t>
            </a:r>
            <a:endParaRPr lang="en-US" altLang="zh-CN" sz="1400" b="0" dirty="0" smtClean="0"/>
          </a:p>
          <a:p>
            <a:pPr marL="342900" indent="-342900">
              <a:lnSpc>
                <a:spcPct val="150000"/>
              </a:lnSpc>
              <a:spcBef>
                <a:spcPts val="0"/>
              </a:spcBef>
              <a:buFont typeface="+mj-lt"/>
              <a:buAutoNum type="arabicPeriod"/>
            </a:pPr>
            <a:r>
              <a:rPr lang="zh-CN" altLang="en-US" sz="1400" b="0" dirty="0"/>
              <a:t>发版</a:t>
            </a:r>
            <a:r>
              <a:rPr lang="zh-CN" altLang="en-US" sz="1400" b="0" dirty="0" smtClean="0"/>
              <a:t>的最小单位是一个迭代，而不是任务，一个任务不能顺利验收，则此次版本发布失败；</a:t>
            </a:r>
            <a:endParaRPr lang="en-US" altLang="zh-CN" sz="1400" b="0" dirty="0" smtClean="0"/>
          </a:p>
        </p:txBody>
      </p:sp>
    </p:spTree>
    <p:extLst>
      <p:ext uri="{BB962C8B-B14F-4D97-AF65-F5344CB8AC3E}">
        <p14:creationId xmlns:p14="http://schemas.microsoft.com/office/powerpoint/2010/main" val="1354938796"/>
      </p:ext>
    </p:extLst>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推荐链接</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1034888"/>
            <a:ext cx="8234363" cy="333013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1600" b="0" kern="0" dirty="0" err="1" smtClean="0"/>
              <a:t>Git</a:t>
            </a:r>
            <a:r>
              <a:rPr lang="zh-CN" altLang="en-US" sz="1600" b="0" kern="0" dirty="0" smtClean="0"/>
              <a:t>：</a:t>
            </a:r>
            <a:endParaRPr lang="en-US" altLang="zh-CN" sz="1600" b="0" kern="0" dirty="0" smtClean="0"/>
          </a:p>
          <a:p>
            <a:pPr marL="0" indent="0">
              <a:lnSpc>
                <a:spcPct val="150000"/>
              </a:lnSpc>
              <a:buNone/>
            </a:pPr>
            <a:r>
              <a:rPr lang="en-US" altLang="zh-CN" sz="1600" b="0" kern="0" dirty="0">
                <a:hlinkClick r:id="rId3"/>
              </a:rPr>
              <a:t>https://git-scm.com</a:t>
            </a:r>
            <a:r>
              <a:rPr lang="en-US" altLang="zh-CN" sz="1600" b="0" kern="0" dirty="0" smtClean="0">
                <a:hlinkClick r:id="rId3"/>
              </a:rPr>
              <a:t>/</a:t>
            </a:r>
            <a:endParaRPr lang="en-US" altLang="zh-CN" sz="1600" b="0" kern="0" dirty="0" smtClean="0"/>
          </a:p>
          <a:p>
            <a:pPr marL="0" indent="0">
              <a:lnSpc>
                <a:spcPct val="150000"/>
              </a:lnSpc>
              <a:buNone/>
            </a:pPr>
            <a:r>
              <a:rPr lang="en-US" altLang="zh-CN" sz="1600" b="0" kern="0" dirty="0" err="1" smtClean="0"/>
              <a:t>Git</a:t>
            </a:r>
            <a:r>
              <a:rPr lang="zh-CN" altLang="en-US" sz="1600" b="0" kern="0" dirty="0" smtClean="0"/>
              <a:t>教程 </a:t>
            </a:r>
            <a:r>
              <a:rPr lang="en-US" altLang="zh-CN" sz="1600" b="0" kern="0" dirty="0" smtClean="0"/>
              <a:t>- </a:t>
            </a:r>
            <a:r>
              <a:rPr lang="zh-CN" altLang="en-US" sz="1600" b="0" kern="0" dirty="0" smtClean="0"/>
              <a:t>廖雪峰的官方网站：</a:t>
            </a:r>
            <a:endParaRPr lang="en-US" altLang="zh-CN" sz="1600" b="0" kern="0" dirty="0" smtClean="0"/>
          </a:p>
          <a:p>
            <a:pPr marL="0" indent="0">
              <a:lnSpc>
                <a:spcPct val="150000"/>
              </a:lnSpc>
              <a:buNone/>
            </a:pPr>
            <a:r>
              <a:rPr lang="en-US" altLang="zh-CN" sz="1600" b="0" kern="0" dirty="0">
                <a:hlinkClick r:id="rId4"/>
              </a:rPr>
              <a:t>https://</a:t>
            </a:r>
            <a:r>
              <a:rPr lang="en-US" altLang="zh-CN" sz="1600" b="0" kern="0" dirty="0" smtClean="0">
                <a:hlinkClick r:id="rId4"/>
              </a:rPr>
              <a:t>www.liaoxuefeng.com/wiki/0013739516305929606dd18361248578c67b8067c8c017b000</a:t>
            </a:r>
            <a:endParaRPr lang="en-US" altLang="zh-CN" sz="1600" b="0" kern="0" dirty="0"/>
          </a:p>
          <a:p>
            <a:pPr marL="0" indent="0">
              <a:lnSpc>
                <a:spcPct val="150000"/>
              </a:lnSpc>
              <a:buNone/>
            </a:pPr>
            <a:r>
              <a:rPr lang="zh-CN" altLang="en-US" sz="1600" b="0" kern="0" dirty="0" smtClean="0"/>
              <a:t>图解</a:t>
            </a:r>
            <a:r>
              <a:rPr lang="en-US" altLang="zh-CN" sz="1600" b="0" kern="0" dirty="0" err="1" smtClean="0"/>
              <a:t>Git</a:t>
            </a:r>
            <a:r>
              <a:rPr lang="zh-CN" altLang="en-US" sz="1600" b="0" kern="0" dirty="0" smtClean="0"/>
              <a:t>：</a:t>
            </a:r>
            <a:endParaRPr lang="en-US" altLang="zh-CN" sz="1600" b="0" kern="0" dirty="0" smtClean="0"/>
          </a:p>
          <a:p>
            <a:pPr marL="0" indent="0">
              <a:lnSpc>
                <a:spcPct val="150000"/>
              </a:lnSpc>
              <a:buNone/>
            </a:pPr>
            <a:r>
              <a:rPr lang="en-US" altLang="zh-CN" sz="1600" b="0" kern="0" dirty="0">
                <a:hlinkClick r:id="rId5"/>
              </a:rPr>
              <a:t>http://</a:t>
            </a:r>
            <a:r>
              <a:rPr lang="en-US" altLang="zh-CN" sz="1600" b="0" kern="0" dirty="0" smtClean="0">
                <a:hlinkClick r:id="rId5"/>
              </a:rPr>
              <a:t>marklodato.github.io/visual-git-guide/index-zh-cn.html</a:t>
            </a:r>
            <a:endParaRPr lang="en-US" altLang="zh-CN" sz="1600" b="0" kern="0" dirty="0" smtClean="0"/>
          </a:p>
          <a:p>
            <a:pPr marL="0" indent="0">
              <a:lnSpc>
                <a:spcPct val="150000"/>
              </a:lnSpc>
              <a:buNone/>
            </a:pPr>
            <a:endParaRPr lang="en-US" altLang="zh-CN" sz="1600" b="0" kern="0" dirty="0" smtClean="0"/>
          </a:p>
        </p:txBody>
      </p:sp>
    </p:spTree>
    <p:extLst>
      <p:ext uri="{BB962C8B-B14F-4D97-AF65-F5344CB8AC3E}">
        <p14:creationId xmlns:p14="http://schemas.microsoft.com/office/powerpoint/2010/main" val="3422773701"/>
      </p:ext>
    </p:extLst>
  </p:cSld>
  <p:clrMapOvr>
    <a:masterClrMapping/>
  </p:clrMapOvr>
  <p:transition spd="med">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655272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交流环节</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044116"/>
            <a:ext cx="5682208" cy="4261656"/>
          </a:xfrm>
          <a:prstGeom prst="rect">
            <a:avLst/>
          </a:prstGeom>
        </p:spPr>
      </p:pic>
    </p:spTree>
    <p:extLst>
      <p:ext uri="{BB962C8B-B14F-4D97-AF65-F5344CB8AC3E}">
        <p14:creationId xmlns:p14="http://schemas.microsoft.com/office/powerpoint/2010/main" val="196131126"/>
      </p:ext>
    </p:extLst>
  </p:cSld>
  <p:clrMapOvr>
    <a:masterClrMapping/>
  </p:clrMapOvr>
  <p:transition spd="med">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06565"/>
            <a:ext cx="9389955" cy="2028347"/>
            <a:chOff x="0" y="1706563"/>
            <a:chExt cx="12519940" cy="2704462"/>
          </a:xfrm>
        </p:grpSpPr>
        <p:sp>
          <p:nvSpPr>
            <p:cNvPr id="23" name="任意多边形 22"/>
            <p:cNvSpPr/>
            <p:nvPr/>
          </p:nvSpPr>
          <p:spPr>
            <a:xfrm>
              <a:off x="1539876" y="1706563"/>
              <a:ext cx="1203325" cy="2463800"/>
            </a:xfrm>
            <a:custGeom>
              <a:avLst/>
              <a:gdLst>
                <a:gd name="connsiteX0" fmla="*/ 906780 w 1226820"/>
                <a:gd name="connsiteY0" fmla="*/ 0 h 2926080"/>
                <a:gd name="connsiteX1" fmla="*/ 1226820 w 1226820"/>
                <a:gd name="connsiteY1" fmla="*/ 2926080 h 2926080"/>
                <a:gd name="connsiteX2" fmla="*/ 22860 w 1226820"/>
                <a:gd name="connsiteY2" fmla="*/ 2049780 h 2926080"/>
                <a:gd name="connsiteX3" fmla="*/ 0 w 1226820"/>
                <a:gd name="connsiteY3" fmla="*/ 1036320 h 2926080"/>
                <a:gd name="connsiteX4" fmla="*/ 906780 w 1226820"/>
                <a:gd name="connsiteY4" fmla="*/ 0 h 2926080"/>
                <a:gd name="connsiteX0" fmla="*/ 929640 w 1226820"/>
                <a:gd name="connsiteY0" fmla="*/ 0 h 2948940"/>
                <a:gd name="connsiteX1" fmla="*/ 1226820 w 1226820"/>
                <a:gd name="connsiteY1" fmla="*/ 2948940 h 2948940"/>
                <a:gd name="connsiteX2" fmla="*/ 22860 w 1226820"/>
                <a:gd name="connsiteY2" fmla="*/ 2072640 h 2948940"/>
                <a:gd name="connsiteX3" fmla="*/ 0 w 1226820"/>
                <a:gd name="connsiteY3" fmla="*/ 1059180 h 2948940"/>
                <a:gd name="connsiteX4" fmla="*/ 929640 w 1226820"/>
                <a:gd name="connsiteY4" fmla="*/ 0 h 2948940"/>
                <a:gd name="connsiteX0" fmla="*/ 90678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6780 w 1203960"/>
                <a:gd name="connsiteY4" fmla="*/ 0 h 2948940"/>
                <a:gd name="connsiteX0" fmla="*/ 900430 w 1203960"/>
                <a:gd name="connsiteY0" fmla="*/ 0 h 2936240"/>
                <a:gd name="connsiteX1" fmla="*/ 1203960 w 1203960"/>
                <a:gd name="connsiteY1" fmla="*/ 2936240 h 2936240"/>
                <a:gd name="connsiteX2" fmla="*/ 0 w 1203960"/>
                <a:gd name="connsiteY2" fmla="*/ 2059940 h 2936240"/>
                <a:gd name="connsiteX3" fmla="*/ 30480 w 1203960"/>
                <a:gd name="connsiteY3" fmla="*/ 1122680 h 2936240"/>
                <a:gd name="connsiteX4" fmla="*/ 900430 w 1203960"/>
                <a:gd name="connsiteY4" fmla="*/ 0 h 2936240"/>
                <a:gd name="connsiteX0" fmla="*/ 90043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0430 w 1203960"/>
                <a:gd name="connsiteY4" fmla="*/ 0 h 294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960" h="2948940">
                  <a:moveTo>
                    <a:pt x="900430" y="0"/>
                  </a:moveTo>
                  <a:lnTo>
                    <a:pt x="1203960" y="2948940"/>
                  </a:lnTo>
                  <a:lnTo>
                    <a:pt x="0" y="2072640"/>
                  </a:lnTo>
                  <a:lnTo>
                    <a:pt x="30480" y="1135380"/>
                  </a:lnTo>
                  <a:lnTo>
                    <a:pt x="90043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4" name="矩形 23"/>
            <p:cNvSpPr/>
            <p:nvPr/>
          </p:nvSpPr>
          <p:spPr>
            <a:xfrm>
              <a:off x="0" y="2293939"/>
              <a:ext cx="12192000" cy="1417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10499926" y="3711699"/>
              <a:ext cx="1706563" cy="503238"/>
            </a:xfrm>
            <a:custGeom>
              <a:avLst/>
              <a:gdLst>
                <a:gd name="connsiteX0" fmla="*/ 1706880 w 1706880"/>
                <a:gd name="connsiteY0" fmla="*/ 7620 h 601980"/>
                <a:gd name="connsiteX1" fmla="*/ 121920 w 1706880"/>
                <a:gd name="connsiteY1" fmla="*/ 0 h 601980"/>
                <a:gd name="connsiteX2" fmla="*/ 0 w 1706880"/>
                <a:gd name="connsiteY2" fmla="*/ 601980 h 601980"/>
                <a:gd name="connsiteX3" fmla="*/ 1706880 w 1706880"/>
                <a:gd name="connsiteY3" fmla="*/ 7620 h 601980"/>
                <a:gd name="connsiteX0" fmla="*/ 1706880 w 1706880"/>
                <a:gd name="connsiteY0" fmla="*/ 0 h 601980"/>
                <a:gd name="connsiteX1" fmla="*/ 121920 w 1706880"/>
                <a:gd name="connsiteY1" fmla="*/ 0 h 601980"/>
                <a:gd name="connsiteX2" fmla="*/ 0 w 1706880"/>
                <a:gd name="connsiteY2" fmla="*/ 601980 h 601980"/>
                <a:gd name="connsiteX3" fmla="*/ 1706880 w 1706880"/>
                <a:gd name="connsiteY3" fmla="*/ 0 h 601980"/>
              </a:gdLst>
              <a:ahLst/>
              <a:cxnLst>
                <a:cxn ang="0">
                  <a:pos x="connsiteX0" y="connsiteY0"/>
                </a:cxn>
                <a:cxn ang="0">
                  <a:pos x="connsiteX1" y="connsiteY1"/>
                </a:cxn>
                <a:cxn ang="0">
                  <a:pos x="connsiteX2" y="connsiteY2"/>
                </a:cxn>
                <a:cxn ang="0">
                  <a:pos x="connsiteX3" y="connsiteY3"/>
                </a:cxn>
              </a:cxnLst>
              <a:rect l="l" t="t" r="r" b="b"/>
              <a:pathLst>
                <a:path w="1706880" h="601980">
                  <a:moveTo>
                    <a:pt x="1706880" y="0"/>
                  </a:moveTo>
                  <a:lnTo>
                    <a:pt x="121920" y="0"/>
                  </a:lnTo>
                  <a:lnTo>
                    <a:pt x="0" y="601980"/>
                  </a:lnTo>
                  <a:lnTo>
                    <a:pt x="170688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6" name="任意多边形 25"/>
            <p:cNvSpPr/>
            <p:nvPr/>
          </p:nvSpPr>
          <p:spPr>
            <a:xfrm rot="21290535">
              <a:off x="10494410" y="3777108"/>
              <a:ext cx="2025530" cy="633917"/>
            </a:xfrm>
            <a:custGeom>
              <a:avLst/>
              <a:gdLst>
                <a:gd name="connsiteX0" fmla="*/ 1021080 w 1432560"/>
                <a:gd name="connsiteY0" fmla="*/ 0 h 617220"/>
                <a:gd name="connsiteX1" fmla="*/ 1432560 w 1432560"/>
                <a:gd name="connsiteY1" fmla="*/ 617220 h 617220"/>
                <a:gd name="connsiteX2" fmla="*/ 0 w 1432560"/>
                <a:gd name="connsiteY2" fmla="*/ 358140 h 617220"/>
                <a:gd name="connsiteX3" fmla="*/ 1021080 w 1432560"/>
                <a:gd name="connsiteY3" fmla="*/ 0 h 617220"/>
                <a:gd name="connsiteX0" fmla="*/ 1021080 w 1170934"/>
                <a:gd name="connsiteY0" fmla="*/ 0 h 702180"/>
                <a:gd name="connsiteX1" fmla="*/ 1170934 w 1170934"/>
                <a:gd name="connsiteY1" fmla="*/ 702180 h 702180"/>
                <a:gd name="connsiteX2" fmla="*/ 0 w 1170934"/>
                <a:gd name="connsiteY2" fmla="*/ 358140 h 702180"/>
                <a:gd name="connsiteX3" fmla="*/ 1021080 w 1170934"/>
                <a:gd name="connsiteY3" fmla="*/ 0 h 702180"/>
                <a:gd name="connsiteX0" fmla="*/ 998629 w 1170934"/>
                <a:gd name="connsiteY0" fmla="*/ 0 h 757819"/>
                <a:gd name="connsiteX1" fmla="*/ 1170934 w 1170934"/>
                <a:gd name="connsiteY1" fmla="*/ 757819 h 757819"/>
                <a:gd name="connsiteX2" fmla="*/ 0 w 1170934"/>
                <a:gd name="connsiteY2" fmla="*/ 413779 h 757819"/>
                <a:gd name="connsiteX3" fmla="*/ 998629 w 1170934"/>
                <a:gd name="connsiteY3" fmla="*/ 0 h 757819"/>
              </a:gdLst>
              <a:ahLst/>
              <a:cxnLst>
                <a:cxn ang="0">
                  <a:pos x="connsiteX0" y="connsiteY0"/>
                </a:cxn>
                <a:cxn ang="0">
                  <a:pos x="connsiteX1" y="connsiteY1"/>
                </a:cxn>
                <a:cxn ang="0">
                  <a:pos x="connsiteX2" y="connsiteY2"/>
                </a:cxn>
                <a:cxn ang="0">
                  <a:pos x="connsiteX3" y="connsiteY3"/>
                </a:cxn>
              </a:cxnLst>
              <a:rect l="l" t="t" r="r" b="b"/>
              <a:pathLst>
                <a:path w="1170934" h="757819">
                  <a:moveTo>
                    <a:pt x="998629" y="0"/>
                  </a:moveTo>
                  <a:lnTo>
                    <a:pt x="1170934" y="757819"/>
                  </a:lnTo>
                  <a:lnTo>
                    <a:pt x="0" y="413779"/>
                  </a:lnTo>
                  <a:lnTo>
                    <a:pt x="998629"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7" name="任意多边形 26"/>
            <p:cNvSpPr/>
            <p:nvPr/>
          </p:nvSpPr>
          <p:spPr>
            <a:xfrm>
              <a:off x="2430463" y="1712913"/>
              <a:ext cx="4449762" cy="2457450"/>
            </a:xfrm>
            <a:custGeom>
              <a:avLst/>
              <a:gdLst>
                <a:gd name="connsiteX0" fmla="*/ 0 w 4450080"/>
                <a:gd name="connsiteY0" fmla="*/ 0 h 2941320"/>
                <a:gd name="connsiteX1" fmla="*/ 304800 w 4450080"/>
                <a:gd name="connsiteY1" fmla="*/ 2941320 h 2941320"/>
                <a:gd name="connsiteX2" fmla="*/ 4236720 w 4450080"/>
                <a:gd name="connsiteY2" fmla="*/ 2735580 h 2941320"/>
                <a:gd name="connsiteX3" fmla="*/ 4450080 w 4450080"/>
                <a:gd name="connsiteY3" fmla="*/ 381000 h 2941320"/>
                <a:gd name="connsiteX4" fmla="*/ 0 w 4450080"/>
                <a:gd name="connsiteY4" fmla="*/ 0 h 294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0080" h="2941320">
                  <a:moveTo>
                    <a:pt x="0" y="0"/>
                  </a:moveTo>
                  <a:lnTo>
                    <a:pt x="304800" y="2941320"/>
                  </a:lnTo>
                  <a:lnTo>
                    <a:pt x="4236720" y="2735580"/>
                  </a:lnTo>
                  <a:lnTo>
                    <a:pt x="4450080" y="381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5400" dirty="0">
                  <a:solidFill>
                    <a:srgbClr val="FFFFFF"/>
                  </a:solidFill>
                  <a:latin typeface="微软雅黑" panose="020B0503020204020204" pitchFamily="34" charset="-122"/>
                  <a:ea typeface="微软雅黑" panose="020B0503020204020204" pitchFamily="34" charset="-122"/>
                </a:rPr>
                <a:t>THANKS</a:t>
              </a:r>
            </a:p>
            <a:p>
              <a:pPr algn="ctr">
                <a:defRPr/>
              </a:pPr>
              <a:r>
                <a:rPr lang="zh-CN" altLang="en-US" sz="2000" dirty="0">
                  <a:solidFill>
                    <a:srgbClr val="FFFFFF"/>
                  </a:solidFill>
                  <a:latin typeface="微软雅黑" panose="020B0503020204020204" pitchFamily="34" charset="-122"/>
                  <a:ea typeface="微软雅黑" panose="020B0503020204020204" pitchFamily="34" charset="-122"/>
                </a:rPr>
                <a:t>感谢各位领导</a:t>
              </a:r>
            </a:p>
          </p:txBody>
        </p:sp>
      </p:grpSp>
      <p:sp>
        <p:nvSpPr>
          <p:cNvPr id="9" name="灯片编号占位符 8"/>
          <p:cNvSpPr>
            <a:spLocks noGrp="1"/>
          </p:cNvSpPr>
          <p:nvPr>
            <p:ph type="sldNum" sz="quarter" idx="12"/>
          </p:nvPr>
        </p:nvSpPr>
        <p:spPr/>
        <p:txBody>
          <a:bodyPr/>
          <a:lstStyle/>
          <a:p>
            <a:fld id="{29196A47-ACC8-427D-8E11-201A6A81D034}" type="slidenum">
              <a:rPr lang="zh-CN" altLang="en-US" sz="800" smtClean="0">
                <a:solidFill>
                  <a:prstClr val="black"/>
                </a:solidFill>
                <a:latin typeface="微软雅黑" panose="020B0503020204020204" pitchFamily="34" charset="-122"/>
                <a:ea typeface="微软雅黑" panose="020B0503020204020204" pitchFamily="34" charset="-122"/>
              </a:rPr>
              <a:pPr/>
              <a:t>77</a:t>
            </a:fld>
            <a:endParaRPr lang="zh-CN" altLang="en-US" sz="8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3226024"/>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403181"/>
          </a:xfrm>
        </p:spPr>
        <p:txBody>
          <a:bodyPr>
            <a:spAutoFit/>
          </a:bodyPr>
          <a:lstStyle/>
          <a:p>
            <a:pPr marL="0" indent="0">
              <a:lnSpc>
                <a:spcPct val="150000"/>
              </a:lnSpc>
              <a:buNone/>
            </a:pPr>
            <a:r>
              <a:rPr lang="zh-CN" altLang="en-US" sz="1400" dirty="0"/>
              <a:t>集中化的版本控制系统</a:t>
            </a:r>
            <a:endParaRPr lang="en-US" altLang="zh-CN" sz="1400" dirty="0" smtClean="0"/>
          </a:p>
        </p:txBody>
      </p:sp>
      <p:pic>
        <p:nvPicPr>
          <p:cNvPr id="6146"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86" y="1408963"/>
            <a:ext cx="4762500" cy="3733800"/>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36563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事分两面，有好有坏。</a:t>
            </a:r>
            <a:endParaRPr lang="en-US" altLang="zh-CN" sz="1400" b="0" dirty="0"/>
          </a:p>
          <a:p>
            <a:r>
              <a:rPr lang="zh-CN" altLang="en-US" sz="1400" b="0" dirty="0"/>
              <a:t>最显而易见的缺点是中央服务器的单点故障。如果宕机一小时，那么在这一小时内，谁都无法提交更新，也就无法协同工作。</a:t>
            </a:r>
            <a:endParaRPr lang="en-US" altLang="zh-CN" sz="1400" b="0" dirty="0"/>
          </a:p>
          <a:p>
            <a:r>
              <a:rPr lang="zh-CN" altLang="en-US" sz="1400" b="0" dirty="0"/>
              <a:t>要是中央服务器的磁盘发生故障，碰巧没做备份，或者备份不够及时，就会有丢失数据的风险。最坏的情况是彻底丢失整个项目的所有历史更改记录，而被客户端偶然提取出来的保存在本地的某些快照数据就成了恢复数据的希望</a:t>
            </a:r>
            <a:r>
              <a:rPr lang="zh-CN" altLang="en-US" sz="1400" b="0" dirty="0" smtClean="0"/>
              <a:t>。</a:t>
            </a:r>
            <a:endParaRPr lang="en-US" altLang="zh-CN" sz="1400" b="0" dirty="0" smtClean="0"/>
          </a:p>
          <a:p>
            <a:r>
              <a:rPr lang="zh-CN" altLang="en-US" sz="1400" b="0" dirty="0" smtClean="0"/>
              <a:t>简单</a:t>
            </a:r>
            <a:r>
              <a:rPr lang="zh-CN" altLang="en-US" sz="1400" b="0" dirty="0"/>
              <a:t>的说，鸡蛋都放在一个篮子里，风险太大。</a:t>
            </a:r>
            <a:endParaRPr lang="en-US" altLang="zh-CN" sz="1400" b="0" dirty="0"/>
          </a:p>
        </p:txBody>
      </p:sp>
    </p:spTree>
    <p:extLst>
      <p:ext uri="{BB962C8B-B14F-4D97-AF65-F5344CB8AC3E}">
        <p14:creationId xmlns:p14="http://schemas.microsoft.com/office/powerpoint/2010/main" val="2045969021"/>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a:t>分布式版本控制系统</a:t>
            </a:r>
            <a:endParaRPr lang="en-US" altLang="zh-CN" sz="1400" dirty="0" smtClean="0"/>
          </a:p>
        </p:txBody>
      </p:sp>
      <p:pic>
        <p:nvPicPr>
          <p:cNvPr id="7170" name="Picture 2" descr="https://git-scm.com/figures/18333fig01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77384"/>
            <a:ext cx="3794319" cy="4272404"/>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客户端并不只提取最新版本的文件快照，而是把代码仓库完整地镜像下来。这么一来，任何一处协同工作用的服务器发生故障，事后都可以用任何一个镜像出来的本地仓库恢复。因为每一次的提取操作，实际上都是一次对代码仓库的完整</a:t>
            </a:r>
            <a:r>
              <a:rPr lang="zh-CN" altLang="en-US" sz="1400" b="0" dirty="0" smtClean="0"/>
              <a:t>备份。</a:t>
            </a:r>
            <a:endParaRPr lang="en-US" altLang="zh-CN" sz="1400" b="0" dirty="0"/>
          </a:p>
        </p:txBody>
      </p:sp>
    </p:spTree>
    <p:extLst>
      <p:ext uri="{BB962C8B-B14F-4D97-AF65-F5344CB8AC3E}">
        <p14:creationId xmlns:p14="http://schemas.microsoft.com/office/powerpoint/2010/main" val="4040755750"/>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3_华润银行">
  <a:themeElements>
    <a:clrScheme name="自定义 2">
      <a:dk1>
        <a:sysClr val="windowText" lastClr="000000"/>
      </a:dk1>
      <a:lt1>
        <a:sysClr val="window" lastClr="FFFFFF"/>
      </a:lt1>
      <a:dk2>
        <a:srgbClr val="4E3B30"/>
      </a:dk2>
      <a:lt2>
        <a:srgbClr val="FBEEC9"/>
      </a:lt2>
      <a:accent1>
        <a:srgbClr val="F39D2B"/>
      </a:accent1>
      <a:accent2>
        <a:srgbClr val="FBD857"/>
      </a:accent2>
      <a:accent3>
        <a:srgbClr val="E06B14"/>
      </a:accent3>
      <a:accent4>
        <a:srgbClr val="F3BA2D"/>
      </a:accent4>
      <a:accent5>
        <a:srgbClr val="C5E1DC"/>
      </a:accent5>
      <a:accent6>
        <a:srgbClr val="6893B0"/>
      </a:accent6>
      <a:hlink>
        <a:srgbClr val="F39D2B"/>
      </a:hlink>
      <a:folHlink>
        <a:srgbClr val="FFC42F"/>
      </a:folHlink>
    </a:clrScheme>
    <a:fontScheme name="自定义 1">
      <a:majorFont>
        <a:latin typeface="楷体"/>
        <a:ea typeface="楷体"/>
        <a:cs typeface=""/>
      </a:majorFont>
      <a:minorFont>
        <a:latin typeface="Calibri"/>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2">
          <a:schemeClr val="accent1"/>
        </a:fillRef>
        <a:effectRef idx="1">
          <a:schemeClr val="accent1"/>
        </a:effectRef>
        <a:fontRef idx="minor">
          <a:schemeClr val="dk1"/>
        </a:fontRef>
      </a:style>
    </a:sp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71278</TotalTime>
  <Words>4769</Words>
  <Application>Microsoft Office PowerPoint</Application>
  <PresentationFormat>全屏显示(16:10)</PresentationFormat>
  <Paragraphs>510</Paragraphs>
  <Slides>77</Slides>
  <Notes>77</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77</vt:i4>
      </vt:variant>
    </vt:vector>
  </HeadingPairs>
  <TitlesOfParts>
    <vt:vector size="89" baseType="lpstr">
      <vt:lpstr>MHeiTGB-Medium-U</vt:lpstr>
      <vt:lpstr>仿宋_GB2312</vt:lpstr>
      <vt:lpstr>楷体</vt:lpstr>
      <vt:lpstr>楷体_GB2312</vt:lpstr>
      <vt:lpstr>宋体</vt:lpstr>
      <vt:lpstr>Microsoft YaHei</vt:lpstr>
      <vt:lpstr>Microsoft YaHei</vt:lpstr>
      <vt:lpstr>Arial</vt:lpstr>
      <vt:lpstr>Calibri</vt:lpstr>
      <vt:lpstr>Times New Roman</vt:lpstr>
      <vt:lpstr>Wingdings</vt:lpstr>
      <vt:lpstr>3_华润银行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 Resource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华润集团信息管理部工作汇报</dc:title>
  <dc:creator>Zhang Yun Song 张云松</dc:creator>
  <cp:lastModifiedBy>Ma Chen Zhao 马陈炤</cp:lastModifiedBy>
  <cp:revision>8681</cp:revision>
  <cp:lastPrinted>2411-12-30T00:00:00Z</cp:lastPrinted>
  <dcterms:created xsi:type="dcterms:W3CDTF">2008-09-16T14:35:00Z</dcterms:created>
  <dcterms:modified xsi:type="dcterms:W3CDTF">2018-07-29T16:16:27Z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