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6" r:id="rId33"/>
    <p:sldId id="1183" r:id="rId34"/>
    <p:sldId id="1182" r:id="rId35"/>
    <p:sldId id="1181" r:id="rId36"/>
    <p:sldId id="1177" r:id="rId37"/>
    <p:sldId id="1178" r:id="rId38"/>
    <p:sldId id="1179" r:id="rId39"/>
    <p:sldId id="1180" r:id="rId40"/>
    <p:sldId id="1174" r:id="rId41"/>
    <p:sldId id="1175" r:id="rId42"/>
    <p:sldId id="1184" r:id="rId43"/>
    <p:sldId id="1185" r:id="rId44"/>
    <p:sldId id="1211" r:id="rId45"/>
    <p:sldId id="1187" r:id="rId46"/>
    <p:sldId id="1188" r:id="rId47"/>
    <p:sldId id="1189" r:id="rId48"/>
    <p:sldId id="1190" r:id="rId49"/>
    <p:sldId id="1191" r:id="rId50"/>
    <p:sldId id="1192" r:id="rId51"/>
    <p:sldId id="1193" r:id="rId52"/>
    <p:sldId id="1194" r:id="rId53"/>
    <p:sldId id="1195" r:id="rId54"/>
    <p:sldId id="1196" r:id="rId55"/>
    <p:sldId id="1197" r:id="rId56"/>
    <p:sldId id="1198" r:id="rId57"/>
    <p:sldId id="1199" r:id="rId58"/>
    <p:sldId id="1200" r:id="rId59"/>
    <p:sldId id="1201" r:id="rId60"/>
    <p:sldId id="1202" r:id="rId61"/>
    <p:sldId id="1203" r:id="rId62"/>
    <p:sldId id="1204" r:id="rId63"/>
    <p:sldId id="1205" r:id="rId64"/>
    <p:sldId id="1206" r:id="rId65"/>
    <p:sldId id="1207" r:id="rId66"/>
    <p:sldId id="1209" r:id="rId67"/>
    <p:sldId id="1210" r:id="rId68"/>
    <p:sldId id="1208" r:id="rId69"/>
    <p:sldId id="1212" r:id="rId70"/>
    <p:sldId id="1213" r:id="rId71"/>
    <p:sldId id="1214" r:id="rId72"/>
    <p:sldId id="1215" r:id="rId73"/>
    <p:sldId id="1216" r:id="rId74"/>
    <p:sldId id="1217" r:id="rId75"/>
    <p:sldId id="1218" r:id="rId76"/>
    <p:sldId id="1134" r:id="rId77"/>
    <p:sldId id="811" r:id="rId78"/>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9420" autoAdjust="0"/>
  </p:normalViewPr>
  <p:slideViewPr>
    <p:cSldViewPr>
      <p:cViewPr varScale="1">
        <p:scale>
          <a:sx n="112" d="100"/>
          <a:sy n="112" d="100"/>
        </p:scale>
        <p:origin x="832" y="18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handoutMaster" Target="handoutMasters/handoutMaster1.xml"/><Relationship Id="rId81" Type="http://schemas.openxmlformats.org/officeDocument/2006/relationships/commentAuthors" Target="commentAuthors.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2018/7/30</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2018/7/30</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本次分享除了介绍</a:t>
            </a:r>
            <a:r>
              <a:rPr lang="en-US" altLang="zh-CN" dirty="0" err="1" smtClean="0"/>
              <a:t>Git</a:t>
            </a:r>
            <a:r>
              <a:rPr lang="zh-CN" altLang="en-US" dirty="0" smtClean="0"/>
              <a:t>，主要是交流经验，不同应用场景会有不同用法，我对</a:t>
            </a:r>
            <a:r>
              <a:rPr lang="en-US" altLang="zh-CN" dirty="0" err="1" smtClean="0"/>
              <a:t>Git</a:t>
            </a:r>
            <a:r>
              <a:rPr lang="zh-CN" altLang="en-US" dirty="0" smtClean="0"/>
              <a:t>的理解也在不断变化；</a:t>
            </a:r>
          </a:p>
          <a:p>
            <a:r>
              <a:rPr lang="en-US" altLang="zh-CN" dirty="0" smtClean="0"/>
              <a:t>2.</a:t>
            </a:r>
            <a:r>
              <a:rPr lang="zh-CN" altLang="en-US" dirty="0" smtClean="0"/>
              <a:t>基于</a:t>
            </a:r>
            <a:r>
              <a:rPr lang="en-US" altLang="zh-CN" dirty="0" err="1" smtClean="0"/>
              <a:t>Git</a:t>
            </a:r>
            <a:r>
              <a:rPr lang="zh-CN" altLang="en-US" dirty="0" smtClean="0"/>
              <a:t>的原生版本，不包括</a:t>
            </a:r>
            <a:r>
              <a:rPr lang="en-US" altLang="zh-CN" dirty="0" err="1" smtClean="0"/>
              <a:t>Github</a:t>
            </a:r>
            <a:r>
              <a:rPr lang="zh-CN" altLang="en-US" dirty="0" smtClean="0"/>
              <a:t>或者</a:t>
            </a:r>
            <a:r>
              <a:rPr lang="en-US" altLang="zh-CN" dirty="0" err="1" smtClean="0"/>
              <a:t>Gitlab</a:t>
            </a:r>
            <a:r>
              <a:rPr lang="zh-CN" altLang="en-US" dirty="0" smtClean="0"/>
              <a:t>等；</a:t>
            </a:r>
          </a:p>
          <a:p>
            <a:r>
              <a:rPr lang="en-US" altLang="zh-CN" dirty="0" smtClean="0"/>
              <a:t>3.</a:t>
            </a:r>
            <a:r>
              <a:rPr lang="zh-CN" altLang="en-US" dirty="0" smtClean="0"/>
              <a:t>主要演示</a:t>
            </a:r>
            <a:r>
              <a:rPr lang="en-US" altLang="zh-CN" dirty="0" err="1" smtClean="0"/>
              <a:t>Git</a:t>
            </a:r>
            <a:r>
              <a:rPr lang="zh-CN" altLang="en-US" dirty="0" smtClean="0"/>
              <a:t>可以做什么，不涵盖怎么做，比如会涉及一些常用命令，但不会列举应用场景，也不会有实操；</a:t>
            </a:r>
          </a:p>
          <a:p>
            <a:r>
              <a:rPr lang="en-US" altLang="zh-CN" dirty="0" smtClean="0"/>
              <a:t>4.</a:t>
            </a:r>
            <a:r>
              <a:rPr lang="zh-CN" altLang="en-US" dirty="0" smtClean="0"/>
              <a:t>资料来源于网络，各取所长；</a:t>
            </a:r>
          </a:p>
          <a:p>
            <a:r>
              <a:rPr lang="en-US" altLang="zh-CN" dirty="0" smtClean="0"/>
              <a:t>5.</a:t>
            </a:r>
            <a:r>
              <a:rPr lang="zh-CN" altLang="en-US" dirty="0" smtClean="0"/>
              <a:t>前后花费时间较长，中间断断续续，所以文档内容和格式可能会有点混乱 ，请谅解；</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版本管理没有实际产出，似乎不重要，但是却关痛痒。</a:t>
            </a:r>
          </a:p>
          <a:p>
            <a:r>
              <a:rPr lang="en-US" altLang="zh-CN" dirty="0" smtClean="0"/>
              <a:t>2.</a:t>
            </a:r>
            <a:r>
              <a:rPr lang="zh-CN" altLang="en-US" dirty="0" smtClean="0"/>
              <a:t>我们虽然用了一段时间了，但是却没有用好，主要还是因为我们对</a:t>
            </a:r>
            <a:r>
              <a:rPr lang="en-US" altLang="zh-CN" dirty="0" err="1" smtClean="0"/>
              <a:t>Git</a:t>
            </a:r>
            <a:r>
              <a:rPr lang="zh-CN" altLang="en-US" dirty="0" smtClean="0"/>
              <a:t>还不够重视和了解。</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准确。</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描述的是本地库。</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1</a:t>
            </a:r>
            <a:r>
              <a:rPr lang="zh-CN" altLang="en-US" dirty="0" smtClean="0"/>
              <a:t>、只有已跟踪的文件才会被</a:t>
            </a:r>
            <a:r>
              <a:rPr lang="en-US" altLang="zh-CN" dirty="0" err="1" smtClean="0"/>
              <a:t>Git</a:t>
            </a:r>
            <a:r>
              <a:rPr lang="zh-CN" altLang="en-US" dirty="0" smtClean="0"/>
              <a:t>纳入版本管理；</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274294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当使用 </a:t>
            </a:r>
            <a:r>
              <a:rPr lang="en-US" altLang="zh-CN" dirty="0" err="1" smtClean="0"/>
              <a:t>git</a:t>
            </a:r>
            <a:r>
              <a:rPr lang="en-US" altLang="zh-CN" dirty="0" smtClean="0"/>
              <a:t> commit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新建一个提交对象前，</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会先计算每一个子目录（本例中就是项目根目录）的校验和，然后在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仓库中将这些目录保存为树（</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）对象。之后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创建的提交对象，除了包含相关提交信息以外，还包含着指向这个树对象（项目根目录）的指针，如此它就可以在将来需要的时候，重现此次快照的内容了。</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仓库中有五个对象：三个表示文件快照内容的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对象；一个记录着目录树内容及其中各个文件对应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对象索引的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对象；以及一个包含指向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对象（根目录）的索引和其他提交信息元数据的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commit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1925385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24094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35</a:t>
            </a:fld>
            <a:endParaRPr lang="zh-CN" altLang="zh-CN"/>
          </a:p>
        </p:txBody>
      </p:sp>
    </p:spTree>
    <p:extLst>
      <p:ext uri="{BB962C8B-B14F-4D97-AF65-F5344CB8AC3E}">
        <p14:creationId xmlns:p14="http://schemas.microsoft.com/office/powerpoint/2010/main" val="380395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36</a:t>
            </a:fld>
            <a:endParaRPr lang="zh-CN" altLang="zh-CN"/>
          </a:p>
        </p:txBody>
      </p:sp>
    </p:spTree>
    <p:extLst>
      <p:ext uri="{BB962C8B-B14F-4D97-AF65-F5344CB8AC3E}">
        <p14:creationId xmlns:p14="http://schemas.microsoft.com/office/powerpoint/2010/main" val="382850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37</a:t>
            </a:fld>
            <a:endParaRPr lang="zh-CN" altLang="zh-CN"/>
          </a:p>
        </p:txBody>
      </p:sp>
    </p:spTree>
    <p:extLst>
      <p:ext uri="{BB962C8B-B14F-4D97-AF65-F5344CB8AC3E}">
        <p14:creationId xmlns:p14="http://schemas.microsoft.com/office/powerpoint/2010/main" val="2390928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38</a:t>
            </a:fld>
            <a:endParaRPr lang="zh-CN" altLang="zh-CN"/>
          </a:p>
        </p:txBody>
      </p:sp>
    </p:spTree>
    <p:extLst>
      <p:ext uri="{BB962C8B-B14F-4D97-AF65-F5344CB8AC3E}">
        <p14:creationId xmlns:p14="http://schemas.microsoft.com/office/powerpoint/2010/main" val="4183944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39</a:t>
            </a:fld>
            <a:endParaRPr lang="zh-CN" altLang="zh-CN"/>
          </a:p>
        </p:txBody>
      </p:sp>
    </p:spTree>
    <p:extLst>
      <p:ext uri="{BB962C8B-B14F-4D97-AF65-F5344CB8AC3E}">
        <p14:creationId xmlns:p14="http://schemas.microsoft.com/office/powerpoint/2010/main" val="55490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40</a:t>
            </a:fld>
            <a:endParaRPr lang="zh-CN" altLang="zh-CN"/>
          </a:p>
        </p:txBody>
      </p:sp>
    </p:spTree>
    <p:extLst>
      <p:ext uri="{BB962C8B-B14F-4D97-AF65-F5344CB8AC3E}">
        <p14:creationId xmlns:p14="http://schemas.microsoft.com/office/powerpoint/2010/main" val="1583215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41</a:t>
            </a:fld>
            <a:endParaRPr lang="zh-CN" altLang="zh-CN"/>
          </a:p>
        </p:txBody>
      </p:sp>
    </p:spTree>
    <p:extLst>
      <p:ext uri="{BB962C8B-B14F-4D97-AF65-F5344CB8AC3E}">
        <p14:creationId xmlns:p14="http://schemas.microsoft.com/office/powerpoint/2010/main" val="44291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HEAD</a:t>
            </a:r>
            <a:r>
              <a:rPr lang="en-US" altLang="zh-CN" dirty="0" smtClean="0">
                <a:sym typeface="Wingdings" panose="05000000000000000000" pitchFamily="2" charset="2"/>
              </a:rPr>
              <a:t></a:t>
            </a:r>
            <a:r>
              <a:rPr lang="zh-CN" altLang="en-US" dirty="0" smtClean="0">
                <a:sym typeface="Wingdings" panose="05000000000000000000" pitchFamily="2" charset="2"/>
              </a:rPr>
              <a:t>分支</a:t>
            </a:r>
            <a:r>
              <a:rPr lang="en-US" altLang="zh-CN" dirty="0" smtClean="0">
                <a:sym typeface="Wingdings" panose="05000000000000000000" pitchFamily="2" charset="2"/>
              </a:rPr>
              <a:t></a:t>
            </a:r>
            <a:r>
              <a:rPr lang="zh-CN" altLang="en-US" dirty="0" smtClean="0">
                <a:sym typeface="Wingdings" panose="05000000000000000000" pitchFamily="2" charset="2"/>
              </a:rPr>
              <a:t>哈希值</a:t>
            </a:r>
            <a:r>
              <a:rPr lang="en-US" altLang="zh-CN" dirty="0" smtClean="0">
                <a:sym typeface="Wingdings" panose="05000000000000000000" pitchFamily="2" charset="2"/>
              </a:rPr>
              <a:t></a:t>
            </a:r>
            <a:r>
              <a:rPr lang="zh-CN" altLang="en-US" dirty="0" smtClean="0">
                <a:sym typeface="Wingdings" panose="05000000000000000000" pitchFamily="2" charset="2"/>
              </a:rPr>
              <a:t>提交</a:t>
            </a:r>
            <a:r>
              <a:rPr lang="zh-CN" altLang="en-US" dirty="0" smtClean="0">
                <a:sym typeface="Wingdings" panose="05000000000000000000" pitchFamily="2" charset="2"/>
              </a:rPr>
              <a:t>对象</a:t>
            </a:r>
            <a:r>
              <a:rPr lang="en-US" altLang="zh-CN" dirty="0" smtClean="0">
                <a:sym typeface="Wingdings" panose="05000000000000000000" pitchFamily="2" charset="2"/>
              </a:rPr>
              <a:t></a:t>
            </a:r>
            <a:r>
              <a:rPr lang="zh-CN" altLang="en-US" dirty="0" smtClean="0">
                <a:sym typeface="Wingdings" panose="05000000000000000000" pitchFamily="2" charset="2"/>
              </a:rPr>
              <a:t>文件</a:t>
            </a:r>
            <a:r>
              <a:rPr lang="en-US" altLang="zh-CN" dirty="0" smtClean="0">
                <a:sym typeface="Wingdings" panose="05000000000000000000" pitchFamily="2" charset="2"/>
              </a:rPr>
              <a:t>Blob</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42</a:t>
            </a:fld>
            <a:endParaRPr lang="zh-CN" altLang="zh-CN"/>
          </a:p>
        </p:txBody>
      </p:sp>
    </p:spTree>
    <p:extLst>
      <p:ext uri="{BB962C8B-B14F-4D97-AF65-F5344CB8AC3E}">
        <p14:creationId xmlns:p14="http://schemas.microsoft.com/office/powerpoint/2010/main" val="1341881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43</a:t>
            </a:fld>
            <a:endParaRPr lang="zh-CN" altLang="zh-CN"/>
          </a:p>
        </p:txBody>
      </p:sp>
    </p:spTree>
    <p:extLst>
      <p:ext uri="{BB962C8B-B14F-4D97-AF65-F5344CB8AC3E}">
        <p14:creationId xmlns:p14="http://schemas.microsoft.com/office/powerpoint/2010/main" val="1857691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44</a:t>
            </a:fld>
            <a:endParaRPr lang="zh-CN" altLang="zh-CN"/>
          </a:p>
        </p:txBody>
      </p:sp>
    </p:spTree>
    <p:extLst>
      <p:ext uri="{BB962C8B-B14F-4D97-AF65-F5344CB8AC3E}">
        <p14:creationId xmlns:p14="http://schemas.microsoft.com/office/powerpoint/2010/main" val="2992273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45</a:t>
            </a:fld>
            <a:endParaRPr lang="zh-CN" altLang="zh-CN"/>
          </a:p>
        </p:txBody>
      </p:sp>
    </p:spTree>
    <p:extLst>
      <p:ext uri="{BB962C8B-B14F-4D97-AF65-F5344CB8AC3E}">
        <p14:creationId xmlns:p14="http://schemas.microsoft.com/office/powerpoint/2010/main" val="386990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46</a:t>
            </a:fld>
            <a:endParaRPr lang="zh-CN" altLang="zh-CN"/>
          </a:p>
        </p:txBody>
      </p:sp>
    </p:spTree>
    <p:extLst>
      <p:ext uri="{BB962C8B-B14F-4D97-AF65-F5344CB8AC3E}">
        <p14:creationId xmlns:p14="http://schemas.microsoft.com/office/powerpoint/2010/main" val="948541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47</a:t>
            </a:fld>
            <a:endParaRPr lang="zh-CN" altLang="zh-CN"/>
          </a:p>
        </p:txBody>
      </p:sp>
    </p:spTree>
    <p:extLst>
      <p:ext uri="{BB962C8B-B14F-4D97-AF65-F5344CB8AC3E}">
        <p14:creationId xmlns:p14="http://schemas.microsoft.com/office/powerpoint/2010/main" val="1617255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48</a:t>
            </a:fld>
            <a:endParaRPr lang="zh-CN" altLang="zh-CN"/>
          </a:p>
        </p:txBody>
      </p:sp>
    </p:spTree>
    <p:extLst>
      <p:ext uri="{BB962C8B-B14F-4D97-AF65-F5344CB8AC3E}">
        <p14:creationId xmlns:p14="http://schemas.microsoft.com/office/powerpoint/2010/main" val="271023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当给定某个文件名（或者打开</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选项，或者文件名和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选项同时打开）时，</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会从指定的提交中拷贝文件到暂存区域和工作目录。比如，</a:t>
            </a:r>
            <a:r>
              <a:rPr lang="en-US" altLang="zh-CN" dirty="0" err="1" smtClean="0"/>
              <a:t>git</a:t>
            </a:r>
            <a:r>
              <a:rPr lang="en-US" altLang="zh-CN" dirty="0" smtClean="0"/>
              <a:t> checkout HEAD~ </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会将提交节点</a:t>
            </a:r>
            <a:r>
              <a:rPr lang="en-US" altLang="zh-CN" sz="1200" b="0" i="1" kern="1200" dirty="0" smtClean="0">
                <a:solidFill>
                  <a:schemeClr val="tx1"/>
                </a:solidFill>
                <a:effectLst/>
                <a:latin typeface="Calibri" panose="020F0502020204030204" pitchFamily="34" charset="0"/>
                <a:ea typeface="宋体" panose="02010600030101010101" pitchFamily="2" charset="-122"/>
                <a:cs typeface="+mn-cs"/>
              </a:rPr>
              <a:t>HEAD~</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即当前提交节点的父节点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复制到工作目录并且加到暂存区域中。（如果命令中没有指定提交节点，则会从暂存区域中拷贝内容。）注意当前分支不会发生变化。</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49</a:t>
            </a:fld>
            <a:endParaRPr lang="zh-CN" altLang="zh-CN"/>
          </a:p>
        </p:txBody>
      </p:sp>
    </p:spTree>
    <p:extLst>
      <p:ext uri="{BB962C8B-B14F-4D97-AF65-F5344CB8AC3E}">
        <p14:creationId xmlns:p14="http://schemas.microsoft.com/office/powerpoint/2010/main" val="1748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新提交节点（下图中的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a47c3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）中的所有文件都会被复制（到暂存区域和工作目录中）；只存在于老的提交节点（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ed489</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）中的文件会被删除；不属于上述两者的文件会被忽略，不受影响。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50</a:t>
            </a:fld>
            <a:endParaRPr lang="zh-CN" altLang="zh-CN"/>
          </a:p>
        </p:txBody>
      </p:sp>
    </p:spTree>
    <p:extLst>
      <p:ext uri="{BB962C8B-B14F-4D97-AF65-F5344CB8AC3E}">
        <p14:creationId xmlns:p14="http://schemas.microsoft.com/office/powerpoint/2010/main" val="1304143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51</a:t>
            </a:fld>
            <a:endParaRPr lang="zh-CN" altLang="zh-CN"/>
          </a:p>
        </p:txBody>
      </p:sp>
    </p:spTree>
    <p:extLst>
      <p:ext uri="{BB962C8B-B14F-4D97-AF65-F5344CB8AC3E}">
        <p14:creationId xmlns:p14="http://schemas.microsoft.com/office/powerpoint/2010/main" val="2710229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52</a:t>
            </a:fld>
            <a:endParaRPr lang="zh-CN" altLang="zh-CN"/>
          </a:p>
        </p:txBody>
      </p:sp>
    </p:spTree>
    <p:extLst>
      <p:ext uri="{BB962C8B-B14F-4D97-AF65-F5344CB8AC3E}">
        <p14:creationId xmlns:p14="http://schemas.microsoft.com/office/powerpoint/2010/main" val="1069325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53</a:t>
            </a:fld>
            <a:endParaRPr lang="zh-CN" altLang="zh-CN"/>
          </a:p>
        </p:txBody>
      </p:sp>
    </p:spTree>
    <p:extLst>
      <p:ext uri="{BB962C8B-B14F-4D97-AF65-F5344CB8AC3E}">
        <p14:creationId xmlns:p14="http://schemas.microsoft.com/office/powerpoint/2010/main" val="31256472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54</a:t>
            </a:fld>
            <a:endParaRPr lang="zh-CN" altLang="zh-CN"/>
          </a:p>
        </p:txBody>
      </p:sp>
    </p:spTree>
    <p:extLst>
      <p:ext uri="{BB962C8B-B14F-4D97-AF65-F5344CB8AC3E}">
        <p14:creationId xmlns:p14="http://schemas.microsoft.com/office/powerpoint/2010/main" val="4292249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55</a:t>
            </a:fld>
            <a:endParaRPr lang="zh-CN" altLang="zh-CN"/>
          </a:p>
        </p:txBody>
      </p:sp>
    </p:spTree>
    <p:extLst>
      <p:ext uri="{BB962C8B-B14F-4D97-AF65-F5344CB8AC3E}">
        <p14:creationId xmlns:p14="http://schemas.microsoft.com/office/powerpoint/2010/main" val="3069103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56</a:t>
            </a:fld>
            <a:endParaRPr lang="zh-CN" altLang="zh-CN"/>
          </a:p>
        </p:txBody>
      </p:sp>
    </p:spTree>
    <p:extLst>
      <p:ext uri="{BB962C8B-B14F-4D97-AF65-F5344CB8AC3E}">
        <p14:creationId xmlns:p14="http://schemas.microsoft.com/office/powerpoint/2010/main" val="280076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57</a:t>
            </a:fld>
            <a:endParaRPr lang="zh-CN" altLang="zh-CN"/>
          </a:p>
        </p:txBody>
      </p:sp>
    </p:spTree>
    <p:extLst>
      <p:ext uri="{BB962C8B-B14F-4D97-AF65-F5344CB8AC3E}">
        <p14:creationId xmlns:p14="http://schemas.microsoft.com/office/powerpoint/2010/main" val="13802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58</a:t>
            </a:fld>
            <a:endParaRPr lang="zh-CN" altLang="zh-CN"/>
          </a:p>
        </p:txBody>
      </p:sp>
    </p:spTree>
    <p:extLst>
      <p:ext uri="{BB962C8B-B14F-4D97-AF65-F5344CB8AC3E}">
        <p14:creationId xmlns:p14="http://schemas.microsoft.com/office/powerpoint/2010/main" val="52689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59</a:t>
            </a:fld>
            <a:endParaRPr lang="zh-CN" altLang="zh-CN"/>
          </a:p>
        </p:txBody>
      </p:sp>
    </p:spTree>
    <p:extLst>
      <p:ext uri="{BB962C8B-B14F-4D97-AF65-F5344CB8AC3E}">
        <p14:creationId xmlns:p14="http://schemas.microsoft.com/office/powerpoint/2010/main" val="380994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60</a:t>
            </a:fld>
            <a:endParaRPr lang="zh-CN" altLang="zh-CN"/>
          </a:p>
        </p:txBody>
      </p:sp>
    </p:spTree>
    <p:extLst>
      <p:ext uri="{BB962C8B-B14F-4D97-AF65-F5344CB8AC3E}">
        <p14:creationId xmlns:p14="http://schemas.microsoft.com/office/powerpoint/2010/main" val="2280988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注意这里，合并会生成一次新的提交，且分支历史会出现分叉</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61</a:t>
            </a:fld>
            <a:endParaRPr lang="zh-CN" altLang="zh-CN"/>
          </a:p>
        </p:txBody>
      </p:sp>
    </p:spTree>
    <p:extLst>
      <p:ext uri="{BB962C8B-B14F-4D97-AF65-F5344CB8AC3E}">
        <p14:creationId xmlns:p14="http://schemas.microsoft.com/office/powerpoint/2010/main" val="3682414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我的理解是，</a:t>
            </a:r>
            <a:r>
              <a:rPr lang="en-US" altLang="zh-CN" dirty="0" smtClean="0"/>
              <a:t>cherry-pick</a:t>
            </a:r>
            <a:r>
              <a:rPr lang="zh-CN" altLang="en-US" dirty="0" smtClean="0"/>
              <a:t>将指定的提交节点先复制到</a:t>
            </a:r>
            <a:r>
              <a:rPr lang="en-US" altLang="zh-CN" dirty="0" smtClean="0"/>
              <a:t>stage</a:t>
            </a:r>
            <a:r>
              <a:rPr lang="zh-CN" altLang="en-US" dirty="0" smtClean="0"/>
              <a:t>，然后做一次</a:t>
            </a:r>
            <a:r>
              <a:rPr lang="en-US" altLang="zh-CN" dirty="0" smtClean="0"/>
              <a:t>commit</a:t>
            </a:r>
            <a:r>
              <a:rPr lang="zh-CN" altLang="en-US" dirty="0" smtClean="0"/>
              <a:t>操作，</a:t>
            </a:r>
            <a:r>
              <a:rPr lang="en-US" altLang="zh-CN" dirty="0" smtClean="0"/>
              <a:t>commit</a:t>
            </a:r>
            <a:r>
              <a:rPr lang="zh-CN" altLang="en-US" dirty="0" smtClean="0"/>
              <a:t>操作会与目前</a:t>
            </a:r>
            <a:r>
              <a:rPr lang="en-US" altLang="zh-CN" dirty="0" smtClean="0"/>
              <a:t>HEAD</a:t>
            </a:r>
            <a:r>
              <a:rPr lang="zh-CN" altLang="en-US" dirty="0" smtClean="0"/>
              <a:t>对应的提交比对，有冲突解决冲突后，生成一个新的提交</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62</a:t>
            </a:fld>
            <a:endParaRPr lang="zh-CN" altLang="zh-CN"/>
          </a:p>
        </p:txBody>
      </p:sp>
    </p:spTree>
    <p:extLst>
      <p:ext uri="{BB962C8B-B14F-4D97-AF65-F5344CB8AC3E}">
        <p14:creationId xmlns:p14="http://schemas.microsoft.com/office/powerpoint/2010/main" val="1876572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63</a:t>
            </a:fld>
            <a:endParaRPr lang="zh-CN" altLang="zh-CN"/>
          </a:p>
        </p:txBody>
      </p:sp>
    </p:spTree>
    <p:extLst>
      <p:ext uri="{BB962C8B-B14F-4D97-AF65-F5344CB8AC3E}">
        <p14:creationId xmlns:p14="http://schemas.microsoft.com/office/powerpoint/2010/main" val="97611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64</a:t>
            </a:fld>
            <a:endParaRPr lang="zh-CN" altLang="zh-CN"/>
          </a:p>
        </p:txBody>
      </p:sp>
    </p:spTree>
    <p:extLst>
      <p:ext uri="{BB962C8B-B14F-4D97-AF65-F5344CB8AC3E}">
        <p14:creationId xmlns:p14="http://schemas.microsoft.com/office/powerpoint/2010/main" val="944942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65</a:t>
            </a:fld>
            <a:endParaRPr lang="zh-CN" altLang="zh-CN"/>
          </a:p>
        </p:txBody>
      </p:sp>
    </p:spTree>
    <p:extLst>
      <p:ext uri="{BB962C8B-B14F-4D97-AF65-F5344CB8AC3E}">
        <p14:creationId xmlns:p14="http://schemas.microsoft.com/office/powerpoint/2010/main" val="4272187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66</a:t>
            </a:fld>
            <a:endParaRPr lang="zh-CN" altLang="zh-CN"/>
          </a:p>
        </p:txBody>
      </p:sp>
    </p:spTree>
    <p:extLst>
      <p:ext uri="{BB962C8B-B14F-4D97-AF65-F5344CB8AC3E}">
        <p14:creationId xmlns:p14="http://schemas.microsoft.com/office/powerpoint/2010/main" val="1842782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67</a:t>
            </a:fld>
            <a:endParaRPr lang="zh-CN" altLang="zh-CN"/>
          </a:p>
        </p:txBody>
      </p:sp>
    </p:spTree>
    <p:extLst>
      <p:ext uri="{BB962C8B-B14F-4D97-AF65-F5344CB8AC3E}">
        <p14:creationId xmlns:p14="http://schemas.microsoft.com/office/powerpoint/2010/main" val="1218704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68</a:t>
            </a:fld>
            <a:endParaRPr lang="zh-CN" altLang="zh-CN"/>
          </a:p>
        </p:txBody>
      </p:sp>
    </p:spTree>
    <p:extLst>
      <p:ext uri="{BB962C8B-B14F-4D97-AF65-F5344CB8AC3E}">
        <p14:creationId xmlns:p14="http://schemas.microsoft.com/office/powerpoint/2010/main" val="12549176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69</a:t>
            </a:fld>
            <a:endParaRPr lang="zh-CN" altLang="zh-CN"/>
          </a:p>
        </p:txBody>
      </p:sp>
    </p:spTree>
    <p:extLst>
      <p:ext uri="{BB962C8B-B14F-4D97-AF65-F5344CB8AC3E}">
        <p14:creationId xmlns:p14="http://schemas.microsoft.com/office/powerpoint/2010/main" val="4178507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70</a:t>
            </a:fld>
            <a:endParaRPr lang="zh-CN" altLang="zh-CN"/>
          </a:p>
        </p:txBody>
      </p:sp>
    </p:spTree>
    <p:extLst>
      <p:ext uri="{BB962C8B-B14F-4D97-AF65-F5344CB8AC3E}">
        <p14:creationId xmlns:p14="http://schemas.microsoft.com/office/powerpoint/2010/main" val="3421053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71</a:t>
            </a:fld>
            <a:endParaRPr lang="zh-CN" altLang="zh-CN"/>
          </a:p>
        </p:txBody>
      </p:sp>
    </p:spTree>
    <p:extLst>
      <p:ext uri="{BB962C8B-B14F-4D97-AF65-F5344CB8AC3E}">
        <p14:creationId xmlns:p14="http://schemas.microsoft.com/office/powerpoint/2010/main" val="28623121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72</a:t>
            </a:fld>
            <a:endParaRPr lang="zh-CN" altLang="zh-CN"/>
          </a:p>
        </p:txBody>
      </p:sp>
    </p:spTree>
    <p:extLst>
      <p:ext uri="{BB962C8B-B14F-4D97-AF65-F5344CB8AC3E}">
        <p14:creationId xmlns:p14="http://schemas.microsoft.com/office/powerpoint/2010/main" val="22020452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73</a:t>
            </a:fld>
            <a:endParaRPr lang="zh-CN" altLang="zh-CN"/>
          </a:p>
        </p:txBody>
      </p:sp>
    </p:spTree>
    <p:extLst>
      <p:ext uri="{BB962C8B-B14F-4D97-AF65-F5344CB8AC3E}">
        <p14:creationId xmlns:p14="http://schemas.microsoft.com/office/powerpoint/2010/main" val="1361380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74</a:t>
            </a:fld>
            <a:endParaRPr lang="zh-CN" altLang="zh-CN"/>
          </a:p>
        </p:txBody>
      </p:sp>
    </p:spTree>
    <p:extLst>
      <p:ext uri="{BB962C8B-B14F-4D97-AF65-F5344CB8AC3E}">
        <p14:creationId xmlns:p14="http://schemas.microsoft.com/office/powerpoint/2010/main" val="30015656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75</a:t>
            </a:fld>
            <a:endParaRPr lang="zh-CN" altLang="zh-CN"/>
          </a:p>
        </p:txBody>
      </p:sp>
    </p:spTree>
    <p:extLst>
      <p:ext uri="{BB962C8B-B14F-4D97-AF65-F5344CB8AC3E}">
        <p14:creationId xmlns:p14="http://schemas.microsoft.com/office/powerpoint/2010/main" val="20409649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76</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77</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4" Type="http://schemas.openxmlformats.org/officeDocument/2006/relationships/hyperlink" Target="https://www.v2ex.com/amp/t/432187/2" TargetMode="External"/><Relationship Id="rId5" Type="http://schemas.openxmlformats.org/officeDocument/2006/relationships/hyperlink" Target="https://www.cnblogs.com/kevingrace/p/5904595.html"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hyperlink" Target="https://git-scm.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it-scm.com/book/zh/v1/Git-%E5%88%86%E6%94%AF-%E4%BD%95%E8%B0%93%E5%88%86%E6%94%A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2.png"/></Relationships>
</file>

<file path=ppt/slides/_rels/slide65.xml.rels><?xml version="1.0" encoding="UTF-8" standalone="yes"?>
<Relationships xmlns="http://schemas.openxmlformats.org/package/2006/relationships"><Relationship Id="rId3" Type="http://schemas.openxmlformats.org/officeDocument/2006/relationships/hyperlink" Target="http://marklodato.github.io/visual-git-guide/index-zh-cn.html" TargetMode="External"/><Relationship Id="rId4" Type="http://schemas.openxmlformats.org/officeDocument/2006/relationships/hyperlink" Target="https://www.cnblogs.com/kidsitcn/p/4513297.html" TargetMode="External"/><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hyperlink" Target="https://www.processon.com/view/59ec836de4b0c86d400e99f1?fromnew=1" TargetMode="External"/><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hyperlink" Target="https://git-scm.com/" TargetMode="External"/><Relationship Id="rId4" Type="http://schemas.openxmlformats.org/officeDocument/2006/relationships/hyperlink" Target="https://www.liaoxuefeng.com/wiki/0013739516305929606dd18361248578c67b8067c8c017b000" TargetMode="External"/><Relationship Id="rId5" Type="http://schemas.openxmlformats.org/officeDocument/2006/relationships/hyperlink" Target="http://marklodato.github.io/visual-git-guide/index-zh-cn.html" TargetMode="External"/><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60.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a:t>
            </a:r>
            <a:r>
              <a:rPr lang="zh-CN" altLang="en-US" sz="2000" kern="0" dirty="0" smtClean="0"/>
              <a:t>的</a:t>
            </a:r>
            <a:r>
              <a:rPr lang="zh-CN" altLang="en-US" sz="2000" kern="0" dirty="0" smtClean="0"/>
              <a:t>记录</a:t>
            </a:r>
            <a:r>
              <a:rPr lang="zh-CN" altLang="en-US" sz="2000" kern="0" dirty="0" smtClean="0"/>
              <a:t>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可以</a:t>
            </a:r>
            <a:r>
              <a:rPr lang="zh-CN" altLang="en-US" sz="1600" b="0" kern="0" dirty="0" smtClean="0"/>
              <a:t>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r>
              <a:rPr lang="zh-CN" altLang="en-US" sz="1600" b="0" dirty="0" smtClean="0"/>
              <a:t>。</a:t>
            </a:r>
          </a:p>
          <a:p>
            <a:pPr marL="0" indent="0">
              <a:lnSpc>
                <a:spcPct val="150000"/>
              </a:lnSpc>
              <a:spcBef>
                <a:spcPts val="0"/>
              </a:spcBef>
              <a:buNone/>
            </a:pPr>
            <a:r>
              <a:rPr lang="en-US" altLang="zh-CN" sz="1600" b="0" dirty="0" smtClean="0"/>
              <a:t>……</a:t>
            </a:r>
            <a:endParaRPr lang="en-US" altLang="zh-CN" sz="16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参与</a:t>
            </a:r>
            <a:r>
              <a:rPr lang="zh-CN" altLang="en-US" sz="1600" b="0" kern="0" dirty="0" smtClean="0"/>
              <a:t>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dirty="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）。非常重要。这里指的是储存其中的版本库。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a:t>
            </a:r>
            <a:r>
              <a:rPr lang="zh-CN" altLang="en-US" sz="1600" b="0" dirty="0" smtClean="0"/>
              <a:t>文件</a:t>
            </a:r>
            <a:r>
              <a:rPr lang="zh-CN" altLang="en-US" sz="1600" b="0" dirty="0" smtClean="0"/>
              <a:t>往</a:t>
            </a:r>
            <a:r>
              <a:rPr lang="zh-CN" altLang="en-US" sz="1600" b="0" dirty="0" smtClean="0"/>
              <a:t>版</a:t>
            </a:r>
            <a:r>
              <a:rPr lang="zh-CN" altLang="en-US" sz="1600" b="0" dirty="0" smtClean="0"/>
              <a:t>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1426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en-US" altLang="zh-CN" sz="1600" b="0" dirty="0" err="1" smtClean="0"/>
              <a:t>Git</a:t>
            </a:r>
            <a:r>
              <a:rPr lang="en-US" altLang="zh-CN" sz="1600" b="0" dirty="0" smtClean="0"/>
              <a:t> </a:t>
            </a:r>
            <a:r>
              <a:rPr lang="zh-CN" altLang="en-US" sz="1600" b="0" dirty="0"/>
              <a:t>保存的不是文件差异或者变化量，而只是一系列文件快照。</a:t>
            </a:r>
            <a:endParaRPr lang="en-US" altLang="zh-CN" sz="1600" b="0" dirty="0" smtClean="0"/>
          </a:p>
          <a:p>
            <a:pPr>
              <a:lnSpc>
                <a:spcPct val="150000"/>
              </a:lnSpc>
              <a:spcBef>
                <a:spcPts val="0"/>
              </a:spcBef>
            </a:pPr>
            <a:r>
              <a:rPr lang="en-US" altLang="zh-CN" sz="1600" b="0" dirty="0" err="1" smtClean="0"/>
              <a:t>Git</a:t>
            </a:r>
            <a:r>
              <a:rPr lang="zh-CN" altLang="en-US" sz="1600" b="0" dirty="0"/>
              <a:t>对所有数据都要使用</a:t>
            </a:r>
            <a:r>
              <a:rPr lang="en-US" altLang="zh-CN" sz="1600" b="0" dirty="0"/>
              <a:t>SHA-1</a:t>
            </a:r>
            <a:r>
              <a:rPr lang="zh-CN" altLang="en-US" sz="1600" b="0" dirty="0"/>
              <a:t>算法进行内容的校验和（</a:t>
            </a:r>
            <a:r>
              <a:rPr lang="en-US" altLang="zh-CN" sz="1600" b="0" dirty="0"/>
              <a:t>checksum</a:t>
            </a:r>
            <a:r>
              <a:rPr lang="zh-CN" altLang="en-US" sz="1600" b="0" dirty="0"/>
              <a:t>）计算，并以此作为数据的唯一标识和索引</a:t>
            </a:r>
            <a:r>
              <a:rPr lang="zh-CN" altLang="en-US" sz="1600" b="0" dirty="0" smtClean="0"/>
              <a:t>。</a:t>
            </a:r>
            <a:endParaRPr lang="en-US" altLang="zh-CN" sz="1600" b="0" dirty="0" smtClean="0"/>
          </a:p>
          <a:p>
            <a:pPr>
              <a:lnSpc>
                <a:spcPct val="150000"/>
              </a:lnSpc>
              <a:spcBef>
                <a:spcPts val="0"/>
              </a:spcBef>
            </a:pPr>
            <a:r>
              <a:rPr lang="zh-CN" altLang="en-US" sz="1600" b="0" dirty="0" smtClean="0"/>
              <a:t>在 </a:t>
            </a:r>
            <a:r>
              <a:rPr lang="en-US" altLang="zh-CN" sz="1600" b="0" dirty="0" err="1"/>
              <a:t>Git</a:t>
            </a:r>
            <a:r>
              <a:rPr lang="en-US" altLang="zh-CN" sz="1600" b="0" dirty="0"/>
              <a:t> </a:t>
            </a:r>
            <a:r>
              <a:rPr lang="zh-CN" altLang="en-US" sz="1600" b="0" dirty="0"/>
              <a:t>中提交时，会保存一个提交（</a:t>
            </a:r>
            <a:r>
              <a:rPr lang="en-US" altLang="zh-CN" sz="1600" b="0" dirty="0"/>
              <a:t>commit</a:t>
            </a:r>
            <a:r>
              <a:rPr lang="zh-CN" altLang="en-US" sz="1600" b="0" dirty="0"/>
              <a: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r>
              <a:rPr lang="zh-CN" altLang="en-US" sz="1600" b="0" dirty="0" smtClean="0"/>
              <a:t>。</a:t>
            </a:r>
            <a:endParaRPr lang="en-US" altLang="zh-CN" sz="1600" b="0" dirty="0" smtClean="0"/>
          </a:p>
          <a:p>
            <a:pPr marL="0" indent="0">
              <a:lnSpc>
                <a:spcPct val="150000"/>
              </a:lnSpc>
              <a:spcBef>
                <a:spcPts val="0"/>
              </a:spcBef>
              <a:buNone/>
            </a:pPr>
            <a:endParaRPr lang="en-US" altLang="zh-CN" sz="1600" b="0" dirty="0"/>
          </a:p>
          <a:p>
            <a:pPr marL="0" indent="0">
              <a:lnSpc>
                <a:spcPct val="150000"/>
              </a:lnSpc>
              <a:spcBef>
                <a:spcPts val="0"/>
              </a:spcBef>
              <a:buNone/>
            </a:pPr>
            <a:r>
              <a:rPr lang="zh-CN" altLang="en-US" sz="1600" b="0" dirty="0" smtClean="0"/>
              <a:t>推荐参考链接：</a:t>
            </a:r>
            <a:r>
              <a:rPr lang="en-US" altLang="zh-CN" sz="1600" b="0" dirty="0">
                <a:hlinkClick r:id="rId3"/>
              </a:rPr>
              <a:t>https://git-scm.com/book/zh/v1/Git-%E5%88%86%E6%94%AF-%</a:t>
            </a:r>
            <a:r>
              <a:rPr lang="en-US" altLang="zh-CN" sz="1600" b="0" dirty="0" smtClean="0">
                <a:hlinkClick r:id="rId3"/>
              </a:rPr>
              <a:t>E4%BD%95%E8%B0%93%E5%88%86%E6%94%AF</a:t>
            </a:r>
            <a:endParaRPr lang="en-US" altLang="zh-CN" sz="1600" b="0" dirty="0" smtClean="0"/>
          </a:p>
          <a:p>
            <a:pPr marL="0" indent="0">
              <a:lnSpc>
                <a:spcPct val="150000"/>
              </a:lnSpc>
              <a:spcBef>
                <a:spcPts val="0"/>
              </a:spcBef>
              <a:buNone/>
            </a:pPr>
            <a:endParaRPr lang="en-US" altLang="zh-CN" sz="1600" b="0" dirty="0"/>
          </a:p>
        </p:txBody>
      </p:sp>
    </p:spTree>
    <p:extLst>
      <p:ext uri="{BB962C8B-B14F-4D97-AF65-F5344CB8AC3E}">
        <p14:creationId xmlns:p14="http://schemas.microsoft.com/office/powerpoint/2010/main" val="197401098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1026" name="Picture 2" descr="https://git-scm.com/figures/18333fig03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68" y="939208"/>
            <a:ext cx="6459412" cy="43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153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587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两次提交后，仓库历史会</a:t>
            </a:r>
            <a:r>
              <a:rPr lang="zh-CN" altLang="en-US" sz="1600" b="0" dirty="0" smtClean="0"/>
              <a:t>变成这个样子：</a:t>
            </a:r>
            <a:endParaRPr lang="en-US" altLang="zh-CN" sz="1600" b="0" dirty="0"/>
          </a:p>
        </p:txBody>
      </p:sp>
      <p:pic>
        <p:nvPicPr>
          <p:cNvPr id="2050" name="Picture 2" descr="https://git-scm.com/figures/18333fig03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67" y="1664096"/>
            <a:ext cx="7519381" cy="335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0623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对象的可变指针，它在每次提交的时候都会自动向前移动。</a:t>
            </a:r>
            <a:endParaRPr lang="en-US" altLang="zh-CN" sz="1400" b="0"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408" y="2065412"/>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317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又是如何创建一个新的分支的呢？答案很简单，创建一个新的分支</a:t>
            </a:r>
            <a:r>
              <a:rPr lang="zh-CN" altLang="en-US" sz="1400" b="0" dirty="0" smtClean="0"/>
              <a:t>指针：</a:t>
            </a:r>
            <a:endParaRPr lang="en-US" altLang="zh-CN" sz="1400" b="0" dirty="0" smtClean="0"/>
          </a:p>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branch testing</a:t>
            </a:r>
          </a:p>
        </p:txBody>
      </p:sp>
      <p:pic>
        <p:nvPicPr>
          <p:cNvPr id="2051" name="Picture 3" descr="https://git-scm.com/figures/18333fig03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281436"/>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622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是如何知道你当前在哪个分支上工作的呢</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通过一</a:t>
            </a:r>
            <a:r>
              <a:rPr lang="zh-CN" altLang="en-US" sz="1400" b="0" dirty="0"/>
              <a:t>个名为 </a:t>
            </a:r>
            <a:r>
              <a:rPr lang="en-US" altLang="zh-CN" sz="1400" b="0" dirty="0">
                <a:solidFill>
                  <a:srgbClr val="FF0000"/>
                </a:solidFill>
              </a:rPr>
              <a:t>HEAD</a:t>
            </a:r>
            <a:r>
              <a:rPr lang="en-US" altLang="zh-CN" sz="1400" b="0" dirty="0"/>
              <a:t> </a:t>
            </a:r>
            <a:r>
              <a:rPr lang="zh-CN" altLang="en-US" sz="1400" b="0" dirty="0"/>
              <a:t>的特别指针</a:t>
            </a:r>
            <a:r>
              <a:rPr lang="zh-CN" altLang="en-US" sz="1400" b="0" dirty="0" smtClean="0"/>
              <a:t>。在 </a:t>
            </a:r>
            <a:r>
              <a:rPr lang="en-US" altLang="zh-CN" sz="1400" b="0" dirty="0" err="1"/>
              <a:t>Git</a:t>
            </a:r>
            <a:r>
              <a:rPr lang="en-US" altLang="zh-CN" sz="1400" b="0" dirty="0"/>
              <a:t> </a:t>
            </a:r>
            <a:r>
              <a:rPr lang="zh-CN" altLang="en-US" sz="1400" b="0" dirty="0"/>
              <a:t>中</a:t>
            </a:r>
            <a:r>
              <a:rPr lang="zh-CN" altLang="en-US" sz="1400" b="0" dirty="0" smtClean="0"/>
              <a:t>，</a:t>
            </a:r>
            <a:r>
              <a:rPr lang="en-US" altLang="zh-CN" sz="1400" b="0" dirty="0" smtClean="0"/>
              <a:t>HEAD</a:t>
            </a:r>
            <a:r>
              <a:rPr lang="zh-CN" altLang="en-US" sz="1400" b="0" dirty="0" smtClean="0"/>
              <a:t>是</a:t>
            </a:r>
            <a:r>
              <a:rPr lang="zh-CN" altLang="en-US" sz="1400" b="0" dirty="0"/>
              <a:t>一个指向你正在工作中的本地分支的</a:t>
            </a:r>
            <a:r>
              <a:rPr lang="zh-CN" altLang="en-US" sz="1400" b="0" dirty="0">
                <a:solidFill>
                  <a:srgbClr val="FF0000"/>
                </a:solidFill>
              </a:rPr>
              <a:t>指针</a:t>
            </a:r>
            <a:r>
              <a:rPr lang="zh-CN" altLang="en-US" sz="1400" b="0" dirty="0" smtClean="0"/>
              <a:t>（可将 </a:t>
            </a:r>
            <a:r>
              <a:rPr lang="en-US" altLang="zh-CN" sz="1400" b="0" dirty="0"/>
              <a:t>HEAD </a:t>
            </a:r>
            <a:r>
              <a:rPr lang="zh-CN" altLang="en-US" sz="1400" b="0" dirty="0"/>
              <a:t>想象为当前分支的</a:t>
            </a:r>
            <a:r>
              <a:rPr lang="zh-CN" altLang="en-US" sz="1400" b="0" dirty="0" smtClean="0"/>
              <a:t>别名）</a:t>
            </a:r>
            <a:r>
              <a:rPr lang="zh-CN" altLang="en-US" sz="1400" b="0" dirty="0"/>
              <a:t>。运行 </a:t>
            </a:r>
            <a:r>
              <a:rPr lang="en-US" altLang="zh-CN" sz="1400" b="0" dirty="0" err="1"/>
              <a:t>git</a:t>
            </a:r>
            <a:r>
              <a:rPr lang="en-US" altLang="zh-CN" sz="1400" b="0" dirty="0"/>
              <a:t> branch </a:t>
            </a:r>
            <a:r>
              <a:rPr lang="zh-CN" altLang="en-US" sz="1400" b="0" dirty="0"/>
              <a:t>命令，仅仅是建立了一个新的分支，但不会自动切换到这个分支中去，所以在这个例子中，我们依然还在 </a:t>
            </a:r>
            <a:r>
              <a:rPr lang="en-US" altLang="zh-CN" sz="1400" b="0" dirty="0"/>
              <a:t>master </a:t>
            </a:r>
            <a:r>
              <a:rPr lang="zh-CN" altLang="en-US" sz="1400" b="0" dirty="0"/>
              <a:t>分支里</a:t>
            </a:r>
            <a:r>
              <a:rPr lang="zh-CN" altLang="en-US" sz="1400" b="0" dirty="0" smtClean="0"/>
              <a:t>工作。</a:t>
            </a:r>
            <a:endParaRPr lang="en-US" altLang="zh-CN" sz="1400" b="0" dirty="0"/>
          </a:p>
        </p:txBody>
      </p:sp>
      <p:pic>
        <p:nvPicPr>
          <p:cNvPr id="3075" name="Picture 3"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353021"/>
            <a:ext cx="42386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7467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现在</a:t>
            </a:r>
            <a:r>
              <a:rPr lang="zh-CN" altLang="en-US" sz="1400" b="0" dirty="0"/>
              <a:t>转换到新建的 </a:t>
            </a:r>
            <a:r>
              <a:rPr lang="en-US" altLang="zh-CN" sz="1400" b="0" dirty="0"/>
              <a:t>testing </a:t>
            </a:r>
            <a:r>
              <a:rPr lang="zh-CN" altLang="en-US" sz="1400" b="0" dirty="0"/>
              <a:t>分支</a:t>
            </a:r>
            <a:r>
              <a:rPr lang="zh-CN" altLang="en-US" sz="1400" b="0" dirty="0" smtClean="0"/>
              <a:t>：</a:t>
            </a:r>
            <a:endParaRPr lang="en-US" altLang="zh-CN" sz="1400" b="0" dirty="0" smtClean="0"/>
          </a:p>
          <a:p>
            <a:pPr marL="0" indent="0">
              <a:lnSpc>
                <a:spcPct val="150000"/>
              </a:lnSpc>
              <a:spcBef>
                <a:spcPts val="0"/>
              </a:spcBef>
              <a:buNone/>
            </a:pPr>
            <a:r>
              <a:rPr lang="en-US" altLang="zh-CN" sz="1400" b="0" dirty="0" err="1"/>
              <a:t>git</a:t>
            </a:r>
            <a:r>
              <a:rPr lang="en-US" altLang="zh-CN" sz="1400" b="0" dirty="0"/>
              <a:t> checkout testing</a:t>
            </a:r>
          </a:p>
        </p:txBody>
      </p:sp>
      <p:pic>
        <p:nvPicPr>
          <p:cNvPr id="4099" name="Picture 3" descr="https://git-scm.com/figures/18333fig03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58" y="1921396"/>
            <a:ext cx="37338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4194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不同流向的分支历史</a:t>
            </a:r>
            <a:endParaRPr lang="en-US" altLang="zh-CN" sz="1400" b="0" dirty="0"/>
          </a:p>
        </p:txBody>
      </p:sp>
      <p:pic>
        <p:nvPicPr>
          <p:cNvPr id="5122" name="Picture 2" descr="https://git-scm.com/figures/18333fig030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575389"/>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5452"/>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scm.com/figures/18333fig030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45" y="1575389"/>
            <a:ext cx="4762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5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xit" presetSubtype="0" fill="hold" nodeType="withEffect">
                                  <p:stCondLst>
                                    <p:cond delay="0"/>
                                  </p:stCondLst>
                                  <p:childTnLst>
                                    <p:animEffect transition="out" filter="fade">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xit" presetSubtype="0" fill="hold" nodeType="withEffect">
                                  <p:stCondLst>
                                    <p:cond delay="0"/>
                                  </p:stCondLst>
                                  <p:childTnLst>
                                    <p:animEffect transition="out" filter="fade">
                                      <p:cBhvr>
                                        <p:cTn id="22" dur="500"/>
                                        <p:tgtEl>
                                          <p:spTgt spid="5124"/>
                                        </p:tgtEl>
                                      </p:cBhvr>
                                    </p:animEffect>
                                    <p:set>
                                      <p:cBhvr>
                                        <p:cTn id="23"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正常</a:t>
            </a:r>
            <a:r>
              <a:rPr lang="zh-CN" altLang="en-US" sz="1400" b="0" dirty="0"/>
              <a:t>情况</a:t>
            </a:r>
            <a:r>
              <a:rPr lang="zh-CN" altLang="en-US" sz="1400" b="0" dirty="0" smtClean="0"/>
              <a:t>下，</a:t>
            </a:r>
            <a:r>
              <a:rPr lang="en-US" altLang="zh-CN" sz="1400" b="0" dirty="0" smtClean="0"/>
              <a:t>HEAD</a:t>
            </a:r>
            <a:r>
              <a:rPr lang="zh-CN" altLang="en-US" sz="1400" b="0" dirty="0" smtClean="0"/>
              <a:t>应指向一个分支，下图中指向的就是分支</a:t>
            </a:r>
            <a:r>
              <a:rPr lang="en-US" altLang="zh-CN" sz="1400" b="0" dirty="0" smtClean="0">
                <a:solidFill>
                  <a:srgbClr val="FF0000"/>
                </a:solidFill>
              </a:rPr>
              <a:t>dev</a:t>
            </a:r>
            <a:r>
              <a:rPr lang="zh-CN" altLang="en-US" sz="1400" b="0" dirty="0" smtClean="0"/>
              <a:t>。</a:t>
            </a:r>
            <a:endParaRPr lang="en-US" altLang="zh-CN" sz="1400" b="0" dirty="0"/>
          </a:p>
        </p:txBody>
      </p:sp>
      <p:pic>
        <p:nvPicPr>
          <p:cNvPr id="9" name="图片 8"/>
          <p:cNvPicPr>
            <a:picLocks noChangeAspect="1"/>
          </p:cNvPicPr>
          <p:nvPr/>
        </p:nvPicPr>
        <p:blipFill>
          <a:blip r:embed="rId3"/>
          <a:stretch>
            <a:fillRect/>
          </a:stretch>
        </p:blipFill>
        <p:spPr>
          <a:xfrm>
            <a:off x="539552" y="1465554"/>
            <a:ext cx="5047369" cy="1031906"/>
          </a:xfrm>
          <a:prstGeom prst="rect">
            <a:avLst/>
          </a:prstGeom>
        </p:spPr>
      </p:pic>
      <p:pic>
        <p:nvPicPr>
          <p:cNvPr id="3" name="图片 2"/>
          <p:cNvPicPr>
            <a:picLocks noChangeAspect="1"/>
          </p:cNvPicPr>
          <p:nvPr/>
        </p:nvPicPr>
        <p:blipFill>
          <a:blip r:embed="rId4"/>
          <a:stretch>
            <a:fillRect/>
          </a:stretch>
        </p:blipFill>
        <p:spPr>
          <a:xfrm>
            <a:off x="539552" y="2827699"/>
            <a:ext cx="8211238" cy="2262049"/>
          </a:xfrm>
          <a:prstGeom prst="rect">
            <a:avLst/>
          </a:prstGeom>
        </p:spPr>
      </p:pic>
    </p:spTree>
    <p:extLst>
      <p:ext uri="{BB962C8B-B14F-4D97-AF65-F5344CB8AC3E}">
        <p14:creationId xmlns:p14="http://schemas.microsoft.com/office/powerpoint/2010/main" val="14241657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smtClean="0"/>
              <a:t>HEAD</a:t>
            </a:r>
            <a:r>
              <a:rPr lang="zh-CN" altLang="en-US" sz="1400" b="0" dirty="0" smtClean="0"/>
              <a:t>也</a:t>
            </a:r>
            <a:r>
              <a:rPr lang="zh-CN" altLang="en-US" sz="1400" b="0" dirty="0"/>
              <a:t>可以指向一个</a:t>
            </a:r>
            <a:r>
              <a:rPr lang="zh-CN" altLang="en-US" sz="1400" b="0" dirty="0" smtClean="0"/>
              <a:t>提交。</a:t>
            </a:r>
            <a:endParaRPr lang="en-US" altLang="zh-CN" sz="1400" b="0" dirty="0"/>
          </a:p>
        </p:txBody>
      </p:sp>
      <p:pic>
        <p:nvPicPr>
          <p:cNvPr id="2" name="图片 1"/>
          <p:cNvPicPr>
            <a:picLocks noChangeAspect="1"/>
          </p:cNvPicPr>
          <p:nvPr/>
        </p:nvPicPr>
        <p:blipFill>
          <a:blip r:embed="rId3"/>
          <a:stretch>
            <a:fillRect/>
          </a:stretch>
        </p:blipFill>
        <p:spPr>
          <a:xfrm>
            <a:off x="539552" y="1235581"/>
            <a:ext cx="7632848" cy="4077823"/>
          </a:xfrm>
          <a:prstGeom prst="rect">
            <a:avLst/>
          </a:prstGeom>
        </p:spPr>
      </p:pic>
    </p:spTree>
    <p:extLst>
      <p:ext uri="{BB962C8B-B14F-4D97-AF65-F5344CB8AC3E}">
        <p14:creationId xmlns:p14="http://schemas.microsoft.com/office/powerpoint/2010/main" val="1061886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14577005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常用</a:t>
            </a:r>
            <a:r>
              <a:rPr lang="zh-CN" altLang="en-US" sz="2400" dirty="0" smtClean="0">
                <a:solidFill>
                  <a:schemeClr val="accent1"/>
                </a:solidFill>
                <a:latin typeface="微软雅黑" panose="020B0503020204020204" pitchFamily="34" charset="-122"/>
                <a:ea typeface="微软雅黑" panose="020B0503020204020204" pitchFamily="34" charset="-122"/>
              </a:rPr>
              <a:t>操作</a:t>
            </a:r>
            <a:endParaRPr lang="da-DK" altLang="zh-CN" sz="2400" dirty="0">
              <a:solidFill>
                <a:schemeClr val="accent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4141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约定</a:t>
            </a: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绿色的</a:t>
            </a:r>
            <a:r>
              <a:rPr lang="en-US" altLang="zh-CN" sz="1400" b="0" dirty="0"/>
              <a:t>5</a:t>
            </a:r>
            <a:r>
              <a:rPr lang="zh-CN" altLang="en-US" sz="1400" b="0" dirty="0"/>
              <a:t>位字符表示提交的</a:t>
            </a:r>
            <a:r>
              <a:rPr lang="en-US" altLang="zh-CN" sz="1400" b="0" dirty="0"/>
              <a:t>ID</a:t>
            </a:r>
            <a:r>
              <a:rPr lang="zh-CN" altLang="en-US" sz="1400" b="0" dirty="0"/>
              <a:t>，分别指向父节点。分支用橘色显示，分别指向特定的提交。当前分支由附在其上的</a:t>
            </a:r>
            <a:r>
              <a:rPr lang="en-US" altLang="zh-CN" sz="1400" b="0" dirty="0"/>
              <a:t>HEAD</a:t>
            </a:r>
            <a:r>
              <a:rPr lang="zh-CN" altLang="en-US" sz="1400" b="0" dirty="0"/>
              <a:t>标识。 这张图片里显示最后</a:t>
            </a:r>
            <a:r>
              <a:rPr lang="en-US" altLang="zh-CN" sz="1400" b="0" dirty="0"/>
              <a:t>5</a:t>
            </a:r>
            <a:r>
              <a:rPr lang="zh-CN" altLang="en-US" sz="1400" b="0" dirty="0"/>
              <a:t>次提交，</a:t>
            </a:r>
            <a:r>
              <a:rPr lang="en-US" altLang="zh-CN" sz="1400" b="0" dirty="0"/>
              <a:t>ed489</a:t>
            </a:r>
            <a:r>
              <a:rPr lang="zh-CN" altLang="en-US" sz="1400" b="0" dirty="0"/>
              <a:t>是最新提交。 </a:t>
            </a:r>
            <a:r>
              <a:rPr lang="en-US" altLang="zh-CN" sz="1400" b="0" dirty="0"/>
              <a:t>master</a:t>
            </a:r>
            <a:r>
              <a:rPr lang="zh-CN" altLang="en-US" sz="1400" b="0" dirty="0"/>
              <a:t>分支指向此次提交，另一个</a:t>
            </a:r>
            <a:r>
              <a:rPr lang="en-US" altLang="zh-CN" sz="1400" b="0" dirty="0" err="1"/>
              <a:t>maint</a:t>
            </a:r>
            <a:r>
              <a:rPr lang="zh-CN" altLang="en-US" sz="1400" b="0" dirty="0"/>
              <a:t>分支指向祖父提交节点。</a:t>
            </a:r>
            <a:endParaRPr lang="en-US" altLang="zh-CN" sz="1400" b="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20" y="1849338"/>
            <a:ext cx="7458075" cy="3600450"/>
          </a:xfrm>
          <a:prstGeom prst="rect">
            <a:avLst/>
          </a:prstGeom>
        </p:spPr>
      </p:pic>
    </p:spTree>
    <p:extLst>
      <p:ext uri="{BB962C8B-B14F-4D97-AF65-F5344CB8AC3E}">
        <p14:creationId xmlns:p14="http://schemas.microsoft.com/office/powerpoint/2010/main" val="407417498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a:solidFill>
                  <a:schemeClr val="accent4"/>
                </a:solidFill>
                <a:latin typeface="微软雅黑" panose="020B0503020204020204" pitchFamily="34" charset="-122"/>
                <a:ea typeface="微软雅黑" panose="020B0503020204020204" pitchFamily="34" charset="-122"/>
              </a:rPr>
              <a:t>d</a:t>
            </a:r>
            <a:r>
              <a:rPr lang="en-US" altLang="zh-CN" sz="2800" dirty="0" smtClean="0">
                <a:solidFill>
                  <a:schemeClr val="accent4"/>
                </a:solidFill>
                <a:latin typeface="微软雅黑" panose="020B0503020204020204" pitchFamily="34" charset="-122"/>
                <a:ea typeface="微软雅黑" panose="020B0503020204020204" pitchFamily="34" charset="-122"/>
              </a:rPr>
              <a:t>iff</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查看</a:t>
            </a:r>
            <a:r>
              <a:rPr lang="zh-CN" altLang="en-US" sz="1400" b="0" dirty="0"/>
              <a:t>两次提交之间的变动。</a:t>
            </a:r>
            <a:endParaRPr lang="en-US" altLang="zh-CN" sz="1400" b="0" dirty="0"/>
          </a:p>
        </p:txBody>
      </p:sp>
      <p:pic>
        <p:nvPicPr>
          <p:cNvPr id="3074" name="Picture 2" descr="http://marklodato.github.io/visual-git-guide/di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6793"/>
          <a:stretch/>
        </p:blipFill>
        <p:spPr bwMode="auto">
          <a:xfrm>
            <a:off x="624020" y="1417340"/>
            <a:ext cx="7915275" cy="38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80413"/>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提交时，</a:t>
            </a:r>
            <a:r>
              <a:rPr lang="en-US" altLang="zh-CN" sz="1400" b="0" dirty="0" err="1"/>
              <a:t>git</a:t>
            </a:r>
            <a:r>
              <a:rPr lang="zh-CN" altLang="en-US" sz="1400" b="0" dirty="0"/>
              <a:t>用暂存区域的文件创建一个新的提交，并把此时的节点设为父节点。然后把当前分支指向新的提交节点。下图中，当前分支是</a:t>
            </a:r>
            <a:r>
              <a:rPr lang="en-US" altLang="zh-CN" sz="1400" b="0" dirty="0"/>
              <a:t>master</a:t>
            </a:r>
            <a:r>
              <a:rPr lang="zh-CN" altLang="en-US" sz="1400" b="0" dirty="0"/>
              <a:t>。 在运行命令之前，</a:t>
            </a:r>
            <a:r>
              <a:rPr lang="en-US" altLang="zh-CN" sz="1400" b="0" dirty="0"/>
              <a:t>master</a:t>
            </a:r>
            <a:r>
              <a:rPr lang="zh-CN" altLang="en-US" sz="1400" b="0" dirty="0"/>
              <a:t>指向</a:t>
            </a:r>
            <a:r>
              <a:rPr lang="en-US" altLang="zh-CN" sz="1400" b="0" dirty="0"/>
              <a:t>ed489</a:t>
            </a:r>
            <a:r>
              <a:rPr lang="zh-CN" altLang="en-US" sz="1400" b="0" dirty="0"/>
              <a:t>，提交后，</a:t>
            </a:r>
            <a:r>
              <a:rPr lang="en-US" altLang="zh-CN" sz="1400" b="0" dirty="0"/>
              <a:t>master</a:t>
            </a:r>
            <a:r>
              <a:rPr lang="zh-CN" altLang="en-US" sz="1400" b="0" dirty="0"/>
              <a:t>指向新的节点</a:t>
            </a:r>
            <a:r>
              <a:rPr lang="en-US" altLang="zh-CN" sz="1400" b="0" dirty="0"/>
              <a:t>f0cec</a:t>
            </a:r>
            <a:r>
              <a:rPr lang="zh-CN" altLang="en-US" sz="1400" b="0" dirty="0"/>
              <a:t>并以</a:t>
            </a:r>
            <a:r>
              <a:rPr lang="en-US" altLang="zh-CN" sz="1400" b="0" dirty="0"/>
              <a:t>ed489</a:t>
            </a:r>
            <a:r>
              <a:rPr lang="zh-CN" altLang="en-US" sz="1400" b="0" dirty="0"/>
              <a:t>作为父节点。</a:t>
            </a:r>
            <a:endParaRPr lang="en-US" altLang="zh-CN" sz="1400" b="0" dirty="0"/>
          </a:p>
        </p:txBody>
      </p:sp>
      <p:pic>
        <p:nvPicPr>
          <p:cNvPr id="2050" name="Picture 2" descr="http://marklodato.github.io/visual-git-guide/commit-mas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6235" b="14269"/>
          <a:stretch/>
        </p:blipFill>
        <p:spPr bwMode="auto">
          <a:xfrm>
            <a:off x="624020" y="1777380"/>
            <a:ext cx="7915275"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9147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即便当前分支是某次提交的祖父节点，</a:t>
            </a:r>
            <a:r>
              <a:rPr lang="en-US" altLang="zh-CN" sz="1400" b="0" dirty="0" err="1"/>
              <a:t>git</a:t>
            </a:r>
            <a:r>
              <a:rPr lang="zh-CN" altLang="en-US" sz="1400" b="0" dirty="0"/>
              <a:t>会同样操作。下图中，在</a:t>
            </a:r>
            <a:r>
              <a:rPr lang="en-US" altLang="zh-CN" sz="1400" b="0" dirty="0"/>
              <a:t>master</a:t>
            </a:r>
            <a:r>
              <a:rPr lang="zh-CN" altLang="en-US" sz="1400" b="0" dirty="0"/>
              <a:t>分支的祖父节点</a:t>
            </a:r>
            <a:r>
              <a:rPr lang="en-US" altLang="zh-CN" sz="1400" b="0" dirty="0" err="1"/>
              <a:t>maint</a:t>
            </a:r>
            <a:r>
              <a:rPr lang="zh-CN" altLang="en-US" sz="1400" b="0" dirty="0"/>
              <a:t>分支进行一次提交，生成了</a:t>
            </a:r>
            <a:r>
              <a:rPr lang="en-US" altLang="zh-CN" sz="1400" b="0" dirty="0"/>
              <a:t>1800b</a:t>
            </a:r>
            <a:r>
              <a:rPr lang="zh-CN" altLang="en-US" sz="1400" b="0" dirty="0"/>
              <a:t>。 这样，</a:t>
            </a:r>
            <a:r>
              <a:rPr lang="en-US" altLang="zh-CN" sz="1400" b="0" dirty="0" err="1"/>
              <a:t>maint</a:t>
            </a:r>
            <a:r>
              <a:rPr lang="zh-CN" altLang="en-US" sz="1400" b="0" dirty="0"/>
              <a:t>分支就不再是</a:t>
            </a:r>
            <a:r>
              <a:rPr lang="en-US" altLang="zh-CN" sz="1400" b="0" dirty="0"/>
              <a:t>master</a:t>
            </a:r>
            <a:r>
              <a:rPr lang="zh-CN" altLang="en-US" sz="1400" b="0" dirty="0"/>
              <a:t>分支的祖父节点。</a:t>
            </a:r>
            <a:endParaRPr lang="en-US" altLang="zh-CN" sz="1400" b="0" dirty="0"/>
          </a:p>
        </p:txBody>
      </p:sp>
      <p:pic>
        <p:nvPicPr>
          <p:cNvPr id="4098" name="Picture 2" descr="http://marklodato.github.io/visual-git-guide/commit-main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76" b="14269"/>
          <a:stretch/>
        </p:blipFill>
        <p:spPr bwMode="auto">
          <a:xfrm>
            <a:off x="624020" y="1561356"/>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770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如果想更改一次提交，使用 </a:t>
            </a:r>
            <a:r>
              <a:rPr lang="en-US" altLang="zh-CN" sz="1400" b="0" dirty="0" err="1"/>
              <a:t>git</a:t>
            </a:r>
            <a:r>
              <a:rPr lang="en-US" altLang="zh-CN" sz="1400" b="0" dirty="0"/>
              <a:t> commit --amend</a:t>
            </a:r>
            <a:r>
              <a:rPr lang="zh-CN" altLang="en-US" sz="1400" b="0" dirty="0"/>
              <a:t>。</a:t>
            </a:r>
            <a:r>
              <a:rPr lang="en-US" altLang="zh-CN" sz="1400" b="0" dirty="0" err="1"/>
              <a:t>git</a:t>
            </a:r>
            <a:r>
              <a:rPr lang="zh-CN" altLang="en-US" sz="1400" b="0" dirty="0"/>
              <a:t>会使用与当前提交相同的父节点进行一次新提交，旧的提交会被取消。</a:t>
            </a:r>
            <a:endParaRPr lang="en-US" altLang="zh-CN" sz="1400" b="0" dirty="0"/>
          </a:p>
        </p:txBody>
      </p:sp>
      <p:pic>
        <p:nvPicPr>
          <p:cNvPr id="5123" name="Picture 3" descr="http://marklodato.github.io/visual-git-guide/commit-amen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8"/>
          <a:stretch/>
        </p:blipFill>
        <p:spPr bwMode="auto">
          <a:xfrm>
            <a:off x="624020" y="1561356"/>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30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checkout</a:t>
            </a:r>
            <a:r>
              <a:rPr lang="zh-CN" altLang="en-US" sz="1400" b="0" dirty="0"/>
              <a:t>命令用于从历史提交（或者暂存区域）中拷贝文件到工作目录，也可用于切换分支</a:t>
            </a:r>
            <a:r>
              <a:rPr lang="zh-CN" altLang="en-US" sz="1400" b="0" dirty="0" smtClean="0"/>
              <a:t>。</a:t>
            </a:r>
            <a:endParaRPr lang="en-US" altLang="zh-CN" sz="1400" b="0" dirty="0" smtClean="0"/>
          </a:p>
        </p:txBody>
      </p:sp>
      <p:pic>
        <p:nvPicPr>
          <p:cNvPr id="6146" name="Picture 2" descr="http://marklodato.github.io/visual-git-guide/checkou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580" t="3868" r="13273" b="13519"/>
          <a:stretch/>
        </p:blipFill>
        <p:spPr bwMode="auto">
          <a:xfrm>
            <a:off x="1414972" y="1489348"/>
            <a:ext cx="626469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4393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当不指定文件名，而是给出一个（本地）分支时，那么</a:t>
            </a:r>
            <a:r>
              <a:rPr lang="en-US" altLang="zh-CN" sz="1400" b="0" dirty="0"/>
              <a:t>HEAD</a:t>
            </a:r>
            <a:r>
              <a:rPr lang="zh-CN" altLang="en-US" sz="1400" b="0" dirty="0"/>
              <a:t>标识会移动到那个分支（也就是说，我们“切换”到那个分支了），然后暂存区域和工作目录中的内容会和</a:t>
            </a:r>
            <a:r>
              <a:rPr lang="en-US" altLang="zh-CN" sz="1400" b="0" dirty="0"/>
              <a:t>HEAD</a:t>
            </a:r>
            <a:r>
              <a:rPr lang="zh-CN" altLang="en-US" sz="1400" b="0" dirty="0"/>
              <a:t>对应的提交节点一致。</a:t>
            </a:r>
            <a:endParaRPr lang="en-US" altLang="zh-CN" sz="1400" b="0" dirty="0" smtClean="0"/>
          </a:p>
        </p:txBody>
      </p:sp>
      <p:pic>
        <p:nvPicPr>
          <p:cNvPr id="7170" name="Picture 2" descr="http://marklodato.github.io/visual-git-guide/checkout-branch.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6356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如果既没有指定文件名，也没有指定分支名，而是一个标签、远程分支、</a:t>
            </a:r>
            <a:r>
              <a:rPr lang="en-US" altLang="zh-CN" sz="1400" b="0" dirty="0"/>
              <a:t>SHA-1</a:t>
            </a:r>
            <a:r>
              <a:rPr lang="zh-CN" altLang="en-US" sz="1400" b="0" dirty="0"/>
              <a:t>值或者是像</a:t>
            </a:r>
            <a:r>
              <a:rPr lang="en-US" altLang="zh-CN" sz="1400" b="0" dirty="0"/>
              <a:t>master~3</a:t>
            </a:r>
            <a:r>
              <a:rPr lang="zh-CN" altLang="en-US" sz="1400" b="0" dirty="0"/>
              <a:t>类似的东西，就得到一个匿名分支，称作</a:t>
            </a:r>
            <a:r>
              <a:rPr lang="en-US" altLang="zh-CN" sz="1400" b="0" dirty="0"/>
              <a:t>detached HEAD</a:t>
            </a:r>
            <a:r>
              <a:rPr lang="zh-CN" altLang="en-US" sz="1400" b="0" dirty="0"/>
              <a:t>（被分离的</a:t>
            </a:r>
            <a:r>
              <a:rPr lang="en-US" altLang="zh-CN" sz="1400" b="0" dirty="0"/>
              <a:t>HEAD</a:t>
            </a:r>
            <a:r>
              <a:rPr lang="zh-CN" altLang="en-US" sz="1400" b="0" dirty="0"/>
              <a:t>标识）。这样可以很方便地在历史版本之间互相切换。</a:t>
            </a:r>
            <a:endParaRPr lang="en-US" altLang="zh-CN" sz="1400" b="0" dirty="0" smtClean="0"/>
          </a:p>
        </p:txBody>
      </p:sp>
      <p:pic>
        <p:nvPicPr>
          <p:cNvPr id="8194" name="Picture 2" descr="http://marklodato.github.io/visual-git-guide/checkou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37" b="12750"/>
          <a:stretch/>
        </p:blipFill>
        <p:spPr bwMode="auto">
          <a:xfrm>
            <a:off x="624020" y="1777380"/>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530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当提交操作涉及到“分离的</a:t>
            </a:r>
            <a:r>
              <a:rPr lang="en-US" altLang="zh-CN" sz="1400" b="0" dirty="0"/>
              <a:t>HEAD”</a:t>
            </a:r>
            <a:r>
              <a:rPr lang="zh-CN" altLang="en-US" sz="1400" b="0" dirty="0"/>
              <a:t>时，其行为会略有</a:t>
            </a:r>
            <a:r>
              <a:rPr lang="zh-CN" altLang="en-US" sz="1400" b="0" dirty="0" smtClean="0"/>
              <a:t>不同。</a:t>
            </a:r>
            <a:endParaRPr lang="en-US" altLang="zh-CN" sz="1400" b="0" dirty="0" smtClean="0"/>
          </a:p>
          <a:p>
            <a:pPr marL="0" indent="0">
              <a:lnSpc>
                <a:spcPct val="150000"/>
              </a:lnSpc>
              <a:spcBef>
                <a:spcPts val="0"/>
              </a:spcBef>
              <a:buNone/>
            </a:pPr>
            <a:r>
              <a:rPr lang="zh-CN" altLang="en-US" sz="1400" b="0" dirty="0"/>
              <a:t>当</a:t>
            </a:r>
            <a:r>
              <a:rPr lang="en-US" altLang="zh-CN" sz="1400" b="0" dirty="0"/>
              <a:t>HEAD</a:t>
            </a:r>
            <a:r>
              <a:rPr lang="zh-CN" altLang="en-US" sz="1400" b="0" dirty="0"/>
              <a:t>处于分离状态（不依附于任一分支）时，提交操作可以正常进行，但是不会更新任何已命名的分支。</a:t>
            </a:r>
            <a:r>
              <a:rPr lang="en-US" altLang="zh-CN" sz="1400" b="0" dirty="0" smtClean="0"/>
              <a:t>(</a:t>
            </a:r>
            <a:r>
              <a:rPr lang="zh-CN" altLang="en-US" sz="1400" b="0" dirty="0" smtClean="0"/>
              <a:t>可以</a:t>
            </a:r>
            <a:r>
              <a:rPr lang="zh-CN" altLang="en-US" sz="1400" b="0" dirty="0"/>
              <a:t>认为这是在更新一个匿名分支。</a:t>
            </a:r>
            <a:r>
              <a:rPr lang="en-US" altLang="zh-CN" sz="1400" b="0" dirty="0"/>
              <a:t>)</a:t>
            </a:r>
            <a:endParaRPr lang="en-US" altLang="zh-CN" sz="1400" b="0" dirty="0" smtClean="0"/>
          </a:p>
        </p:txBody>
      </p:sp>
      <p:pic>
        <p:nvPicPr>
          <p:cNvPr id="9218" name="Picture 2" descr="http://marklodato.github.io/visual-git-guide/commi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510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一旦此后你切换到别的分支，比如说</a:t>
            </a:r>
            <a:r>
              <a:rPr lang="en-US" altLang="zh-CN" sz="1400" b="0" dirty="0"/>
              <a:t>master</a:t>
            </a:r>
            <a:r>
              <a:rPr lang="zh-CN" altLang="en-US" sz="1400" b="0" dirty="0"/>
              <a:t>，那么这个提交节点（可能）再也不会被引用到，然后就会被丢弃掉了。注意这个命令之后就不会有东西引用</a:t>
            </a:r>
            <a:r>
              <a:rPr lang="en-US" altLang="zh-CN" sz="1400" b="0" dirty="0"/>
              <a:t>2eecb</a:t>
            </a:r>
            <a:r>
              <a:rPr lang="zh-CN" altLang="en-US" sz="1400" b="0" dirty="0"/>
              <a:t>。</a:t>
            </a:r>
            <a:endParaRPr lang="en-US" altLang="zh-CN" sz="1400" b="0" dirty="0" smtClean="0"/>
          </a:p>
        </p:txBody>
      </p:sp>
      <p:pic>
        <p:nvPicPr>
          <p:cNvPr id="10242" name="Picture 2" descr="http://marklodato.github.io/visual-git-guide/checkout-after-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2477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3462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但是，如果你想保存这个状态，可以用命令</a:t>
            </a:r>
            <a:r>
              <a:rPr lang="en-US" altLang="zh-CN" sz="1400" b="0" dirty="0" err="1"/>
              <a:t>git</a:t>
            </a:r>
            <a:r>
              <a:rPr lang="en-US" altLang="zh-CN" sz="1400" b="0" dirty="0"/>
              <a:t> checkout -b name</a:t>
            </a:r>
            <a:r>
              <a:rPr lang="zh-CN" altLang="en-US" sz="1400" b="0" dirty="0"/>
              <a:t>来创建一个新的分支。</a:t>
            </a:r>
            <a:endParaRPr lang="en-US" altLang="zh-CN" sz="1400" b="0" dirty="0" smtClean="0"/>
          </a:p>
        </p:txBody>
      </p:sp>
      <p:pic>
        <p:nvPicPr>
          <p:cNvPr id="11266" name="Picture 2" descr="http://marklodato.github.io/visual-git-guide/checkout-b-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489348"/>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27653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reset</a:t>
            </a:r>
            <a:r>
              <a:rPr lang="zh-CN" altLang="en-US" sz="1400" b="0" dirty="0"/>
              <a:t>命令把当前分支指向另一个位置，并且有选择的变动工作目录和索引。也用来在从历史仓库中复制文件到索引，而不动工作目录</a:t>
            </a:r>
            <a:r>
              <a:rPr lang="zh-CN" altLang="en-US" sz="1400" b="0" dirty="0" smtClean="0"/>
              <a:t>。</a:t>
            </a:r>
            <a:endParaRPr lang="en-US" altLang="zh-CN" sz="1400" b="0" dirty="0" smtClean="0"/>
          </a:p>
          <a:p>
            <a:pPr marL="0" indent="0">
              <a:lnSpc>
                <a:spcPct val="150000"/>
              </a:lnSpc>
              <a:spcBef>
                <a:spcPts val="0"/>
              </a:spcBef>
              <a:buNone/>
            </a:pPr>
            <a:r>
              <a:rPr lang="zh-CN" altLang="en-US" sz="1400" b="0" dirty="0"/>
              <a:t>如果不给</a:t>
            </a:r>
            <a:r>
              <a:rPr lang="zh-CN" altLang="en-US" sz="1400" b="0" dirty="0">
                <a:solidFill>
                  <a:srgbClr val="FF0000"/>
                </a:solidFill>
              </a:rPr>
              <a:t>选项</a:t>
            </a:r>
            <a:r>
              <a:rPr lang="zh-CN" altLang="en-US" sz="1400" b="0" dirty="0"/>
              <a:t>，那么当前分支指向到那个提交。</a:t>
            </a:r>
            <a:endParaRPr lang="en-US" altLang="zh-CN" sz="1400" b="0" dirty="0" smtClean="0"/>
          </a:p>
        </p:txBody>
      </p:sp>
      <p:pic>
        <p:nvPicPr>
          <p:cNvPr id="12290" name="Picture 2" descr="http://marklodato.github.io/visual-git-guide/reset-commi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8292"/>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如果给了</a:t>
            </a:r>
            <a:r>
              <a:rPr lang="zh-CN" altLang="en-US" sz="1400" b="0" dirty="0" smtClean="0"/>
              <a:t>文件名，那么索引会被</a:t>
            </a:r>
            <a:r>
              <a:rPr lang="zh-CN" altLang="en-US" sz="1400" b="0" dirty="0"/>
              <a:t>更新。</a:t>
            </a:r>
            <a:endParaRPr lang="en-US" altLang="zh-CN" sz="1400" b="0" dirty="0" smtClean="0"/>
          </a:p>
        </p:txBody>
      </p:sp>
      <p:pic>
        <p:nvPicPr>
          <p:cNvPr id="13315" name="Picture 3" descr="http://marklodato.github.io/visual-git-guide/rese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7775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s</a:t>
            </a:r>
            <a:r>
              <a:rPr lang="en-US" altLang="zh-CN" sz="2000" kern="0" dirty="0" smtClean="0"/>
              <a:t>oft</a:t>
            </a:r>
          </a:p>
          <a:p>
            <a:pPr marL="0" indent="0">
              <a:lnSpc>
                <a:spcPct val="150000"/>
              </a:lnSpc>
              <a:buNone/>
            </a:pPr>
            <a:r>
              <a:rPr lang="en-US" altLang="zh-CN" sz="1400" b="0" kern="0" dirty="0"/>
              <a:t>--soft</a:t>
            </a:r>
            <a:r>
              <a:rPr lang="zh-CN" altLang="en-US" sz="1400" b="0" kern="0" dirty="0"/>
              <a:t>参数告诉</a:t>
            </a:r>
            <a:r>
              <a:rPr lang="en-US" altLang="zh-CN" sz="1400" b="0" kern="0" dirty="0" err="1"/>
              <a:t>Git</a:t>
            </a:r>
            <a:r>
              <a:rPr lang="zh-CN" altLang="en-US" sz="1400" b="0" kern="0" dirty="0"/>
              <a:t>重置</a:t>
            </a:r>
            <a:r>
              <a:rPr lang="en-US" altLang="zh-CN" sz="1400" b="0" kern="0" dirty="0"/>
              <a:t>HEAD</a:t>
            </a:r>
            <a:r>
              <a:rPr lang="zh-CN" altLang="en-US" sz="1400" b="0" kern="0" dirty="0"/>
              <a:t>到另外一个</a:t>
            </a:r>
            <a:r>
              <a:rPr lang="en-US" altLang="zh-CN" sz="1400" b="0" kern="0" dirty="0"/>
              <a:t>commit</a:t>
            </a:r>
            <a:r>
              <a:rPr lang="zh-CN" altLang="en-US" sz="1400" b="0" kern="0" dirty="0"/>
              <a:t>，但也到此为止。如果你指定</a:t>
            </a:r>
            <a:r>
              <a:rPr lang="en-US" altLang="zh-CN" sz="1400" b="0" kern="0" dirty="0"/>
              <a:t>--soft</a:t>
            </a:r>
            <a:r>
              <a:rPr lang="zh-CN" altLang="en-US" sz="1400" b="0" kern="0" dirty="0"/>
              <a:t>参数，</a:t>
            </a:r>
            <a:r>
              <a:rPr lang="en-US" altLang="zh-CN" sz="1400" b="0" kern="0" dirty="0" err="1"/>
              <a:t>Git</a:t>
            </a:r>
            <a:r>
              <a:rPr lang="zh-CN" altLang="en-US" sz="1400" b="0" kern="0" dirty="0"/>
              <a:t>将停止在那里而什么也不会根本变化。这意味着</a:t>
            </a:r>
            <a:r>
              <a:rPr lang="en-US" altLang="zh-CN" sz="1400" b="0" kern="0" dirty="0" err="1"/>
              <a:t>index,working</a:t>
            </a:r>
            <a:r>
              <a:rPr lang="en-US" altLang="zh-CN" sz="1400" b="0" kern="0" dirty="0"/>
              <a:t> copy</a:t>
            </a:r>
            <a:r>
              <a:rPr lang="zh-CN" altLang="en-US" sz="1400" b="0" kern="0" dirty="0"/>
              <a:t>都不会做任何变化，所有的在</a:t>
            </a:r>
            <a:r>
              <a:rPr lang="en-US" altLang="zh-CN" sz="1400" b="0" kern="0" dirty="0"/>
              <a:t>original HEAD</a:t>
            </a:r>
            <a:r>
              <a:rPr lang="zh-CN" altLang="en-US" sz="1400" b="0" kern="0" dirty="0"/>
              <a:t>和你重置到的那个</a:t>
            </a:r>
            <a:r>
              <a:rPr lang="en-US" altLang="zh-CN" sz="1400" b="0" kern="0" dirty="0"/>
              <a:t>commit</a:t>
            </a:r>
            <a:r>
              <a:rPr lang="zh-CN" altLang="en-US" sz="1400" b="0" kern="0" dirty="0"/>
              <a:t>之间的所有变更集都放在</a:t>
            </a:r>
            <a:r>
              <a:rPr lang="en-US" altLang="zh-CN" sz="1400" b="0" kern="0" dirty="0"/>
              <a:t>stage(index)</a:t>
            </a:r>
            <a:r>
              <a:rPr lang="zh-CN" altLang="en-US" sz="1400" b="0" kern="0" dirty="0"/>
              <a:t>区域中。</a:t>
            </a:r>
            <a:endParaRPr lang="en-US" altLang="zh-CN" sz="1400" b="0" kern="0" dirty="0" smtClean="0"/>
          </a:p>
        </p:txBody>
      </p:sp>
      <p:pic>
        <p:nvPicPr>
          <p:cNvPr id="14338" name="Picture 2" descr="https://images0.cnblogs.com/blog2015/737565/201505/182237338854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7"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122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h</a:t>
            </a:r>
            <a:r>
              <a:rPr lang="en-US" altLang="zh-CN" sz="2000" kern="0" dirty="0" smtClean="0"/>
              <a:t>ard</a:t>
            </a:r>
          </a:p>
          <a:p>
            <a:pPr marL="0" indent="0">
              <a:lnSpc>
                <a:spcPct val="150000"/>
              </a:lnSpc>
              <a:buNone/>
            </a:pPr>
            <a:r>
              <a:rPr lang="en-US" altLang="zh-CN" sz="1400" b="0" dirty="0"/>
              <a:t>--hard</a:t>
            </a:r>
            <a:r>
              <a:rPr lang="zh-CN" altLang="en-US" sz="1400" b="0" dirty="0"/>
              <a:t>参数将会</a:t>
            </a:r>
            <a:r>
              <a:rPr lang="en-US" altLang="zh-CN" sz="1400" b="0" dirty="0"/>
              <a:t>blow out everything.</a:t>
            </a:r>
            <a:r>
              <a:rPr lang="zh-CN" altLang="en-US" sz="1400" b="0" dirty="0"/>
              <a:t>它将重置</a:t>
            </a:r>
            <a:r>
              <a:rPr lang="en-US" altLang="zh-CN" sz="1400" b="0" dirty="0"/>
              <a:t>HEAD</a:t>
            </a:r>
            <a:r>
              <a:rPr lang="zh-CN" altLang="en-US" sz="1400" b="0" dirty="0"/>
              <a:t>返回到另外一个</a:t>
            </a:r>
            <a:r>
              <a:rPr lang="en-US" altLang="zh-CN" sz="1400" b="0" dirty="0"/>
              <a:t>commit(</a:t>
            </a:r>
            <a:r>
              <a:rPr lang="zh-CN" altLang="en-US" sz="1400" b="0" dirty="0"/>
              <a:t>取决于</a:t>
            </a:r>
            <a:r>
              <a:rPr lang="en-US" altLang="zh-CN" sz="1400" b="0" dirty="0"/>
              <a:t>~12</a:t>
            </a:r>
            <a:r>
              <a:rPr lang="zh-CN" altLang="en-US" sz="1400" b="0" dirty="0"/>
              <a:t>的参数），重置</a:t>
            </a:r>
            <a:r>
              <a:rPr lang="en-US" altLang="zh-CN" sz="1400" b="0" dirty="0"/>
              <a:t>index</a:t>
            </a:r>
            <a:r>
              <a:rPr lang="zh-CN" altLang="en-US" sz="1400" b="0" dirty="0"/>
              <a:t>以便反映</a:t>
            </a:r>
            <a:r>
              <a:rPr lang="en-US" altLang="zh-CN" sz="1400" b="0" dirty="0"/>
              <a:t>HEAD</a:t>
            </a:r>
            <a:r>
              <a:rPr lang="zh-CN" altLang="en-US" sz="1400" b="0" dirty="0"/>
              <a:t>的变化，并且重置</a:t>
            </a:r>
            <a:r>
              <a:rPr lang="en-US" altLang="zh-CN" sz="1400" b="0" dirty="0"/>
              <a:t>working copy</a:t>
            </a:r>
            <a:r>
              <a:rPr lang="zh-CN" altLang="en-US" sz="1400" b="0" dirty="0"/>
              <a:t>也使得其完全匹配起来。这是一个比较危险的动作，具有破坏性，数据因此可能会丢失！</a:t>
            </a:r>
            <a:endParaRPr lang="en-US" altLang="zh-CN" sz="1400" b="0" kern="0" dirty="0" smtClean="0"/>
          </a:p>
        </p:txBody>
      </p:sp>
      <p:pic>
        <p:nvPicPr>
          <p:cNvPr id="16388" name="Picture 4" descr="https://images0.cnblogs.com/blog2015/737565/201505/182238305101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5" y="3070434"/>
            <a:ext cx="8286404"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6678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23110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mixed</a:t>
            </a:r>
          </a:p>
          <a:p>
            <a:pPr marL="0" indent="0">
              <a:lnSpc>
                <a:spcPct val="150000"/>
              </a:lnSpc>
              <a:buNone/>
            </a:pPr>
            <a:r>
              <a:rPr lang="en-US" altLang="zh-CN" sz="1400" b="0" dirty="0"/>
              <a:t>--mixed</a:t>
            </a:r>
            <a:r>
              <a:rPr lang="zh-CN" altLang="en-US" sz="1400" b="0" dirty="0"/>
              <a:t>是</a:t>
            </a:r>
            <a:r>
              <a:rPr lang="en-US" altLang="zh-CN" sz="1400" b="0" dirty="0"/>
              <a:t>reset</a:t>
            </a:r>
            <a:r>
              <a:rPr lang="zh-CN" altLang="en-US" sz="1400" b="0" dirty="0"/>
              <a:t>的默认参数，也就是当你不指定任何参数时的参数。它将重置</a:t>
            </a:r>
            <a:r>
              <a:rPr lang="en-US" altLang="zh-CN" sz="1400" b="0" dirty="0"/>
              <a:t>HEAD</a:t>
            </a:r>
            <a:r>
              <a:rPr lang="zh-CN" altLang="en-US" sz="1400" b="0" dirty="0"/>
              <a:t>到另外一个</a:t>
            </a:r>
            <a:r>
              <a:rPr lang="en-US" altLang="zh-CN" sz="1400" b="0" dirty="0"/>
              <a:t>commit,</a:t>
            </a:r>
            <a:r>
              <a:rPr lang="zh-CN" altLang="en-US" sz="1400" b="0" dirty="0"/>
              <a:t>并且重置</a:t>
            </a:r>
            <a:r>
              <a:rPr lang="en-US" altLang="zh-CN" sz="1400" b="0" dirty="0"/>
              <a:t>index</a:t>
            </a:r>
            <a:r>
              <a:rPr lang="zh-CN" altLang="en-US" sz="1400" b="0" dirty="0"/>
              <a:t>以便和</a:t>
            </a:r>
            <a:r>
              <a:rPr lang="en-US" altLang="zh-CN" sz="1400" b="0" dirty="0"/>
              <a:t>HEAD</a:t>
            </a:r>
            <a:r>
              <a:rPr lang="zh-CN" altLang="en-US" sz="1400" b="0" dirty="0"/>
              <a:t>相匹配，但是也到此为止。</a:t>
            </a:r>
            <a:r>
              <a:rPr lang="en-US" altLang="zh-CN" sz="1400" b="0" dirty="0"/>
              <a:t>working copy</a:t>
            </a:r>
            <a:r>
              <a:rPr lang="zh-CN" altLang="en-US" sz="1400" b="0" dirty="0"/>
              <a:t>不会被更改。</a:t>
            </a:r>
            <a:endParaRPr lang="en-US" altLang="zh-CN" sz="1400" b="0" kern="0" dirty="0" smtClean="0"/>
          </a:p>
        </p:txBody>
      </p:sp>
      <p:pic>
        <p:nvPicPr>
          <p:cNvPr id="15362" name="Picture 2" descr="https://images0.cnblogs.com/blog2015/737565/201505/1822382026093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6"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4043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merge </a:t>
            </a:r>
            <a:r>
              <a:rPr lang="zh-CN" altLang="en-US" sz="1400" b="0" dirty="0"/>
              <a:t>命令把不同分支合并起来。合并前，索引必须和当前提交相同。如果另一个分支是当前提交的祖父节点，那么合并命令将什么也不做。 另一种情况是如果当前提交是另一个分支的祖父节点，就导致</a:t>
            </a:r>
            <a:r>
              <a:rPr lang="en-US" altLang="zh-CN" sz="1400" b="0" dirty="0"/>
              <a:t>fast-forward</a:t>
            </a:r>
            <a:r>
              <a:rPr lang="zh-CN" altLang="en-US" sz="1400" b="0" dirty="0"/>
              <a:t>合并。指向只是简单的移动，并生成一个新的提交。</a:t>
            </a:r>
            <a:endParaRPr lang="en-US" altLang="zh-CN" sz="1400" b="0" dirty="0" smtClean="0"/>
          </a:p>
        </p:txBody>
      </p:sp>
      <p:pic>
        <p:nvPicPr>
          <p:cNvPr id="17410" name="Picture 2" descr="http://marklodato.github.io/visual-git-guide/merge-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9" b="15077"/>
          <a:stretch/>
        </p:blipFill>
        <p:spPr bwMode="auto">
          <a:xfrm>
            <a:off x="624020" y="1777380"/>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9473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否则就是一次真正的合并。默认把当前提交</a:t>
            </a:r>
            <a:r>
              <a:rPr lang="en-US" altLang="zh-CN" sz="1400" b="0" dirty="0"/>
              <a:t>(ed489 </a:t>
            </a:r>
            <a:r>
              <a:rPr lang="zh-CN" altLang="en-US" sz="1400" b="0" dirty="0"/>
              <a:t>如下所示</a:t>
            </a:r>
            <a:r>
              <a:rPr lang="en-US" altLang="zh-CN" sz="1400" b="0" dirty="0"/>
              <a:t>)</a:t>
            </a:r>
            <a:r>
              <a:rPr lang="zh-CN" altLang="en-US" sz="1400" b="0" dirty="0"/>
              <a:t>和另一个提交</a:t>
            </a:r>
            <a:r>
              <a:rPr lang="en-US" altLang="zh-CN" sz="1400" b="0" dirty="0"/>
              <a:t>(33104)</a:t>
            </a:r>
            <a:r>
              <a:rPr lang="zh-CN" altLang="en-US" sz="1400" b="0" dirty="0"/>
              <a:t>以及他们的共同祖父节点</a:t>
            </a:r>
            <a:r>
              <a:rPr lang="en-US" altLang="zh-CN" sz="1400" b="0" dirty="0"/>
              <a:t>(b325c)</a:t>
            </a:r>
            <a:r>
              <a:rPr lang="zh-CN" altLang="en-US" sz="1400" b="0" dirty="0"/>
              <a:t>进行一次三方合并。结果是先保存当前目录和索引，然后和父节点</a:t>
            </a:r>
            <a:r>
              <a:rPr lang="en-US" altLang="zh-CN" sz="1400" b="0" dirty="0"/>
              <a:t>33104</a:t>
            </a:r>
            <a:r>
              <a:rPr lang="zh-CN" altLang="en-US" sz="1400" b="0" dirty="0"/>
              <a:t>一起做一次新提交。</a:t>
            </a:r>
            <a:endParaRPr lang="en-US" altLang="zh-CN" sz="1400" b="0" dirty="0" smtClean="0"/>
          </a:p>
        </p:txBody>
      </p:sp>
      <p:pic>
        <p:nvPicPr>
          <p:cNvPr id="18434" name="Picture 2" descr="http://marklodato.github.io/visual-git-guide/mer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7" b="8842"/>
          <a:stretch/>
        </p:blipFill>
        <p:spPr bwMode="auto">
          <a:xfrm>
            <a:off x="624020" y="1561356"/>
            <a:ext cx="791527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183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cherry-pick</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cherry-pick</a:t>
            </a:r>
            <a:r>
              <a:rPr lang="zh-CN" altLang="en-US" sz="1400" b="0" dirty="0"/>
              <a:t>命令</a:t>
            </a:r>
            <a:r>
              <a:rPr lang="en-US" altLang="zh-CN" sz="1400" b="0" dirty="0"/>
              <a:t>"</a:t>
            </a:r>
            <a:r>
              <a:rPr lang="zh-CN" altLang="en-US" sz="1400" b="0" dirty="0"/>
              <a:t>复制</a:t>
            </a:r>
            <a:r>
              <a:rPr lang="en-US" altLang="zh-CN" sz="1400" b="0" dirty="0"/>
              <a:t>"</a:t>
            </a:r>
            <a:r>
              <a:rPr lang="zh-CN" altLang="en-US" sz="1400" b="0" dirty="0"/>
              <a:t>一个提交节点并在当前分支做一次完全一样的新提交。</a:t>
            </a:r>
            <a:endParaRPr lang="en-US" altLang="zh-CN" sz="1400" b="0" dirty="0" smtClean="0"/>
          </a:p>
        </p:txBody>
      </p:sp>
      <p:pic>
        <p:nvPicPr>
          <p:cNvPr id="19458" name="Picture 2" descr="http://marklodato.github.io/visual-git-guide/cherry-pick.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726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衍</a:t>
            </a:r>
            <a:r>
              <a:rPr lang="zh-CN" altLang="en-US" sz="1400" b="0" dirty="0" smtClean="0"/>
              <a:t>合（或者叫变基）是</a:t>
            </a:r>
            <a:r>
              <a:rPr lang="zh-CN" altLang="en-US" sz="1400" b="0" dirty="0"/>
              <a:t>合并命令的另一种选择。合并把两个父分支合并进行一次提交，提交历史不是线性的。衍合在当前分支上重演另一个分支的历史，提交历史是线性的。 本质上，这是线性化的自动的 </a:t>
            </a:r>
            <a:r>
              <a:rPr lang="en-US" altLang="zh-CN" sz="1400" b="0" dirty="0" smtClean="0"/>
              <a:t>cherry-pick</a:t>
            </a:r>
            <a:r>
              <a:rPr lang="zh-CN" altLang="en-US" sz="1400" b="0" dirty="0" smtClean="0"/>
              <a:t>。</a:t>
            </a:r>
            <a:endParaRPr lang="en-US" altLang="zh-CN" sz="1400" b="0" dirty="0" smtClean="0"/>
          </a:p>
        </p:txBody>
      </p:sp>
      <p:pic>
        <p:nvPicPr>
          <p:cNvPr id="21506" name="Picture 2" descr="http://marklodato.github.io/visual-git-guide/rebas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4451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0390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要限制回滚范围，使用</a:t>
            </a:r>
            <a:r>
              <a:rPr lang="en-US" altLang="zh-CN" sz="1400" b="0" dirty="0"/>
              <a:t>--onto</a:t>
            </a:r>
            <a:r>
              <a:rPr lang="zh-CN" altLang="en-US" sz="1400" b="0" dirty="0"/>
              <a:t>选项。下面的命令在</a:t>
            </a:r>
            <a:r>
              <a:rPr lang="en-US" altLang="zh-CN" sz="1400" b="0" dirty="0"/>
              <a:t>master</a:t>
            </a:r>
            <a:r>
              <a:rPr lang="zh-CN" altLang="en-US" sz="1400" b="0" dirty="0"/>
              <a:t>分支上重演当前分支从</a:t>
            </a:r>
            <a:r>
              <a:rPr lang="en-US" altLang="zh-CN" sz="1400" b="0" dirty="0"/>
              <a:t>169a6</a:t>
            </a:r>
            <a:r>
              <a:rPr lang="zh-CN" altLang="en-US" sz="1400" b="0" dirty="0"/>
              <a:t>以来的最近几个提交，即</a:t>
            </a:r>
            <a:r>
              <a:rPr lang="en-US" altLang="zh-CN" sz="1400" b="0" dirty="0"/>
              <a:t>2c33a</a:t>
            </a:r>
            <a:r>
              <a:rPr lang="zh-CN" altLang="en-US" sz="1400" b="0" dirty="0"/>
              <a:t>。</a:t>
            </a:r>
            <a:endParaRPr lang="en-US" altLang="zh-CN" sz="1400" b="0" dirty="0" smtClean="0"/>
          </a:p>
        </p:txBody>
      </p:sp>
      <p:pic>
        <p:nvPicPr>
          <p:cNvPr id="20483" name="Picture 3" descr="http://marklodato.github.io/visual-git-guide/rebase-ont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2380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rebase --interactive</a:t>
            </a:r>
            <a:r>
              <a:rPr lang="zh-CN" altLang="en-US" sz="1400" b="0" dirty="0"/>
              <a:t>让你更方便的完成一些复杂操作，比如丢弃、重排、修改、合并提交</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合理使用</a:t>
            </a:r>
            <a:r>
              <a:rPr lang="en-US" altLang="zh-CN" sz="1400" b="0" dirty="0" smtClean="0"/>
              <a:t>rebase</a:t>
            </a:r>
            <a:r>
              <a:rPr lang="zh-CN" altLang="en-US" sz="1400" b="0" dirty="0" smtClean="0"/>
              <a:t>，能使分支历史更直观简洁。</a:t>
            </a:r>
            <a:endParaRPr lang="en-US" altLang="zh-CN" sz="1400" b="0" dirty="0" smtClean="0"/>
          </a:p>
        </p:txBody>
      </p:sp>
      <p:sp>
        <p:nvSpPr>
          <p:cNvPr id="9" name="内容占位符 2"/>
          <p:cNvSpPr txBox="1">
            <a:spLocks/>
          </p:cNvSpPr>
          <p:nvPr/>
        </p:nvSpPr>
        <p:spPr bwMode="auto">
          <a:xfrm>
            <a:off x="464476" y="4225652"/>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zh-CN" altLang="en-US" sz="1400" b="0" dirty="0" smtClean="0"/>
              <a:t>常用操作 </a:t>
            </a:r>
            <a:r>
              <a:rPr lang="en-US" altLang="zh-CN" sz="1400" b="0" dirty="0" smtClean="0"/>
              <a:t>- </a:t>
            </a:r>
            <a:r>
              <a:rPr lang="zh-CN" altLang="en-US" sz="1400" b="0" dirty="0" smtClean="0"/>
              <a:t>参考链接：</a:t>
            </a:r>
            <a:endParaRPr lang="en-US" altLang="zh-CN" sz="1400" b="0" dirty="0" smtClean="0"/>
          </a:p>
          <a:p>
            <a:pPr marL="0" indent="0">
              <a:lnSpc>
                <a:spcPct val="150000"/>
              </a:lnSpc>
              <a:spcBef>
                <a:spcPts val="0"/>
              </a:spcBef>
              <a:buNone/>
            </a:pPr>
            <a:r>
              <a:rPr lang="en-US" altLang="zh-CN" sz="1400" b="0" dirty="0" smtClean="0">
                <a:hlinkClick r:id="rId3"/>
              </a:rPr>
              <a:t>http://marklodato.github.io/visual-git-guide/index-zh-cn.html</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www.cnblogs.com/kidsitcn/p/4513297.html</a:t>
            </a:r>
            <a:endParaRPr lang="en-US" altLang="zh-CN" sz="1400" b="0" dirty="0" smtClean="0"/>
          </a:p>
          <a:p>
            <a:pPr marL="0" indent="0">
              <a:lnSpc>
                <a:spcPct val="150000"/>
              </a:lnSpc>
              <a:spcBef>
                <a:spcPts val="0"/>
              </a:spcBef>
              <a:buNone/>
            </a:pPr>
            <a:endParaRPr lang="en-US" altLang="zh-CN" sz="1400" b="0" dirty="0" smtClean="0"/>
          </a:p>
        </p:txBody>
      </p:sp>
    </p:spTree>
    <p:extLst>
      <p:ext uri="{BB962C8B-B14F-4D97-AF65-F5344CB8AC3E}">
        <p14:creationId xmlns:p14="http://schemas.microsoft.com/office/powerpoint/2010/main" val="753144504"/>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320480"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SourceTree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49" y="913284"/>
            <a:ext cx="8245007" cy="4364292"/>
          </a:xfrm>
          <a:prstGeom prst="rect">
            <a:avLst/>
          </a:prstGeom>
        </p:spPr>
      </p:pic>
    </p:spTree>
    <p:extLst>
      <p:ext uri="{BB962C8B-B14F-4D97-AF65-F5344CB8AC3E}">
        <p14:creationId xmlns:p14="http://schemas.microsoft.com/office/powerpoint/2010/main" val="124985339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GitKraken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76064" y="985292"/>
            <a:ext cx="7956376" cy="4286891"/>
          </a:xfrm>
          <a:prstGeom prst="rect">
            <a:avLst/>
          </a:prstGeom>
        </p:spPr>
      </p:pic>
    </p:spTree>
    <p:extLst>
      <p:ext uri="{BB962C8B-B14F-4D97-AF65-F5344CB8AC3E}">
        <p14:creationId xmlns:p14="http://schemas.microsoft.com/office/powerpoint/2010/main" val="1215052895"/>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常用</a:t>
            </a:r>
            <a:r>
              <a:rPr lang="zh-CN" altLang="en-US" sz="2400" dirty="0" smtClean="0">
                <a:solidFill>
                  <a:schemeClr val="tx1"/>
                </a:solidFill>
                <a:latin typeface="微软雅黑" panose="020B0503020204020204" pitchFamily="34" charset="-122"/>
                <a:ea typeface="微软雅黑" panose="020B0503020204020204" pitchFamily="34" charset="-122"/>
              </a:rPr>
              <a:t>操作</a:t>
            </a:r>
            <a:endParaRPr lang="da-DK" altLang="zh-CN" sz="2400" dirty="0">
              <a:solidFill>
                <a:schemeClr val="tx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HR</a:t>
            </a:r>
            <a:r>
              <a:rPr lang="zh-CN" altLang="en-US" sz="2400" dirty="0">
                <a:solidFill>
                  <a:schemeClr val="accent1"/>
                </a:solidFill>
                <a:latin typeface="微软雅黑" panose="020B0503020204020204" pitchFamily="34" charset="-122"/>
                <a:ea typeface="微软雅黑" panose="020B0503020204020204" pitchFamily="34" charset="-122"/>
              </a:rPr>
              <a:t>门户实践分享</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68</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262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7300"/>
            <a:ext cx="3406760"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a:t>系统</a:t>
            </a:r>
            <a:r>
              <a:rPr lang="zh-CN" altLang="en-US" sz="1400" b="0" dirty="0" smtClean="0"/>
              <a:t>尚未上线，一期项目处于实施阶段，采用瀑布型实施方法</a:t>
            </a:r>
            <a:endParaRPr lang="en-US" altLang="zh-CN" sz="1400" b="0"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579" t="8820" r="7372" b="6760"/>
          <a:stretch/>
        </p:blipFill>
        <p:spPr>
          <a:xfrm>
            <a:off x="4644008" y="723020"/>
            <a:ext cx="2952450" cy="4709861"/>
          </a:xfrm>
          <a:prstGeom prst="rect">
            <a:avLst/>
          </a:prstGeom>
          <a:ln>
            <a:solidFill>
              <a:schemeClr val="accent1"/>
            </a:solidFill>
          </a:ln>
        </p:spPr>
      </p:pic>
    </p:spTree>
    <p:extLst>
      <p:ext uri="{BB962C8B-B14F-4D97-AF65-F5344CB8AC3E}">
        <p14:creationId xmlns:p14="http://schemas.microsoft.com/office/powerpoint/2010/main" val="167562053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阶段二</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2246"/>
            <a:ext cx="3406760" cy="266533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r>
              <a:rPr lang="zh-CN" altLang="en-US" sz="1400" b="0" dirty="0" smtClean="0"/>
              <a:t>系统上线后，在线系统的日常运维与新项目实施同时进行，需有所区分。开始借鉴敏捷迭代。</a:t>
            </a:r>
            <a:endParaRPr lang="en-US" altLang="zh-CN" sz="1400" b="0" dirty="0" smtClean="0"/>
          </a:p>
          <a:p>
            <a:pPr>
              <a:lnSpc>
                <a:spcPct val="150000"/>
              </a:lnSpc>
              <a:spcBef>
                <a:spcPts val="0"/>
              </a:spcBef>
            </a:pPr>
            <a:r>
              <a:rPr lang="zh-CN" altLang="en-US" sz="1400" dirty="0" smtClean="0"/>
              <a:t>问题：</a:t>
            </a:r>
            <a:r>
              <a:rPr lang="zh-CN" altLang="en-US" sz="1400" b="0" dirty="0"/>
              <a:t>新</a:t>
            </a:r>
            <a:r>
              <a:rPr lang="zh-CN" altLang="en-US" sz="1400" b="0" dirty="0" smtClean="0"/>
              <a:t>项目多任务同时进行开发测试，但不同任务之间的开发和测试的交付时间不同，</a:t>
            </a:r>
            <a:r>
              <a:rPr lang="en-US" altLang="zh-CN" sz="1400" b="0" dirty="0" smtClean="0"/>
              <a:t>dev</a:t>
            </a:r>
            <a:r>
              <a:rPr lang="zh-CN" altLang="en-US" sz="1400" b="0" dirty="0" smtClean="0"/>
              <a:t>分支合并到</a:t>
            </a:r>
            <a:r>
              <a:rPr lang="en-US" altLang="zh-CN" sz="1400" b="0" dirty="0" smtClean="0"/>
              <a:t>release</a:t>
            </a:r>
            <a:r>
              <a:rPr lang="zh-CN" altLang="en-US" sz="1400" b="0" dirty="0" smtClean="0"/>
              <a:t>分支时，会把未验收的功能代码带到生产。</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5581" t="6169" r="4206" b="3112"/>
          <a:stretch/>
        </p:blipFill>
        <p:spPr>
          <a:xfrm>
            <a:off x="4308648" y="0"/>
            <a:ext cx="4295800" cy="5727734"/>
          </a:xfrm>
          <a:prstGeom prst="rect">
            <a:avLst/>
          </a:prstGeom>
          <a:ln>
            <a:solidFill>
              <a:schemeClr val="accent1"/>
            </a:solidFill>
          </a:ln>
        </p:spPr>
      </p:pic>
    </p:spTree>
    <p:extLst>
      <p:ext uri="{BB962C8B-B14F-4D97-AF65-F5344CB8AC3E}">
        <p14:creationId xmlns:p14="http://schemas.microsoft.com/office/powerpoint/2010/main" val="2758811413"/>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阶段三</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3259760" cy="363483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r>
              <a:rPr lang="zh-CN" altLang="en-US" sz="1400" b="0" dirty="0" smtClean="0"/>
              <a:t>引入本地分支，分</a:t>
            </a:r>
            <a:r>
              <a:rPr lang="en-US" altLang="zh-CN" sz="1400" b="0" dirty="0" smtClean="0"/>
              <a:t>2</a:t>
            </a:r>
            <a:r>
              <a:rPr lang="zh-CN" altLang="en-US" sz="1400" b="0" dirty="0" smtClean="0"/>
              <a:t>类：第一类属于项目线，从</a:t>
            </a:r>
            <a:r>
              <a:rPr lang="en-US" altLang="zh-CN" sz="1400" b="0" dirty="0" smtClean="0"/>
              <a:t>dev</a:t>
            </a:r>
            <a:r>
              <a:rPr lang="zh-CN" altLang="en-US" sz="1400" b="0" dirty="0" smtClean="0"/>
              <a:t>分支创建，用于新项目；第二类属于运维线，从</a:t>
            </a:r>
            <a:r>
              <a:rPr lang="en-US" altLang="zh-CN" sz="1400" b="0" dirty="0" smtClean="0"/>
              <a:t>release</a:t>
            </a:r>
            <a:r>
              <a:rPr lang="zh-CN" altLang="en-US" sz="1400" b="0" dirty="0" smtClean="0"/>
              <a:t>分支创建，用于在线系统的日常运维。</a:t>
            </a:r>
            <a:endParaRPr lang="en-US" altLang="zh-CN" sz="1400" b="0" dirty="0" smtClean="0"/>
          </a:p>
          <a:p>
            <a:pPr>
              <a:lnSpc>
                <a:spcPct val="150000"/>
              </a:lnSpc>
              <a:spcBef>
                <a:spcPts val="0"/>
              </a:spcBef>
            </a:pPr>
            <a:r>
              <a:rPr lang="zh-CN" altLang="en-US" sz="1400" dirty="0" smtClean="0"/>
              <a:t>问题：</a:t>
            </a:r>
            <a:endParaRPr lang="en-US" altLang="zh-CN" sz="1400" dirty="0" smtClean="0"/>
          </a:p>
          <a:p>
            <a:pPr marL="342900" indent="-342900">
              <a:lnSpc>
                <a:spcPct val="150000"/>
              </a:lnSpc>
              <a:spcBef>
                <a:spcPts val="0"/>
              </a:spcBef>
              <a:buFont typeface="+mj-lt"/>
              <a:buAutoNum type="arabicPeriod"/>
            </a:pPr>
            <a:r>
              <a:rPr lang="zh-CN" altLang="en-US" sz="1400" b="0" dirty="0" smtClean="0"/>
              <a:t>依然没有解决未验收的代码被带到生产的问题；</a:t>
            </a:r>
            <a:endParaRPr lang="en-US" altLang="zh-CN" sz="1400" b="0" dirty="0" smtClean="0"/>
          </a:p>
          <a:p>
            <a:pPr marL="342900" indent="-342900">
              <a:lnSpc>
                <a:spcPct val="150000"/>
              </a:lnSpc>
              <a:spcBef>
                <a:spcPts val="0"/>
              </a:spcBef>
              <a:buFont typeface="+mj-lt"/>
              <a:buAutoNum type="arabicPeriod"/>
            </a:pPr>
            <a:r>
              <a:rPr lang="zh-CN" altLang="en-US" sz="1400" b="0" dirty="0" smtClean="0"/>
              <a:t>发布分支不是测试分支，就是没有经过实际测试，纯粹依靠开发人员自己管理代码合并，存在风险；</a:t>
            </a:r>
            <a:endParaRPr lang="en-US" altLang="zh-CN" sz="1400" b="0" dirty="0" smtClean="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850" t="4640" r="3596" b="3380"/>
          <a:stretch/>
        </p:blipFill>
        <p:spPr>
          <a:xfrm>
            <a:off x="3429000" y="0"/>
            <a:ext cx="5715000" cy="5715000"/>
          </a:xfrm>
          <a:prstGeom prst="rect">
            <a:avLst/>
          </a:prstGeom>
          <a:ln>
            <a:solidFill>
              <a:schemeClr val="accent1"/>
            </a:solidFill>
          </a:ln>
        </p:spPr>
      </p:pic>
    </p:spTree>
    <p:extLst>
      <p:ext uri="{BB962C8B-B14F-4D97-AF65-F5344CB8AC3E}">
        <p14:creationId xmlns:p14="http://schemas.microsoft.com/office/powerpoint/2010/main" val="2259762817"/>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阶段四</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2740266" cy="42811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endParaRPr lang="en-US" altLang="zh-CN" sz="1400" dirty="0" smtClean="0"/>
          </a:p>
          <a:p>
            <a:pPr marL="342900" indent="-342900">
              <a:lnSpc>
                <a:spcPct val="150000"/>
              </a:lnSpc>
              <a:spcBef>
                <a:spcPts val="0"/>
              </a:spcBef>
              <a:buFont typeface="+mj-lt"/>
              <a:buAutoNum type="arabicPeriod"/>
            </a:pPr>
            <a:r>
              <a:rPr lang="zh-CN" altLang="en-US" sz="1400" b="0" dirty="0" smtClean="0"/>
              <a:t>为</a:t>
            </a:r>
            <a:r>
              <a:rPr lang="en-US" altLang="zh-CN" sz="1400" b="0" dirty="0" smtClean="0"/>
              <a:t>release</a:t>
            </a:r>
            <a:r>
              <a:rPr lang="zh-CN" altLang="en-US" sz="1400" b="0" dirty="0" smtClean="0"/>
              <a:t>分支增加一个测试环境；</a:t>
            </a:r>
            <a:endParaRPr lang="en-US" altLang="zh-CN" sz="1400" b="0" dirty="0" smtClean="0"/>
          </a:p>
          <a:p>
            <a:pPr marL="342900" indent="-342900">
              <a:lnSpc>
                <a:spcPct val="150000"/>
              </a:lnSpc>
              <a:spcBef>
                <a:spcPts val="0"/>
              </a:spcBef>
              <a:buFont typeface="+mj-lt"/>
              <a:buAutoNum type="arabicPeriod"/>
            </a:pPr>
            <a:r>
              <a:rPr lang="zh-CN" altLang="en-US" sz="1400" b="0" dirty="0" smtClean="0"/>
              <a:t>开始使用</a:t>
            </a:r>
            <a:r>
              <a:rPr lang="en-US" altLang="zh-CN" sz="1400" b="0" dirty="0" smtClean="0"/>
              <a:t>master</a:t>
            </a:r>
            <a:r>
              <a:rPr lang="zh-CN" altLang="en-US" sz="1400" b="0" dirty="0" smtClean="0"/>
              <a:t>分支作为发版分支；</a:t>
            </a:r>
            <a:endParaRPr lang="en-US" altLang="zh-CN" sz="1400" b="0" dirty="0" smtClean="0"/>
          </a:p>
          <a:p>
            <a:pPr marL="342900" indent="-342900">
              <a:lnSpc>
                <a:spcPct val="150000"/>
              </a:lnSpc>
              <a:spcBef>
                <a:spcPts val="0"/>
              </a:spcBef>
              <a:buFont typeface="+mj-lt"/>
              <a:buAutoNum type="arabicPeriod"/>
            </a:pPr>
            <a:r>
              <a:rPr lang="zh-CN" altLang="en-US" sz="1400" b="0" dirty="0" smtClean="0"/>
              <a:t>项目线按阶段（而不是按日常迭代）合并到</a:t>
            </a:r>
            <a:r>
              <a:rPr lang="en-US" altLang="zh-CN" sz="1400" b="0" dirty="0" smtClean="0"/>
              <a:t>release</a:t>
            </a:r>
            <a:r>
              <a:rPr lang="zh-CN" altLang="en-US" sz="1400" b="0" dirty="0" smtClean="0"/>
              <a:t>分支；</a:t>
            </a:r>
            <a:endParaRPr lang="en-US" altLang="zh-CN" sz="1400" b="0" dirty="0" smtClean="0"/>
          </a:p>
          <a:p>
            <a:pPr>
              <a:lnSpc>
                <a:spcPct val="150000"/>
              </a:lnSpc>
              <a:spcBef>
                <a:spcPts val="0"/>
              </a:spcBef>
            </a:pPr>
            <a:r>
              <a:rPr lang="zh-CN" altLang="en-US" sz="1400" dirty="0" smtClean="0"/>
              <a:t>问题：</a:t>
            </a:r>
            <a:endParaRPr lang="en-US" altLang="zh-CN" sz="1400" dirty="0" smtClean="0"/>
          </a:p>
          <a:p>
            <a:pPr marL="342900" indent="-342900">
              <a:lnSpc>
                <a:spcPct val="150000"/>
              </a:lnSpc>
              <a:spcBef>
                <a:spcPts val="0"/>
              </a:spcBef>
              <a:buFont typeface="+mj-lt"/>
              <a:buAutoNum type="arabicPeriod"/>
            </a:pPr>
            <a:r>
              <a:rPr lang="zh-CN" altLang="en-US" sz="1400" b="0" dirty="0" smtClean="0"/>
              <a:t>一个任务未能验收，整个版本无法发布；</a:t>
            </a:r>
            <a:endParaRPr lang="en-US" altLang="zh-CN" sz="1400" b="0" dirty="0" smtClean="0"/>
          </a:p>
          <a:p>
            <a:pPr marL="342900" indent="-342900">
              <a:lnSpc>
                <a:spcPct val="150000"/>
              </a:lnSpc>
              <a:spcBef>
                <a:spcPts val="0"/>
              </a:spcBef>
              <a:buFont typeface="+mj-lt"/>
              <a:buAutoNum type="arabicPeriod"/>
            </a:pPr>
            <a:r>
              <a:rPr lang="zh-CN" altLang="en-US" sz="1400" b="0" dirty="0" smtClean="0"/>
              <a:t>测试工作量增加；</a:t>
            </a:r>
            <a:endParaRPr lang="en-US" altLang="zh-CN" sz="1400" b="0" dirty="0" smtClean="0"/>
          </a:p>
          <a:p>
            <a:pPr marL="342900" indent="-342900">
              <a:lnSpc>
                <a:spcPct val="150000"/>
              </a:lnSpc>
              <a:spcBef>
                <a:spcPts val="0"/>
              </a:spcBef>
              <a:buFont typeface="+mj-lt"/>
              <a:buAutoNum type="arabicPeriod"/>
            </a:pPr>
            <a:r>
              <a:rPr lang="zh-CN" altLang="en-US" sz="1400" b="0" dirty="0" smtClean="0"/>
              <a:t>更多的硬件资源；</a:t>
            </a:r>
            <a:endParaRPr lang="en-US" altLang="zh-CN" sz="1400" b="0" dirty="0" smtClean="0"/>
          </a:p>
          <a:p>
            <a:pPr marL="342900" indent="-342900">
              <a:lnSpc>
                <a:spcPct val="150000"/>
              </a:lnSpc>
              <a:spcBef>
                <a:spcPts val="0"/>
              </a:spcBef>
              <a:buFont typeface="+mj-lt"/>
              <a:buAutoNum type="arabicPeriod"/>
            </a:pPr>
            <a:r>
              <a:rPr lang="zh-CN" altLang="en-US" sz="1400" b="0" dirty="0"/>
              <a:t>多</a:t>
            </a:r>
            <a:r>
              <a:rPr lang="zh-CN" altLang="en-US" sz="1400" b="0" dirty="0" smtClean="0"/>
              <a:t>项目同时推进会很复杂；</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829" t="4640" r="2827" b="3380"/>
          <a:stretch/>
        </p:blipFill>
        <p:spPr>
          <a:xfrm>
            <a:off x="2753378" y="704981"/>
            <a:ext cx="6401274" cy="5024656"/>
          </a:xfrm>
          <a:prstGeom prst="rect">
            <a:avLst/>
          </a:prstGeom>
          <a:ln>
            <a:solidFill>
              <a:schemeClr val="accent1"/>
            </a:solidFill>
          </a:ln>
        </p:spPr>
      </p:pic>
    </p:spTree>
    <p:extLst>
      <p:ext uri="{BB962C8B-B14F-4D97-AF65-F5344CB8AC3E}">
        <p14:creationId xmlns:p14="http://schemas.microsoft.com/office/powerpoint/2010/main" val="2107100732"/>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反思</a:t>
            </a:r>
          </a:p>
        </p:txBody>
      </p:sp>
      <p:sp>
        <p:nvSpPr>
          <p:cNvPr id="9" name="内容占位符 2"/>
          <p:cNvSpPr txBox="1">
            <a:spLocks/>
          </p:cNvSpPr>
          <p:nvPr/>
        </p:nvSpPr>
        <p:spPr bwMode="auto">
          <a:xfrm>
            <a:off x="464477" y="793750"/>
            <a:ext cx="8234363" cy="211749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b="0" kern="0" dirty="0" smtClean="0"/>
              <a:t>归根结底还是</a:t>
            </a:r>
            <a:r>
              <a:rPr lang="zh-CN" altLang="en-US" sz="2000" kern="0" dirty="0" smtClean="0"/>
              <a:t>项目管理</a:t>
            </a:r>
            <a:r>
              <a:rPr lang="zh-CN" altLang="en-US" sz="2000" b="0" kern="0" dirty="0" smtClean="0"/>
              <a:t>问题</a:t>
            </a:r>
            <a:r>
              <a:rPr lang="zh-CN" altLang="en-US" sz="2000" kern="0" dirty="0" smtClean="0"/>
              <a:t>：</a:t>
            </a:r>
          </a:p>
          <a:p>
            <a:pPr marL="342900" indent="-342900">
              <a:lnSpc>
                <a:spcPct val="150000"/>
              </a:lnSpc>
              <a:buFont typeface="+mj-lt"/>
              <a:buAutoNum type="arabicPeriod"/>
            </a:pPr>
            <a:r>
              <a:rPr lang="zh-CN" altLang="en-US" sz="1600" b="0" kern="0" dirty="0" smtClean="0"/>
              <a:t>系统实施采用瀑布型</a:t>
            </a:r>
            <a:r>
              <a:rPr lang="en-US" altLang="zh-CN" sz="1600" b="0" kern="0" dirty="0" smtClean="0"/>
              <a:t>or</a:t>
            </a:r>
            <a:r>
              <a:rPr lang="zh-CN" altLang="en-US" sz="1600" b="0" kern="0" dirty="0" smtClean="0"/>
              <a:t>敏捷过程，都有对应的版本管理方法，但如果实施过程两者掺杂，不明确，就容易造成混乱，就很难找到合适的版本控制流程；</a:t>
            </a:r>
            <a:endParaRPr lang="en-US" altLang="zh-CN" sz="1600" b="0" kern="0" dirty="0" smtClean="0"/>
          </a:p>
          <a:p>
            <a:pPr marL="342900" indent="-342900">
              <a:lnSpc>
                <a:spcPct val="150000"/>
              </a:lnSpc>
              <a:buFont typeface="+mj-lt"/>
              <a:buAutoNum type="arabicPeriod"/>
            </a:pPr>
            <a:r>
              <a:rPr lang="en-US" altLang="zh-CN" sz="1600" b="0" kern="0" dirty="0" err="1" smtClean="0"/>
              <a:t>Git</a:t>
            </a:r>
            <a:r>
              <a:rPr lang="zh-CN" altLang="en-US" sz="1600" b="0" kern="0" dirty="0" smtClean="0"/>
              <a:t>的设计不太符合常规思维，学习周期相对较长，因此也需要在团队内部做好基础知识的普及，团队成员也需要额外投入，提升自己；</a:t>
            </a:r>
          </a:p>
        </p:txBody>
      </p:sp>
    </p:spTree>
    <p:extLst>
      <p:ext uri="{BB962C8B-B14F-4D97-AF65-F5344CB8AC3E}">
        <p14:creationId xmlns:p14="http://schemas.microsoft.com/office/powerpoint/2010/main" val="872711022"/>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未来</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979" t="4640" r="2585" b="2121"/>
          <a:stretch/>
        </p:blipFill>
        <p:spPr>
          <a:xfrm>
            <a:off x="3974643" y="0"/>
            <a:ext cx="5169357" cy="5709438"/>
          </a:xfrm>
          <a:prstGeom prst="rect">
            <a:avLst/>
          </a:prstGeom>
          <a:ln>
            <a:solidFill>
              <a:srgbClr val="FFC000"/>
            </a:solidFill>
          </a:ln>
        </p:spPr>
      </p:pic>
      <p:sp>
        <p:nvSpPr>
          <p:cNvPr id="11" name="内容占位符 2"/>
          <p:cNvSpPr txBox="1">
            <a:spLocks/>
          </p:cNvSpPr>
          <p:nvPr/>
        </p:nvSpPr>
        <p:spPr bwMode="auto">
          <a:xfrm>
            <a:off x="249538" y="929775"/>
            <a:ext cx="3530373" cy="42811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smtClean="0"/>
              <a:t>推荐一套</a:t>
            </a:r>
            <a:r>
              <a:rPr lang="en-US" altLang="zh-CN" sz="1400" b="0" dirty="0" err="1" smtClean="0"/>
              <a:t>Git</a:t>
            </a:r>
            <a:r>
              <a:rPr lang="zh-CN" altLang="en-US" sz="1400" b="0" dirty="0" smtClean="0"/>
              <a:t>代码版本管理规范：</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www.processon.com/view/59ec836de4b0c86d400e99f1?fromnew=1</a:t>
            </a:r>
            <a:endParaRPr lang="en-US" altLang="zh-CN" sz="1400" b="0" dirty="0" smtClean="0"/>
          </a:p>
          <a:p>
            <a:pPr>
              <a:lnSpc>
                <a:spcPct val="150000"/>
              </a:lnSpc>
              <a:spcBef>
                <a:spcPts val="0"/>
              </a:spcBef>
            </a:pPr>
            <a:r>
              <a:rPr lang="zh-CN" altLang="en-US" sz="1400" b="0" dirty="0" smtClean="0"/>
              <a:t>这个敏捷过程也有难度：</a:t>
            </a:r>
            <a:endParaRPr lang="en-US" altLang="zh-CN" sz="1400" b="0" dirty="0" smtClean="0"/>
          </a:p>
          <a:p>
            <a:pPr marL="342900" indent="-342900">
              <a:lnSpc>
                <a:spcPct val="150000"/>
              </a:lnSpc>
              <a:spcBef>
                <a:spcPts val="0"/>
              </a:spcBef>
              <a:buFont typeface="+mj-lt"/>
              <a:buAutoNum type="arabicPeriod"/>
            </a:pPr>
            <a:r>
              <a:rPr lang="zh-CN" altLang="en-US" sz="1400" b="0" dirty="0" smtClean="0"/>
              <a:t>对团队成员能力要求更高，计划要贴近实际，协同要高效，任务粒度要合理，开发要保证交付时间和质量，测试和验收有更大责任；</a:t>
            </a:r>
            <a:endParaRPr lang="en-US" altLang="zh-CN" sz="1400" b="0" dirty="0" smtClean="0"/>
          </a:p>
          <a:p>
            <a:pPr marL="342900" indent="-342900">
              <a:lnSpc>
                <a:spcPct val="150000"/>
              </a:lnSpc>
              <a:spcBef>
                <a:spcPts val="0"/>
              </a:spcBef>
              <a:buFont typeface="+mj-lt"/>
              <a:buAutoNum type="arabicPeriod"/>
            </a:pPr>
            <a:r>
              <a:rPr lang="zh-CN" altLang="en-US" sz="1400" b="0" dirty="0"/>
              <a:t>单个</a:t>
            </a:r>
            <a:r>
              <a:rPr lang="zh-CN" altLang="en-US" sz="1400" b="0" dirty="0" smtClean="0"/>
              <a:t>团队人数不能过多，且要保持相对稳定；</a:t>
            </a:r>
            <a:endParaRPr lang="en-US" altLang="zh-CN" sz="1400" b="0" dirty="0" smtClean="0"/>
          </a:p>
          <a:p>
            <a:pPr marL="342900" indent="-342900">
              <a:lnSpc>
                <a:spcPct val="150000"/>
              </a:lnSpc>
              <a:spcBef>
                <a:spcPts val="0"/>
              </a:spcBef>
              <a:buFont typeface="+mj-lt"/>
              <a:buAutoNum type="arabicPeriod"/>
            </a:pPr>
            <a:r>
              <a:rPr lang="zh-CN" altLang="en-US" sz="1400" b="0" dirty="0"/>
              <a:t>发版</a:t>
            </a:r>
            <a:r>
              <a:rPr lang="zh-CN" altLang="en-US" sz="1400" b="0" dirty="0" smtClean="0"/>
              <a:t>的最小单位是一个迭代，而不是任务</a:t>
            </a:r>
            <a:r>
              <a:rPr lang="zh-CN" altLang="en-US" sz="1400" b="0" dirty="0" smtClean="0"/>
              <a:t>，</a:t>
            </a:r>
            <a:r>
              <a:rPr lang="zh-CN" altLang="en-US" sz="1400" b="0" dirty="0" smtClean="0"/>
              <a:t>若有</a:t>
            </a:r>
            <a:r>
              <a:rPr lang="zh-CN" altLang="en-US" sz="1400" b="0" dirty="0" smtClean="0"/>
              <a:t>一</a:t>
            </a:r>
            <a:r>
              <a:rPr lang="zh-CN" altLang="en-US" sz="1400" b="0" dirty="0" smtClean="0"/>
              <a:t>个任务不能顺利验收，则此次版本发布失败；</a:t>
            </a:r>
            <a:endParaRPr lang="en-US" altLang="zh-CN" sz="1400" b="0" dirty="0" smtClean="0"/>
          </a:p>
        </p:txBody>
      </p:sp>
    </p:spTree>
    <p:extLst>
      <p:ext uri="{BB962C8B-B14F-4D97-AF65-F5344CB8AC3E}">
        <p14:creationId xmlns:p14="http://schemas.microsoft.com/office/powerpoint/2010/main" val="1354938796"/>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推荐链接</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1034888"/>
            <a:ext cx="8234363" cy="333013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1600" b="0" kern="0" dirty="0" err="1" smtClean="0"/>
              <a:t>Git</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3"/>
              </a:rPr>
              <a:t>https://git-scm.com</a:t>
            </a:r>
            <a:r>
              <a:rPr lang="en-US" altLang="zh-CN" sz="1600" b="0" kern="0" dirty="0" smtClean="0">
                <a:hlinkClick r:id="rId3"/>
              </a:rPr>
              <a:t>/</a:t>
            </a:r>
            <a:endParaRPr lang="en-US" altLang="zh-CN" sz="1600" b="0" kern="0" dirty="0" smtClean="0"/>
          </a:p>
          <a:p>
            <a:pPr marL="0" indent="0">
              <a:lnSpc>
                <a:spcPct val="150000"/>
              </a:lnSpc>
              <a:buNone/>
            </a:pPr>
            <a:r>
              <a:rPr lang="en-US" altLang="zh-CN" sz="1600" b="0" kern="0" dirty="0" err="1" smtClean="0"/>
              <a:t>Git</a:t>
            </a:r>
            <a:r>
              <a:rPr lang="zh-CN" altLang="en-US" sz="1600" b="0" kern="0" dirty="0" smtClean="0"/>
              <a:t>教程 </a:t>
            </a:r>
            <a:r>
              <a:rPr lang="en-US" altLang="zh-CN" sz="1600" b="0" kern="0" dirty="0" smtClean="0"/>
              <a:t>- </a:t>
            </a:r>
            <a:r>
              <a:rPr lang="zh-CN" altLang="en-US" sz="1600" b="0" kern="0" dirty="0" smtClean="0"/>
              <a:t>廖雪峰的官方</a:t>
            </a:r>
            <a:r>
              <a:rPr lang="zh-CN" altLang="en-US" sz="1600" b="0" kern="0" dirty="0" smtClean="0"/>
              <a:t>网站</a:t>
            </a:r>
            <a:r>
              <a:rPr lang="zh-CN" altLang="en-US" sz="1600" b="0" kern="0" dirty="0" smtClean="0"/>
              <a:t>（</a:t>
            </a:r>
            <a:r>
              <a:rPr lang="zh-CN" altLang="en-US" sz="1600" b="0" kern="0" dirty="0" smtClean="0">
                <a:solidFill>
                  <a:srgbClr val="FF0000"/>
                </a:solidFill>
              </a:rPr>
              <a:t>作业</a:t>
            </a:r>
            <a:r>
              <a:rPr lang="zh-CN" altLang="en-US" sz="1600" b="0" kern="0" dirty="0" smtClean="0"/>
              <a:t>）</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4"/>
              </a:rPr>
              <a:t>https://</a:t>
            </a:r>
            <a:r>
              <a:rPr lang="en-US" altLang="zh-CN" sz="1600" b="0" kern="0" dirty="0" smtClean="0">
                <a:hlinkClick r:id="rId4"/>
              </a:rPr>
              <a:t>www.liaoxuefeng.com/wiki/0013739516305929606dd18361248578c67b8067c8c017b000</a:t>
            </a:r>
            <a:endParaRPr lang="en-US" altLang="zh-CN" sz="1600" b="0" kern="0" dirty="0"/>
          </a:p>
          <a:p>
            <a:pPr marL="0" indent="0">
              <a:lnSpc>
                <a:spcPct val="150000"/>
              </a:lnSpc>
              <a:buNone/>
            </a:pPr>
            <a:r>
              <a:rPr lang="zh-CN" altLang="en-US" sz="1600" b="0" kern="0" dirty="0" smtClean="0"/>
              <a:t>图解</a:t>
            </a:r>
            <a:r>
              <a:rPr lang="en-US" altLang="zh-CN" sz="1600" b="0" kern="0" dirty="0" err="1" smtClean="0"/>
              <a:t>Git</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5"/>
              </a:rPr>
              <a:t>http://</a:t>
            </a:r>
            <a:r>
              <a:rPr lang="en-US" altLang="zh-CN" sz="1600" b="0" kern="0" dirty="0" smtClean="0">
                <a:hlinkClick r:id="rId5"/>
              </a:rPr>
              <a:t>marklodato.github.io/visual-git-guide/index-zh-cn.html</a:t>
            </a:r>
            <a:endParaRPr lang="en-US" altLang="zh-CN" sz="1600" b="0" kern="0" dirty="0" smtClean="0"/>
          </a:p>
          <a:p>
            <a:pPr marL="0" indent="0">
              <a:lnSpc>
                <a:spcPct val="150000"/>
              </a:lnSpc>
              <a:buNone/>
            </a:pPr>
            <a:endParaRPr lang="en-US" altLang="zh-CN" sz="1600" b="0" kern="0" dirty="0" smtClean="0"/>
          </a:p>
        </p:txBody>
      </p:sp>
    </p:spTree>
    <p:extLst>
      <p:ext uri="{BB962C8B-B14F-4D97-AF65-F5344CB8AC3E}">
        <p14:creationId xmlns:p14="http://schemas.microsoft.com/office/powerpoint/2010/main" val="3422773701"/>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交流环节</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044116"/>
            <a:ext cx="5682208" cy="4261656"/>
          </a:xfrm>
          <a:prstGeom prst="rect">
            <a:avLst/>
          </a:prstGeom>
        </p:spPr>
      </p:pic>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77</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71439</TotalTime>
  <Words>4965</Words>
  <Application>Microsoft Macintosh PowerPoint</Application>
  <PresentationFormat>全屏显示(16:10)</PresentationFormat>
  <Paragraphs>517</Paragraphs>
  <Slides>77</Slides>
  <Notes>77</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Calibri</vt:lpstr>
      <vt:lpstr>MHeiTGB-Medium-U</vt:lpstr>
      <vt:lpstr>Microsoft YaHei</vt:lpstr>
      <vt:lpstr>Times New Roman</vt:lpstr>
      <vt:lpstr>Wingdings</vt:lpstr>
      <vt:lpstr>仿宋_GB2312</vt:lpstr>
      <vt:lpstr>楷体</vt:lpstr>
      <vt:lpstr>楷体_GB2312</vt:lpstr>
      <vt:lpstr>宋体</vt:lpstr>
      <vt:lpstr>微软雅黑</vt:lpstr>
      <vt:lpstr>Arial</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Microsoft Office 用户</cp:lastModifiedBy>
  <cp:revision>8695</cp:revision>
  <cp:lastPrinted>2411-12-30T00:00:00Z</cp:lastPrinted>
  <dcterms:created xsi:type="dcterms:W3CDTF">2008-09-16T14:35:00Z</dcterms:created>
  <dcterms:modified xsi:type="dcterms:W3CDTF">2018-07-30T05:14:40Z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