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ZdpDGcs8lCnqWD6SFZ+Vlyy+U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  <a:defRPr b="0" sz="3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  <a:defRPr b="0" sz="3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  <a:defRPr b="0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1021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  <a:defRPr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Arial"/>
              <a:buChar char="•"/>
              <a:defRPr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8F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</a:pPr>
            <a:r>
              <a:rPr b="1" lang="en-GB"/>
              <a:t>Lecture 5 – Using Functions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br>
              <a:rPr lang="en-GB"/>
            </a:br>
            <a:br>
              <a:rPr lang="en-GB"/>
            </a:br>
            <a:r>
              <a:rPr lang="en-GB"/>
              <a:t>M30299 Programming</a:t>
            </a:r>
            <a:br>
              <a:rPr lang="en-GB" sz="1800"/>
            </a:b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School of Computing</a:t>
            </a:r>
            <a:br>
              <a:rPr lang="en-GB" sz="1800"/>
            </a:br>
            <a:r>
              <a:rPr lang="en-GB" sz="1800"/>
              <a:t>University of Portsmouth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Functions that return values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have used built-in functions that </a:t>
            </a:r>
            <a:r>
              <a:rPr b="1" lang="en-GB"/>
              <a:t>return</a:t>
            </a:r>
            <a:r>
              <a:rPr lang="en-GB"/>
              <a:t> values to the caller: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euros = float(input("Enter amount in euros: "))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print(math.sqrt(2))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1.4142135623730951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Functions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math.sqrt </a:t>
            </a:r>
            <a:r>
              <a:rPr lang="en-GB"/>
              <a:t>all return values (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/>
              <a:t> doesn’t).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Notice that the </a:t>
            </a:r>
            <a:r>
              <a:rPr b="1" lang="en-GB"/>
              <a:t>calls</a:t>
            </a:r>
            <a:r>
              <a:rPr lang="en-GB"/>
              <a:t> to these functions are </a:t>
            </a:r>
            <a:r>
              <a:rPr b="1" lang="en-GB"/>
              <a:t>expressions</a:t>
            </a:r>
            <a:r>
              <a:rPr lang="en-GB"/>
              <a:t> (they have </a:t>
            </a:r>
            <a:r>
              <a:rPr b="1" lang="en-GB"/>
              <a:t>values</a:t>
            </a:r>
            <a:r>
              <a:rPr lang="en-GB"/>
              <a:t> and often appear on the right-hand-side of assignments).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Let’s write our own function that returns values: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def square(x):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return x * x</a:t>
            </a:r>
            <a:endParaRPr/>
          </a:p>
        </p:txBody>
      </p:sp>
      <p:sp>
        <p:nvSpPr>
          <p:cNvPr id="168" name="Google Shape;1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169" name="Google Shape;1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Functions that return values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 </a:t>
            </a:r>
            <a:r>
              <a:rPr b="1" lang="en-GB"/>
              <a:t>return statement</a:t>
            </a:r>
            <a:r>
              <a:rPr lang="en-GB"/>
              <a:t> like this causes: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the function to exit (control is passed back to the caller), and: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the returned value is given as the function call’s value.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Let’s use our user-defined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GB"/>
              <a:t> function: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print(square(2))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4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z = 3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y = square(z)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print(y)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9</a:t>
            </a:r>
            <a:endParaRPr/>
          </a:p>
        </p:txBody>
      </p:sp>
      <p:sp>
        <p:nvSpPr>
          <p:cNvPr id="177" name="Google Shape;1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178" name="Google Shape;1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Functions that return multiple values</a:t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note that functions can return more than one value; e.g: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def sum_and_difference(n1, n2):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return n1 + n2, n1 - n2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returns both the sum and the difference of two numbers.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Such functions are often used together with a </a:t>
            </a:r>
            <a:r>
              <a:rPr b="1" lang="en-GB"/>
              <a:t>simultaneous assignment</a:t>
            </a:r>
            <a:r>
              <a:rPr lang="en-GB"/>
              <a:t>:</a:t>
            </a:r>
            <a:endParaRPr/>
          </a:p>
        </p:txBody>
      </p:sp>
      <p:sp>
        <p:nvSpPr>
          <p:cNvPr id="186" name="Google Shape;18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187" name="Google Shape;18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Functions that return multiple values</a:t>
            </a:r>
            <a:endParaRPr/>
          </a:p>
        </p:txBody>
      </p:sp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thus take the two values returned by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def sum_and_difference(n1, n2):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return n1 + n2, n1 - n2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and assign them to two separate variables: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s, d = sum_and_difference(10, 3)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13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d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7</a:t>
            </a:r>
            <a:endParaRPr/>
          </a:p>
        </p:txBody>
      </p:sp>
      <p:sp>
        <p:nvSpPr>
          <p:cNvPr id="195" name="Google Shape;19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196" name="Google Shape;19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Functions cannot change argument values</a:t>
            </a:r>
            <a:endParaRPr/>
          </a:p>
        </p:txBody>
      </p:sp>
      <p:sp>
        <p:nvSpPr>
          <p:cNvPr id="203" name="Google Shape;203;p14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Consider the following code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def turn_up_heat(temp):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temp = temp + 10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def main():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temperature = 15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turn_up_heat(temperature)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print(temperature)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Calling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/>
              <a:t> will result in the output value 15. 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This is because only the (local) parameter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en-GB"/>
              <a:t>’s value is changed inside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turn_up_heat</a:t>
            </a:r>
            <a:r>
              <a:rPr lang="en-GB"/>
              <a:t> function; the value of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temperature</a:t>
            </a:r>
            <a:r>
              <a:rPr lang="en-GB"/>
              <a:t> is not changed.</a:t>
            </a:r>
            <a:endParaRPr/>
          </a:p>
        </p:txBody>
      </p:sp>
      <p:sp>
        <p:nvSpPr>
          <p:cNvPr id="204" name="Google Shape;20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205" name="Google Shape;20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06" name="Google Shape;20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Functions cannot change argument values</a:t>
            </a:r>
            <a:endParaRPr/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To change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temperature</a:t>
            </a:r>
            <a:r>
              <a:rPr lang="en-GB"/>
              <a:t>’s value, we can rewrite our code to use a function that </a:t>
            </a:r>
            <a:r>
              <a:rPr b="1" lang="en-GB"/>
              <a:t>returns</a:t>
            </a:r>
            <a:r>
              <a:rPr lang="en-GB"/>
              <a:t> a new value, and then assign this value to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temperature</a:t>
            </a:r>
            <a:r>
              <a:rPr lang="en-GB"/>
              <a:t> in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/>
              <a:t>.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def hotter_temp(temp):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return temp + 10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def main():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temperature = 15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temperature = hotter_temp(temperature)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print(temperature)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see that: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the call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turn_up_heat(temperature)</a:t>
            </a:r>
            <a:r>
              <a:rPr lang="en-GB"/>
              <a:t> is a </a:t>
            </a:r>
            <a:r>
              <a:rPr b="1" lang="en-GB"/>
              <a:t>statement</a:t>
            </a:r>
            <a:r>
              <a:rPr lang="en-GB"/>
              <a:t>; and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the call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hotter_temp(temperature)</a:t>
            </a:r>
            <a:r>
              <a:rPr lang="en-GB"/>
              <a:t> is an </a:t>
            </a:r>
            <a:r>
              <a:rPr b="1" lang="en-GB"/>
              <a:t>expression</a:t>
            </a:r>
            <a:r>
              <a:rPr lang="en-GB"/>
              <a:t>.</a:t>
            </a:r>
            <a:endParaRPr/>
          </a:p>
        </p:txBody>
      </p:sp>
      <p:sp>
        <p:nvSpPr>
          <p:cNvPr id="213" name="Google Shape;21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214" name="Google Shape;21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15" name="Google Shape;21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Writing function definitions – an example</a:t>
            </a:r>
            <a:endParaRPr/>
          </a:p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Suppose that the cost of a cheese pizza is made up of: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the cost of the dough base (which is 1p per square cm);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the cost of the cheese topping (which is 2.5p per square cm).</a:t>
            </a:r>
            <a:endParaRPr/>
          </a:p>
          <a:p>
            <a:pPr indent="-76299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t/>
            </a:r>
            <a:endParaRPr/>
          </a:p>
          <a:p>
            <a:pPr indent="-76299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t/>
            </a:r>
            <a:endParaRPr/>
          </a:p>
          <a:p>
            <a:pPr indent="-76299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t/>
            </a:r>
            <a:endParaRPr/>
          </a:p>
          <a:p>
            <a:pPr indent="-76299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t/>
            </a:r>
            <a:endParaRPr/>
          </a:p>
          <a:p>
            <a:pPr indent="-76299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t/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Let’s write program that asks the user for: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the radius of the pizza (i.e. the radius of the base); and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the width of the crust;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and displays the total cost of the pizza in pounds.</a:t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4899171" y="2653018"/>
            <a:ext cx="1551600" cy="1551963"/>
          </a:xfrm>
          <a:prstGeom prst="ellipse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5116891" y="2876957"/>
            <a:ext cx="1116000" cy="1116000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16"/>
          <p:cNvCxnSpPr/>
          <p:nvPr/>
        </p:nvCxnSpPr>
        <p:spPr>
          <a:xfrm flipH="1" rot="10800000">
            <a:off x="5672905" y="3116424"/>
            <a:ext cx="699903" cy="31257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5" name="Google Shape;225;p16"/>
          <p:cNvCxnSpPr>
            <a:endCxn id="223" idx="2"/>
          </p:cNvCxnSpPr>
          <p:nvPr/>
        </p:nvCxnSpPr>
        <p:spPr>
          <a:xfrm>
            <a:off x="4905391" y="3428957"/>
            <a:ext cx="2115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sm" w="sm" type="none"/>
          </a:ln>
        </p:spPr>
      </p:cxnSp>
      <p:cxnSp>
        <p:nvCxnSpPr>
          <p:cNvPr id="226" name="Google Shape;226;p16"/>
          <p:cNvCxnSpPr/>
          <p:nvPr/>
        </p:nvCxnSpPr>
        <p:spPr>
          <a:xfrm>
            <a:off x="6190112" y="3858370"/>
            <a:ext cx="817178" cy="134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sm" w="sm" type="none"/>
          </a:ln>
        </p:spPr>
      </p:cxnSp>
      <p:cxnSp>
        <p:nvCxnSpPr>
          <p:cNvPr id="227" name="Google Shape;227;p16"/>
          <p:cNvCxnSpPr/>
          <p:nvPr/>
        </p:nvCxnSpPr>
        <p:spPr>
          <a:xfrm>
            <a:off x="4420412" y="2903380"/>
            <a:ext cx="974486" cy="22620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sm" w="sm" type="none"/>
          </a:ln>
        </p:spPr>
      </p:cxnSp>
      <p:sp>
        <p:nvSpPr>
          <p:cNvPr id="228" name="Google Shape;228;p16"/>
          <p:cNvSpPr txBox="1"/>
          <p:nvPr/>
        </p:nvSpPr>
        <p:spPr>
          <a:xfrm>
            <a:off x="3578633" y="2659472"/>
            <a:ext cx="965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cheese</a:t>
            </a:r>
            <a:endParaRPr/>
          </a:p>
        </p:txBody>
      </p:sp>
      <p:sp>
        <p:nvSpPr>
          <p:cNvPr id="229" name="Google Shape;229;p16"/>
          <p:cNvSpPr txBox="1"/>
          <p:nvPr/>
        </p:nvSpPr>
        <p:spPr>
          <a:xfrm>
            <a:off x="6371767" y="2894049"/>
            <a:ext cx="1745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radius of pizza</a:t>
            </a:r>
            <a:endParaRPr/>
          </a:p>
        </p:txBody>
      </p:sp>
      <p:sp>
        <p:nvSpPr>
          <p:cNvPr id="230" name="Google Shape;230;p16"/>
          <p:cNvSpPr txBox="1"/>
          <p:nvPr/>
        </p:nvSpPr>
        <p:spPr>
          <a:xfrm>
            <a:off x="3469721" y="3244333"/>
            <a:ext cx="1745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width of crust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7007290" y="3808291"/>
            <a:ext cx="37602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base (with just the crust visible)</a:t>
            </a:r>
            <a:endParaRPr/>
          </a:p>
        </p:txBody>
      </p:sp>
      <p:sp>
        <p:nvSpPr>
          <p:cNvPr id="232" name="Google Shape;23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233" name="Google Shape;23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34" name="Google Shape;2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Splitting the task into two functions</a:t>
            </a:r>
            <a:endParaRPr b="1"/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We’ll start by splitting the task into two separate functions: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/>
              <a:t> - this will ask the user for the two inputs, and displays the final result (i.e. it forms a </a:t>
            </a:r>
            <a:r>
              <a:rPr b="1" lang="en-GB"/>
              <a:t>user interface</a:t>
            </a:r>
            <a:r>
              <a:rPr lang="en-GB"/>
              <a:t>.)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cost_of_pizza</a:t>
            </a:r>
            <a:r>
              <a:rPr lang="en-GB"/>
              <a:t> - this function will actually calculate the cost.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Clearly,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/>
              <a:t> function will need to call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cost_of_pizza</a:t>
            </a:r>
            <a:r>
              <a:rPr lang="en-GB"/>
              <a:t>; it will take the form: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get radius of pizza from user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get width of crust from user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call cost_of_pizza to calculate cost of pizza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based on the radius and crust width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display cost</a:t>
            </a:r>
            <a:endParaRPr/>
          </a:p>
        </p:txBody>
      </p:sp>
      <p:sp>
        <p:nvSpPr>
          <p:cNvPr id="241" name="Google Shape;24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242" name="Google Shape;24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43" name="Google Shape;24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The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cost_of_pizza</a:t>
            </a:r>
            <a:r>
              <a:rPr b="1" lang="en-GB"/>
              <a:t> function</a:t>
            </a:r>
            <a:endParaRPr b="1"/>
          </a:p>
        </p:txBody>
      </p:sp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05" r="-1215" t="-24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 </a:t>
            </a:r>
            <a:endParaRPr/>
          </a:p>
        </p:txBody>
      </p:sp>
      <p:sp>
        <p:nvSpPr>
          <p:cNvPr id="250" name="Google Shape;25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251" name="Google Shape;25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52" name="Google Shape;2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The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cost_of_pizza</a:t>
            </a:r>
            <a:r>
              <a:rPr b="1" lang="en-GB"/>
              <a:t> function</a:t>
            </a:r>
            <a:endParaRPr b="1"/>
          </a:p>
        </p:txBody>
      </p:sp>
      <p:sp>
        <p:nvSpPr>
          <p:cNvPr id="258" name="Google Shape;258;p19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However, there is repetition here (in the calculation of areas).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 better solution would be to use an extra function that will find areas of circles: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def area(radius):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return math.pi * radius ** 2 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def cost_of_pizza(radius, width):     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cost_base = 0.01 * area(radius)     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cost_topping = 0.025 * area(radius - width)     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return cost_base + cost_topping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260" name="Google Shape;26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61" name="Google Shape;26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The idea of functions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have already been using function definitions to allow us to write and test many small “programs” within a single file.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Most real-world programs are much longer than those we have written so far.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Typically, a program is a </a:t>
            </a:r>
            <a:r>
              <a:rPr b="1" lang="en-GB"/>
              <a:t>collection</a:t>
            </a:r>
            <a:r>
              <a:rPr lang="en-GB"/>
              <a:t> of several function definitions.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purpose of using functions is: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to help </a:t>
            </a:r>
            <a:r>
              <a:rPr b="1" lang="en-GB"/>
              <a:t>break a large problem into smaller parts</a:t>
            </a:r>
            <a:r>
              <a:rPr lang="en-GB"/>
              <a:t>;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to improve the </a:t>
            </a:r>
            <a:r>
              <a:rPr b="1" lang="en-GB"/>
              <a:t>readability of code</a:t>
            </a:r>
            <a:r>
              <a:rPr lang="en-GB"/>
              <a:t>; and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to </a:t>
            </a:r>
            <a:r>
              <a:rPr b="1" lang="en-GB"/>
              <a:t>avoid</a:t>
            </a:r>
            <a:r>
              <a:rPr lang="en-GB"/>
              <a:t> </a:t>
            </a:r>
            <a:r>
              <a:rPr b="1" lang="en-GB"/>
              <a:t>repetition</a:t>
            </a:r>
            <a:r>
              <a:rPr lang="en-GB"/>
              <a:t>—writing similar code over and over again.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will touch on each of these issues first, then see a slightly larger example at the end of the lecture; we’ll cover more realistic case studies later in the module.</a:t>
            </a:r>
            <a:endParaRPr/>
          </a:p>
        </p:txBody>
      </p:sp>
      <p:sp>
        <p:nvSpPr>
          <p:cNvPr id="96" name="Google Shape;9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97" name="Google Shape;9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The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-GB"/>
              <a:t> function</a:t>
            </a:r>
            <a:endParaRPr b="1"/>
          </a:p>
        </p:txBody>
      </p:sp>
      <p:sp>
        <p:nvSpPr>
          <p:cNvPr id="267" name="Google Shape;267;p20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/>
              <a:t> function is relatively simple to write, and we add a call to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/>
              <a:t> at the bottom to complete our program: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def main():     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base = int(input("Pizza radius: "))     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crust = int(input("Crust width: "))     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cost = cost_of_pizza(base, crust)     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print(f"The cost is {cost:.2f} pounds.")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269" name="Google Shape;26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70" name="Google Shape;27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A program as a collection of functions</a:t>
            </a:r>
            <a:endParaRPr b="1"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def say_hello():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print("hello")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def say_goodbye():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print("goodbye")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def main():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say_hello()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say_goodbye()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</p:txBody>
      </p:sp>
      <p:sp>
        <p:nvSpPr>
          <p:cNvPr id="105" name="Google Shape;10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106" name="Google Shape;10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A program as a collection of functions</a:t>
            </a:r>
            <a:endParaRPr b="1"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This simple program just displays: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hello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goodbye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on the screen.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It consists of three function definitions, followed by a function call.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/>
              <a:t> function calls the other two functions (the name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/>
              <a:t> is just a convention we’ll use for the function that serves as a program </a:t>
            </a:r>
            <a:r>
              <a:rPr b="1" lang="en-GB"/>
              <a:t>entry-point</a:t>
            </a:r>
            <a:r>
              <a:rPr lang="en-GB"/>
              <a:t>).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Executing our program will cause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main()</a:t>
            </a:r>
            <a:r>
              <a:rPr lang="en-GB"/>
              <a:t> function call at the bottom of the program to be executed, so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/>
              <a:t> function will be called.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Program execution finishes after this function call is completed.</a:t>
            </a:r>
            <a:endParaRPr/>
          </a:p>
        </p:txBody>
      </p:sp>
      <p:sp>
        <p:nvSpPr>
          <p:cNvPr id="114" name="Google Shape;1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115" name="Google Shape;1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Using functions to break down large problems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Clearly, to write a program to carry out such a simple task we don’t really need to use several functions.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However, let’s briefly consider a more complicated problem:</a:t>
            </a:r>
            <a:endParaRPr/>
          </a:p>
          <a:p>
            <a:pPr indent="0" lvl="1" marL="72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600"/>
              <a:buNone/>
            </a:pPr>
            <a:r>
              <a:rPr lang="en-GB" sz="2000"/>
              <a:t>Write a program that reads data about employees (salary, overtime hours, etc.) from a file, and then displays how much each should be paid this month.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 first step in </a:t>
            </a:r>
            <a:r>
              <a:rPr b="1" lang="en-GB"/>
              <a:t>designing</a:t>
            </a:r>
            <a:r>
              <a:rPr lang="en-GB"/>
              <a:t> a solution to this problem might be to break the problem down into three simpler </a:t>
            </a:r>
            <a:r>
              <a:rPr b="1" lang="en-GB"/>
              <a:t>sub-problems</a:t>
            </a:r>
            <a:r>
              <a:rPr lang="en-GB"/>
              <a:t>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read employees’ data;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calculate wages; and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display wages.</a:t>
            </a:r>
            <a:endParaRPr/>
          </a:p>
        </p:txBody>
      </p:sp>
      <p:sp>
        <p:nvSpPr>
          <p:cNvPr id="123" name="Google Shape;12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124" name="Google Shape;1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Using functions to break down large problems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Each could be solved using a function,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/>
              <a:t> would be: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def main():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... readEmployees(...)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... calculateWages(...)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... displayWages(...)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It is possible that the sub-problems could be broken down further. E.g., to calculate the wages of an employee involves: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calculating basic pay;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calculating overtime pay; and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deducting tax.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solution to these sub-problems might be functions themselves.</a:t>
            </a:r>
            <a:endParaRPr/>
          </a:p>
        </p:txBody>
      </p:sp>
      <p:sp>
        <p:nvSpPr>
          <p:cNvPr id="132" name="Google Shape;13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133" name="Google Shape;13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Functions with parameters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Imagine that we want to display greetings to several different people. We might write the following: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def main():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print("Hello, Vicky. How are you today?")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print("Hello, Tom. How are you today?")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print("Hello, Fred. How are you today?")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print("Hello, Sam. How are you today?")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print("Hello, Gemma. How are you today?")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This would work, but it contains a lot of repeated code: the only difference between the greetings is the person’s name.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define a function that has the name as a </a:t>
            </a:r>
            <a:r>
              <a:rPr b="1" lang="en-GB"/>
              <a:t>parameter</a:t>
            </a:r>
            <a:r>
              <a:rPr lang="en-GB"/>
              <a:t>...</a:t>
            </a:r>
            <a:endParaRPr/>
          </a:p>
        </p:txBody>
      </p:sp>
      <p:sp>
        <p:nvSpPr>
          <p:cNvPr id="141" name="Google Shape;1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142" name="Google Shape;1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Functions with parameters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/>
              <a:t> def greet(name):</a:t>
            </a:r>
            <a:br>
              <a:rPr lang="en-GB"/>
            </a:br>
            <a:r>
              <a:rPr lang="en-GB"/>
              <a:t>     print("Hello " + name + ".", end=" ")</a:t>
            </a:r>
            <a:br>
              <a:rPr lang="en-GB"/>
            </a:br>
            <a:r>
              <a:rPr lang="en-GB"/>
              <a:t>     print("How are you today?")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parameter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/>
              <a:t> is a special variable whose value is initialised when the function is </a:t>
            </a:r>
            <a:r>
              <a:rPr b="1" lang="en-GB"/>
              <a:t>invoked</a:t>
            </a:r>
            <a:r>
              <a:rPr lang="en-GB"/>
              <a:t> or </a:t>
            </a:r>
            <a:r>
              <a:rPr b="1" lang="en-GB"/>
              <a:t>called</a:t>
            </a:r>
            <a:r>
              <a:rPr lang="en-GB"/>
              <a:t>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When we call this function we supply an </a:t>
            </a:r>
            <a:r>
              <a:rPr b="1" lang="en-GB"/>
              <a:t>argument</a:t>
            </a:r>
            <a:r>
              <a:rPr lang="en-GB"/>
              <a:t> (a value for the parameter):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greet("Sam")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Hello Sam. How are you today?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greet("Fred")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Hello Fred. How are you today?</a:t>
            </a:r>
            <a:endParaRPr/>
          </a:p>
        </p:txBody>
      </p:sp>
      <p:sp>
        <p:nvSpPr>
          <p:cNvPr id="150" name="Google Shape;1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151" name="Google Shape;1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Functions with parameters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Our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/>
              <a:t> function can now be replaced by: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def main():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greet("Vicky")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greet("Tom")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greet("Fred")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greet("Sam")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greet("Gemma")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Apart from the overall reduction in text, what other advantage(s) might this new code –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greet</a:t>
            </a:r>
            <a:r>
              <a:rPr lang="en-GB"/>
              <a:t> &amp;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/>
              <a:t> – have?</a:t>
            </a:r>
            <a:endParaRPr/>
          </a:p>
        </p:txBody>
      </p:sp>
      <p:sp>
        <p:nvSpPr>
          <p:cNvPr id="159" name="Google Shape;1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5</a:t>
            </a:r>
            <a:endParaRPr/>
          </a:p>
        </p:txBody>
      </p:sp>
      <p:sp>
        <p:nvSpPr>
          <p:cNvPr id="160" name="Google Shape;1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2024-10-25T09:54:53Z</dcterms:created>
  <dc:creator>M30299 Programming School of Computing University of Portsmouth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2023/24</vt:lpwstr>
  </property>
</Properties>
</file>