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nHT0nFcJeXtNhgH3dqU0O4fD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b="0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b="0" sz="3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b="0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021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b="1" lang="en-GB"/>
              <a:t>Lecture 4.1 – Computing with Strings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br>
              <a:rPr lang="en-GB" sz="1800"/>
            </a:b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Strings, lists and sequences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also concatenate, index, and slice lists; for example: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my_list = [3, 2, 7, 1]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my_list + [3, 4]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[3, 2, 7, 1, 3, 4]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len(my_list)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my_list[2]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7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my_list[1:3]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[2, 7]</a:t>
            </a:r>
            <a:endParaRPr/>
          </a:p>
        </p:txBody>
      </p:sp>
      <p:sp>
        <p:nvSpPr>
          <p:cNvPr id="184" name="Google Shape;1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85" name="Google Shape;1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methods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many other operations on strings. These operations take the form of </a:t>
            </a:r>
            <a:r>
              <a:rPr b="1" lang="en-GB"/>
              <a:t>methods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several useful string methods; we’ll look at a few: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my_string = "How are you today"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my_string.upper()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'HOW ARE YOU TODAY'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my_string.replace("are", "were")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'How were you today'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my_string.count('a')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</p:txBody>
      </p:sp>
      <p:sp>
        <p:nvSpPr>
          <p:cNvPr id="193" name="Google Shape;1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94" name="Google Shape;1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methods</a:t>
            </a:r>
            <a:endParaRPr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One of the most useful methods is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-GB"/>
              <a:t>, which splits a string into a list of words (or substrings):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my_string.split()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['How', 'are', 'you', 'today']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 example use of this is a word counter function: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def word_counter():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line = input("Enter a line of text: 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words = line.split()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print("You entered", len(words), "words")</a:t>
            </a:r>
            <a:endParaRPr/>
          </a:p>
        </p:txBody>
      </p:sp>
      <p:sp>
        <p:nvSpPr>
          <p:cNvPr id="202" name="Google Shape;20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formatting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Sometimes programs need to display nicely formatted output; for example, to: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display a float to two decimal places; or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display a column of numbers that are right justified.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do this, we can use Python’s </a:t>
            </a:r>
            <a:r>
              <a:rPr b="1" lang="en-GB"/>
              <a:t>f-strings</a:t>
            </a:r>
            <a:r>
              <a:rPr lang="en-GB"/>
              <a:t>; we’ll just look at a few examples.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 f-string is like a normal string value but prefixed by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/>
              <a:t>. Inside the string you can put expressions within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These expressions are evaluated to give a normal string:</a:t>
            </a:r>
            <a:endParaRPr/>
          </a:p>
          <a:p>
            <a:pPr indent="0" lvl="1" marL="72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&gt;&gt;&gt; price = 10.6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&gt;&gt;&gt; topping = "cheese and tomato"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&gt;&gt;&gt; print(f"Pay {price} euros for a {topping} pizza.")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Pay 10.6 euros for a cheese and tomato pizza.</a:t>
            </a:r>
            <a:endParaRPr/>
          </a:p>
        </p:txBody>
      </p:sp>
      <p:sp>
        <p:nvSpPr>
          <p:cNvPr id="211" name="Google Shape;21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212" name="Google Shape;21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3" name="Google Shape;21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formatting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add a </a:t>
            </a:r>
            <a:r>
              <a:rPr b="1" lang="en-GB"/>
              <a:t>format specifier </a:t>
            </a:r>
            <a:r>
              <a:rPr lang="en-GB"/>
              <a:t>to achieve a nice format for the cost: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print(f"Pay {price:.2f} euros for a {topping} pizza.")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Pay 10.60 euros for a cheese and tomato pizza.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88000" lvl="1" marL="360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Here,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.2f</a:t>
            </a:r>
            <a:r>
              <a:rPr lang="en-GB"/>
              <a:t> means 2 decimal places.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add another number immediately after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/>
              <a:t> to specify the minimum number of characters that should appear in the string: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print(f"Pay {price:6.2f} euros for a {topping:20} pizza.")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Pay  10.60 euros for a cheese and tomato    pizza.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Here,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one padding space has been added before the price to give 6 characters in total;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three paces have been added after the topping to give 20 characters in total.</a:t>
            </a:r>
            <a:endParaRPr/>
          </a:p>
        </p:txBody>
      </p:sp>
      <p:sp>
        <p:nvSpPr>
          <p:cNvPr id="220" name="Google Shape;2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221" name="Google Shape;2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Introduction to lecture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this lecture we introduce Python’s </a:t>
            </a:r>
            <a:r>
              <a:rPr b="1" lang="en-GB"/>
              <a:t>string</a:t>
            </a:r>
            <a:r>
              <a:rPr lang="en-GB"/>
              <a:t> (or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GB"/>
              <a:t>) data type.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As we will see, strings are kinds of </a:t>
            </a:r>
            <a:r>
              <a:rPr b="1" lang="en-GB"/>
              <a:t>sequences</a:t>
            </a:r>
            <a:r>
              <a:rPr lang="en-GB"/>
              <a:t>; other sequences include lists, which we will see here and cover in detail later.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The string data type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have used many string values in the first few practicals.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Let’s see a couple of examples: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name = "Sam"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greeting = 'Hello'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name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'Sam'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print(name)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Sam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type(name)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'str'&gt;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type(greeting)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'str'&gt;</a:t>
            </a:r>
            <a:endParaRPr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operations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Like the numerical data types, the string type has some </a:t>
            </a:r>
            <a:r>
              <a:rPr b="1" lang="en-GB"/>
              <a:t>operators</a:t>
            </a:r>
            <a:r>
              <a:rPr lang="en-GB"/>
              <a:t> associated with it; including: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/>
              <a:t> (concatenation),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(repetition).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greeting + "There"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'HelloThere'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name * 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'SamSamSam' 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function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GB"/>
              <a:t> gives the number of characters in a string: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len(greeting)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5</a:t>
            </a:r>
            <a:endParaRPr/>
          </a:p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indexing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string is just a </a:t>
            </a:r>
            <a:r>
              <a:rPr b="1" lang="en-GB"/>
              <a:t>sequence</a:t>
            </a:r>
            <a:r>
              <a:rPr lang="en-GB"/>
              <a:t> of characters. The </a:t>
            </a:r>
            <a:r>
              <a:rPr b="1" lang="en-GB"/>
              <a:t>positions</a:t>
            </a:r>
            <a:r>
              <a:rPr lang="en-GB"/>
              <a:t> of a string can be numbered (using integers), starting with 0, as illustrated by:</a:t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  <a:p>
            <a:pPr indent="-106389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 baseline="-25000"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</a:t>
            </a:r>
            <a:r>
              <a:rPr b="1" lang="en-GB"/>
              <a:t>access</a:t>
            </a:r>
            <a:r>
              <a:rPr lang="en-GB"/>
              <a:t> individual characters of a string using the </a:t>
            </a:r>
            <a:r>
              <a:rPr b="1" lang="en-GB"/>
              <a:t>indexing</a:t>
            </a:r>
            <a:r>
              <a:rPr lang="en-GB"/>
              <a:t> notation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string[position]</a:t>
            </a:r>
            <a:r>
              <a:rPr lang="en-GB"/>
              <a:t>. 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&gt;&gt;&gt; greeting = "Hi there"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&gt;&gt;&gt; greeting[3]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't'</a:t>
            </a:r>
            <a:endParaRPr/>
          </a:p>
        </p:txBody>
      </p:sp>
      <p:sp>
        <p:nvSpPr>
          <p:cNvPr id="123" name="Google Shape;1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560351" y="2831886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554130" y="2471105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132633" y="2834995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126412" y="2474214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711126" y="2834993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2704905" y="2474212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3289621" y="2834993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't'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3274069" y="2474212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3868119" y="2834994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3861898" y="2474213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4449728" y="2838101"/>
            <a:ext cx="576000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4452838" y="2477320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043773" y="2471097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5606727" y="2838101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634713" y="2464874"/>
            <a:ext cx="57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5031339" y="2831880"/>
            <a:ext cx="578842" cy="369332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indexing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&gt;&gt;&gt; greeting = "Hi there"</a:t>
            </a:r>
            <a:br>
              <a:rPr lang="en-GB"/>
            </a:br>
            <a:r>
              <a:rPr lang="en-GB"/>
              <a:t> &gt;&gt;&gt; i = 4</a:t>
            </a:r>
            <a:br>
              <a:rPr lang="en-GB"/>
            </a:br>
            <a:r>
              <a:rPr lang="en-GB"/>
              <a:t> &gt;&gt;&gt; greeting[i+2]</a:t>
            </a:r>
            <a:br>
              <a:rPr lang="en-GB"/>
            </a:br>
            <a:r>
              <a:rPr lang="en-GB"/>
              <a:t> 'r'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Python strings can also be indexed using </a:t>
            </a:r>
            <a:r>
              <a:rPr b="1" lang="en-GB"/>
              <a:t>negative indices</a:t>
            </a:r>
            <a:r>
              <a:rPr lang="en-GB"/>
              <a:t>, where -1 is the position of the </a:t>
            </a:r>
            <a:r>
              <a:rPr b="1" lang="en-GB"/>
              <a:t>final</a:t>
            </a:r>
            <a:r>
              <a:rPr lang="en-GB"/>
              <a:t> character: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&gt;&gt;&gt; greeting[-1]</a:t>
            </a:r>
            <a:br>
              <a:rPr lang="en-GB"/>
            </a:br>
            <a:r>
              <a:rPr lang="en-GB"/>
              <a:t> 'e'</a:t>
            </a:r>
            <a:br>
              <a:rPr lang="en-GB"/>
            </a:br>
            <a:r>
              <a:rPr lang="en-GB"/>
              <a:t> &gt;&gt;&gt; greeting[-4]</a:t>
            </a:r>
            <a:br>
              <a:rPr lang="en-GB"/>
            </a:br>
            <a:r>
              <a:rPr lang="en-GB"/>
              <a:t> 'h'</a:t>
            </a:r>
            <a:endParaRPr/>
          </a:p>
        </p:txBody>
      </p:sp>
      <p:sp>
        <p:nvSpPr>
          <p:cNvPr id="148" name="Google Shape;1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49" name="Google Shape;1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 slicing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As well as accessing individual characters, we can also access </a:t>
            </a:r>
            <a:r>
              <a:rPr b="1" lang="en-GB"/>
              <a:t>substrings</a:t>
            </a:r>
            <a:r>
              <a:rPr lang="en-GB"/>
              <a:t> using an operation called </a:t>
            </a:r>
            <a:r>
              <a:rPr b="1" lang="en-GB"/>
              <a:t>slicing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do this, we use the notation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string[start:end]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will give the substring starting at position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-GB"/>
              <a:t>, and ending one position short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GB"/>
              <a:t>. For example: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greeting = "Hi there"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greeting[0:2]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'Hi'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greeting[3:6]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'the'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greeting[3:]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'there'</a:t>
            </a:r>
            <a:endParaRPr/>
          </a:p>
        </p:txBody>
      </p:sp>
      <p:sp>
        <p:nvSpPr>
          <p:cNvPr id="157" name="Google Shape;15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58" name="Google Shape;15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Strings, lists and sequences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Practical Worksheet 1, we saw an example of a </a:t>
            </a:r>
            <a:r>
              <a:rPr b="1" lang="en-GB"/>
              <a:t>list</a:t>
            </a:r>
            <a:r>
              <a:rPr lang="en-GB"/>
              <a:t>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list(range(5))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[0, 1, 2, 3, 4]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and a </a:t>
            </a:r>
            <a:r>
              <a:rPr b="1" lang="en-GB"/>
              <a:t>loop</a:t>
            </a:r>
            <a:r>
              <a:rPr lang="en-GB"/>
              <a:t>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for i in range(5):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print(i, end=" 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0 1 2 3 4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(Note: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end=" "</a:t>
            </a:r>
            <a:r>
              <a:rPr lang="en-GB"/>
              <a:t> above tells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/>
              <a:t> function to display a space after printing, rather than a newline.)</a:t>
            </a:r>
            <a:endParaRPr/>
          </a:p>
        </p:txBody>
      </p:sp>
      <p:sp>
        <p:nvSpPr>
          <p:cNvPr id="166" name="Google Shape;1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67" name="Google Shape;1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Strings, lists and sequences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Strings, ranges and lists are both examples of </a:t>
            </a:r>
            <a:r>
              <a:rPr b="1" lang="en-GB"/>
              <a:t>sequences</a:t>
            </a:r>
            <a:r>
              <a:rPr lang="en-GB"/>
              <a:t>, and as such, they share many properties.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we can use a loop to go through the characters of a string: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for ch in "Sam":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print(ch)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a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m</a:t>
            </a:r>
            <a:endParaRPr/>
          </a:p>
        </p:txBody>
      </p:sp>
      <p:sp>
        <p:nvSpPr>
          <p:cNvPr id="175" name="Google Shape;17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4.1</a:t>
            </a:r>
            <a:endParaRPr/>
          </a:p>
        </p:txBody>
      </p:sp>
      <p:sp>
        <p:nvSpPr>
          <p:cNvPr id="176" name="Google Shape;1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2024-10-17T08:40:58Z</dcterms:created>
  <dc:creator>M30299 Programming School of Computing University of Portsmouth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