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Arial Black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j+RGSLp4o7kJh/xBlnAv7FSQ9+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Black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1" name="Google Shape;23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9" name="Google Shape;25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1524000" y="1122363"/>
            <a:ext cx="9144000" cy="153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600"/>
              <a:buFont typeface="Arial"/>
              <a:buNone/>
              <a:defRPr b="0" sz="36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524000" y="2727298"/>
            <a:ext cx="9144000" cy="2124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  <a:defRPr sz="24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  <a:defRPr b="0" sz="3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  <a:defRPr b="0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1021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Font typeface="Arial"/>
              <a:buChar char="•"/>
              <a:defRPr sz="2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Arial"/>
              <a:buChar char="•"/>
              <a:defRPr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3200"/>
              <a:buNone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8F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153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600"/>
              <a:buFont typeface="Arial"/>
              <a:buNone/>
            </a:pPr>
            <a:r>
              <a:rPr b="1" lang="en-GB"/>
              <a:t>Lecture 3.1 – Graphics and Objects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2727298"/>
            <a:ext cx="9144000" cy="2124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br>
              <a:rPr lang="en-GB"/>
            </a:br>
            <a:br>
              <a:rPr lang="en-GB"/>
            </a:br>
            <a:r>
              <a:rPr lang="en-GB"/>
              <a:t>M30299 Programming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</a:pPr>
            <a:br>
              <a:rPr lang="en-GB" sz="1800"/>
            </a:br>
            <a:r>
              <a:rPr lang="en-GB" sz="1800"/>
              <a:t>School of Computing</a:t>
            </a:r>
            <a:br>
              <a:rPr lang="en-GB" sz="1800"/>
            </a:br>
            <a:r>
              <a:rPr lang="en-GB" sz="1800"/>
              <a:t>University of Portsmouth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Consolas"/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Circle</a:t>
            </a:r>
            <a:r>
              <a:rPr b="1" lang="en-GB"/>
              <a:t> methods</a:t>
            </a:r>
            <a:endParaRPr/>
          </a:p>
        </p:txBody>
      </p:sp>
      <p:sp>
        <p:nvSpPr>
          <p:cNvPr id="180" name="Google Shape;180;p10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can access 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radius</a:t>
            </a:r>
            <a:r>
              <a:rPr lang="en-GB"/>
              <a:t> attribute of a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Circle</a:t>
            </a:r>
            <a:r>
              <a:rPr lang="en-GB"/>
              <a:t> object as follows: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/>
              <a:t>&gt;&gt;&gt; c.radius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/>
              <a:t>10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can draw, move, and obtain a copy of the centre of our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Circle</a:t>
            </a:r>
            <a:r>
              <a:rPr lang="en-GB"/>
              <a:t> object by calling methods: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c.draw(win)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c.move(200, -30)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c.get_centre()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Point(220, 70)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3.1</a:t>
            </a:r>
            <a:endParaRPr/>
          </a:p>
        </p:txBody>
      </p:sp>
      <p:sp>
        <p:nvSpPr>
          <p:cNvPr id="182" name="Google Shape;18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83" name="Google Shape;18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Summary of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graphix</a:t>
            </a:r>
            <a:r>
              <a:rPr b="1" lang="en-GB"/>
              <a:t> </a:t>
            </a:r>
            <a:endParaRPr b="1"/>
          </a:p>
        </p:txBody>
      </p:sp>
      <p:sp>
        <p:nvSpPr>
          <p:cNvPr id="189" name="Google Shape;189;p11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After running the code from the previous pages, the top part of our window will look like:</a:t>
            </a:r>
            <a:endParaRPr/>
          </a:p>
          <a:p>
            <a:pPr indent="-106389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/>
          </a:p>
          <a:p>
            <a:pPr indent="-106389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/>
          </a:p>
          <a:p>
            <a:pPr indent="-106389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/>
          </a:p>
          <a:p>
            <a:pPr indent="-106389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/>
          </a:p>
          <a:p>
            <a:pPr indent="-106389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/>
          </a:p>
          <a:p>
            <a:pPr indent="0" lvl="1" marL="72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/>
          </a:p>
        </p:txBody>
      </p:sp>
      <p:pic>
        <p:nvPicPr>
          <p:cNvPr id="190" name="Google Shape;19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755" y="2360888"/>
            <a:ext cx="6157520" cy="253364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3.1</a:t>
            </a:r>
            <a:endParaRPr/>
          </a:p>
        </p:txBody>
      </p:sp>
      <p:sp>
        <p:nvSpPr>
          <p:cNvPr id="192" name="Google Shape;19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93" name="Google Shape;19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 sz="3200">
                <a:solidFill>
                  <a:srgbClr val="073763"/>
                </a:solidFill>
              </a:rPr>
              <a:t>Object diagrams</a:t>
            </a:r>
            <a:endParaRPr b="1"/>
          </a:p>
        </p:txBody>
      </p:sp>
      <p:sp>
        <p:nvSpPr>
          <p:cNvPr id="199" name="Google Shape;199;p12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In lecture 1 we illustrated the values of variables in a program using diagrams such as:</a:t>
            </a:r>
            <a:endParaRPr/>
          </a:p>
          <a:p>
            <a:pPr indent="-106389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/>
          </a:p>
          <a:p>
            <a:pPr indent="-106389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/>
          </a:p>
          <a:p>
            <a:pPr indent="-106389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/>
          </a:p>
          <a:p>
            <a:pPr indent="-3429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can draw equivalent diagrams for variables of our graphical types (e.g.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/>
              <a:t> &amp;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Circle</a:t>
            </a:r>
            <a:r>
              <a:rPr lang="en-GB"/>
              <a:t>).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/>
          </a:p>
        </p:txBody>
      </p:sp>
      <p:sp>
        <p:nvSpPr>
          <p:cNvPr id="200" name="Google Shape;20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200"/>
              <a:buFont typeface="Arial"/>
              <a:buNone/>
            </a:pPr>
            <a:r>
              <a:rPr lang="en-GB"/>
              <a:t>Lecture 3.1</a:t>
            </a:r>
            <a:endParaRPr/>
          </a:p>
        </p:txBody>
      </p:sp>
      <p:sp>
        <p:nvSpPr>
          <p:cNvPr id="201" name="Google Shape;20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Arial"/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202" name="Google Shape;20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3" name="Google Shape;203;p12"/>
          <p:cNvSpPr txBox="1"/>
          <p:nvPr/>
        </p:nvSpPr>
        <p:spPr>
          <a:xfrm>
            <a:off x="2209800" y="2434138"/>
            <a:ext cx="109634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onsolas"/>
              <a:buNone/>
            </a:pPr>
            <a:r>
              <a:rPr b="0" i="0" lang="en-GB" sz="2200" u="none" cap="none" strike="noStrike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kilos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2"/>
          <p:cNvSpPr txBox="1"/>
          <p:nvPr/>
        </p:nvSpPr>
        <p:spPr>
          <a:xfrm>
            <a:off x="2203580" y="3044412"/>
            <a:ext cx="124253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onsolas"/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pounds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2"/>
          <p:cNvSpPr txBox="1"/>
          <p:nvPr/>
        </p:nvSpPr>
        <p:spPr>
          <a:xfrm>
            <a:off x="4206550" y="3044411"/>
            <a:ext cx="109634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onsolas"/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22.0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p12"/>
          <p:cNvCxnSpPr/>
          <p:nvPr/>
        </p:nvCxnSpPr>
        <p:spPr>
          <a:xfrm>
            <a:off x="3306147" y="3259855"/>
            <a:ext cx="827401" cy="0"/>
          </a:xfrm>
          <a:prstGeom prst="straightConnector1">
            <a:avLst/>
          </a:prstGeom>
          <a:noFill/>
          <a:ln cap="flat" cmpd="sng" w="25400">
            <a:solidFill>
              <a:srgbClr val="07376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7" name="Google Shape;207;p12"/>
          <p:cNvCxnSpPr/>
          <p:nvPr/>
        </p:nvCxnSpPr>
        <p:spPr>
          <a:xfrm>
            <a:off x="3306147" y="2652379"/>
            <a:ext cx="827401" cy="0"/>
          </a:xfrm>
          <a:prstGeom prst="straightConnector1">
            <a:avLst/>
          </a:prstGeom>
          <a:noFill/>
          <a:ln cap="flat" cmpd="sng" w="25400">
            <a:solidFill>
              <a:srgbClr val="07376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8" name="Google Shape;208;p12"/>
          <p:cNvSpPr txBox="1"/>
          <p:nvPr/>
        </p:nvSpPr>
        <p:spPr>
          <a:xfrm>
            <a:off x="4206551" y="2434137"/>
            <a:ext cx="109634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onsolas"/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10.0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 sz="3200">
                <a:solidFill>
                  <a:srgbClr val="073763"/>
                </a:solidFill>
              </a:rPr>
              <a:t>Object diagrams</a:t>
            </a:r>
            <a:endParaRPr b="1"/>
          </a:p>
        </p:txBody>
      </p:sp>
      <p:sp>
        <p:nvSpPr>
          <p:cNvPr id="214" name="Google Shape;214;p13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For example, the value of the variable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/>
              <a:t> after the statement: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/>
              <a:t> &gt;&gt;&gt; p = Point(10, 20)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is best illustrated as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06389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/>
          </a:p>
          <a:p>
            <a:pPr indent="-106389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/>
          </a:p>
          <a:p>
            <a:pPr indent="-106389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/>
          </a:p>
          <a:p>
            <a:pPr indent="0" lvl="1" marL="171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/>
          </a:p>
          <a:p>
            <a:pPr indent="-3429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box represents an object of type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/>
              <a:t>.</a:t>
            </a:r>
            <a:endParaRPr/>
          </a:p>
          <a:p>
            <a:pPr indent="-3429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value of the variable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/>
              <a:t> is a reference (arrow) to this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/>
              <a:t> object.</a:t>
            </a:r>
            <a:endParaRPr/>
          </a:p>
          <a:p>
            <a:pPr indent="-3429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object includes attributes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GB"/>
              <a:t> and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GB"/>
              <a:t> with values 10 and 20, respectively.</a:t>
            </a:r>
            <a:endParaRPr/>
          </a:p>
          <a:p>
            <a:pPr indent="-16129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/>
          </a:p>
        </p:txBody>
      </p:sp>
      <p:sp>
        <p:nvSpPr>
          <p:cNvPr id="215" name="Google Shape;21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200"/>
              <a:buFont typeface="Arial"/>
              <a:buNone/>
            </a:pPr>
            <a:r>
              <a:rPr lang="en-GB"/>
              <a:t>Lecture 3.1</a:t>
            </a:r>
            <a:endParaRPr/>
          </a:p>
        </p:txBody>
      </p:sp>
      <p:sp>
        <p:nvSpPr>
          <p:cNvPr id="216" name="Google Shape;21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Arial"/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217" name="Google Shape;21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2974914" y="3404522"/>
            <a:ext cx="387219" cy="43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onsolas"/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3"/>
          <p:cNvSpPr txBox="1"/>
          <p:nvPr/>
        </p:nvSpPr>
        <p:spPr>
          <a:xfrm>
            <a:off x="4506680" y="2781517"/>
            <a:ext cx="1404262" cy="43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onsolas"/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3"/>
          <p:cNvSpPr txBox="1"/>
          <p:nvPr/>
        </p:nvSpPr>
        <p:spPr>
          <a:xfrm>
            <a:off x="4794379" y="3809523"/>
            <a:ext cx="34678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onsolas"/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13"/>
          <p:cNvCxnSpPr/>
          <p:nvPr/>
        </p:nvCxnSpPr>
        <p:spPr>
          <a:xfrm>
            <a:off x="3334131" y="3643609"/>
            <a:ext cx="1172547" cy="0"/>
          </a:xfrm>
          <a:prstGeom prst="straightConnector1">
            <a:avLst/>
          </a:prstGeom>
          <a:noFill/>
          <a:ln cap="flat" cmpd="sng" w="25400">
            <a:solidFill>
              <a:srgbClr val="07376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2" name="Google Shape;222;p13"/>
          <p:cNvSpPr/>
          <p:nvPr/>
        </p:nvSpPr>
        <p:spPr>
          <a:xfrm>
            <a:off x="4506678" y="2752531"/>
            <a:ext cx="1399592" cy="1651508"/>
          </a:xfrm>
          <a:prstGeom prst="roundRect">
            <a:avLst>
              <a:gd fmla="val 16667" name="adj"/>
            </a:avLst>
          </a:prstGeom>
          <a:noFill/>
          <a:ln cap="flat" cmpd="sng" w="31750">
            <a:solidFill>
              <a:srgbClr val="0737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13"/>
          <p:cNvCxnSpPr/>
          <p:nvPr/>
        </p:nvCxnSpPr>
        <p:spPr>
          <a:xfrm>
            <a:off x="4516014" y="3219061"/>
            <a:ext cx="1399592" cy="0"/>
          </a:xfrm>
          <a:prstGeom prst="straightConnector1">
            <a:avLst/>
          </a:prstGeom>
          <a:noFill/>
          <a:ln cap="flat" cmpd="sng" w="31750">
            <a:solidFill>
              <a:srgbClr val="07376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4" name="Google Shape;224;p13"/>
          <p:cNvSpPr txBox="1"/>
          <p:nvPr/>
        </p:nvSpPr>
        <p:spPr>
          <a:xfrm>
            <a:off x="4797489" y="3299449"/>
            <a:ext cx="34678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onsolas"/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13"/>
          <p:cNvCxnSpPr/>
          <p:nvPr/>
        </p:nvCxnSpPr>
        <p:spPr>
          <a:xfrm>
            <a:off x="5138051" y="3534745"/>
            <a:ext cx="1701288" cy="0"/>
          </a:xfrm>
          <a:prstGeom prst="straightConnector1">
            <a:avLst/>
          </a:prstGeom>
          <a:noFill/>
          <a:ln cap="flat" cmpd="sng" w="25400">
            <a:solidFill>
              <a:srgbClr val="07376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6" name="Google Shape;226;p13"/>
          <p:cNvCxnSpPr/>
          <p:nvPr/>
        </p:nvCxnSpPr>
        <p:spPr>
          <a:xfrm>
            <a:off x="5150489" y="4023049"/>
            <a:ext cx="1701288" cy="0"/>
          </a:xfrm>
          <a:prstGeom prst="straightConnector1">
            <a:avLst/>
          </a:prstGeom>
          <a:noFill/>
          <a:ln cap="flat" cmpd="sng" w="25400">
            <a:solidFill>
              <a:srgbClr val="07376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7" name="Google Shape;227;p13"/>
          <p:cNvSpPr txBox="1"/>
          <p:nvPr/>
        </p:nvSpPr>
        <p:spPr>
          <a:xfrm>
            <a:off x="6938846" y="3310396"/>
            <a:ext cx="534973" cy="43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onsolas"/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3"/>
          <p:cNvSpPr txBox="1"/>
          <p:nvPr/>
        </p:nvSpPr>
        <p:spPr>
          <a:xfrm>
            <a:off x="6923290" y="3808034"/>
            <a:ext cx="534973" cy="43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onsolas"/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 sz="3200">
                <a:solidFill>
                  <a:srgbClr val="073763"/>
                </a:solidFill>
              </a:rPr>
              <a:t>Object diagrams</a:t>
            </a:r>
            <a:endParaRPr b="1"/>
          </a:p>
        </p:txBody>
      </p:sp>
      <p:sp>
        <p:nvSpPr>
          <p:cNvPr id="234" name="Google Shape;234;p14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following statement: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/>
              <a:t> &gt;&gt;&gt; c = Circle(Point(20, 30), 10)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results in a slightly more complex diagram: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06389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/>
          </a:p>
          <a:p>
            <a:pPr indent="-106389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/>
          </a:p>
          <a:p>
            <a:pPr indent="-106389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/>
          </a:p>
          <a:p>
            <a:pPr indent="0" lvl="1" marL="171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/>
          </a:p>
          <a:p>
            <a:pPr indent="-3429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value of the variable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GB"/>
              <a:t> is a reference to a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Circle</a:t>
            </a:r>
            <a:r>
              <a:rPr lang="en-GB"/>
              <a:t> object which contains a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radius</a:t>
            </a:r>
            <a:r>
              <a:rPr lang="en-GB"/>
              <a:t>, and a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centre</a:t>
            </a:r>
            <a:r>
              <a:rPr lang="en-GB"/>
              <a:t> that refers to a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/>
              <a:t> object.</a:t>
            </a:r>
            <a:endParaRPr/>
          </a:p>
          <a:p>
            <a:pPr indent="-16129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/>
          </a:p>
        </p:txBody>
      </p:sp>
      <p:sp>
        <p:nvSpPr>
          <p:cNvPr id="235" name="Google Shape;23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200"/>
              <a:buFont typeface="Arial"/>
              <a:buNone/>
            </a:pPr>
            <a:r>
              <a:rPr lang="en-GB"/>
              <a:t>Lecture 3.1</a:t>
            </a:r>
            <a:endParaRPr/>
          </a:p>
        </p:txBody>
      </p:sp>
      <p:sp>
        <p:nvSpPr>
          <p:cNvPr id="236" name="Google Shape;23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Arial"/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237" name="Google Shape;23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8" name="Google Shape;238;p14"/>
          <p:cNvSpPr txBox="1"/>
          <p:nvPr/>
        </p:nvSpPr>
        <p:spPr>
          <a:xfrm>
            <a:off x="2181815" y="3693777"/>
            <a:ext cx="387219" cy="43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onsolas"/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 txBox="1"/>
          <p:nvPr/>
        </p:nvSpPr>
        <p:spPr>
          <a:xfrm>
            <a:off x="6969961" y="3108096"/>
            <a:ext cx="1404262" cy="43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onsolas"/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4"/>
          <p:cNvSpPr txBox="1"/>
          <p:nvPr/>
        </p:nvSpPr>
        <p:spPr>
          <a:xfrm>
            <a:off x="7257663" y="4117438"/>
            <a:ext cx="34678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onsolas"/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14"/>
          <p:cNvCxnSpPr/>
          <p:nvPr/>
        </p:nvCxnSpPr>
        <p:spPr>
          <a:xfrm>
            <a:off x="2531701" y="3914199"/>
            <a:ext cx="1172547" cy="0"/>
          </a:xfrm>
          <a:prstGeom prst="straightConnector1">
            <a:avLst/>
          </a:prstGeom>
          <a:noFill/>
          <a:ln cap="flat" cmpd="sng" w="25400">
            <a:solidFill>
              <a:srgbClr val="07376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2" name="Google Shape;242;p14"/>
          <p:cNvSpPr/>
          <p:nvPr/>
        </p:nvSpPr>
        <p:spPr>
          <a:xfrm>
            <a:off x="6969962" y="3097768"/>
            <a:ext cx="1399592" cy="1651508"/>
          </a:xfrm>
          <a:prstGeom prst="roundRect">
            <a:avLst>
              <a:gd fmla="val 16667" name="adj"/>
            </a:avLst>
          </a:prstGeom>
          <a:noFill/>
          <a:ln cap="flat" cmpd="sng" w="31750">
            <a:solidFill>
              <a:srgbClr val="0737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14"/>
          <p:cNvCxnSpPr/>
          <p:nvPr/>
        </p:nvCxnSpPr>
        <p:spPr>
          <a:xfrm>
            <a:off x="6969979" y="3564296"/>
            <a:ext cx="1399592" cy="0"/>
          </a:xfrm>
          <a:prstGeom prst="straightConnector1">
            <a:avLst/>
          </a:prstGeom>
          <a:noFill/>
          <a:ln cap="flat" cmpd="sng" w="31750">
            <a:solidFill>
              <a:srgbClr val="07376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4" name="Google Shape;244;p14"/>
          <p:cNvSpPr txBox="1"/>
          <p:nvPr/>
        </p:nvSpPr>
        <p:spPr>
          <a:xfrm>
            <a:off x="7260773" y="3607364"/>
            <a:ext cx="34678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onsolas"/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4"/>
          <p:cNvSpPr txBox="1"/>
          <p:nvPr/>
        </p:nvSpPr>
        <p:spPr>
          <a:xfrm>
            <a:off x="8748979" y="3636969"/>
            <a:ext cx="534973" cy="43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onsolas"/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4"/>
          <p:cNvSpPr txBox="1"/>
          <p:nvPr/>
        </p:nvSpPr>
        <p:spPr>
          <a:xfrm>
            <a:off x="8752093" y="4134607"/>
            <a:ext cx="534973" cy="43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onsolas"/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4"/>
          <p:cNvSpPr/>
          <p:nvPr/>
        </p:nvSpPr>
        <p:spPr>
          <a:xfrm>
            <a:off x="3702695" y="3063555"/>
            <a:ext cx="1674842" cy="1651508"/>
          </a:xfrm>
          <a:prstGeom prst="roundRect">
            <a:avLst>
              <a:gd fmla="val 16667" name="adj"/>
            </a:avLst>
          </a:prstGeom>
          <a:noFill/>
          <a:ln cap="flat" cmpd="sng" w="31750">
            <a:solidFill>
              <a:srgbClr val="0737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14"/>
          <p:cNvCxnSpPr/>
          <p:nvPr/>
        </p:nvCxnSpPr>
        <p:spPr>
          <a:xfrm>
            <a:off x="3702695" y="3489654"/>
            <a:ext cx="1674861" cy="3107"/>
          </a:xfrm>
          <a:prstGeom prst="straightConnector1">
            <a:avLst/>
          </a:prstGeom>
          <a:noFill/>
          <a:ln cap="flat" cmpd="sng" w="31750">
            <a:solidFill>
              <a:srgbClr val="07376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9" name="Google Shape;249;p14"/>
          <p:cNvSpPr txBox="1"/>
          <p:nvPr/>
        </p:nvSpPr>
        <p:spPr>
          <a:xfrm>
            <a:off x="3837986" y="3073878"/>
            <a:ext cx="1404262" cy="43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onsolas"/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Circle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4"/>
          <p:cNvSpPr txBox="1"/>
          <p:nvPr/>
        </p:nvSpPr>
        <p:spPr>
          <a:xfrm>
            <a:off x="3792894" y="3535830"/>
            <a:ext cx="1198970" cy="43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onsolas"/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centre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4"/>
          <p:cNvSpPr txBox="1"/>
          <p:nvPr/>
        </p:nvSpPr>
        <p:spPr>
          <a:xfrm>
            <a:off x="3786672" y="4033465"/>
            <a:ext cx="1198970" cy="43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onsolas"/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radius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14"/>
          <p:cNvCxnSpPr/>
          <p:nvPr/>
        </p:nvCxnSpPr>
        <p:spPr>
          <a:xfrm>
            <a:off x="7619994" y="3833331"/>
            <a:ext cx="1172547" cy="0"/>
          </a:xfrm>
          <a:prstGeom prst="straightConnector1">
            <a:avLst/>
          </a:prstGeom>
          <a:noFill/>
          <a:ln cap="flat" cmpd="sng" w="25400">
            <a:solidFill>
              <a:srgbClr val="07376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3" name="Google Shape;253;p14"/>
          <p:cNvCxnSpPr/>
          <p:nvPr/>
        </p:nvCxnSpPr>
        <p:spPr>
          <a:xfrm>
            <a:off x="7601332" y="4337192"/>
            <a:ext cx="1172547" cy="0"/>
          </a:xfrm>
          <a:prstGeom prst="straightConnector1">
            <a:avLst/>
          </a:prstGeom>
          <a:noFill/>
          <a:ln cap="flat" cmpd="sng" w="25400">
            <a:solidFill>
              <a:srgbClr val="07376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4" name="Google Shape;254;p14"/>
          <p:cNvCxnSpPr/>
          <p:nvPr/>
        </p:nvCxnSpPr>
        <p:spPr>
          <a:xfrm>
            <a:off x="4904787" y="4253217"/>
            <a:ext cx="1172547" cy="0"/>
          </a:xfrm>
          <a:prstGeom prst="straightConnector1">
            <a:avLst/>
          </a:prstGeom>
          <a:noFill/>
          <a:ln cap="flat" cmpd="sng" w="25400">
            <a:solidFill>
              <a:srgbClr val="07376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5" name="Google Shape;255;p14"/>
          <p:cNvSpPr txBox="1"/>
          <p:nvPr/>
        </p:nvSpPr>
        <p:spPr>
          <a:xfrm>
            <a:off x="6046208" y="4031974"/>
            <a:ext cx="534973" cy="43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onsolas"/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" name="Google Shape;256;p14"/>
          <p:cNvCxnSpPr/>
          <p:nvPr/>
        </p:nvCxnSpPr>
        <p:spPr>
          <a:xfrm>
            <a:off x="4932783" y="3758683"/>
            <a:ext cx="2037178" cy="0"/>
          </a:xfrm>
          <a:prstGeom prst="straightConnector1">
            <a:avLst/>
          </a:prstGeom>
          <a:noFill/>
          <a:ln cap="flat" cmpd="sng" w="25400">
            <a:solidFill>
              <a:srgbClr val="073763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 sz="3200">
                <a:solidFill>
                  <a:srgbClr val="073763"/>
                </a:solidFill>
              </a:rPr>
              <a:t>Object aliasing</a:t>
            </a:r>
            <a:endParaRPr b="1"/>
          </a:p>
        </p:txBody>
      </p:sp>
      <p:sp>
        <p:nvSpPr>
          <p:cNvPr id="262" name="Google Shape;262;p15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code: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000"/>
              <a:buNone/>
            </a:pPr>
            <a:r>
              <a:rPr lang="en-GB" sz="2000"/>
              <a:t> &gt;&gt;&gt; p1 = Point(10, 20)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None/>
            </a:pPr>
            <a:r>
              <a:rPr lang="en-GB" sz="2000"/>
              <a:t> &gt;&gt;&gt; p2 = p1 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results in the following, where two variables refer to the same object: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06389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/>
          </a:p>
          <a:p>
            <a:pPr indent="-106389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/>
          </a:p>
          <a:p>
            <a:pPr indent="-106389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/>
          </a:p>
          <a:p>
            <a:pPr indent="-3429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object’s attributes can now be accessed or modified using either variable: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000"/>
              <a:buNone/>
            </a:pPr>
            <a:r>
              <a:rPr lang="en-GB" sz="2000"/>
              <a:t> &gt;&gt;&gt; p2.move(200, 0)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None/>
            </a:pPr>
            <a:r>
              <a:rPr lang="en-GB" sz="2000"/>
              <a:t> &gt;&gt;&gt; p2.x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None/>
            </a:pPr>
            <a:r>
              <a:rPr lang="en-GB" sz="2000"/>
              <a:t> 210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73763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63" name="Google Shape;26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200"/>
              <a:buFont typeface="Arial"/>
              <a:buNone/>
            </a:pPr>
            <a:r>
              <a:rPr lang="en-GB"/>
              <a:t>Lecture 3.1</a:t>
            </a:r>
            <a:endParaRPr/>
          </a:p>
        </p:txBody>
      </p:sp>
      <p:sp>
        <p:nvSpPr>
          <p:cNvPr id="264" name="Google Shape;26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Arial"/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265" name="Google Shape;26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6" name="Google Shape;266;p15"/>
          <p:cNvSpPr txBox="1"/>
          <p:nvPr/>
        </p:nvSpPr>
        <p:spPr>
          <a:xfrm>
            <a:off x="2827176" y="3927041"/>
            <a:ext cx="534957" cy="43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onsolas"/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5"/>
          <p:cNvSpPr txBox="1"/>
          <p:nvPr/>
        </p:nvSpPr>
        <p:spPr>
          <a:xfrm>
            <a:off x="4506680" y="3089420"/>
            <a:ext cx="1404262" cy="43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onsolas"/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5"/>
          <p:cNvSpPr txBox="1"/>
          <p:nvPr/>
        </p:nvSpPr>
        <p:spPr>
          <a:xfrm>
            <a:off x="4794379" y="4070782"/>
            <a:ext cx="34678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onsolas"/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15"/>
          <p:cNvCxnSpPr/>
          <p:nvPr/>
        </p:nvCxnSpPr>
        <p:spPr>
          <a:xfrm>
            <a:off x="3343471" y="4117564"/>
            <a:ext cx="1172547" cy="0"/>
          </a:xfrm>
          <a:prstGeom prst="straightConnector1">
            <a:avLst/>
          </a:prstGeom>
          <a:noFill/>
          <a:ln cap="flat" cmpd="sng" w="25400">
            <a:solidFill>
              <a:srgbClr val="07376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0" name="Google Shape;270;p15"/>
          <p:cNvSpPr/>
          <p:nvPr/>
        </p:nvSpPr>
        <p:spPr>
          <a:xfrm>
            <a:off x="4506678" y="3079089"/>
            <a:ext cx="1399592" cy="1502240"/>
          </a:xfrm>
          <a:prstGeom prst="roundRect">
            <a:avLst>
              <a:gd fmla="val 16667" name="adj"/>
            </a:avLst>
          </a:prstGeom>
          <a:noFill/>
          <a:ln cap="flat" cmpd="sng" w="31750">
            <a:solidFill>
              <a:srgbClr val="0737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Google Shape;271;p15"/>
          <p:cNvCxnSpPr/>
          <p:nvPr/>
        </p:nvCxnSpPr>
        <p:spPr>
          <a:xfrm>
            <a:off x="4516014" y="3489649"/>
            <a:ext cx="1399592" cy="0"/>
          </a:xfrm>
          <a:prstGeom prst="straightConnector1">
            <a:avLst/>
          </a:prstGeom>
          <a:noFill/>
          <a:ln cap="flat" cmpd="sng" w="31750">
            <a:solidFill>
              <a:srgbClr val="07376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2" name="Google Shape;272;p15"/>
          <p:cNvSpPr txBox="1"/>
          <p:nvPr/>
        </p:nvSpPr>
        <p:spPr>
          <a:xfrm>
            <a:off x="4797489" y="3560708"/>
            <a:ext cx="34678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onsolas"/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15"/>
          <p:cNvCxnSpPr/>
          <p:nvPr/>
        </p:nvCxnSpPr>
        <p:spPr>
          <a:xfrm>
            <a:off x="5138051" y="3796004"/>
            <a:ext cx="1701288" cy="0"/>
          </a:xfrm>
          <a:prstGeom prst="straightConnector1">
            <a:avLst/>
          </a:prstGeom>
          <a:noFill/>
          <a:ln cap="flat" cmpd="sng" w="25400">
            <a:solidFill>
              <a:srgbClr val="07376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4" name="Google Shape;274;p15"/>
          <p:cNvCxnSpPr/>
          <p:nvPr/>
        </p:nvCxnSpPr>
        <p:spPr>
          <a:xfrm>
            <a:off x="5150489" y="4284308"/>
            <a:ext cx="1701288" cy="0"/>
          </a:xfrm>
          <a:prstGeom prst="straightConnector1">
            <a:avLst/>
          </a:prstGeom>
          <a:noFill/>
          <a:ln cap="flat" cmpd="sng" w="25400">
            <a:solidFill>
              <a:srgbClr val="07376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5" name="Google Shape;275;p15"/>
          <p:cNvSpPr txBox="1"/>
          <p:nvPr/>
        </p:nvSpPr>
        <p:spPr>
          <a:xfrm>
            <a:off x="6938846" y="3571655"/>
            <a:ext cx="534973" cy="43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onsolas"/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5"/>
          <p:cNvSpPr txBox="1"/>
          <p:nvPr/>
        </p:nvSpPr>
        <p:spPr>
          <a:xfrm>
            <a:off x="6923290" y="4069293"/>
            <a:ext cx="534973" cy="43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onsolas"/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15"/>
          <p:cNvCxnSpPr/>
          <p:nvPr/>
        </p:nvCxnSpPr>
        <p:spPr>
          <a:xfrm>
            <a:off x="3337238" y="3646724"/>
            <a:ext cx="1172547" cy="0"/>
          </a:xfrm>
          <a:prstGeom prst="straightConnector1">
            <a:avLst/>
          </a:prstGeom>
          <a:noFill/>
          <a:ln cap="flat" cmpd="sng" w="25400">
            <a:solidFill>
              <a:srgbClr val="07376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8" name="Google Shape;278;p15"/>
          <p:cNvSpPr txBox="1"/>
          <p:nvPr/>
        </p:nvSpPr>
        <p:spPr>
          <a:xfrm>
            <a:off x="2830285" y="3435627"/>
            <a:ext cx="534957" cy="43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onsolas"/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Introduction to lecture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In this lecture we’ll take a look at how to incorporate some </a:t>
            </a:r>
            <a:r>
              <a:rPr b="1" lang="en-GB"/>
              <a:t>graphics</a:t>
            </a:r>
            <a:r>
              <a:rPr lang="en-GB"/>
              <a:t> into our programs.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won’t be writing programs with complex graphical user interfaces.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Instead, we’ll write programs that will use some familiar concepts; e.g.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points, lines &amp; shapes – circles, rectangles, polygons, …, and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basic interaction using mouse clicks and text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/>
              <a:t>to learn more of the basics of programming.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We’ll introduce some </a:t>
            </a:r>
            <a:r>
              <a:rPr b="1" lang="en-GB"/>
              <a:t>object-oriented programming</a:t>
            </a:r>
            <a:r>
              <a:rPr lang="en-GB"/>
              <a:t> concepts (class, object, object construction, method, reference) as we go.</a:t>
            </a:r>
            <a:endParaRPr/>
          </a:p>
        </p:txBody>
      </p:sp>
      <p:sp>
        <p:nvSpPr>
          <p:cNvPr id="96" name="Google Shape;9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3.1</a:t>
            </a:r>
            <a:endParaRPr/>
          </a:p>
        </p:txBody>
      </p:sp>
      <p:sp>
        <p:nvSpPr>
          <p:cNvPr id="97" name="Google Shape;9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Using the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graphix</a:t>
            </a:r>
            <a:r>
              <a:rPr b="1" lang="en-GB"/>
              <a:t> module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graphics system we’ll use is not built in to the Python language.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Instead, it is a Python module (file)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graphix.py</a:t>
            </a:r>
            <a:r>
              <a:rPr lang="en-GB"/>
              <a:t>, which should be downloaded from Moodle and placed in the same folder as your Python programs.  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This module </a:t>
            </a:r>
            <a:r>
              <a:rPr b="1" lang="en-GB"/>
              <a:t>defines</a:t>
            </a:r>
            <a:r>
              <a:rPr lang="en-GB"/>
              <a:t> a number of new data types or </a:t>
            </a:r>
            <a:r>
              <a:rPr b="1" lang="en-GB"/>
              <a:t>classes</a:t>
            </a:r>
            <a:r>
              <a:rPr lang="en-GB"/>
              <a:t>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need to import any types we wish to use using an import statement: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from graphix import Window, Point, Circle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3.1</a:t>
            </a:r>
            <a:endParaRPr/>
          </a:p>
        </p:txBody>
      </p:sp>
      <p:sp>
        <p:nvSpPr>
          <p:cNvPr id="106" name="Google Shape;10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Creating a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graphix</a:t>
            </a:r>
            <a:r>
              <a:rPr b="1" lang="en-GB"/>
              <a:t> window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can now create a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graphix</a:t>
            </a:r>
            <a:r>
              <a:rPr lang="en-GB"/>
              <a:t> window and assign it to a variable: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win = Window()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This will give a window of dimensions 400 × 400 </a:t>
            </a:r>
            <a:r>
              <a:rPr b="1" lang="en-GB"/>
              <a:t>pixels</a:t>
            </a:r>
            <a:r>
              <a:rPr lang="en-GB"/>
              <a:t> (picture elements):</a:t>
            </a:r>
            <a:endParaRPr/>
          </a:p>
          <a:p>
            <a:pPr indent="0" lvl="1" marL="72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/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8210" y="3232232"/>
            <a:ext cx="2281805" cy="245208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5" name="Google Shape;115;p4"/>
          <p:cNvCxnSpPr/>
          <p:nvPr/>
        </p:nvCxnSpPr>
        <p:spPr>
          <a:xfrm>
            <a:off x="4926563" y="3657600"/>
            <a:ext cx="1586204" cy="0"/>
          </a:xfrm>
          <a:prstGeom prst="straightConnector1">
            <a:avLst/>
          </a:prstGeom>
          <a:noFill/>
          <a:ln cap="flat" cmpd="sng" w="19050">
            <a:solidFill>
              <a:srgbClr val="07376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4"/>
          <p:cNvCxnSpPr/>
          <p:nvPr/>
        </p:nvCxnSpPr>
        <p:spPr>
          <a:xfrm>
            <a:off x="4814591" y="3872204"/>
            <a:ext cx="0" cy="1539551"/>
          </a:xfrm>
          <a:prstGeom prst="straightConnector1">
            <a:avLst/>
          </a:prstGeom>
          <a:noFill/>
          <a:ln cap="flat" cmpd="sng" w="19050">
            <a:solidFill>
              <a:srgbClr val="07376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" name="Google Shape;117;p4"/>
          <p:cNvCxnSpPr/>
          <p:nvPr/>
        </p:nvCxnSpPr>
        <p:spPr>
          <a:xfrm rot="10800000">
            <a:off x="6865146" y="3401007"/>
            <a:ext cx="630457" cy="347269"/>
          </a:xfrm>
          <a:prstGeom prst="straightConnector1">
            <a:avLst/>
          </a:prstGeom>
          <a:noFill/>
          <a:ln cap="flat" cmpd="sng" w="19050">
            <a:solidFill>
              <a:srgbClr val="07376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" name="Google Shape;118;p4"/>
          <p:cNvCxnSpPr/>
          <p:nvPr/>
        </p:nvCxnSpPr>
        <p:spPr>
          <a:xfrm flipH="1">
            <a:off x="6871354" y="5215812"/>
            <a:ext cx="770417" cy="463650"/>
          </a:xfrm>
          <a:prstGeom prst="straightConnector1">
            <a:avLst/>
          </a:prstGeom>
          <a:noFill/>
          <a:ln cap="flat" cmpd="sng" w="19050">
            <a:solidFill>
              <a:srgbClr val="07376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" name="Google Shape;119;p4"/>
          <p:cNvCxnSpPr/>
          <p:nvPr/>
        </p:nvCxnSpPr>
        <p:spPr>
          <a:xfrm flipH="1" rot="10800000">
            <a:off x="3944217" y="3401007"/>
            <a:ext cx="682064" cy="589388"/>
          </a:xfrm>
          <a:prstGeom prst="straightConnector1">
            <a:avLst/>
          </a:prstGeom>
          <a:noFill/>
          <a:ln cap="flat" cmpd="sng" w="19050">
            <a:solidFill>
              <a:srgbClr val="07376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4"/>
          <p:cNvCxnSpPr/>
          <p:nvPr/>
        </p:nvCxnSpPr>
        <p:spPr>
          <a:xfrm>
            <a:off x="3834883" y="5215812"/>
            <a:ext cx="807527" cy="463650"/>
          </a:xfrm>
          <a:prstGeom prst="straightConnector1">
            <a:avLst/>
          </a:prstGeom>
          <a:noFill/>
          <a:ln cap="flat" cmpd="sng" w="19050">
            <a:solidFill>
              <a:srgbClr val="07376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" name="Google Shape;121;p4"/>
          <p:cNvSpPr txBox="1"/>
          <p:nvPr/>
        </p:nvSpPr>
        <p:spPr>
          <a:xfrm>
            <a:off x="7478361" y="3572604"/>
            <a:ext cx="16658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pixel (399, 0)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7667396" y="5031146"/>
            <a:ext cx="19511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pixel (399, 399)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2604204" y="3804260"/>
            <a:ext cx="13805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pixel (0, 0)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2107469" y="5010455"/>
            <a:ext cx="16658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pixel (0, 399)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4815727" y="519707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126" name="Google Shape;126;p4"/>
          <p:cNvSpPr txBox="1"/>
          <p:nvPr/>
        </p:nvSpPr>
        <p:spPr>
          <a:xfrm>
            <a:off x="6441395" y="359703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27" name="Google Shape;1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</a:rPr>
              <a:t>Lecture 3.1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28" name="Google Shape;1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Graphical data</a:t>
            </a:r>
            <a:endParaRPr/>
          </a:p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now wish to draw points, lines, rectangles, circles, polygons, text labels, text entry boxes, etc. on the graphics window.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Like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lang="en-GB"/>
              <a:t>, all of these are </a:t>
            </a:r>
            <a:r>
              <a:rPr b="1" lang="en-GB"/>
              <a:t>classes</a:t>
            </a:r>
            <a:r>
              <a:rPr lang="en-GB"/>
              <a:t> defined in 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graphix</a:t>
            </a:r>
            <a:r>
              <a:rPr lang="en-GB"/>
              <a:t> module; they are called: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Line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Rectangle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Circle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Polygon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Text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Entry</a:t>
            </a:r>
            <a:endParaRPr/>
          </a:p>
        </p:txBody>
      </p:sp>
      <p:sp>
        <p:nvSpPr>
          <p:cNvPr id="136" name="Google Shape;1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3.1</a:t>
            </a:r>
            <a:endParaRPr/>
          </a:p>
        </p:txBody>
      </p:sp>
      <p:sp>
        <p:nvSpPr>
          <p:cNvPr id="137" name="Google Shape;1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38" name="Google Shape;1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Creating graphical objects</a:t>
            </a:r>
            <a:endParaRPr/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838200" y="1375576"/>
            <a:ext cx="10515600" cy="4801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05" r="-1331" t="-24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 </a:t>
            </a:r>
            <a:endParaRPr/>
          </a:p>
        </p:txBody>
      </p:sp>
      <p:sp>
        <p:nvSpPr>
          <p:cNvPr id="145" name="Google Shape;14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3.1</a:t>
            </a:r>
            <a:endParaRPr/>
          </a:p>
        </p:txBody>
      </p:sp>
      <p:sp>
        <p:nvSpPr>
          <p:cNvPr id="146" name="Google Shape;14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47" name="Google Shape;14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Accessing an object’s attributes</a:t>
            </a:r>
            <a:endParaRPr b="1"/>
          </a:p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Objects each have attributes that we can access, and (in some cases), change.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use the </a:t>
            </a:r>
            <a:r>
              <a:rPr b="1" lang="en-GB"/>
              <a:t>dot notation </a:t>
            </a:r>
            <a:r>
              <a:rPr lang="en-GB"/>
              <a:t>to refer to an object’s attributes.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For example, we can access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/>
              <a:t>’s coordinates (its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GB"/>
              <a:t> and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GB"/>
              <a:t> attributes) as follows: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p.x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10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p.y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20</a:t>
            </a:r>
            <a:endParaRPr/>
          </a:p>
          <a:p>
            <a:pPr indent="-3429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cannot change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/>
              <a:t>’s coordinates directly, so the following code results in an error: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p.x = 50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Traceback ...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3.1</a:t>
            </a:r>
            <a:endParaRPr/>
          </a:p>
        </p:txBody>
      </p:sp>
      <p:sp>
        <p:nvSpPr>
          <p:cNvPr id="155" name="Google Shape;15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56" name="Google Shape;15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Using an object's methods</a:t>
            </a:r>
            <a:endParaRPr b="1"/>
          </a:p>
        </p:txBody>
      </p:sp>
      <p:sp>
        <p:nvSpPr>
          <p:cNvPr id="162" name="Google Shape;162;p8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can also call an object’s </a:t>
            </a:r>
            <a:r>
              <a:rPr b="1" lang="en-GB"/>
              <a:t>methods </a:t>
            </a:r>
            <a:r>
              <a:rPr lang="en-GB"/>
              <a:t>to carry out actions.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Methods are like functions which we call using the dot notation.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For example, 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p.draw(win)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/>
              <a:t>draws 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/>
              <a:t> object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/>
              <a:t> onto our window,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win</a:t>
            </a:r>
            <a:r>
              <a:rPr lang="en-GB"/>
              <a:t>, and: 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p.move(50, 10)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/>
              <a:t>moves 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/>
              <a:t> object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/>
              <a:t> 50 pixels to the right and 10 pixels down.</a:t>
            </a:r>
            <a:endParaRPr/>
          </a:p>
          <a:p>
            <a:pPr indent="-3429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All graphical objects have the methods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draw</a:t>
            </a:r>
            <a:r>
              <a:rPr lang="en-GB"/>
              <a:t> and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GB"/>
              <a:t> which are used as above (e.g. we need to pass a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lang="en-GB"/>
              <a:t> to 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GB"/>
              <a:t> method). 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3.1</a:t>
            </a:r>
            <a:endParaRPr/>
          </a:p>
        </p:txBody>
      </p:sp>
      <p:sp>
        <p:nvSpPr>
          <p:cNvPr id="164" name="Google Shape;16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65" name="Google Shape;16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A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Circle</a:t>
            </a:r>
            <a:r>
              <a:rPr b="1" lang="en-GB"/>
              <a:t> object</a:t>
            </a:r>
            <a:endParaRPr b="1"/>
          </a:p>
        </p:txBody>
      </p:sp>
      <p:sp>
        <p:nvSpPr>
          <p:cNvPr id="171" name="Google Shape;171;p9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Let’s make a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Circle</a:t>
            </a:r>
            <a:r>
              <a:rPr lang="en-GB"/>
              <a:t> object; to do this we need to supply a value for the centre (a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/>
              <a:t>) and for the radius (an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/>
              <a:t>):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c = Circle(Point(20, 100), 50)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Circle</a:t>
            </a:r>
            <a:r>
              <a:rPr lang="en-GB"/>
              <a:t> objects have attributes too; for example we can change and access the outline and fill colours as follows: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c.outline_colour = "blue"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c.fill_colour = "red"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c.outline_colour 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'blue'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c.fill_colour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'red'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3.1</a:t>
            </a:r>
            <a:endParaRPr/>
          </a:p>
        </p:txBody>
      </p:sp>
      <p:sp>
        <p:nvSpPr>
          <p:cNvPr id="173" name="Google Shape;17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74" name="Google Shape;17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2024-10-08T13:27:56Z</dcterms:created>
  <dc:creator>M30299 Programming School of Computing University of Portsmouth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2023/24</vt:lpwstr>
  </property>
</Properties>
</file>