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PtZpvchmLzIslf0cy7K9y/2BP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  <a:defRPr b="0" sz="36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  <a:defRPr b="0"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  <a:defRPr b="0" sz="22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021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Font typeface="Arial"/>
              <a:buChar char="•"/>
              <a:defRPr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Arial"/>
              <a:buChar char="•"/>
              <a:defRPr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53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Font typeface="Arial"/>
              <a:buNone/>
            </a:pPr>
            <a:r>
              <a:rPr b="1" lang="en-GB"/>
              <a:t>Lecture 3.2 – Writing High-Quality Code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727298"/>
            <a:ext cx="9144000" cy="212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br>
              <a:rPr lang="en-GB"/>
            </a:br>
            <a:br>
              <a:rPr lang="en-GB"/>
            </a:br>
            <a:r>
              <a:rPr lang="en-GB"/>
              <a:t>M30299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br>
              <a:rPr lang="en-GB" sz="1800"/>
            </a:br>
            <a:r>
              <a:rPr lang="en-GB" sz="1800"/>
              <a:t>School of Computing</a:t>
            </a:r>
            <a:br>
              <a:rPr lang="en-GB" sz="1800"/>
            </a:br>
            <a:r>
              <a:rPr lang="en-GB" sz="1800"/>
              <a:t>University of Portsmouth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Documentation (comments)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Many people think that: more comments = better code.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is wrong—if your code is well written, it should be understandable without the need for too many comments.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Some comments are pointless, and too many comments can make the code </a:t>
            </a:r>
            <a:r>
              <a:rPr b="1" lang="en-GB"/>
              <a:t>more difficult</a:t>
            </a:r>
            <a:r>
              <a:rPr lang="en-GB"/>
              <a:t> to read. For example: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def cost_of_cake():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    width = float(input("Enter width: "))  # get width from user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    length = float(input("Enter length: "))  # get length from user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    height= float(input("Enter height: "))  # get height from user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    volume = width * length * height  # calculate volume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None/>
            </a:pPr>
            <a:r>
              <a:rPr lang="en-GB" sz="2000"/>
              <a:t>     . . .</a:t>
            </a:r>
            <a:endParaRPr/>
          </a:p>
        </p:txBody>
      </p:sp>
      <p:sp>
        <p:nvSpPr>
          <p:cNvPr id="168" name="Google Shape;1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Correct code: testing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Consider the following question on worksheet 1:</a:t>
            </a:r>
            <a:endParaRPr/>
          </a:p>
          <a:p>
            <a:pPr indent="0" lvl="2" marL="720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/>
              <a:t>Write a function called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dollars_to_pounds </a:t>
            </a:r>
            <a:r>
              <a:rPr lang="en-GB"/>
              <a:t>which converts an amount in dollars entered by the user to a corresponding amount in pounds. Assume that the exchange rate is 1.35 dollars to the pound. 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common incorrect solution gives the following behaviour: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Enter an amount in dollars: 1.35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The corresponding amount in pounds is 1.8225000000000002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Enter an amount in dollars: 1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The corresponding amount in pounds is 1.35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Testing your code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These errors were due to not fully understanding the task.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critical part to understand was that: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/>
              <a:t>		   1.35 dollars = 1 pound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fact leads to two things: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the first piece of </a:t>
            </a:r>
            <a:r>
              <a:rPr b="1" lang="en-GB"/>
              <a:t>test data</a:t>
            </a:r>
            <a:r>
              <a:rPr lang="en-GB"/>
              <a:t> to use could be 1.35 dollars, and you would expect 1.0 pounds as the output;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(after some thought) the correct assignment statement to use in the code is 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pounds = dollars / 1.35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that you can work out appropriate test data </a:t>
            </a:r>
            <a:r>
              <a:rPr b="1" lang="en-GB"/>
              <a:t>before</a:t>
            </a:r>
            <a:r>
              <a:rPr lang="en-GB"/>
              <a:t> you’ve written the function (i.e. as you are understanding the task).</a:t>
            </a:r>
            <a:endParaRPr/>
          </a:p>
          <a:p>
            <a:pPr indent="-288000" lvl="1" marL="36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And, if your function doesn’t give the expected output, it’s wrong!</a:t>
            </a:r>
            <a:endParaRPr/>
          </a:p>
        </p:txBody>
      </p:sp>
      <p:sp>
        <p:nvSpPr>
          <p:cNvPr id="186" name="Google Shape;1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Testing and test data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 good approach for attempting a (short) programming problem: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AutoNum type="arabicPeriod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make sure that you understand the task, in particularly by: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AutoNum type="arabicPeriod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thinking of (and writing down) some appropriate test data and corresponding expected outputs.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AutoNum type="arabicPeriod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develop your solution as a Python function.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AutoNum type="arabicPeriod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test your function on your test data.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AutoNum type="arabicPeriod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repeat steps 3–4 if the function doesn’t give the expected output.</a:t>
            </a:r>
            <a:endParaRPr/>
          </a:p>
        </p:txBody>
      </p:sp>
      <p:sp>
        <p:nvSpPr>
          <p:cNvPr id="195" name="Google Shape;1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Introduction to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lecture will consider how to write high-quality code.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take “high-quality code” to mean the following: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code that is </a:t>
            </a:r>
            <a:r>
              <a:rPr b="1" lang="en-GB"/>
              <a:t>readable</a:t>
            </a:r>
            <a:r>
              <a:rPr lang="en-GB"/>
              <a:t>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code that is </a:t>
            </a:r>
            <a:r>
              <a:rPr b="1" lang="en-GB"/>
              <a:t>correct</a:t>
            </a:r>
            <a:r>
              <a:rPr lang="en-GB"/>
              <a:t>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will consider each of these in turn, using example exercises similar to those in the practical worksheets as motivation.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What is readable code?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What do we mean by readable code, and why is it significant?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We will consider program code to be readable if it can be easily understood by anyone who is: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familiar with programming in the language (here, Python); but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not necessarily familiar with what the code is meant to do.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Writing code that is readable is important since: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Software in industry is often written by </a:t>
            </a:r>
            <a:r>
              <a:rPr b="1" lang="en-GB"/>
              <a:t>teams</a:t>
            </a: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of people.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Successful software is not just written; it is </a:t>
            </a:r>
            <a:r>
              <a:rPr b="1" lang="en-GB"/>
              <a:t>maintained</a:t>
            </a: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(modified and extended), over many years, by many people.</a:t>
            </a:r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How to write readable code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It is not so difficult to write readable code. (And there is no reason at all to first write unreadable code and then make it readable!)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Restricting ourselves to the programming concepts seen so far, the following are important: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good use of variables and variable (and function) </a:t>
            </a:r>
            <a:r>
              <a:rPr b="1" lang="en-GB"/>
              <a:t>names</a:t>
            </a: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good use of </a:t>
            </a:r>
            <a:r>
              <a:rPr b="1" lang="en-GB"/>
              <a:t>whitespace</a:t>
            </a: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good </a:t>
            </a:r>
            <a:r>
              <a:rPr b="1" lang="en-GB"/>
              <a:t>documentation</a:t>
            </a: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; and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avoiding overly complicated (and/or repetitive) code.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 sz="2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Let’s consider some of these ...</a:t>
            </a:r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Which function is more readable?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def cost():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a=float(input("Enter width: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b=float(input("Enter length: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c=float(input("Enter height: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print ("Cost of cake is",(a* b * c)*3.5 +60 ,"pence")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t/>
            </a:r>
            <a:endParaRPr sz="1200"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def cost_of_cake():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width = float(input("Enter width: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length = float(input("Enter length: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height = float(input("Enter height: "))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volume = width * length * height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cake_mix_cost_per_cm3 = 3.5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cherry_cost = 6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number_of_cherries = 10</a:t>
            </a:r>
            <a:endParaRPr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total_cost = 3.5 * volume + cherry_cost * number_of_cherries</a:t>
            </a:r>
            <a:endParaRPr sz="1800"/>
          </a:p>
          <a:p>
            <a:pPr indent="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None/>
            </a:pPr>
            <a:r>
              <a:rPr lang="en-GB" sz="1800"/>
              <a:t>    print("Cost of cake is", total_cost, "pence")</a:t>
            </a:r>
            <a:endParaRPr/>
          </a:p>
        </p:txBody>
      </p: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Choosing good names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The name of a variable or function has first to be </a:t>
            </a:r>
            <a:r>
              <a:rPr b="1" lang="en-GB"/>
              <a:t>legal</a:t>
            </a:r>
            <a:r>
              <a:rPr lang="en-GB"/>
              <a:t>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it must begin with a letter or underscore, and only consist of letters, digits and underscores.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(so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xyz_137123</a:t>
            </a:r>
            <a:r>
              <a:rPr lang="en-GB"/>
              <a:t> is legal but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1p</a:t>
            </a:r>
            <a:r>
              <a:rPr lang="en-GB"/>
              <a:t>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num 1</a:t>
            </a:r>
            <a:r>
              <a:rPr lang="en-GB"/>
              <a:t> are not);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it must not be a </a:t>
            </a:r>
            <a:r>
              <a:rPr b="1" lang="en-GB"/>
              <a:t>keyword</a:t>
            </a:r>
            <a:r>
              <a:rPr lang="en-GB"/>
              <a:t> such as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/>
              <a:t> 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it’s best to avoid the names of built-in functions such as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GB"/>
              <a:t>. 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Use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snake_case </a:t>
            </a:r>
            <a:r>
              <a:rPr lang="en-GB"/>
              <a:t>(lowercase with underscores) which is a Python standard.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When writing code, take time to </a:t>
            </a:r>
            <a:r>
              <a:rPr b="1" lang="en-GB"/>
              <a:t>think about names</a:t>
            </a:r>
            <a:r>
              <a:rPr lang="en-GB"/>
              <a:t>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use informative names (to help explain what the code means);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try to avoid abbreviations like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diam</a:t>
            </a:r>
            <a:r>
              <a:rPr lang="en-GB"/>
              <a:t>;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single letter names are ok in a few places (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/>
              <a:t> &amp;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GB"/>
              <a:t> for coordinates).</a:t>
            </a:r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Using whitespace (tabs, spaces, blank lines)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You have already understood that the “bodies” of functions and loops </a:t>
            </a:r>
            <a:r>
              <a:rPr b="1" lang="en-GB"/>
              <a:t>must</a:t>
            </a:r>
            <a:r>
              <a:rPr lang="en-GB"/>
              <a:t> be </a:t>
            </a:r>
            <a:r>
              <a:rPr b="1" lang="en-GB"/>
              <a:t>indented</a:t>
            </a:r>
            <a:r>
              <a:rPr lang="en-GB"/>
              <a:t> consistently for them to work.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Stick to standard conventions for other uses of whitespace: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Leave two blank lines between function definitions.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Use a single space either side of an assignment symbol and operator, but not before or after containing brackets; e.g.:</a:t>
            </a:r>
            <a:endParaRPr/>
          </a:p>
          <a:p>
            <a:pPr indent="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area = math.pi * (diameter / 2) ** 2 </a:t>
            </a:r>
            <a:endParaRPr/>
          </a:p>
          <a:p>
            <a:pPr indent="-21600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Char char="•"/>
            </a:pPr>
            <a:r>
              <a:rPr lang="en-GB"/>
              <a:t>Use a single space after commas; e.g.:</a:t>
            </a:r>
            <a:endParaRPr/>
          </a:p>
          <a:p>
            <a:pPr indent="0" lvl="2" marL="936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73763"/>
              </a:buClr>
              <a:buSzPts val="220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print("There are", pizzas_left, "pizzas left.")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Do </a:t>
            </a:r>
            <a:r>
              <a:rPr b="1" lang="en-GB"/>
              <a:t>not</a:t>
            </a:r>
            <a:r>
              <a:rPr lang="en-GB"/>
              <a:t> put whitespace between function names and brackets, or before colons, as in: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 i in range (5) :</a:t>
            </a:r>
            <a:endParaRPr/>
          </a:p>
        </p:txBody>
      </p:sp>
      <p:sp>
        <p:nvSpPr>
          <p:cNvPr id="141" name="Google Shape;1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Avoiding long lines of code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Use 79 characters as a limit for each line of code (another Python standard).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This will make the program text easier to read, and also mean that code will not be cropped or wrapped when you print it.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 long statement can be split across two lines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/>
              <a:t> 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GB"/>
              <a:t>. E.g.,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pizza_cost = area * (dough_cost + cheese_cost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     + ham_cost + tomato_cost)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sandwich_cost = (2 * bread_cost) + butter_cost \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+ bacon_cost + lettuce_cost + tomato_cost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Notice that the second line of each statement can be indented to any amount, and here we indent to maximise readability.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None/>
            </a:pPr>
            <a:r>
              <a:rPr b="1" lang="en-GB"/>
              <a:t>Documentation (comments)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375576"/>
            <a:ext cx="10515600" cy="480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000" lvl="1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Another technique you can use to produce readable code is to </a:t>
            </a:r>
            <a:r>
              <a:rPr b="1" lang="en-GB"/>
              <a:t>document</a:t>
            </a:r>
            <a:r>
              <a:rPr lang="en-GB"/>
              <a:t> it, using English text.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Documentation of code can take the form of </a:t>
            </a:r>
            <a:r>
              <a:rPr b="1" lang="en-GB"/>
              <a:t>comments</a:t>
            </a:r>
            <a:r>
              <a:rPr lang="en-GB"/>
              <a:t>, which appear to the right of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GB"/>
              <a:t> symbol.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We have used comments so far to identify the contents, author and date of our Python files.</a:t>
            </a:r>
            <a:endParaRPr/>
          </a:p>
          <a:p>
            <a:pPr indent="-28800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Char char="•"/>
            </a:pPr>
            <a:r>
              <a:rPr lang="en-GB"/>
              <a:t>Comments are also useful to explain to the reader something that </a:t>
            </a:r>
            <a:r>
              <a:rPr b="1" lang="en-GB"/>
              <a:t>might not be obvious</a:t>
            </a:r>
            <a:r>
              <a:rPr lang="en-GB"/>
              <a:t> on reading just the code; e.g.,</a:t>
            </a:r>
            <a:endParaRPr/>
          </a:p>
          <a:p>
            <a:pPr indent="0" lvl="1" marL="360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73763"/>
              </a:buClr>
              <a:buSzPts val="2860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# apply Pythagoras's theorem 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distance = ((x_2 – x_1) ** 2 + (y_2 – y_1) ** 2) ** 0.5</a:t>
            </a:r>
            <a:endParaRPr/>
          </a:p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3.2</a:t>
            </a:r>
            <a:endParaRPr/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M30299 Programming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2024-10-10T14:49:29Z</dcterms:created>
  <dc:creator>M30299 Programming School of Computing University of Portsmouth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2023/24</vt:lpwstr>
  </property>
</Properties>
</file>