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Arial Black" panose="020B0A04020102020204" pitchFamily="3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pWmFThzS+AiKazAq0XC1ERqMg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sz="36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CF8F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sz="32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1021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433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Font typeface="Arial"/>
              <a:buChar char="•"/>
              <a:defRPr sz="1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lang="en-GB" b="1"/>
              <a:t>Lecture 1 – Writing Simple Programs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br>
              <a:rPr lang="en-GB" sz="1800"/>
            </a:b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variables (1)</a:t>
            </a:r>
            <a:endParaRPr b="1"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</a:t>
            </a:r>
            <a:r>
              <a:rPr lang="en-GB" b="1"/>
              <a:t>variable</a:t>
            </a:r>
            <a:r>
              <a:rPr lang="en-GB"/>
              <a:t> denotes a part of computer memory where a value is stored.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Variables have </a:t>
            </a:r>
            <a:r>
              <a:rPr lang="en-GB" b="1"/>
              <a:t>names</a:t>
            </a:r>
            <a:r>
              <a:rPr lang="en-GB"/>
              <a:t> in the program; our program has two variables,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kilos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pounds</a:t>
            </a:r>
            <a:r>
              <a:rPr lang="en-GB"/>
              <a:t>:</a:t>
            </a:r>
            <a:endParaRPr/>
          </a:p>
          <a:p>
            <a:pPr marL="360000" lvl="1" indent="-10638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</a:t>
            </a:r>
            <a:r>
              <a:rPr lang="en-GB">
                <a:solidFill>
                  <a:srgbClr val="FF0000"/>
                </a:solidFill>
              </a:rPr>
              <a:t>kilos</a:t>
            </a:r>
            <a:r>
              <a:rPr lang="en-GB">
                <a:solidFill>
                  <a:srgbClr val="073763"/>
                </a:solidFill>
              </a:rPr>
              <a:t> = float(input("Enter a weight in kilos: "))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</a:t>
            </a:r>
            <a:r>
              <a:rPr lang="en-GB">
                <a:solidFill>
                  <a:srgbClr val="FF0000"/>
                </a:solidFill>
              </a:rPr>
              <a:t>pounds</a:t>
            </a:r>
            <a:r>
              <a:rPr lang="en-GB">
                <a:solidFill>
                  <a:srgbClr val="073763"/>
                </a:solidFill>
              </a:rPr>
              <a:t> = 2.2 * </a:t>
            </a:r>
            <a:r>
              <a:rPr lang="en-GB">
                <a:solidFill>
                  <a:srgbClr val="FF0000"/>
                </a:solidFill>
              </a:rPr>
              <a:t>kilos</a:t>
            </a:r>
            <a:r>
              <a:rPr lang="en-GB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print("The weight in pounds is", </a:t>
            </a:r>
            <a:r>
              <a:rPr lang="en-GB">
                <a:solidFill>
                  <a:srgbClr val="FF0000"/>
                </a:solidFill>
              </a:rPr>
              <a:t>pounds</a:t>
            </a:r>
            <a:r>
              <a:rPr lang="en-GB">
                <a:solidFill>
                  <a:srgbClr val="073763"/>
                </a:solidFill>
              </a:rPr>
              <a:t>)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variables (2)</a:t>
            </a:r>
            <a:endParaRPr b="1"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often draw diagrams to represent the variables and their values in the computer’s memory; for example:</a:t>
            </a:r>
            <a:endParaRPr/>
          </a:p>
          <a:p>
            <a:pPr marL="360000" lvl="1" indent="-10638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-10638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-106389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says that kilos has the value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10.0</a:t>
            </a:r>
            <a:r>
              <a:rPr lang="en-GB"/>
              <a:t> and pounds has the value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22.0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statement in the program may: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create a new variable;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access and use the value of a variable; or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change the value of a variable.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2209800" y="24341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kilos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2203580" y="3044412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pounds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4206550" y="3044411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22.0</a:t>
            </a:r>
            <a:endParaRPr/>
          </a:p>
        </p:txBody>
      </p:sp>
      <p:cxnSp>
        <p:nvCxnSpPr>
          <p:cNvPr id="183" name="Google Shape;183;p11"/>
          <p:cNvCxnSpPr/>
          <p:nvPr/>
        </p:nvCxnSpPr>
        <p:spPr>
          <a:xfrm>
            <a:off x="3306147" y="3259855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3306147" y="2652379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1"/>
          <p:cNvSpPr txBox="1"/>
          <p:nvPr/>
        </p:nvSpPr>
        <p:spPr>
          <a:xfrm>
            <a:off x="4206551" y="2434137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10.0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(1)</a:t>
            </a:r>
            <a:endParaRPr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 </a:t>
            </a:r>
            <a:r>
              <a:rPr lang="en-GB" b="1"/>
              <a:t>assignment statement</a:t>
            </a:r>
            <a:r>
              <a:rPr lang="en-GB"/>
              <a:t> is used to assign a value to a variable: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The variable appears on the left hand side of the assignment symbol,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/>
              <a:t>.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The right hand side is an </a:t>
            </a:r>
            <a:r>
              <a:rPr lang="en-GB" b="1"/>
              <a:t>expression</a:t>
            </a:r>
            <a:r>
              <a:rPr lang="en-GB"/>
              <a:t>, which has a value.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two assignment statements in our program:</a:t>
            </a:r>
            <a:endParaRPr/>
          </a:p>
          <a:p>
            <a:pPr marL="720000" lvl="2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GB">
                <a:solidFill>
                  <a:srgbClr val="FF0000"/>
                </a:solidFill>
              </a:rPr>
              <a:t>   kilos = float(input("Enter a weight in kilos: "))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GB">
                <a:solidFill>
                  <a:srgbClr val="FF0000"/>
                </a:solidFill>
              </a:rPr>
              <a:t>   pounds = 2.2 * kilos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print("The weight in pounds is", pounds)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(2)</a:t>
            </a:r>
            <a:endParaRPr b="1"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Assignment statements are executed in two steps; they:</a:t>
            </a:r>
            <a:endParaRPr/>
          </a:p>
          <a:p>
            <a:pPr marL="10629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Font typeface="Calibri"/>
              <a:buAutoNum type="arabicPeriod"/>
            </a:pPr>
            <a:r>
              <a:rPr lang="en-GB" b="1"/>
              <a:t>evaluate</a:t>
            </a:r>
            <a:r>
              <a:rPr lang="en-GB"/>
              <a:t> the expression on the right hand side (i.e. find out its value)</a:t>
            </a:r>
            <a:endParaRPr/>
          </a:p>
          <a:p>
            <a:pPr marL="10629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Font typeface="Calibri"/>
              <a:buAutoNum type="arabicPeriod"/>
            </a:pPr>
            <a:r>
              <a:rPr lang="en-GB" b="1"/>
              <a:t>assign</a:t>
            </a:r>
            <a:r>
              <a:rPr lang="en-GB"/>
              <a:t> this value to the variable on the left hand side.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For example, for the assignment statement: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x = 6 + 4</a:t>
            </a:r>
            <a:endParaRPr/>
          </a:p>
          <a:p>
            <a:pPr marL="342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the following occurs:</a:t>
            </a:r>
            <a:endParaRPr>
              <a:solidFill>
                <a:srgbClr val="073763"/>
              </a:solidFill>
            </a:endParaRPr>
          </a:p>
          <a:p>
            <a:pPr marL="1033200" lvl="2" indent="-457200" algn="l" rtl="0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073763"/>
              </a:buClr>
              <a:buSzPts val="1980"/>
              <a:buFont typeface="Calibri"/>
              <a:buAutoNum type="arabicPeriod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the expression </a:t>
            </a:r>
            <a:r>
              <a:rPr lang="en-GB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6 + 4 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is evaluated to </a:t>
            </a:r>
            <a:r>
              <a:rPr lang="en-GB"/>
              <a:t>10</a:t>
            </a:r>
            <a:endParaRPr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3200" lvl="2" indent="-457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Font typeface="Calibri"/>
              <a:buAutoNum type="arabicPeriod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en-GB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is assigned the value 10.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(3)</a:t>
            </a:r>
            <a:endParaRPr b="1"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If the variable on the left hand side doesn’t yet exist, then it is </a:t>
            </a:r>
            <a:r>
              <a:rPr lang="en-GB" b="1"/>
              <a:t>created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assignment statement: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y = 2</a:t>
            </a:r>
            <a:endParaRPr/>
          </a:p>
          <a:p>
            <a:pPr marL="34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creates the variable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/>
              <a:t> it doesn't already exist:</a:t>
            </a:r>
            <a:endParaRPr/>
          </a:p>
          <a:p>
            <a:pPr marL="34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4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Before:                                                    After:</a:t>
            </a:r>
            <a:endParaRPr/>
          </a:p>
          <a:p>
            <a:pPr marL="34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4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6697826" y="4440222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6691606" y="5050496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8125407" y="505049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>
            <a:off x="7197013" y="5265939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7197016" y="4658463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14"/>
          <p:cNvSpPr txBox="1"/>
          <p:nvPr/>
        </p:nvSpPr>
        <p:spPr>
          <a:xfrm>
            <a:off x="8144070" y="4440221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1839692" y="4452661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cxnSp>
        <p:nvCxnSpPr>
          <p:cNvPr id="220" name="Google Shape;220;p14"/>
          <p:cNvCxnSpPr/>
          <p:nvPr/>
        </p:nvCxnSpPr>
        <p:spPr>
          <a:xfrm>
            <a:off x="2338882" y="467090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14"/>
          <p:cNvSpPr txBox="1"/>
          <p:nvPr/>
        </p:nvSpPr>
        <p:spPr>
          <a:xfrm>
            <a:off x="3285936" y="4452660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(4)</a:t>
            </a:r>
            <a:endParaRPr b="1"/>
          </a:p>
        </p:txBody>
      </p:sp>
      <p:sp>
        <p:nvSpPr>
          <p:cNvPr id="227" name="Google Shape;227;p1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Otherwise (if the variable already exists), then its old value is replaced.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assignment statement: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x = x + y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replaces the old value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/>
              <a:t> by a new value: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Before:                                                    After:</a:t>
            </a:r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1752602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746382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3180183" y="50038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34" name="Google Shape;234;p15"/>
          <p:cNvCxnSpPr/>
          <p:nvPr/>
        </p:nvCxnSpPr>
        <p:spPr>
          <a:xfrm>
            <a:off x="2251789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15"/>
          <p:cNvCxnSpPr/>
          <p:nvPr/>
        </p:nvCxnSpPr>
        <p:spPr>
          <a:xfrm>
            <a:off x="2251792" y="4611806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15"/>
          <p:cNvSpPr txBox="1"/>
          <p:nvPr/>
        </p:nvSpPr>
        <p:spPr>
          <a:xfrm>
            <a:off x="3198846" y="4393564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6464558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6458338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892139" y="50038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6963745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15"/>
          <p:cNvCxnSpPr/>
          <p:nvPr/>
        </p:nvCxnSpPr>
        <p:spPr>
          <a:xfrm>
            <a:off x="6963748" y="4611806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2" name="Google Shape;242;p15"/>
          <p:cNvSpPr txBox="1"/>
          <p:nvPr/>
        </p:nvSpPr>
        <p:spPr>
          <a:xfrm>
            <a:off x="7910802" y="4393564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(5)</a:t>
            </a:r>
            <a:endParaRPr b="1"/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Two variables can refer to the same value (a concept known as aliasing).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assignment statement: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x = 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makes x refer to the same value as y.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Before:                                                    After: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1752602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1746382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3180183" y="50038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55" name="Google Shape;255;p16"/>
          <p:cNvCxnSpPr/>
          <p:nvPr/>
        </p:nvCxnSpPr>
        <p:spPr>
          <a:xfrm>
            <a:off x="2251789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16"/>
          <p:cNvCxnSpPr/>
          <p:nvPr/>
        </p:nvCxnSpPr>
        <p:spPr>
          <a:xfrm>
            <a:off x="2251792" y="4611806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16"/>
          <p:cNvSpPr txBox="1"/>
          <p:nvPr/>
        </p:nvSpPr>
        <p:spPr>
          <a:xfrm>
            <a:off x="3198846" y="4393564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6464558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6458338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892139" y="50038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61" name="Google Shape;261;p16"/>
          <p:cNvCxnSpPr/>
          <p:nvPr/>
        </p:nvCxnSpPr>
        <p:spPr>
          <a:xfrm>
            <a:off x="6963745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6963748" y="4611806"/>
            <a:ext cx="827398" cy="51070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Program concepts – assignment statements (6)</a:t>
            </a:r>
            <a:endParaRPr b="1"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Reassigning one of the variables will remove the aliasing: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y = 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makes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/>
              <a:t> refer to a new value.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Before:                                                    After: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1752602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1746382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3133528" y="4966514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275" name="Google Shape;275;p17"/>
          <p:cNvCxnSpPr/>
          <p:nvPr/>
        </p:nvCxnSpPr>
        <p:spPr>
          <a:xfrm>
            <a:off x="2251789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17"/>
          <p:cNvCxnSpPr/>
          <p:nvPr/>
        </p:nvCxnSpPr>
        <p:spPr>
          <a:xfrm>
            <a:off x="2251792" y="4611806"/>
            <a:ext cx="827398" cy="392032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7" name="Google Shape;277;p17"/>
          <p:cNvSpPr txBox="1"/>
          <p:nvPr/>
        </p:nvSpPr>
        <p:spPr>
          <a:xfrm>
            <a:off x="6464558" y="4393565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6458338" y="5003839"/>
            <a:ext cx="12425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7892139" y="5003838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cxnSp>
        <p:nvCxnSpPr>
          <p:cNvPr id="280" name="Google Shape;280;p17"/>
          <p:cNvCxnSpPr/>
          <p:nvPr/>
        </p:nvCxnSpPr>
        <p:spPr>
          <a:xfrm>
            <a:off x="6963745" y="5219282"/>
            <a:ext cx="827401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6963748" y="4611806"/>
            <a:ext cx="827398" cy="0"/>
          </a:xfrm>
          <a:prstGeom prst="straightConnector1">
            <a:avLst/>
          </a:prstGeom>
          <a:noFill/>
          <a:ln w="25400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2" name="Google Shape;282;p17"/>
          <p:cNvSpPr txBox="1"/>
          <p:nvPr/>
        </p:nvSpPr>
        <p:spPr>
          <a:xfrm>
            <a:off x="7895248" y="4400462"/>
            <a:ext cx="10963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numeric and string values</a:t>
            </a:r>
            <a:endParaRPr b="1"/>
          </a:p>
        </p:txBody>
      </p:sp>
      <p:sp>
        <p:nvSpPr>
          <p:cNvPr id="288" name="Google Shape;288;p18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 our program: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kilos = float(input(</a:t>
            </a:r>
            <a:r>
              <a:rPr lang="en-GB">
                <a:solidFill>
                  <a:srgbClr val="FF0000"/>
                </a:solidFill>
              </a:rPr>
              <a:t>"Enter a weight in kilos:</a:t>
            </a:r>
            <a:r>
              <a:rPr lang="en-GB">
                <a:solidFill>
                  <a:srgbClr val="073763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"</a:t>
            </a:r>
            <a:r>
              <a:rPr lang="en-GB">
                <a:solidFill>
                  <a:srgbClr val="073763"/>
                </a:solidFill>
              </a:rPr>
              <a:t>))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</a:t>
            </a:r>
            <a:r>
              <a:rPr lang="en-GB">
                <a:solidFill>
                  <a:srgbClr val="FF0000"/>
                </a:solidFill>
              </a:rPr>
              <a:t>2.2 </a:t>
            </a:r>
            <a:r>
              <a:rPr lang="en-GB">
                <a:solidFill>
                  <a:srgbClr val="073763"/>
                </a:solidFill>
              </a:rPr>
              <a:t>* kilos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</a:t>
            </a:r>
            <a:r>
              <a:rPr lang="en-GB">
                <a:solidFill>
                  <a:srgbClr val="FF0000"/>
                </a:solidFill>
              </a:rPr>
              <a:t>"The weight in pounds is"</a:t>
            </a:r>
            <a:r>
              <a:rPr lang="en-GB">
                <a:solidFill>
                  <a:srgbClr val="073763"/>
                </a:solidFill>
              </a:rPr>
              <a:t>, pounds)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</a:rPr>
              <a:t>2.2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is an example of a </a:t>
            </a:r>
            <a:r>
              <a:rPr lang="en-GB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value.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</a:rPr>
              <a:t>"Enter a weight in kilos: 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" is a </a:t>
            </a:r>
            <a:r>
              <a:rPr lang="en-GB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value.  </a:t>
            </a:r>
            <a:endParaRPr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We can use double or single quotes for strings, but we can’t mix them; so: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"hello" </a:t>
            </a:r>
            <a:r>
              <a:rPr lang="en-GB"/>
              <a:t>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’hello’</a:t>
            </a:r>
            <a:r>
              <a:rPr lang="en-GB"/>
              <a:t> are OK, whereas: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"hello’ </a:t>
            </a:r>
            <a:r>
              <a:rPr lang="en-GB"/>
              <a:t>is not!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arithmetic expressions</a:t>
            </a:r>
            <a:endParaRPr b="1"/>
          </a:p>
        </p:txBody>
      </p:sp>
      <p:sp>
        <p:nvSpPr>
          <p:cNvPr id="297" name="Google Shape;297;p1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 our program we have an arithmetic expression: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kilos = float(input("Enter a weight in kilos: "))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</a:t>
            </a:r>
            <a:r>
              <a:rPr lang="en-GB">
                <a:solidFill>
                  <a:srgbClr val="FF0000"/>
                </a:solidFill>
              </a:rPr>
              <a:t>2.2 * kilos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print("The weight in pounds is", pounds)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Python allows standard arithmetic expressions to be formed from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(multiplication),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/>
              <a:t>, and brackets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 expression is </a:t>
            </a:r>
            <a:r>
              <a:rPr lang="en-GB" b="1"/>
              <a:t>evaluated</a:t>
            </a:r>
            <a:r>
              <a:rPr lang="en-GB"/>
              <a:t> to give a </a:t>
            </a:r>
            <a:r>
              <a:rPr lang="en-GB" b="1"/>
              <a:t>value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study arithmetic expressions in detail in the next lecture.</a:t>
            </a:r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b="1"/>
              <a:t>Introduction to Lecture</a:t>
            </a:r>
            <a:endParaRPr b="1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lecture introduces the basic steps involved in programming.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introduce a simple programming problem (a task to be performed), and then: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work out precisely what the task is;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write down a set of steps (in English) that performs the task;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write these steps as a Python program; and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check that the program works correctly.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then study the Python program in detail to introduce the basic elements of the Python language.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built-in functions (1)</a:t>
            </a:r>
            <a:endParaRPr b="1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Our program uses three built-in functions: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kilos = </a:t>
            </a:r>
            <a:r>
              <a:rPr lang="en-GB">
                <a:solidFill>
                  <a:srgbClr val="FF0000"/>
                </a:solidFill>
              </a:rPr>
              <a:t>float</a:t>
            </a:r>
            <a:r>
              <a:rPr lang="en-GB">
                <a:solidFill>
                  <a:srgbClr val="073763"/>
                </a:solidFill>
              </a:rPr>
              <a:t>(</a:t>
            </a:r>
            <a:r>
              <a:rPr lang="en-GB">
                <a:solidFill>
                  <a:srgbClr val="FF0000"/>
                </a:solidFill>
              </a:rPr>
              <a:t>input</a:t>
            </a:r>
            <a:r>
              <a:rPr lang="en-GB">
                <a:solidFill>
                  <a:srgbClr val="073763"/>
                </a:solidFill>
              </a:rPr>
              <a:t>("Enter a weight in kilos: "))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2.2 * kilos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</a:t>
            </a:r>
            <a:r>
              <a:rPr lang="en-GB">
                <a:solidFill>
                  <a:srgbClr val="FF0000"/>
                </a:solidFill>
              </a:rPr>
              <a:t>print</a:t>
            </a:r>
            <a:r>
              <a:rPr lang="en-GB">
                <a:solidFill>
                  <a:srgbClr val="073763"/>
                </a:solidFill>
              </a:rPr>
              <a:t>("The weight in pounds is", pounds)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built-in function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is an algorithm that is part of the Python language, and can be accessed by using its </a:t>
            </a:r>
            <a:r>
              <a:rPr lang="en-GB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>
                <a:solidFill>
                  <a:srgbClr val="073763"/>
                </a:solidFill>
              </a:rPr>
              <a:t>input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built-in function: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Displays a prompt on the screen;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Waits for the user to enter a value;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/>
              <a:t>Gives us the value that the user entered.</a:t>
            </a: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built-in functions (</a:t>
            </a:r>
            <a:r>
              <a:rPr lang="en-GB" b="1"/>
              <a:t>2)</a:t>
            </a:r>
            <a:endParaRPr b="1"/>
          </a:p>
        </p:txBody>
      </p:sp>
      <p:sp>
        <p:nvSpPr>
          <p:cNvPr id="315" name="Google Shape;315;p21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kilos = </a:t>
            </a:r>
            <a:r>
              <a:rPr lang="en-GB">
                <a:solidFill>
                  <a:srgbClr val="FF0000"/>
                </a:solidFill>
              </a:rPr>
              <a:t>float</a:t>
            </a:r>
            <a:r>
              <a:rPr lang="en-GB">
                <a:solidFill>
                  <a:srgbClr val="073763"/>
                </a:solidFill>
              </a:rPr>
              <a:t>(</a:t>
            </a:r>
            <a:r>
              <a:rPr lang="en-GB">
                <a:solidFill>
                  <a:srgbClr val="FF0000"/>
                </a:solidFill>
              </a:rPr>
              <a:t>input</a:t>
            </a:r>
            <a:r>
              <a:rPr lang="en-GB">
                <a:solidFill>
                  <a:srgbClr val="073763"/>
                </a:solidFill>
              </a:rPr>
              <a:t>("Enter a weight in kilos: "))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2.2 * kilos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</a:t>
            </a:r>
            <a:r>
              <a:rPr lang="en-GB">
                <a:solidFill>
                  <a:srgbClr val="FF0000"/>
                </a:solidFill>
              </a:rPr>
              <a:t>print</a:t>
            </a:r>
            <a:r>
              <a:rPr lang="en-GB">
                <a:solidFill>
                  <a:srgbClr val="073763"/>
                </a:solidFill>
              </a:rPr>
              <a:t>("The weight in pounds is", pounds)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>
                <a:solidFill>
                  <a:srgbClr val="073763"/>
                </a:solidFill>
              </a:rPr>
              <a:t>print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built-in function displays information to the screen.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</a:pP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We’ll see what the </a:t>
            </a:r>
            <a:r>
              <a:rPr lang="en-GB">
                <a:solidFill>
                  <a:srgbClr val="073763"/>
                </a:solidFill>
              </a:rPr>
              <a:t>float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built-in function does next week, where we introduce </a:t>
            </a:r>
            <a:r>
              <a:rPr lang="en-GB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data types </a:t>
            </a:r>
            <a:r>
              <a:rPr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and study Python’s numeric data types in detail.</a:t>
            </a:r>
            <a:endParaRPr/>
          </a:p>
          <a:p>
            <a:pPr marL="342900" lvl="0" indent="-16129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None/>
            </a:pPr>
            <a:endParaRPr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129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None/>
            </a:pPr>
            <a:endParaRPr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316" name="Google Shape;31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A programming problem</a:t>
            </a:r>
            <a:endParaRPr b="1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Consider the following programming problem:</a:t>
            </a:r>
            <a:endParaRPr/>
          </a:p>
          <a:p>
            <a:pPr marL="7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127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600"/>
              <a:buNone/>
            </a:pPr>
            <a:r>
              <a:rPr lang="en-GB" sz="2000"/>
              <a:t>Write a </a:t>
            </a:r>
            <a:r>
              <a:rPr lang="en-GB" sz="2000" b="1"/>
              <a:t>weight converter program</a:t>
            </a:r>
            <a:r>
              <a:rPr lang="en-GB" sz="2000"/>
              <a:t> that transforms a weight measured in kilos (kilograms) into an equivalent weight in pounds.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Task specification</a:t>
            </a:r>
            <a:endParaRPr b="1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first step in writing any program is to make sure that the problem is understood completely.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the weight conversion problem, we might simply state: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 b="1"/>
              <a:t>User input:</a:t>
            </a:r>
            <a:r>
              <a:rPr lang="en-GB"/>
              <a:t> a weight measured in kilos.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980"/>
              <a:buChar char="•"/>
            </a:pPr>
            <a:r>
              <a:rPr lang="en-GB" b="1"/>
              <a:t>Output to screen:</a:t>
            </a:r>
            <a:r>
              <a:rPr lang="en-GB"/>
              <a:t> a weight measured in pounds, equivalent to the input weight (see next slide).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Specification — conversion formula</a:t>
            </a:r>
            <a:endParaRPr b="1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05" t="-24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Designing the Algorithm</a:t>
            </a:r>
            <a:endParaRPr b="1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05" t="-24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The Python program</a:t>
            </a:r>
            <a:endParaRPr b="1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 algorithm like this can be understood/performed by a human.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can also be written, or </a:t>
            </a:r>
            <a:r>
              <a:rPr lang="en-GB" b="1"/>
              <a:t>implemented</a:t>
            </a:r>
            <a:r>
              <a:rPr lang="en-GB"/>
              <a:t>, in any programming language like C, Python or Java.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algorithm is implemented as a Python program as follows: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/>
              <a:t>   </a:t>
            </a:r>
            <a:r>
              <a:rPr lang="en-GB">
                <a:solidFill>
                  <a:srgbClr val="073763"/>
                </a:solidFill>
              </a:rPr>
              <a:t>kilos = float(input("Enter a weight in kilos: "))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2.2 * kilos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print("The weight in pounds is", pounds)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now test this program before studying it in detail.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Testing the program</a:t>
            </a:r>
            <a:endParaRPr b="1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Let’s test the program to see how it looks to the user, and to check it gives correct results: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Enter a weight in kilos: 1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The weight in pounds is 2.2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Enter a weight in kilos: 10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The weight in pounds is 22.0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Program concepts – statements</a:t>
            </a:r>
            <a:endParaRPr b="1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Each line of our program is called a command or </a:t>
            </a:r>
            <a:r>
              <a:rPr lang="en-GB" b="1"/>
              <a:t>statement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statements of a program are carried out (or </a:t>
            </a:r>
            <a:r>
              <a:rPr lang="en-GB" b="1"/>
              <a:t>executed</a:t>
            </a:r>
            <a:r>
              <a:rPr lang="en-GB"/>
              <a:t>) one after the other.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Program execution ends after the last statement is executed.</a:t>
            </a:r>
            <a:endParaRPr/>
          </a:p>
          <a:p>
            <a:pPr marL="72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/>
              <a:t>   </a:t>
            </a:r>
            <a:r>
              <a:rPr lang="en-GB">
                <a:solidFill>
                  <a:srgbClr val="073763"/>
                </a:solidFill>
              </a:rPr>
              <a:t>kilos = float(input("Enter a weight in kilos: "))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pounds = 2.2 * kilos 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solidFill>
                  <a:srgbClr val="073763"/>
                </a:solidFill>
              </a:rPr>
              <a:t>   print("The weight in pounds is", pounds)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1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Widescreen</PresentationFormat>
  <Paragraphs>241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Arial</vt:lpstr>
      <vt:lpstr>Consolas</vt:lpstr>
      <vt:lpstr>Calibri</vt:lpstr>
      <vt:lpstr>Office Theme</vt:lpstr>
      <vt:lpstr>Lecture 1 – Writing Simple Programs</vt:lpstr>
      <vt:lpstr>Introduction to Lecture</vt:lpstr>
      <vt:lpstr>A programming problem</vt:lpstr>
      <vt:lpstr>Task specification</vt:lpstr>
      <vt:lpstr>Specification — conversion formula</vt:lpstr>
      <vt:lpstr>Designing the Algorithm</vt:lpstr>
      <vt:lpstr>The Python program</vt:lpstr>
      <vt:lpstr>Testing the program</vt:lpstr>
      <vt:lpstr>Program concepts – statements</vt:lpstr>
      <vt:lpstr>Program concepts – variables (1)</vt:lpstr>
      <vt:lpstr>Program concepts – variables (2)</vt:lpstr>
      <vt:lpstr>Program concepts – assignment statements (1)</vt:lpstr>
      <vt:lpstr>Program concepts – assignment statements (2)</vt:lpstr>
      <vt:lpstr>Program concepts – assignment statements (3)</vt:lpstr>
      <vt:lpstr>Program concepts – assignment statements (4)</vt:lpstr>
      <vt:lpstr>Program concepts – assignment statements (5)</vt:lpstr>
      <vt:lpstr>Program concepts – assignment statements (6)</vt:lpstr>
      <vt:lpstr>Program concepts – numeric and string values</vt:lpstr>
      <vt:lpstr>Program concepts – arithmetic expressions</vt:lpstr>
      <vt:lpstr>Program concepts – built-in functions (1)</vt:lpstr>
      <vt:lpstr>Program concepts – built-in functions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M30299 Programming School of Computing University of Portsmouth</dc:creator>
  <cp:lastModifiedBy>James Daniel</cp:lastModifiedBy>
  <cp:revision>1</cp:revision>
  <dcterms:created xsi:type="dcterms:W3CDTF">2024-09-23T09:03:43Z</dcterms:created>
  <dcterms:modified xsi:type="dcterms:W3CDTF">2024-10-09T14:03:35Z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