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Arial Black" panose="020B0A04020102020204" pitchFamily="34" charset="0"/>
      <p:regular r:id="rId18"/>
      <p:bold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NCQ1+kShW6CPFr3lvA1mRbjFu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CF8F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53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600"/>
              <a:buFont typeface="Arial"/>
              <a:buNone/>
              <a:defRPr sz="3600" b="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524000" y="2727298"/>
            <a:ext cx="9144000" cy="212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  <a:defRPr sz="24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rgbClr val="FCF8F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  <a:defRPr sz="3200" b="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  <a:defRPr sz="2200" b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41021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Font typeface="Arial"/>
              <a:buChar char="•"/>
              <a:defRPr sz="2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Arial"/>
              <a:buChar char="•"/>
              <a:defRPr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53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600"/>
              <a:buFont typeface="Arial"/>
              <a:buNone/>
            </a:pPr>
            <a:r>
              <a:rPr lang="en-GB" sz="3600" b="1">
                <a:solidFill>
                  <a:srgbClr val="073763"/>
                </a:solidFill>
              </a:rPr>
              <a:t>Lecture 2.1 – Computing with Data</a:t>
            </a:r>
            <a:endParaRPr b="1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2727298"/>
            <a:ext cx="9144000" cy="212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br>
              <a:rPr lang="en-GB"/>
            </a:br>
            <a:br>
              <a:rPr lang="en-GB"/>
            </a:br>
            <a:r>
              <a:rPr lang="en-GB"/>
              <a:t>M30299 Programming</a:t>
            </a:r>
            <a:br>
              <a:rPr lang="en-GB" sz="1800"/>
            </a:br>
            <a:endParaRPr sz="18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</a:pPr>
            <a:r>
              <a:rPr lang="en-GB" sz="1800"/>
              <a:t>School of Computing</a:t>
            </a:r>
            <a:br>
              <a:rPr lang="en-GB" sz="1800"/>
            </a:br>
            <a:r>
              <a:rPr lang="en-GB" sz="1800"/>
              <a:t>University of Portsmouth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Operator precedence (1)</a:t>
            </a:r>
            <a:endParaRPr b="1"/>
          </a:p>
        </p:txBody>
      </p:sp>
      <p:sp>
        <p:nvSpPr>
          <p:cNvPr id="167" name="Google Shape;167;p10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Each operator has a </a:t>
            </a:r>
            <a:r>
              <a:rPr lang="en-GB" b="1"/>
              <a:t>precedence</a:t>
            </a:r>
            <a:r>
              <a:rPr lang="en-GB"/>
              <a:t> which determines the evaluation order of expressions.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Operators with higher precedence are applied before those with lower precedence.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For example:</a:t>
            </a: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1 + 2 * 3 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7</a:t>
            </a:r>
            <a:endParaRPr/>
          </a:p>
        </p:txBody>
      </p:sp>
      <p:sp>
        <p:nvSpPr>
          <p:cNvPr id="168" name="Google Shape;16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Lecture 2.1</a:t>
            </a:r>
            <a:endParaRPr/>
          </a:p>
        </p:txBody>
      </p:sp>
      <p:sp>
        <p:nvSpPr>
          <p:cNvPr id="169" name="Google Shape;16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Operator precedence (2)</a:t>
            </a:r>
            <a:endParaRPr b="1"/>
          </a:p>
        </p:txBody>
      </p:sp>
      <p:sp>
        <p:nvSpPr>
          <p:cNvPr id="176" name="Google Shape;176;p11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Operators with equal precedence are applied from left to right:</a:t>
            </a: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x = 10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100 / x * 2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20.0 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 b="1"/>
              <a:t>Brackets</a:t>
            </a:r>
            <a:r>
              <a:rPr lang="en-GB"/>
              <a:t> impose a desired order of evaluation:</a:t>
            </a: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(1 + 2) * 3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9 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x = 10 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100 / (x * 2)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5.0</a:t>
            </a:r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Lecture 2.1</a:t>
            </a:r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79" name="Google Shape;1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Type conversions (1)</a:t>
            </a:r>
            <a:endParaRPr b="1"/>
          </a:p>
        </p:txBody>
      </p:sp>
      <p:sp>
        <p:nvSpPr>
          <p:cNvPr id="185" name="Google Shape;185;p12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It’s useful to convert values between types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GB"/>
              <a:t>,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/>
              <a:t> and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GB"/>
              <a:t>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To convert a value to a particular type, we use the name of that type as a function:</a:t>
            </a: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float(5) 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5.0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int(6.8) 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6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str(6.8)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'6.8' 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int("12") 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12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float("3.8")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3.8</a:t>
            </a:r>
            <a:endParaRPr/>
          </a:p>
        </p:txBody>
      </p:sp>
      <p:sp>
        <p:nvSpPr>
          <p:cNvPr id="186" name="Google Shape;18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Lecture 2.1</a:t>
            </a:r>
            <a:endParaRPr/>
          </a:p>
        </p:txBody>
      </p:sp>
      <p:sp>
        <p:nvSpPr>
          <p:cNvPr id="187" name="Google Shape;18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88" name="Google Shape;18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Type conversions (2)</a:t>
            </a:r>
            <a:endParaRPr b="1"/>
          </a:p>
        </p:txBody>
      </p:sp>
      <p:sp>
        <p:nvSpPr>
          <p:cNvPr id="194" name="Google Shape;194;p13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See that when we convert a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GB"/>
              <a:t> into an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/>
              <a:t>, rounding is not performed—the part after the decimal point is simply chopped.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can only convert sensible values; the following will cause errors:</a:t>
            </a: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float("cheese and ham")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error!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int("3.8")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error! (Python doesn't convert this to 3)</a:t>
            </a:r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Lecture 2.1</a:t>
            </a:r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Reading </a:t>
            </a:r>
            <a:r>
              <a:rPr lang="en-GB" b="1"/>
              <a:t>input </a:t>
            </a:r>
            <a:r>
              <a:rPr lang="en-GB" sz="3200" b="1">
                <a:solidFill>
                  <a:srgbClr val="073763"/>
                </a:solidFill>
              </a:rPr>
              <a:t>from the user (1</a:t>
            </a:r>
            <a:r>
              <a:rPr lang="en-GB" b="1"/>
              <a:t>)</a:t>
            </a:r>
            <a:endParaRPr b="1"/>
          </a:p>
        </p:txBody>
      </p:sp>
      <p:sp>
        <p:nvSpPr>
          <p:cNvPr id="203" name="Google Shape;203;p14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Recall the use of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GB"/>
              <a:t> from the last lecture:</a:t>
            </a: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kilos = float(input("Enter a weight in kilos: "))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pounds = 2.2 * kilos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print("The weight in pounds is", pounds)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value given by 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GB"/>
              <a:t> function, e.g.:</a:t>
            </a: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input("Enter a weight in kilos: ")</a:t>
            </a: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/>
              <a:t>will be </a:t>
            </a:r>
            <a:r>
              <a:rPr lang="en-GB" b="1"/>
              <a:t>a string</a:t>
            </a:r>
            <a:r>
              <a:rPr lang="en-GB"/>
              <a:t> containing the digits inputted by the user.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GB"/>
              <a:t> then converts this string value to a float value.</a:t>
            </a:r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Lecture 2.1</a:t>
            </a:r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Reading input from the user (2)</a:t>
            </a:r>
            <a:endParaRPr b="1"/>
          </a:p>
        </p:txBody>
      </p:sp>
      <p:sp>
        <p:nvSpPr>
          <p:cNvPr id="212" name="Google Shape;212;p15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have to use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GB"/>
              <a:t> in this program, since: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 sz="2000"/>
              <a:t>we need </a:t>
            </a: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kilos</a:t>
            </a:r>
            <a:r>
              <a:rPr lang="en-GB" sz="2000"/>
              <a:t> to be of a numeric type;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 sz="2000"/>
              <a:t>the inputted value might not be a whole number.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How would we write statements which have the following prompts?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 sz="2000"/>
              <a:t>What is your name?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 sz="2000"/>
              <a:t>How many sisters do you have?</a:t>
            </a:r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Lecture 2.1</a:t>
            </a:r>
            <a:endParaRPr/>
          </a:p>
        </p:txBody>
      </p:sp>
      <p:sp>
        <p:nvSpPr>
          <p:cNvPr id="214" name="Google Shape;21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Introduction to Lecture</a:t>
            </a:r>
            <a:endParaRPr b="1"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information processed by a program is known as </a:t>
            </a:r>
            <a:r>
              <a:rPr lang="en-GB" b="1"/>
              <a:t>data</a:t>
            </a:r>
            <a:r>
              <a:rPr lang="en-GB"/>
              <a:t>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In this lecture we: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 sz="2000"/>
              <a:t>investigate different kinds of data;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 sz="2000"/>
              <a:t>define what we mean by a </a:t>
            </a:r>
            <a:r>
              <a:rPr lang="en-GB" sz="2000" b="1"/>
              <a:t>data type</a:t>
            </a:r>
            <a:r>
              <a:rPr lang="en-GB" sz="2000"/>
              <a:t>; and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 sz="2000"/>
              <a:t>look at the basics of Python’s </a:t>
            </a:r>
            <a:r>
              <a:rPr lang="en-GB" sz="2000" b="1"/>
              <a:t>numeric</a:t>
            </a:r>
            <a:r>
              <a:rPr lang="en-GB" sz="2000"/>
              <a:t> data types.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We’ll cover more on the numeric types next lecture, and look at some other data types in detail in the following few lectures.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Lecture 2.1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Data</a:t>
            </a:r>
            <a:endParaRPr b="1"/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There are many kinds of data, and different programs process data of various kinds.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Many programs process </a:t>
            </a:r>
            <a:r>
              <a:rPr lang="en-GB" b="1"/>
              <a:t>numerical</a:t>
            </a:r>
            <a:r>
              <a:rPr lang="en-GB"/>
              <a:t> data.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Commonly in programming we distinguish between: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 sz="2000" b="1"/>
              <a:t>integers</a:t>
            </a:r>
            <a:r>
              <a:rPr lang="en-GB" sz="2000"/>
              <a:t> (e.g. 3245, -76 and 2), and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 sz="2000" b="1"/>
              <a:t>fractional numbers</a:t>
            </a:r>
            <a:r>
              <a:rPr lang="en-GB" sz="2000"/>
              <a:t> (e.g. -8.3, 0.5274 and 2.0).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There are also </a:t>
            </a:r>
            <a:r>
              <a:rPr lang="en-GB" b="1"/>
              <a:t>strings</a:t>
            </a:r>
            <a:r>
              <a:rPr lang="en-GB"/>
              <a:t> (e.g.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"Enter a weight in kilos"</a:t>
            </a:r>
            <a:r>
              <a:rPr lang="en-GB"/>
              <a:t>).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Most programs also need to use truth values (or </a:t>
            </a:r>
            <a:r>
              <a:rPr lang="en-GB" b="1"/>
              <a:t>Boolean</a:t>
            </a:r>
            <a:r>
              <a:rPr lang="en-GB"/>
              <a:t> values). There are only two of these: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/>
              <a:t> and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GB"/>
              <a:t>.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rgbClr val="073763"/>
                </a:solidFill>
              </a:rPr>
              <a:t>Lecture 2.1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rgbClr val="073763"/>
                </a:solidFill>
              </a:rPr>
              <a:t>M30299 Programming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>
                <a:solidFill>
                  <a:srgbClr val="073763"/>
                </a:solidFill>
              </a:rPr>
              <a:t>3</a:t>
            </a:fld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Data types (1)</a:t>
            </a:r>
            <a:endParaRPr b="1"/>
          </a:p>
        </p:txBody>
      </p:sp>
      <p:sp>
        <p:nvSpPr>
          <p:cNvPr id="113" name="Google Shape;113;p4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terms “integer”, “float” (which we use for fractional numbers), “string” and “Boolean” are names of </a:t>
            </a:r>
            <a:r>
              <a:rPr lang="en-GB" b="1"/>
              <a:t>data types</a:t>
            </a:r>
            <a:r>
              <a:rPr lang="en-GB"/>
              <a:t>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often say </a:t>
            </a:r>
            <a:r>
              <a:rPr lang="en-GB" b="1"/>
              <a:t>type</a:t>
            </a:r>
            <a:r>
              <a:rPr lang="en-GB"/>
              <a:t>, or in some contexts </a:t>
            </a:r>
            <a:r>
              <a:rPr lang="en-GB" b="1"/>
              <a:t>class</a:t>
            </a:r>
            <a:r>
              <a:rPr lang="en-GB"/>
              <a:t>, instead of data type.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Any particular data value belongs to a </a:t>
            </a:r>
            <a:r>
              <a:rPr lang="en-GB" b="1"/>
              <a:t>single</a:t>
            </a:r>
            <a:r>
              <a:rPr lang="en-GB"/>
              <a:t> type.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For example, what are the types of the following values?</a:t>
            </a:r>
            <a:endParaRPr/>
          </a:p>
          <a:p>
            <a:pPr marL="936000" lvl="2" indent="-20330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073763"/>
              </a:buClr>
              <a:buSzPts val="2000"/>
              <a:buChar char="•"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"Hello, World!"</a:t>
            </a:r>
            <a:endParaRPr sz="1800"/>
          </a:p>
          <a:p>
            <a:pPr marL="936000" lvl="2" indent="-2033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000"/>
              <a:buChar char="•"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-57.3</a:t>
            </a:r>
            <a:endParaRPr sz="1800"/>
          </a:p>
          <a:p>
            <a:pPr marL="936000" lvl="2" indent="-2033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000"/>
              <a:buChar char="•"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1800"/>
          </a:p>
          <a:p>
            <a:pPr marL="936000" lvl="2" indent="-2033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000"/>
              <a:buChar char="•"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800"/>
          </a:p>
          <a:p>
            <a:pPr marL="936000" lvl="2" indent="-2033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000"/>
              <a:buChar char="•"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9.0</a:t>
            </a:r>
            <a:endParaRPr sz="1800"/>
          </a:p>
          <a:p>
            <a:pPr marL="936000" lvl="2" indent="-2033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000"/>
              <a:buChar char="•"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"12"</a:t>
            </a:r>
            <a:endParaRPr sz="1800"/>
          </a:p>
        </p:txBody>
      </p:sp>
      <p:sp>
        <p:nvSpPr>
          <p:cNvPr id="114" name="Google Shape;1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Lecture 2.1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Data types (2)</a:t>
            </a:r>
            <a:endParaRPr b="1"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Python’s basic types have the names: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/>
              <a:t>,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GB"/>
              <a:t>,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GB"/>
              <a:t> &amp;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GB"/>
              <a:t>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Most programming languages provide types such as these.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However, there are many other kinds of data we’d like to process; for example: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 sz="2000"/>
              <a:t>in a graphics program: windows, textboxes, rectangles, lines, …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 sz="2000"/>
              <a:t>in an adventure game: players, rooms, objects, food, …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 sz="2000"/>
              <a:t>in a word processor: words, paragraphs, styles, fonts, …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 sz="2000"/>
              <a:t>in a music program: tracks, albums, artists, …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These types are not part of any programming language; they are defined </a:t>
            </a:r>
            <a:r>
              <a:rPr lang="en-GB" b="1"/>
              <a:t>using the language</a:t>
            </a:r>
            <a:r>
              <a:rPr lang="en-GB"/>
              <a:t>; we’ll see how later in the module.</a:t>
            </a: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Lecture 2.1</a:t>
            </a:r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Data types and operations</a:t>
            </a:r>
            <a:endParaRPr b="1"/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A data type can be considered as a </a:t>
            </a:r>
            <a:r>
              <a:rPr lang="en-GB" b="1"/>
              <a:t>set</a:t>
            </a:r>
            <a:r>
              <a:rPr lang="en-GB"/>
              <a:t> of all its data values.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But a data type also has some </a:t>
            </a:r>
            <a:r>
              <a:rPr lang="en-GB" b="1"/>
              <a:t>operations</a:t>
            </a:r>
            <a:r>
              <a:rPr lang="en-GB"/>
              <a:t> associated with it.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For example, the numerical data types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/>
              <a:t> and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GB"/>
              <a:t> both include the arithmetic operations: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GB" sz="2000"/>
              <a:t> (addition) and </a:t>
            </a: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GB" sz="2000"/>
              <a:t> (subtraction)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GB" sz="2000"/>
              <a:t> (multiplication) and </a:t>
            </a: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GB" sz="2000"/>
              <a:t> (division)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What other operations might be associated with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/>
              <a:t> and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GB"/>
              <a:t>?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What operations do you think the following data types have?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str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bool</a:t>
            </a:r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Lecture 2.1</a:t>
            </a: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Consolas"/>
              <a:buNone/>
            </a:pP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b="1"/>
              <a:t> data values</a:t>
            </a:r>
            <a:endParaRPr b="1"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integer type,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/>
              <a:t>, comprises whole numbers (i.e. numbers without a decimal point).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Examples of int values are:</a:t>
            </a: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312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-54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0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1424567768534345328</a:t>
            </a:r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Lecture 2.1</a:t>
            </a:r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Consolas"/>
              <a:buNone/>
            </a:pP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GB" b="1"/>
              <a:t> data values</a:t>
            </a:r>
            <a:endParaRPr b="1"/>
          </a:p>
        </p:txBody>
      </p:sp>
      <p:sp>
        <p:nvSpPr>
          <p:cNvPr id="149" name="Google Shape;149;p8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GB"/>
              <a:t> data type comprises numbers with a decimal point.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Examples of float values are:</a:t>
            </a:r>
            <a:endParaRPr/>
          </a:p>
          <a:p>
            <a:pPr marL="0" lvl="0" indent="4572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 3.14159</a:t>
            </a:r>
            <a:endParaRPr/>
          </a:p>
          <a:p>
            <a:pPr marL="0" lvl="0" indent="4572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 -27.0</a:t>
            </a:r>
            <a:endParaRPr/>
          </a:p>
          <a:p>
            <a:pPr marL="0" lvl="0" indent="4572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 6.24e273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 (6.24 ✕ 10</a:t>
            </a:r>
            <a:r>
              <a:rPr lang="en-GB" baseline="30000">
                <a:latin typeface="Arial"/>
                <a:ea typeface="Arial"/>
                <a:cs typeface="Arial"/>
                <a:sym typeface="Arial"/>
              </a:rPr>
              <a:t>273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GB"/>
              <a:t>   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They are represented in </a:t>
            </a:r>
            <a:r>
              <a:rPr lang="en-GB" b="1"/>
              <a:t>floating point</a:t>
            </a:r>
            <a:r>
              <a:rPr lang="en-GB"/>
              <a:t> form, typically using 64 binary digits (for details, see Architecture and Operating Systems).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range of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GB"/>
              <a:t> is huge, but the accuracy is limited to about 15 significant figures.</a:t>
            </a:r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Lecture 2.1</a:t>
            </a:r>
            <a:endParaRPr/>
          </a:p>
        </p:txBody>
      </p:sp>
      <p:sp>
        <p:nvSpPr>
          <p:cNvPr id="151" name="Google Shape;15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Numeric operators - example expressions</a:t>
            </a:r>
            <a:endParaRPr b="1"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/>
              <a:t> &gt;&gt;&gt; x = 8 </a:t>
            </a:r>
            <a:br>
              <a:rPr lang="en-GB"/>
            </a:br>
            <a:r>
              <a:rPr lang="en-GB"/>
              <a:t> &gt;&gt;&gt; 2 * x + 7.5</a:t>
            </a:r>
            <a:br>
              <a:rPr lang="en-GB"/>
            </a:br>
            <a:r>
              <a:rPr lang="en-GB"/>
              <a:t> 23.5</a:t>
            </a:r>
            <a:br>
              <a:rPr lang="en-GB"/>
            </a:br>
            <a:r>
              <a:rPr lang="en-GB"/>
              <a:t> &gt;&gt;&gt; x ** 2</a:t>
            </a:r>
            <a:br>
              <a:rPr lang="en-GB"/>
            </a:br>
            <a:r>
              <a:rPr lang="en-GB"/>
              <a:t> 64</a:t>
            </a:r>
            <a:br>
              <a:rPr lang="en-GB"/>
            </a:br>
            <a:r>
              <a:rPr lang="en-GB"/>
              <a:t> &gt;&gt;&gt; x / 5</a:t>
            </a:r>
            <a:br>
              <a:rPr lang="en-GB"/>
            </a:br>
            <a:r>
              <a:rPr lang="en-GB"/>
              <a:t> 1.6  </a:t>
            </a:r>
            <a:br>
              <a:rPr lang="en-GB"/>
            </a:br>
            <a:r>
              <a:rPr lang="en-GB"/>
              <a:t> &gt;&gt;&gt; x / 2</a:t>
            </a:r>
            <a:br>
              <a:rPr lang="en-GB"/>
            </a:br>
            <a:r>
              <a:rPr lang="en-GB"/>
              <a:t> 4.0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Notice that the result is an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/>
              <a:t> only when both </a:t>
            </a:r>
            <a:r>
              <a:rPr lang="en-GB" b="1"/>
              <a:t>operands</a:t>
            </a:r>
            <a:r>
              <a:rPr lang="en-GB"/>
              <a:t> are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/>
              <a:t>s, but that division </a:t>
            </a:r>
            <a:r>
              <a:rPr lang="en-GB" b="1"/>
              <a:t>always</a:t>
            </a:r>
            <a:r>
              <a:rPr lang="en-GB"/>
              <a:t> gives a result of type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GB"/>
              <a:t>.</a:t>
            </a: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Lecture 2.1</a:t>
            </a:r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1177</Words>
  <Application>Microsoft Office PowerPoint</Application>
  <PresentationFormat>Widescreen</PresentationFormat>
  <Paragraphs>137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Black</vt:lpstr>
      <vt:lpstr>Arial</vt:lpstr>
      <vt:lpstr>Consolas</vt:lpstr>
      <vt:lpstr>Calibri</vt:lpstr>
      <vt:lpstr>Office Theme</vt:lpstr>
      <vt:lpstr>Lecture 2.1 – Computing with Data</vt:lpstr>
      <vt:lpstr>Introduction to Lecture</vt:lpstr>
      <vt:lpstr>Data</vt:lpstr>
      <vt:lpstr>Data types (1)</vt:lpstr>
      <vt:lpstr>Data types (2)</vt:lpstr>
      <vt:lpstr>Data types and operations</vt:lpstr>
      <vt:lpstr>int data values</vt:lpstr>
      <vt:lpstr>float data values</vt:lpstr>
      <vt:lpstr>Numeric operators - example expressions</vt:lpstr>
      <vt:lpstr>Operator precedence (1)</vt:lpstr>
      <vt:lpstr>Operator precedence (2)</vt:lpstr>
      <vt:lpstr>Type conversions (1)</vt:lpstr>
      <vt:lpstr>Type conversions (2)</vt:lpstr>
      <vt:lpstr>Reading input from the user (1)</vt:lpstr>
      <vt:lpstr>Reading input from the user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M30299 Programming School of Computing University of Portsmouth</dc:creator>
  <cp:lastModifiedBy>James Daniel</cp:lastModifiedBy>
  <cp:revision>1</cp:revision>
  <dcterms:created xsi:type="dcterms:W3CDTF">2024-10-02T14:01:34Z</dcterms:created>
  <dcterms:modified xsi:type="dcterms:W3CDTF">2024-10-09T14:06:10Z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2023/24</vt:lpwstr>
  </property>
</Properties>
</file>