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GOlMHjX8nsTM1mdQrCTpHKY7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sz="36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sz="3200" b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sz="2200" b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1021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lang="en-GB" sz="3600" b="1">
                <a:solidFill>
                  <a:srgbClr val="073763"/>
                </a:solidFill>
              </a:rPr>
              <a:t>Lecture 2.2 – Computing with Numbers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br>
              <a:rPr lang="en-GB" sz="1800"/>
            </a:b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Dangers of floating-point arithmetic (2)</a:t>
            </a:r>
            <a:endParaRPr b="1"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Further, some numbers such as 0.1 can be represented accurately using a limited number of digits in decimal, but they cannot in binary. Try: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x = 0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x = x + 0.1  (repeat this statement ten times)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0.9999999999999999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expected the final result to be 1, but it isn’t!.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These problems are true of all programming languages that use floating point numbers — Python, C, Java …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(This sometimes needs to be kept in mind when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— e.g. when testing whether two numbers are equal.)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Built-in numeric functions (1)</a:t>
            </a:r>
            <a:endParaRPr b="1"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a few other built-in functions that we may find useful: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-GB"/>
              <a:t> function rounds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to the nearest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round(3.8)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round(6.2)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6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-GB"/>
              <a:t> can also </a:t>
            </a:r>
            <a:r>
              <a:rPr lang="en-GB" b="1"/>
              <a:t>restrict</a:t>
            </a:r>
            <a:r>
              <a:rPr lang="en-GB"/>
              <a:t> the number of digits after the decimal point in a float: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round(1.237143225, 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1.24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round(5.0, 2)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5.0   # make sure you understand why 5.00 wasn’t given here!</a:t>
            </a:r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Built-in numeric functions </a:t>
            </a:r>
            <a:endParaRPr b="1"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GB"/>
              <a:t> function returns the </a:t>
            </a:r>
            <a:r>
              <a:rPr lang="en-GB" b="1"/>
              <a:t>absolute</a:t>
            </a:r>
            <a:r>
              <a:rPr lang="en-GB"/>
              <a:t> (i.e. positive) value of a number: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abs(-3)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abs(3)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 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-GB"/>
              <a:t> function does the same thing as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GB"/>
              <a:t>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pow(2, 3)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8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pow(2, 0.5)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1.4142135623730951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Using the math module (1)</a:t>
            </a:r>
            <a:endParaRPr b="1"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Other mathematical functions are not built-in to the language, but are defined in a </a:t>
            </a:r>
            <a:r>
              <a:rPr lang="en-GB" b="1"/>
              <a:t>module</a:t>
            </a:r>
            <a:r>
              <a:rPr lang="en-GB"/>
              <a:t> called the math module.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module is often just another Python file. (Large programs are usually split into several separate modules.)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many Python modules available for doing graphics, internet programming, connecting to databases, etc.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use a module, we first have to </a:t>
            </a:r>
            <a:r>
              <a:rPr lang="en-GB" b="1"/>
              <a:t>import</a:t>
            </a:r>
            <a:r>
              <a:rPr lang="en-GB"/>
              <a:t> it: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import math</a:t>
            </a: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Using the math module (2)</a:t>
            </a:r>
            <a:endParaRPr b="1"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Among the things the math module provides are </a:t>
            </a:r>
            <a:r>
              <a:rPr lang="en-GB" b="1"/>
              <a:t>constants</a:t>
            </a:r>
            <a:r>
              <a:rPr lang="en-GB"/>
              <a:t>; a constant in Python is simply a variable whose value should not be changed.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use a constant or function defined in another module, we need to prefix its name with the module’s name and a dot; e.g.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math.pi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3.1415926535897931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Functions in the math module include one for finding square roots: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math.sqrt(2)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1.4142135623730951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b="1"/>
              <a:t>Translation of mathematical formulae</a:t>
            </a:r>
            <a:endParaRPr b="1"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3" t="-24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Introduction to lecture</a:t>
            </a:r>
            <a:endParaRPr b="1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the previous lecture we: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introduced the concept of a </a:t>
            </a:r>
            <a:r>
              <a:rPr lang="en-GB" b="1"/>
              <a:t>data type</a:t>
            </a:r>
            <a:r>
              <a:rPr lang="en-GB"/>
              <a:t>; and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covered the basics of Python’s numeric data types,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this lecture, we will: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review some of the ideas from that lecture.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cover the remaining important details of the numeric types.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will cover the use of some more advanced data types in the following few lectures.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Review of Python’s data types (1)</a:t>
            </a:r>
            <a:endParaRPr b="1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Recall Python’s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GB"/>
              <a:t> data types:</a:t>
            </a:r>
            <a:endParaRPr/>
          </a:p>
          <a:p>
            <a:pPr marL="36000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type(3)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'int'&gt;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type(-42)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'int'&gt;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type(3.14)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'float'&gt;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type("Hello")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'str'&gt;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type(3 + 4.2)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&lt;class 'float'&gt;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Review of Python’s data types (2)</a:t>
            </a:r>
            <a:endParaRPr b="1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Consider the following version of our weight conversion program: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kilos_input = input("Enter a weight in kilos: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kilos = int(kilos_input)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pounds = 2.2 * kilos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print("The weight in pounds is", pounds)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If the user enters 10 at the prompt, what will be the </a:t>
            </a:r>
            <a:r>
              <a:rPr lang="en-GB" b="1"/>
              <a:t>values</a:t>
            </a:r>
            <a:r>
              <a:rPr lang="en-GB"/>
              <a:t> and </a:t>
            </a:r>
            <a:r>
              <a:rPr lang="en-GB" b="1"/>
              <a:t>types</a:t>
            </a:r>
            <a:r>
              <a:rPr lang="en-GB"/>
              <a:t> of the following variables at the end of the program?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kilos_input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kilos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pounds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Obtaining user input …revisited</a:t>
            </a:r>
            <a:endParaRPr b="1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What do you think will happen if we execute the following code and the user enters 10?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kilos = input("Enter a weight in kilos: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pounds = 2.2 * kilos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What about the following code if the user enters their name?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name = int(input("Enter your name: "))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print("Hello,", name)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Arithmetic involving ints and floats</a:t>
            </a:r>
            <a:endParaRPr b="1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saw last lecture that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data types include the arithmetic operators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GB"/>
              <a:t> (power).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Each of these operators takes two </a:t>
            </a:r>
            <a:r>
              <a:rPr lang="en-GB" b="1"/>
              <a:t>operands</a:t>
            </a:r>
            <a:r>
              <a:rPr lang="en-GB"/>
              <a:t>. Usually: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if both operands are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s (e.g.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3 + 4</a:t>
            </a:r>
            <a:r>
              <a:rPr lang="en-GB"/>
              <a:t>), the result is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(here, 7).</a:t>
            </a:r>
            <a:endParaRPr/>
          </a:p>
          <a:p>
            <a:pPr marL="936000" lvl="2" indent="-216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if both are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s (e.g.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3.1 + 4.2</a:t>
            </a:r>
            <a:r>
              <a:rPr lang="en-GB"/>
              <a:t>), the result is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(7.3).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If the operands are of different types, e.g.: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 + 4.2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then the integer (3) is </a:t>
            </a:r>
            <a:r>
              <a:rPr lang="en-GB" b="1"/>
              <a:t>automatically converted</a:t>
            </a:r>
            <a:r>
              <a:rPr lang="en-GB"/>
              <a:t> into a float (3.0), and then a floating-point operation is performed (to give 7.2).  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Floating point and integer division</a:t>
            </a:r>
            <a:endParaRPr b="1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is one exception to the above – the division operator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/>
              <a:t> always performs floating point division: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11 /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2.75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is a separate </a:t>
            </a:r>
            <a:r>
              <a:rPr lang="en-GB" b="1"/>
              <a:t>integer division</a:t>
            </a:r>
            <a:r>
              <a:rPr lang="en-GB"/>
              <a:t> operator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/>
              <a:t>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11 //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(When given two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operands, this gives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result.)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lang="en-GB" sz="3200" b="1">
                <a:solidFill>
                  <a:srgbClr val="073763"/>
                </a:solidFill>
              </a:rPr>
              <a:t>Integer division and remainder</a:t>
            </a:r>
            <a:endParaRPr b="1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1" indent="-288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Finally, the operator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GB"/>
              <a:t> that gives the </a:t>
            </a:r>
            <a:r>
              <a:rPr lang="en-GB" b="1"/>
              <a:t>remainder</a:t>
            </a:r>
            <a:r>
              <a:rPr lang="en-GB"/>
              <a:t> of an integer division: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11 % 4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3 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Integer division and remainder can often be useful; e.g.:</a:t>
            </a:r>
            <a:endParaRPr/>
          </a:p>
          <a:p>
            <a:pPr marL="3600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children = 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sweets = 14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sweets_each = sweets // children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sweets_left_for_me = sweets % children</a:t>
            </a:r>
            <a:endParaRPr/>
          </a:p>
          <a:p>
            <a:pPr marL="360000" lvl="1" indent="-2880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What are the values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sweets_each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sweets_left_for_me</a:t>
            </a:r>
            <a:r>
              <a:rPr lang="en-GB"/>
              <a:t>?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b="1"/>
              <a:t>Dangers of floating-point arithmetic (1)</a:t>
            </a:r>
            <a:endParaRPr b="1"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0000" lvl="1" indent="-27437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Recall that we’ve said that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/>
              <a:t> values are represented by the computer during a fixed amount of space (64 binary digits).</a:t>
            </a:r>
            <a:endParaRPr/>
          </a:p>
          <a:p>
            <a:pPr marL="360000" lvl="1" indent="-274379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This limits the accuracy at which some real-world values can be represented and sometimes leads to some surprising issues.</a:t>
            </a:r>
            <a:endParaRPr/>
          </a:p>
          <a:p>
            <a:pPr marL="360000" lvl="1" indent="-274379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To see this, let’s first pretend that computers worked with decimal (base 10) numbers instead of binary (base 2).</a:t>
            </a:r>
            <a:endParaRPr/>
          </a:p>
          <a:p>
            <a:pPr marL="360000" lvl="1" indent="-274379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Assume that we </a:t>
            </a:r>
            <a:r>
              <a:rPr lang="en-GB" b="1"/>
              <a:t>have to</a:t>
            </a:r>
            <a:r>
              <a:rPr lang="en-GB"/>
              <a:t> represent values in decimal using </a:t>
            </a:r>
            <a:r>
              <a:rPr lang="en-GB" b="1"/>
              <a:t>at most 5 figures</a:t>
            </a:r>
            <a:r>
              <a:rPr lang="en-GB"/>
              <a:t>.</a:t>
            </a:r>
            <a:endParaRPr/>
          </a:p>
          <a:p>
            <a:pPr marL="360000" lvl="1" indent="-274379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The number 1/3 would be represented as 0.3333; this is clearly an </a:t>
            </a:r>
            <a:r>
              <a:rPr lang="en-GB" b="1"/>
              <a:t>approximation</a:t>
            </a:r>
            <a:r>
              <a:rPr lang="en-GB"/>
              <a:t> to its true value.</a:t>
            </a:r>
            <a:endParaRPr/>
          </a:p>
          <a:p>
            <a:pPr marL="360000" lvl="1" indent="-274379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860"/>
              <a:buChar char="•"/>
            </a:pPr>
            <a:r>
              <a:rPr lang="en-GB"/>
              <a:t>We know, for example, that 1/3 × 3 is equal to 1, but 0.3333 × 3 gives a </a:t>
            </a:r>
            <a:r>
              <a:rPr lang="en-GB" b="1"/>
              <a:t>different</a:t>
            </a:r>
            <a:r>
              <a:rPr lang="en-GB"/>
              <a:t> value, 0.9999.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Lecture 2.2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Widescreen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Arial</vt:lpstr>
      <vt:lpstr>Consolas</vt:lpstr>
      <vt:lpstr>Calibri</vt:lpstr>
      <vt:lpstr>Office Theme</vt:lpstr>
      <vt:lpstr>Lecture 2.2 – Computing with Numbers</vt:lpstr>
      <vt:lpstr>Introduction to lecture</vt:lpstr>
      <vt:lpstr>Review of Python’s data types (1)</vt:lpstr>
      <vt:lpstr>Review of Python’s data types (2)</vt:lpstr>
      <vt:lpstr>Obtaining user input …revisited</vt:lpstr>
      <vt:lpstr>Arithmetic involving ints and floats</vt:lpstr>
      <vt:lpstr>Floating point and integer division</vt:lpstr>
      <vt:lpstr>Integer division and remainder</vt:lpstr>
      <vt:lpstr>Dangers of floating-point arithmetic (1)</vt:lpstr>
      <vt:lpstr>Dangers of floating-point arithmetic (2)</vt:lpstr>
      <vt:lpstr>Built-in numeric functions (1)</vt:lpstr>
      <vt:lpstr>Built-in numeric functions </vt:lpstr>
      <vt:lpstr>Using the math module (1)</vt:lpstr>
      <vt:lpstr>Using the math module (2)</vt:lpstr>
      <vt:lpstr>Translation of mathematical formulae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M30299 Programming School of Computing University of Portsmouth</dc:creator>
  <cp:lastModifiedBy>James Daniel</cp:lastModifiedBy>
  <cp:revision>1</cp:revision>
  <dcterms:created xsi:type="dcterms:W3CDTF">2024-10-02T14:44:04Z</dcterms:created>
  <dcterms:modified xsi:type="dcterms:W3CDTF">2024-10-09T14:06:36Z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