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31954788" cy="5014912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2142" y="3516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Click to move the slide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03CEBB4-84A8-47A1-BBC8-05FF79202574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17942040" y="47639160"/>
            <a:ext cx="14134680" cy="2628720"/>
          </a:xfrm>
          <a:prstGeom prst="rect">
            <a:avLst/>
          </a:prstGeom>
          <a:noFill/>
          <a:ln>
            <a:noFill/>
          </a:ln>
        </p:spPr>
        <p:txBody>
          <a:bodyPr lIns="450000" tIns="225000" rIns="450000" bIns="225000" anchor="b"/>
          <a:lstStyle/>
          <a:p>
            <a:pPr algn="r">
              <a:lnSpc>
                <a:spcPct val="100000"/>
              </a:lnSpc>
            </a:pPr>
            <a:fld id="{3E7633A6-95AF-4119-BDD5-9E95275A6E96}" type="slidenum">
              <a:rPr lang="en-US" sz="60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6000" b="0" strike="noStrike" spc="-1">
              <a:latin typeface="Times New Roman"/>
            </a:endParaRPr>
          </a:p>
        </p:txBody>
      </p:sp>
      <p:sp>
        <p:nvSpPr>
          <p:cNvPr id="7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8845550" y="3757613"/>
            <a:ext cx="14062075" cy="18748375"/>
          </a:xfrm>
          <a:prstGeom prst="rect">
            <a:avLst/>
          </a:prstGeom>
        </p:spPr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137120" y="24004440"/>
            <a:ext cx="23456520" cy="22511880"/>
          </a:xfrm>
          <a:prstGeom prst="rect">
            <a:avLst/>
          </a:prstGeom>
        </p:spPr>
        <p:txBody>
          <a:bodyPr lIns="450000" tIns="225000" rIns="450000" bIns="225000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118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New picture"/>
          <p:cNvPicPr/>
          <p:nvPr/>
        </p:nvPicPr>
        <p:blipFill>
          <a:blip r:embed="rId14" cstate="print"/>
          <a:stretch/>
        </p:blipFill>
        <p:spPr>
          <a:xfrm rot="16200000">
            <a:off x="-11505600" y="21945960"/>
            <a:ext cx="14274360" cy="4368600"/>
          </a:xfrm>
          <a:prstGeom prst="rect">
            <a:avLst/>
          </a:prstGeom>
          <a:ln>
            <a:noFill/>
          </a:ln>
        </p:spPr>
      </p:pic>
      <p:pic>
        <p:nvPicPr>
          <p:cNvPr id="10" name="New picture"/>
          <p:cNvPicPr/>
          <p:nvPr/>
        </p:nvPicPr>
        <p:blipFill>
          <a:blip r:embed="rId14" cstate="print"/>
          <a:stretch/>
        </p:blipFill>
        <p:spPr>
          <a:xfrm rot="5400000">
            <a:off x="30150000" y="21945600"/>
            <a:ext cx="14274360" cy="4368600"/>
          </a:xfrm>
          <a:prstGeom prst="rect">
            <a:avLst/>
          </a:prstGeom>
          <a:ln>
            <a:noFill/>
          </a:ln>
        </p:spPr>
      </p:pic>
      <p:pic>
        <p:nvPicPr>
          <p:cNvPr id="2" name="New picture"/>
          <p:cNvPicPr/>
          <p:nvPr/>
        </p:nvPicPr>
        <p:blipFill>
          <a:blip r:embed="rId15" cstate="print"/>
          <a:stretch/>
        </p:blipFill>
        <p:spPr>
          <a:xfrm>
            <a:off x="1473120" y="44399160"/>
            <a:ext cx="29971800" cy="15490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1473120" y="44970840"/>
            <a:ext cx="16458840" cy="126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80" b="0" strike="noStrike" spc="-1">
                <a:solidFill>
                  <a:srgbClr val="808080"/>
                </a:solidFill>
                <a:latin typeface="Times New Roman"/>
                <a:ea typeface="Arial"/>
              </a:rPr>
              <a:t>Template ID: persuadingsapphire  Size: 36x48</a:t>
            </a:r>
            <a:endParaRPr lang="en-US" sz="488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2470680" y="39990240"/>
            <a:ext cx="6857640" cy="2925000"/>
          </a:xfrm>
          <a:prstGeom prst="rect">
            <a:avLst/>
          </a:prstGeom>
        </p:spPr>
        <p:txBody>
          <a:bodyPr lIns="426600" tIns="213480" rIns="426600" bIns="21348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11245320" y="39990240"/>
            <a:ext cx="10427040" cy="2925000"/>
          </a:xfrm>
          <a:prstGeom prst="rect">
            <a:avLst/>
          </a:prstGeom>
        </p:spPr>
        <p:txBody>
          <a:bodyPr lIns="426600" tIns="213480" rIns="426600" bIns="213480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23589720" y="39990240"/>
            <a:ext cx="6857640" cy="2925000"/>
          </a:xfrm>
          <a:prstGeom prst="rect">
            <a:avLst/>
          </a:prstGeom>
        </p:spPr>
        <p:txBody>
          <a:bodyPr lIns="426600" tIns="213480" rIns="426600" bIns="213480"/>
          <a:lstStyle/>
          <a:p>
            <a:pPr algn="r">
              <a:lnSpc>
                <a:spcPct val="100000"/>
              </a:lnSpc>
            </a:pPr>
            <a:fld id="{5C849FC9-04EF-4413-8504-F0CF39E91708}" type="slidenum">
              <a:rPr lang="en-US" sz="4880" b="0" strike="noStrike" spc="-1">
                <a:solidFill>
                  <a:srgbClr val="000000"/>
                </a:solidFill>
                <a:latin typeface="Times New Roman"/>
                <a:ea typeface="Arial"/>
              </a:rPr>
              <a:pPr algn="r">
                <a:lnSpc>
                  <a:spcPct val="100000"/>
                </a:lnSpc>
              </a:pPr>
              <a:t>‹#›</a:t>
            </a:fld>
            <a:endParaRPr lang="en-US" sz="4880" b="0" strike="noStrike" spc="-1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Click to edit the title text format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18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84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698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698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274320" y="548640"/>
            <a:ext cx="32369760" cy="585216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2" name="Picture 51"/>
          <p:cNvPicPr/>
          <p:nvPr/>
        </p:nvPicPr>
        <p:blipFill>
          <a:blip r:embed="rId3" cstate="print"/>
          <a:srcRect t="13213" b="18598"/>
          <a:stretch/>
        </p:blipFill>
        <p:spPr>
          <a:xfrm>
            <a:off x="672480" y="997920"/>
            <a:ext cx="11306160" cy="506736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17190720" y="4578120"/>
            <a:ext cx="180720" cy="2325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TextShape 3"/>
          <p:cNvSpPr txBox="1"/>
          <p:nvPr/>
        </p:nvSpPr>
        <p:spPr>
          <a:xfrm>
            <a:off x="12985920" y="1458000"/>
            <a:ext cx="18372960" cy="350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8000" b="0" strike="noStrike" spc="-1" dirty="0">
                <a:latin typeface="Ubuntu Condensed"/>
              </a:rPr>
              <a:t>MODEL PEMBELAJARAN MESIN</a:t>
            </a:r>
          </a:p>
          <a:p>
            <a:r>
              <a:rPr lang="en-US" sz="8000" b="0" strike="noStrike" spc="-1" dirty="0">
                <a:latin typeface="Ubuntu Condensed"/>
              </a:rPr>
              <a:t>UNTUK MEMECAHKAN CAPTCHA BERBASIS TEKS</a:t>
            </a:r>
          </a:p>
          <a:p>
            <a:endParaRPr lang="en-US" sz="8000" b="0" strike="noStrike" spc="-1" dirty="0">
              <a:latin typeface="Ubuntu Condensed"/>
            </a:endParaRPr>
          </a:p>
        </p:txBody>
      </p:sp>
      <p:sp>
        <p:nvSpPr>
          <p:cNvPr id="55" name="TextShape 4"/>
          <p:cNvSpPr txBox="1"/>
          <p:nvPr/>
        </p:nvSpPr>
        <p:spPr>
          <a:xfrm>
            <a:off x="13002816" y="5311752"/>
            <a:ext cx="10241280" cy="111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0" strike="noStrike" spc="-1" dirty="0">
                <a:latin typeface="Ubuntu Condensed"/>
              </a:rPr>
              <a:t>Joseph </a:t>
            </a:r>
            <a:r>
              <a:rPr lang="en-US" sz="3600" b="0" strike="noStrike" spc="-1" dirty="0" err="1">
                <a:latin typeface="Ubuntu Condensed"/>
              </a:rPr>
              <a:t>Jovito</a:t>
            </a:r>
            <a:r>
              <a:rPr lang="en-US" sz="3600" b="0" strike="noStrike" spc="-1" dirty="0">
                <a:latin typeface="Ubuntu Condensed"/>
              </a:rPr>
              <a:t> (1606918515)</a:t>
            </a:r>
          </a:p>
        </p:txBody>
      </p:sp>
      <p:sp>
        <p:nvSpPr>
          <p:cNvPr id="57" name="CustomShape 6"/>
          <p:cNvSpPr/>
          <p:nvPr/>
        </p:nvSpPr>
        <p:spPr>
          <a:xfrm>
            <a:off x="238320" y="6700320"/>
            <a:ext cx="32369760" cy="8908576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TextShape 7"/>
          <p:cNvSpPr txBox="1"/>
          <p:nvPr/>
        </p:nvSpPr>
        <p:spPr>
          <a:xfrm>
            <a:off x="12930808" y="8120064"/>
            <a:ext cx="19019520" cy="80648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id-ID" sz="3400" dirty="0">
                <a:latin typeface="+mj-lt"/>
                <a:cs typeface="Times New Roman" pitchFamily="18" charset="0"/>
              </a:rPr>
              <a:t>CAPTCHA (Completely Automated Public Turing Test to Tell Computers and Humans Apart) adalah salah satu contoh dari reverse turing test </a:t>
            </a:r>
            <a:r>
              <a:rPr lang="id-ID" sz="3400" dirty="0" smtClean="0">
                <a:latin typeface="+mj-lt"/>
                <a:cs typeface="Times New Roman" pitchFamily="18" charset="0"/>
              </a:rPr>
              <a:t>yang </a:t>
            </a:r>
            <a:r>
              <a:rPr lang="id-ID" sz="3400" dirty="0">
                <a:latin typeface="+mj-lt"/>
                <a:cs typeface="Times New Roman" pitchFamily="18" charset="0"/>
              </a:rPr>
              <a:t>diimplementasikan oleh layanan web (web service) untuk membedakan penggunanya </a:t>
            </a:r>
            <a:r>
              <a:rPr lang="id-ID" sz="3400" dirty="0" smtClean="0">
                <a:latin typeface="+mj-lt"/>
                <a:cs typeface="Times New Roman" pitchFamily="18" charset="0"/>
              </a:rPr>
              <a:t>yaitu </a:t>
            </a:r>
            <a:r>
              <a:rPr lang="id-ID" sz="3400" dirty="0">
                <a:latin typeface="+mj-lt"/>
                <a:cs typeface="Times New Roman" pitchFamily="18" charset="0"/>
              </a:rPr>
              <a:t>antara manusia dengan program otomatis (automated program) yang menyamar sebagai pengguna manusia </a:t>
            </a:r>
            <a:r>
              <a:rPr lang="id-ID" sz="3400" dirty="0" smtClean="0">
                <a:latin typeface="+mj-lt"/>
                <a:cs typeface="Times New Roman" pitchFamily="18" charset="0"/>
              </a:rPr>
              <a:t>Implementasi </a:t>
            </a:r>
            <a:r>
              <a:rPr lang="id-ID" sz="3400" dirty="0">
                <a:latin typeface="+mj-lt"/>
                <a:cs typeface="Times New Roman" pitchFamily="18" charset="0"/>
              </a:rPr>
              <a:t>ini dilakukan untuk mencegah serangan otomatis (automated attack) seperti serangan spam dan serangan Denial of Service (DDoS) terhadap layanan web tersebut</a:t>
            </a:r>
            <a:r>
              <a:rPr lang="id-ID" sz="3400" dirty="0" smtClean="0">
                <a:latin typeface="+mj-lt"/>
                <a:cs typeface="Times New Roman" pitchFamily="18" charset="0"/>
              </a:rPr>
              <a:t>.</a:t>
            </a:r>
            <a:r>
              <a:rPr lang="id-ID" sz="3400" dirty="0">
                <a:latin typeface="+mj-lt"/>
                <a:cs typeface="Times New Roman" pitchFamily="18" charset="0"/>
              </a:rPr>
              <a:t> Pada proyek ini, model pembelajaran mesin (machine learning model) untuk memecahkan CAPTCHA berbasis teks akan dikembangkan. Model yang dihasilkan akan diuji akurasinya . Hasil dari proyek ini diharapkan dapat membantu pengguna (manusia) memecahkan tes </a:t>
            </a:r>
            <a:r>
              <a:rPr lang="id-ID" sz="3400" dirty="0" smtClean="0">
                <a:latin typeface="+mj-lt"/>
                <a:cs typeface="Times New Roman" pitchFamily="18" charset="0"/>
              </a:rPr>
              <a:t>CAPTCHA.</a:t>
            </a:r>
            <a:endParaRPr lang="id-ID" sz="3400" b="0" dirty="0" smtClean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sz="3400" dirty="0" smtClean="0">
                <a:latin typeface="+mj-lt"/>
                <a:cs typeface="Times New Roman" pitchFamily="18" charset="0"/>
              </a:rPr>
              <a:t/>
            </a:r>
            <a:br>
              <a:rPr lang="id-ID" sz="3400" dirty="0" smtClean="0">
                <a:latin typeface="+mj-lt"/>
                <a:cs typeface="Times New Roman" pitchFamily="18" charset="0"/>
              </a:rPr>
            </a:br>
            <a:endParaRPr lang="id-ID" sz="3400" b="0" dirty="0" smtClean="0">
              <a:latin typeface="+mj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3400" b="0" strike="noStrike" spc="-1" dirty="0">
              <a:latin typeface="+mj-lt"/>
              <a:cs typeface="Times New Roman" pitchFamily="18" charset="0"/>
            </a:endParaRPr>
          </a:p>
        </p:txBody>
      </p:sp>
      <p:pic>
        <p:nvPicPr>
          <p:cNvPr id="59" name="Picture 58"/>
          <p:cNvPicPr/>
          <p:nvPr/>
        </p:nvPicPr>
        <p:blipFill>
          <a:blip r:embed="rId4" cstate="print"/>
          <a:srcRect r="4861" b="29972"/>
          <a:stretch/>
        </p:blipFill>
        <p:spPr>
          <a:xfrm>
            <a:off x="7098160" y="7039944"/>
            <a:ext cx="5256584" cy="1296144"/>
          </a:xfrm>
          <a:prstGeom prst="rect">
            <a:avLst/>
          </a:prstGeom>
          <a:ln>
            <a:noFill/>
          </a:ln>
        </p:spPr>
      </p:pic>
      <p:pic>
        <p:nvPicPr>
          <p:cNvPr id="60" name="Picture 59"/>
          <p:cNvPicPr/>
          <p:nvPr/>
        </p:nvPicPr>
        <p:blipFill>
          <a:blip r:embed="rId5" cstate="print"/>
          <a:srcRect t="8466" b="15268"/>
          <a:stretch/>
        </p:blipFill>
        <p:spPr>
          <a:xfrm>
            <a:off x="473424" y="7111952"/>
            <a:ext cx="5832648" cy="1152128"/>
          </a:xfrm>
          <a:prstGeom prst="rect">
            <a:avLst/>
          </a:prstGeom>
          <a:ln>
            <a:noFill/>
          </a:ln>
        </p:spPr>
      </p:pic>
      <p:pic>
        <p:nvPicPr>
          <p:cNvPr id="61" name="Picture 60"/>
          <p:cNvPicPr/>
          <p:nvPr/>
        </p:nvPicPr>
        <p:blipFill>
          <a:blip r:embed="rId6" cstate="print"/>
          <a:stretch/>
        </p:blipFill>
        <p:spPr>
          <a:xfrm>
            <a:off x="977480" y="9272192"/>
            <a:ext cx="10153128" cy="5040560"/>
          </a:xfrm>
          <a:prstGeom prst="rect">
            <a:avLst/>
          </a:prstGeom>
          <a:ln>
            <a:noFill/>
          </a:ln>
        </p:spPr>
      </p:pic>
      <p:pic>
        <p:nvPicPr>
          <p:cNvPr id="66" name="Picture 65"/>
          <p:cNvPicPr/>
          <p:nvPr/>
        </p:nvPicPr>
        <p:blipFill>
          <a:blip r:embed="rId7" cstate="print"/>
          <a:stretch/>
        </p:blipFill>
        <p:spPr>
          <a:xfrm>
            <a:off x="14442976" y="35627120"/>
            <a:ext cx="17929992" cy="3312368"/>
          </a:xfrm>
          <a:prstGeom prst="rect">
            <a:avLst/>
          </a:prstGeom>
          <a:ln>
            <a:noFill/>
          </a:ln>
        </p:spPr>
      </p:pic>
      <p:sp>
        <p:nvSpPr>
          <p:cNvPr id="67" name="TextShape 9"/>
          <p:cNvSpPr txBox="1"/>
          <p:nvPr/>
        </p:nvSpPr>
        <p:spPr>
          <a:xfrm>
            <a:off x="14226952" y="28426320"/>
            <a:ext cx="6429600" cy="140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1" strike="noStrike" spc="-1" dirty="0" smtClean="0">
                <a:latin typeface="+mj-lt"/>
                <a:cs typeface="Times New Roman" pitchFamily="18" charset="0"/>
              </a:rPr>
              <a:t>Training </a:t>
            </a:r>
            <a:r>
              <a:rPr lang="en-US" sz="4800" b="1" strike="noStrike" spc="-1" dirty="0">
                <a:latin typeface="+mj-lt"/>
                <a:cs typeface="Times New Roman" pitchFamily="18" charset="0"/>
              </a:rPr>
              <a:t>Result</a:t>
            </a:r>
          </a:p>
        </p:txBody>
      </p:sp>
      <p:sp>
        <p:nvSpPr>
          <p:cNvPr id="68" name="TextShape 10"/>
          <p:cNvSpPr txBox="1"/>
          <p:nvPr/>
        </p:nvSpPr>
        <p:spPr>
          <a:xfrm>
            <a:off x="14442976" y="34835032"/>
            <a:ext cx="7680960" cy="12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1" strike="noStrike" spc="-1" dirty="0">
                <a:latin typeface="+mj-lt"/>
                <a:cs typeface="Times New Roman" pitchFamily="18" charset="0"/>
              </a:rPr>
              <a:t>Model Performance</a:t>
            </a:r>
          </a:p>
        </p:txBody>
      </p:sp>
      <p:sp>
        <p:nvSpPr>
          <p:cNvPr id="69" name="TextShape 11"/>
          <p:cNvSpPr txBox="1"/>
          <p:nvPr/>
        </p:nvSpPr>
        <p:spPr>
          <a:xfrm>
            <a:off x="14514984" y="39227520"/>
            <a:ext cx="8724960" cy="1230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800" b="1" strike="noStrike" spc="-1" dirty="0">
                <a:latin typeface="+mj-lt"/>
                <a:cs typeface="Times New Roman" pitchFamily="18" charset="0"/>
              </a:rPr>
              <a:t>Model Demonstration</a:t>
            </a:r>
          </a:p>
        </p:txBody>
      </p:sp>
      <p:sp>
        <p:nvSpPr>
          <p:cNvPr id="70" name="CustomShape 12"/>
          <p:cNvSpPr/>
          <p:nvPr/>
        </p:nvSpPr>
        <p:spPr>
          <a:xfrm>
            <a:off x="473424" y="16040944"/>
            <a:ext cx="31971552" cy="6984776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3"/>
          <p:cNvSpPr txBox="1"/>
          <p:nvPr/>
        </p:nvSpPr>
        <p:spPr>
          <a:xfrm>
            <a:off x="17611328" y="16112952"/>
            <a:ext cx="17207280" cy="140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d-ID" sz="6000" b="0" strike="noStrike" spc="-1" dirty="0" smtClean="0">
                <a:latin typeface="+mj-lt"/>
              </a:rPr>
              <a:t>Metode Machine Learning</a:t>
            </a:r>
            <a:endParaRPr lang="en-US" sz="6000" b="0" strike="noStrike" spc="-1" dirty="0">
              <a:latin typeface="+mj-lt"/>
            </a:endParaRPr>
          </a:p>
        </p:txBody>
      </p:sp>
      <p:sp>
        <p:nvSpPr>
          <p:cNvPr id="73" name="TextShape 15"/>
          <p:cNvSpPr txBox="1"/>
          <p:nvPr/>
        </p:nvSpPr>
        <p:spPr>
          <a:xfrm>
            <a:off x="20707672" y="5311752"/>
            <a:ext cx="9503280" cy="148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b="0" strike="noStrike" spc="-1" dirty="0">
                <a:latin typeface="Ubuntu Condensed"/>
              </a:rPr>
              <a:t>Troy Amadeus (1506730275)</a:t>
            </a:r>
          </a:p>
        </p:txBody>
      </p:sp>
      <p:sp>
        <p:nvSpPr>
          <p:cNvPr id="74" name="TextShape 16"/>
          <p:cNvSpPr txBox="1"/>
          <p:nvPr/>
        </p:nvSpPr>
        <p:spPr>
          <a:xfrm>
            <a:off x="17611328" y="17193072"/>
            <a:ext cx="14323176" cy="307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id-ID" sz="4000" b="0" strike="noStrike" spc="-1" dirty="0" smtClean="0">
                <a:latin typeface="+mj-lt"/>
                <a:cs typeface="Times New Roman" pitchFamily="18" charset="0"/>
              </a:rPr>
              <a:t>Algoritma menggunakan </a:t>
            </a:r>
            <a:r>
              <a:rPr lang="en-US" sz="4000" b="0" strike="noStrike" spc="-1" dirty="0" err="1" smtClean="0">
                <a:latin typeface="+mj-lt"/>
                <a:cs typeface="Times New Roman" pitchFamily="18" charset="0"/>
              </a:rPr>
              <a:t>Convolutional</a:t>
            </a:r>
            <a:r>
              <a:rPr lang="en-US" sz="4000" b="0" strike="noStrike" spc="-1" dirty="0" smtClean="0">
                <a:latin typeface="+mj-lt"/>
                <a:cs typeface="Times New Roman" pitchFamily="18" charset="0"/>
              </a:rPr>
              <a:t> </a:t>
            </a:r>
            <a:r>
              <a:rPr lang="en-US" sz="4000" b="0" strike="noStrike" spc="-1" dirty="0">
                <a:latin typeface="+mj-lt"/>
                <a:cs typeface="Times New Roman" pitchFamily="18" charset="0"/>
              </a:rPr>
              <a:t>Neural </a:t>
            </a:r>
            <a:r>
              <a:rPr lang="en-US" sz="4000" b="0" strike="noStrike" spc="-1" dirty="0" smtClean="0">
                <a:latin typeface="+mj-lt"/>
                <a:cs typeface="Times New Roman" pitchFamily="18" charset="0"/>
              </a:rPr>
              <a:t>Network</a:t>
            </a:r>
            <a:r>
              <a:rPr lang="id-ID" sz="4000" b="0" strike="noStrike" spc="-1" dirty="0" smtClean="0">
                <a:latin typeface="+mj-lt"/>
                <a:cs typeface="Times New Roman" pitchFamily="18" charset="0"/>
              </a:rPr>
              <a:t> </a:t>
            </a:r>
            <a:r>
              <a:rPr lang="en-US" sz="4000" b="0" strike="noStrike" spc="-1" dirty="0" smtClean="0">
                <a:latin typeface="+mj-lt"/>
                <a:cs typeface="Times New Roman" pitchFamily="18" charset="0"/>
              </a:rPr>
              <a:t>(CNN)</a:t>
            </a:r>
            <a:r>
              <a:rPr lang="id-ID" sz="4000" b="0" strike="noStrike" spc="-1" dirty="0" smtClean="0">
                <a:latin typeface="+mj-lt"/>
                <a:cs typeface="Times New Roman" pitchFamily="18" charset="0"/>
              </a:rPr>
              <a:t>. CNN merupakan Neural Network yang memiliki 3 tahapan layer yaitu Konvolusi, Pooling dan Dense. Layer Konvolusi berguna untuk melakukan ekstraksi fitur yang ada pada gambar . Layer Pooling berguna untuk mengurangi ukuran spasial pada tiap fiturnya yang bertujuan untuk mengoptimalkan komputasi. Sedangkan Dense Layer merupakan layer yang bertujuan untuk mengklasifikasikan  data sesuai dengan kelasnya.</a:t>
            </a:r>
            <a:endParaRPr lang="en-US" sz="4000" b="0" strike="noStrike" spc="-1" dirty="0">
              <a:latin typeface="+mj-lt"/>
              <a:ea typeface="Times New Roman"/>
              <a:cs typeface="Times New Roman" pitchFamily="18" charset="0"/>
            </a:endParaRPr>
          </a:p>
        </p:txBody>
      </p:sp>
      <p:sp>
        <p:nvSpPr>
          <p:cNvPr id="27" name="TextShape 7"/>
          <p:cNvSpPr txBox="1"/>
          <p:nvPr/>
        </p:nvSpPr>
        <p:spPr>
          <a:xfrm>
            <a:off x="8610328" y="7255968"/>
            <a:ext cx="19019520" cy="26233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60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Shape 7"/>
          <p:cNvSpPr txBox="1"/>
          <p:nvPr/>
        </p:nvSpPr>
        <p:spPr>
          <a:xfrm>
            <a:off x="8250288" y="6823920"/>
            <a:ext cx="19019520" cy="26233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en-US" sz="8000" b="0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Shape 7"/>
          <p:cNvSpPr txBox="1"/>
          <p:nvPr/>
        </p:nvSpPr>
        <p:spPr>
          <a:xfrm>
            <a:off x="12930808" y="6751912"/>
            <a:ext cx="19019520" cy="26233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id-ID" sz="6000" b="1" dirty="0" smtClean="0">
                <a:latin typeface="+mj-lt"/>
                <a:cs typeface="Times New Roman" pitchFamily="18" charset="0"/>
              </a:rPr>
              <a:t>Latar belakang masalah</a:t>
            </a:r>
            <a:endParaRPr lang="en-US" sz="6000" b="1" strike="noStrike" spc="-1" dirty="0">
              <a:latin typeface="+mj-lt"/>
              <a:cs typeface="Times New Roman" pitchFamily="18" charset="0"/>
            </a:endParaRPr>
          </a:p>
        </p:txBody>
      </p:sp>
      <p:sp>
        <p:nvSpPr>
          <p:cNvPr id="30" name="TextShape 13"/>
          <p:cNvSpPr txBox="1"/>
          <p:nvPr/>
        </p:nvSpPr>
        <p:spPr>
          <a:xfrm>
            <a:off x="689448" y="16040944"/>
            <a:ext cx="9937104" cy="13681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d-ID" sz="6000" b="0" strike="noStrike" spc="-1" dirty="0" smtClean="0">
                <a:latin typeface="+mj-lt"/>
              </a:rPr>
              <a:t>Dataset</a:t>
            </a:r>
            <a:endParaRPr lang="en-US" sz="6000" b="0" strike="noStrike" spc="-1" dirty="0">
              <a:latin typeface="+mj-lt"/>
            </a:endParaRPr>
          </a:p>
        </p:txBody>
      </p:sp>
      <p:sp>
        <p:nvSpPr>
          <p:cNvPr id="31" name="TextShape 16"/>
          <p:cNvSpPr txBox="1"/>
          <p:nvPr/>
        </p:nvSpPr>
        <p:spPr>
          <a:xfrm>
            <a:off x="761456" y="17121064"/>
            <a:ext cx="13105456" cy="30243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/>
            <a:r>
              <a:rPr lang="id-ID" sz="4000" i="1" dirty="0">
                <a:latin typeface="+mj-lt"/>
                <a:cs typeface="Times New Roman" pitchFamily="18" charset="0"/>
              </a:rPr>
              <a:t>Dataset </a:t>
            </a:r>
            <a:r>
              <a:rPr lang="id-ID" sz="4000" dirty="0">
                <a:latin typeface="+mj-lt"/>
                <a:cs typeface="Times New Roman" pitchFamily="18" charset="0"/>
              </a:rPr>
              <a:t>yang digunakan untuk membangun model pembelajaran mesin </a:t>
            </a:r>
            <a:r>
              <a:rPr lang="id-ID" sz="4000" dirty="0" smtClean="0">
                <a:latin typeface="+mj-lt"/>
                <a:cs typeface="Times New Roman" pitchFamily="18" charset="0"/>
              </a:rPr>
              <a:t>untuk </a:t>
            </a:r>
            <a:r>
              <a:rPr lang="id-ID" sz="4000" dirty="0">
                <a:latin typeface="+mj-lt"/>
                <a:cs typeface="Times New Roman" pitchFamily="18" charset="0"/>
              </a:rPr>
              <a:t>memecahkan CAPTCHA berbasis teks adalah yang dibuat oleh Geitgey (2017a) dan Data captcha yang didapatkan dari website random. Kedua Captcha dari sumber ini memiliki struktur captcha yang mirip.  </a:t>
            </a:r>
            <a:r>
              <a:rPr lang="id-ID" sz="4000" i="1" dirty="0">
                <a:latin typeface="+mj-lt"/>
                <a:cs typeface="Times New Roman" pitchFamily="18" charset="0"/>
              </a:rPr>
              <a:t>Dataset </a:t>
            </a:r>
            <a:r>
              <a:rPr lang="id-ID" sz="4000" dirty="0">
                <a:latin typeface="+mj-lt"/>
                <a:cs typeface="Times New Roman" pitchFamily="18" charset="0"/>
              </a:rPr>
              <a:t>yang dibuat oleh Geitgey</a:t>
            </a:r>
            <a:r>
              <a:rPr lang="id-ID" sz="4000" i="1" dirty="0">
                <a:latin typeface="+mj-lt"/>
                <a:cs typeface="Times New Roman" pitchFamily="18" charset="0"/>
              </a:rPr>
              <a:t> </a:t>
            </a:r>
            <a:r>
              <a:rPr lang="id-ID" sz="4000" dirty="0">
                <a:latin typeface="+mj-lt"/>
                <a:cs typeface="Times New Roman" pitchFamily="18" charset="0"/>
              </a:rPr>
              <a:t>tersebut dibuat dengan memodifikasi kode sumber (</a:t>
            </a:r>
            <a:r>
              <a:rPr lang="id-ID" sz="4000" i="1" dirty="0">
                <a:latin typeface="+mj-lt"/>
                <a:cs typeface="Times New Roman" pitchFamily="18" charset="0"/>
              </a:rPr>
              <a:t>source code</a:t>
            </a:r>
            <a:r>
              <a:rPr lang="id-ID" sz="4000" dirty="0">
                <a:latin typeface="+mj-lt"/>
                <a:cs typeface="Times New Roman" pitchFamily="18" charset="0"/>
              </a:rPr>
              <a:t>) dari </a:t>
            </a:r>
            <a:r>
              <a:rPr lang="id-ID" sz="4000" i="1" dirty="0">
                <a:latin typeface="+mj-lt"/>
                <a:cs typeface="Times New Roman" pitchFamily="18" charset="0"/>
              </a:rPr>
              <a:t>plugin </a:t>
            </a:r>
            <a:r>
              <a:rPr lang="id-ID" sz="4000" dirty="0">
                <a:latin typeface="+mj-lt"/>
                <a:cs typeface="Times New Roman" pitchFamily="18" charset="0"/>
              </a:rPr>
              <a:t>layanan CAPTCHA untuk situs </a:t>
            </a:r>
            <a:r>
              <a:rPr lang="id-ID" sz="4000" dirty="0" smtClean="0">
                <a:latin typeface="+mj-lt"/>
                <a:cs typeface="Times New Roman" pitchFamily="18" charset="0"/>
              </a:rPr>
              <a:t>Wordpress.com</a:t>
            </a:r>
            <a:endParaRPr lang="en-US" sz="4000" b="0" strike="noStrike" spc="-1" dirty="0">
              <a:latin typeface="+mj-lt"/>
              <a:ea typeface="Times New Roman"/>
              <a:cs typeface="Times New Roman" pitchFamily="18" charset="0"/>
            </a:endParaRPr>
          </a:p>
        </p:txBody>
      </p:sp>
      <p:sp>
        <p:nvSpPr>
          <p:cNvPr id="32" name="TextShape 13"/>
          <p:cNvSpPr txBox="1"/>
          <p:nvPr/>
        </p:nvSpPr>
        <p:spPr>
          <a:xfrm>
            <a:off x="689448" y="23457768"/>
            <a:ext cx="9937104" cy="13681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d-ID" sz="6000" b="1" strike="noStrike" spc="-1" dirty="0" smtClean="0">
                <a:latin typeface="+mj-lt"/>
              </a:rPr>
              <a:t>Data Preprocessing</a:t>
            </a:r>
            <a:endParaRPr lang="en-US" sz="6000" b="1" strike="noStrike" spc="-1" dirty="0">
              <a:latin typeface="+mj-lt"/>
            </a:endParaRPr>
          </a:p>
        </p:txBody>
      </p:sp>
      <p:sp>
        <p:nvSpPr>
          <p:cNvPr id="33" name="TextShape 16"/>
          <p:cNvSpPr txBox="1"/>
          <p:nvPr/>
        </p:nvSpPr>
        <p:spPr>
          <a:xfrm>
            <a:off x="617440" y="24465880"/>
            <a:ext cx="13105456" cy="103691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id-ID" sz="4000" dirty="0">
                <a:latin typeface="+mj-lt"/>
                <a:cs typeface="Times New Roman" pitchFamily="18" charset="0"/>
              </a:rPr>
              <a:t>Segmentasi teks dilakukan untuk memperoleh setiap karakter pembentuk teks pada gambar CAPTCHA. Segmentasi dilakukan menggunakan teknik </a:t>
            </a:r>
            <a:r>
              <a:rPr lang="id-ID" sz="4000" i="1" dirty="0" smtClean="0">
                <a:latin typeface="+mj-lt"/>
                <a:cs typeface="Times New Roman" pitchFamily="18" charset="0"/>
              </a:rPr>
              <a:t>contour</a:t>
            </a:r>
            <a:r>
              <a:rPr lang="id-ID" sz="4000" dirty="0" smtClean="0">
                <a:latin typeface="+mj-lt"/>
                <a:cs typeface="Times New Roman" pitchFamily="18" charset="0"/>
              </a:rPr>
              <a:t>. </a:t>
            </a:r>
            <a:r>
              <a:rPr lang="id-ID" sz="4000" i="1" dirty="0">
                <a:latin typeface="+mj-lt"/>
                <a:cs typeface="Times New Roman" pitchFamily="18" charset="0"/>
              </a:rPr>
              <a:t>Contour line</a:t>
            </a:r>
            <a:r>
              <a:rPr lang="id-ID" sz="4000" dirty="0">
                <a:latin typeface="+mj-lt"/>
                <a:cs typeface="Times New Roman" pitchFamily="18" charset="0"/>
              </a:rPr>
              <a:t> </a:t>
            </a:r>
            <a:r>
              <a:rPr lang="id-ID" sz="4000" dirty="0" smtClean="0">
                <a:latin typeface="+mj-lt"/>
                <a:cs typeface="Times New Roman" pitchFamily="18" charset="0"/>
              </a:rPr>
              <a:t>merupakan </a:t>
            </a:r>
            <a:r>
              <a:rPr lang="id-ID" sz="4000" dirty="0">
                <a:latin typeface="+mj-lt"/>
                <a:cs typeface="Times New Roman" pitchFamily="18" charset="0"/>
              </a:rPr>
              <a:t>suatu batas atau kurva yang menghubungkan semua titik kontinu yang  memiliki warna atau intensitas yang sama pada suatu objek pada gambar. Segmentasi dilakukan titik-titik </a:t>
            </a:r>
            <a:r>
              <a:rPr lang="id-ID" sz="4000" i="1" dirty="0">
                <a:latin typeface="+mj-lt"/>
                <a:cs typeface="Times New Roman" pitchFamily="18" charset="0"/>
              </a:rPr>
              <a:t>contour</a:t>
            </a:r>
            <a:r>
              <a:rPr lang="id-ID" sz="4000" dirty="0">
                <a:latin typeface="+mj-lt"/>
                <a:cs typeface="Times New Roman" pitchFamily="18" charset="0"/>
              </a:rPr>
              <a:t> yang relevan dengan </a:t>
            </a:r>
            <a:r>
              <a:rPr lang="id-ID" sz="4000" i="1" dirty="0">
                <a:latin typeface="+mj-lt"/>
                <a:cs typeface="Times New Roman" pitchFamily="18" charset="0"/>
              </a:rPr>
              <a:t>library </a:t>
            </a:r>
            <a:r>
              <a:rPr lang="id-ID" sz="4000" dirty="0">
                <a:latin typeface="+mj-lt"/>
                <a:cs typeface="Times New Roman" pitchFamily="18" charset="0"/>
              </a:rPr>
              <a:t>OpenCV. Empat titik </a:t>
            </a:r>
            <a:r>
              <a:rPr lang="id-ID" sz="4000" i="1" dirty="0">
                <a:latin typeface="+mj-lt"/>
                <a:cs typeface="Times New Roman" pitchFamily="18" charset="0"/>
              </a:rPr>
              <a:t>contour </a:t>
            </a:r>
            <a:r>
              <a:rPr lang="id-ID" sz="4000" dirty="0">
                <a:latin typeface="+mj-lt"/>
                <a:cs typeface="Times New Roman" pitchFamily="18" charset="0"/>
              </a:rPr>
              <a:t>yang berdekatan akan membentuk sebuah </a:t>
            </a:r>
            <a:r>
              <a:rPr lang="id-ID" sz="4000" i="1" dirty="0">
                <a:latin typeface="+mj-lt"/>
                <a:cs typeface="Times New Roman" pitchFamily="18" charset="0"/>
              </a:rPr>
              <a:t>bounding rectangle</a:t>
            </a:r>
            <a:r>
              <a:rPr lang="id-ID" sz="4000" dirty="0">
                <a:latin typeface="+mj-lt"/>
                <a:cs typeface="Times New Roman" pitchFamily="18" charset="0"/>
              </a:rPr>
              <a:t>.</a:t>
            </a:r>
            <a:endParaRPr lang="en-US" sz="4000" b="0" strike="noStrike" spc="-1" dirty="0">
              <a:latin typeface="+mj-lt"/>
              <a:ea typeface="Times New Roman"/>
              <a:cs typeface="Times New Roman" pitchFamily="18" charset="0"/>
            </a:endParaRPr>
          </a:p>
        </p:txBody>
      </p:sp>
      <p:pic>
        <p:nvPicPr>
          <p:cNvPr id="2050" name="Picture 2" descr="https://lh3.googleusercontent.com/T9B3376TQe6FVPUo8pe-IavlE_WRHHDHovC_FDP6xO_p-NEfLCrgYyJ69bQuVHiwJZCkVJagAbe1NXuwe1GzpNucxNG7PcxdnvbpfDZvXv7IdiD8NFlPv2Iw3-HapgUgsoO-OfEh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9448" y="33970936"/>
            <a:ext cx="8424936" cy="2575498"/>
          </a:xfrm>
          <a:prstGeom prst="rect">
            <a:avLst/>
          </a:prstGeom>
          <a:noFill/>
        </p:spPr>
      </p:pic>
      <p:sp>
        <p:nvSpPr>
          <p:cNvPr id="35" name="TextShape 16"/>
          <p:cNvSpPr txBox="1"/>
          <p:nvPr/>
        </p:nvSpPr>
        <p:spPr>
          <a:xfrm>
            <a:off x="689448" y="36347200"/>
            <a:ext cx="11233248" cy="504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50000"/>
              </a:lnSpc>
            </a:pPr>
            <a:r>
              <a:rPr lang="id-ID" sz="4000" dirty="0" smtClean="0">
                <a:latin typeface="+mj-lt"/>
                <a:cs typeface="Times New Roman" pitchFamily="18" charset="0"/>
              </a:rPr>
              <a:t>Data yang akan digunakan untuk training yaitu data huruf-huruf yang pada Captcha hasil segmentasi dari text Captcha. </a:t>
            </a:r>
            <a:endParaRPr lang="en-US" sz="4000" b="0" strike="noStrike" spc="-1" dirty="0">
              <a:latin typeface="+mj-lt"/>
              <a:ea typeface="Times New Roman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298960" y="23097728"/>
            <a:ext cx="172819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37" descr="upload(2)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2939920" y="29218408"/>
            <a:ext cx="9361040" cy="4717738"/>
          </a:xfrm>
          <a:prstGeom prst="rect">
            <a:avLst/>
          </a:prstGeom>
        </p:spPr>
      </p:pic>
      <p:pic>
        <p:nvPicPr>
          <p:cNvPr id="39" name="Picture 38" descr="upload(3)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54944" y="29290416"/>
            <a:ext cx="8856984" cy="4543705"/>
          </a:xfrm>
          <a:prstGeom prst="rect">
            <a:avLst/>
          </a:prstGeom>
        </p:spPr>
      </p:pic>
      <p:sp>
        <p:nvSpPr>
          <p:cNvPr id="40" name="TextShape 9"/>
          <p:cNvSpPr txBox="1"/>
          <p:nvPr/>
        </p:nvSpPr>
        <p:spPr>
          <a:xfrm>
            <a:off x="14442976" y="33754912"/>
            <a:ext cx="9577064" cy="140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id-ID" sz="4000" b="0" strike="noStrike" spc="-1" dirty="0" smtClean="0">
                <a:latin typeface="+mj-lt"/>
                <a:cs typeface="Times New Roman" pitchFamily="18" charset="0"/>
              </a:rPr>
              <a:t>Epoch yang digunakan 10, 20, 30 ,40</a:t>
            </a:r>
            <a:endParaRPr lang="en-US" sz="4000" b="0" strike="noStrike" spc="-1" dirty="0">
              <a:latin typeface="+mj-lt"/>
              <a:cs typeface="Times New Roman" pitchFamily="18" charset="0"/>
            </a:endParaRPr>
          </a:p>
        </p:txBody>
      </p:sp>
      <p:pic>
        <p:nvPicPr>
          <p:cNvPr id="2052" name="Picture 4" descr="C:\Users\User\Pictures\SnippingTool++\Uploads\upload(4)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659000" y="40307640"/>
            <a:ext cx="17518409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3918</TotalTime>
  <Words>320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Graphicsland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 research template custom poster presentation symposium printing PowerPoint create design example sample download</cp:keywords>
  <dc:description>This is a free template from MakeSigns.com to help you create the perfect scientific poster.</dc:description>
  <cp:lastModifiedBy>User</cp:lastModifiedBy>
  <cp:revision>314</cp:revision>
  <cp:lastPrinted>2006-11-15T16:04:57Z</cp:lastPrinted>
  <dcterms:modified xsi:type="dcterms:W3CDTF">2019-05-26T20:07:35Z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Graphicsland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  <property fmtid="{D5CDD505-2E9C-101B-9397-08002B2CF9AE}" pid="13" name="category">
    <vt:lpwstr>templates for scientific poster</vt:lpwstr>
  </property>
</Properties>
</file>