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59131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575" y="199681"/>
            <a:ext cx="849820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5207"/>
            <a:ext cx="8134984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" TargetMode="External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trotodeeplearning.com/slides/6S191_MIT_DeepLearning_L1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0493" y="1875572"/>
            <a:ext cx="8104505" cy="11925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89535" algn="ctr">
              <a:lnSpc>
                <a:spcPct val="100000"/>
              </a:lnSpc>
              <a:spcBef>
                <a:spcPts val="280"/>
              </a:spcBef>
            </a:pPr>
            <a:endParaRPr sz="2400" dirty="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4800" dirty="0">
                <a:latin typeface="Arial MT"/>
                <a:cs typeface="Arial MT"/>
              </a:rPr>
              <a:t>Introduction</a:t>
            </a:r>
            <a:r>
              <a:rPr sz="4800" spc="-170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to</a:t>
            </a:r>
            <a:r>
              <a:rPr sz="4800" spc="-165" dirty="0">
                <a:latin typeface="Arial MT"/>
                <a:cs typeface="Arial MT"/>
              </a:rPr>
              <a:t> </a:t>
            </a:r>
            <a:r>
              <a:rPr sz="4800" dirty="0">
                <a:latin typeface="Arial MT"/>
                <a:cs typeface="Arial MT"/>
              </a:rPr>
              <a:t>Deep</a:t>
            </a:r>
            <a:r>
              <a:rPr sz="4800" spc="-165" dirty="0">
                <a:latin typeface="Arial MT"/>
                <a:cs typeface="Arial MT"/>
              </a:rPr>
              <a:t> </a:t>
            </a:r>
            <a:r>
              <a:rPr sz="4800" spc="-10" dirty="0">
                <a:latin typeface="Arial MT"/>
                <a:cs typeface="Arial MT"/>
              </a:rPr>
              <a:t>Learning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3867" y="3224033"/>
            <a:ext cx="440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248" y="3439343"/>
            <a:ext cx="35347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/>
                <a:cs typeface="Arial"/>
              </a:rPr>
              <a:t>Moses Ainembabazi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248" y="3805103"/>
            <a:ext cx="46278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Depar</a:t>
            </a:r>
            <a:r>
              <a:rPr lang="en-US" sz="2400" spc="-10" dirty="0">
                <a:solidFill>
                  <a:srgbClr val="595959"/>
                </a:solidFill>
                <a:latin typeface="Arial MT"/>
                <a:cs typeface="Arial MT"/>
              </a:rPr>
              <a:t>tment of microbiology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M</a:t>
            </a:r>
            <a:r>
              <a:rPr lang="en-US" sz="2400" dirty="0">
                <a:solidFill>
                  <a:srgbClr val="595959"/>
                </a:solidFill>
                <a:latin typeface="Arial MT"/>
                <a:cs typeface="Arial MT"/>
              </a:rPr>
              <a:t>barara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 MT"/>
                <a:cs typeface="Arial MT"/>
              </a:rPr>
              <a:t>University,</a:t>
            </a:r>
            <a:r>
              <a:rPr sz="2400" spc="-1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Uganda </a:t>
            </a:r>
            <a:r>
              <a:rPr lang="en-US" sz="2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mozeyrix@gmail.com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83639" y="3962817"/>
            <a:ext cx="782102" cy="7821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1418" y="4078159"/>
            <a:ext cx="730531" cy="61100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1966" y="402423"/>
            <a:ext cx="7264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 marR="5080" indent="-1672589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Big</a:t>
            </a:r>
            <a:r>
              <a:rPr sz="3000" spc="-20" dirty="0"/>
              <a:t> </a:t>
            </a:r>
            <a:r>
              <a:rPr sz="3000" spc="-10" dirty="0"/>
              <a:t>Bio-</a:t>
            </a:r>
            <a:r>
              <a:rPr sz="3000" dirty="0"/>
              <a:t>Data</a:t>
            </a:r>
            <a:r>
              <a:rPr sz="3000" spc="-185" dirty="0"/>
              <a:t> </a:t>
            </a:r>
            <a:r>
              <a:rPr sz="3000" dirty="0"/>
              <a:t>Analysis</a:t>
            </a:r>
            <a:r>
              <a:rPr sz="3000" spc="-20" dirty="0"/>
              <a:t> </a:t>
            </a:r>
            <a:r>
              <a:rPr sz="3000" dirty="0"/>
              <a:t>(Artificial</a:t>
            </a:r>
            <a:r>
              <a:rPr sz="3000" spc="-15" dirty="0"/>
              <a:t> </a:t>
            </a:r>
            <a:r>
              <a:rPr sz="3000" spc="-10" dirty="0"/>
              <a:t>Intelligence </a:t>
            </a:r>
            <a:r>
              <a:rPr sz="3000" dirty="0"/>
              <a:t>and</a:t>
            </a:r>
            <a:r>
              <a:rPr sz="3000" spc="-25" dirty="0"/>
              <a:t> </a:t>
            </a:r>
            <a:r>
              <a:rPr sz="3000" dirty="0"/>
              <a:t>Machine</a:t>
            </a:r>
            <a:r>
              <a:rPr sz="3000" spc="-25" dirty="0"/>
              <a:t> </a:t>
            </a:r>
            <a:r>
              <a:rPr sz="3000" spc="-10" dirty="0"/>
              <a:t>Learning)</a:t>
            </a:r>
            <a:endParaRPr sz="3000"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4927" y="4041227"/>
            <a:ext cx="1826134" cy="6087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110" dirty="0"/>
              <a:t> </a:t>
            </a:r>
            <a:r>
              <a:rPr dirty="0"/>
              <a:t>Feed</a:t>
            </a:r>
            <a:r>
              <a:rPr spc="-105" dirty="0"/>
              <a:t> </a:t>
            </a:r>
            <a:r>
              <a:rPr dirty="0"/>
              <a:t>Forward</a:t>
            </a:r>
            <a:r>
              <a:rPr spc="-105" dirty="0"/>
              <a:t> </a:t>
            </a:r>
            <a:r>
              <a:rPr dirty="0"/>
              <a:t>Neural</a:t>
            </a:r>
            <a:r>
              <a:rPr spc="-10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5" y="1216355"/>
            <a:ext cx="628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Feed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forward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00" spc="4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hidden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026" y="1726984"/>
            <a:ext cx="3551503" cy="26080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Convolutional</a:t>
            </a:r>
            <a:r>
              <a:rPr spc="-110" dirty="0"/>
              <a:t> </a:t>
            </a:r>
            <a:r>
              <a:rPr dirty="0"/>
              <a:t>Neural</a:t>
            </a:r>
            <a:r>
              <a:rPr spc="-11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547" y="1095693"/>
            <a:ext cx="7578090" cy="2731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most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commonly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applied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analyzing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visual imagery</a:t>
            </a:r>
            <a:endParaRPr sz="1800">
              <a:latin typeface="Arial MT"/>
              <a:cs typeface="Arial MT"/>
            </a:endParaRPr>
          </a:p>
          <a:p>
            <a:pPr marL="36195" marR="1844675">
              <a:lnSpc>
                <a:spcPct val="1891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CNNs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been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successful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vision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tasks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characteristic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/properties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CNNs: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0"/>
              </a:spcBef>
              <a:buChar char="●"/>
              <a:tabLst>
                <a:tab pos="379095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learn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spatial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hierarchies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patterns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925"/>
              </a:spcBef>
              <a:buChar char="●"/>
              <a:tabLst>
                <a:tab pos="379095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patterns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learn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translation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invariant.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b="1" i="1" spc="-10" dirty="0">
                <a:latin typeface="Arial"/>
                <a:cs typeface="Arial"/>
              </a:rPr>
              <a:t>Convolution</a:t>
            </a:r>
            <a:r>
              <a:rPr b="1" i="1" spc="-110" dirty="0">
                <a:latin typeface="Arial"/>
                <a:cs typeface="Arial"/>
              </a:rPr>
              <a:t> </a:t>
            </a:r>
            <a:r>
              <a:rPr b="1" i="1" spc="-10" dirty="0">
                <a:latin typeface="Arial"/>
                <a:cs typeface="Arial"/>
              </a:rPr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3" y="1175208"/>
            <a:ext cx="5984240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Convolutions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operate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over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3D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tensors,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feature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maps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spatial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axes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height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width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depth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axis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(also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channels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axis).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Arial MT"/>
              <a:cs typeface="Arial MT"/>
            </a:endParaRPr>
          </a:p>
          <a:p>
            <a:pPr marL="12700" marR="184785">
              <a:lnSpc>
                <a:spcPct val="114999"/>
              </a:lnSpc>
              <a:spcBef>
                <a:spcPts val="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Convolution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operation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extracts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patches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input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map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applies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transformation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patches,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producing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feature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0496" y="1411357"/>
            <a:ext cx="2613989" cy="21667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25" y="1216355"/>
            <a:ext cx="497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</a:rPr>
              <a:t>Convolutions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are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defined</a:t>
            </a:r>
            <a:r>
              <a:rPr sz="1800" spc="-10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by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two</a:t>
            </a:r>
            <a:r>
              <a:rPr sz="1800" spc="-15" dirty="0">
                <a:solidFill>
                  <a:srgbClr val="595959"/>
                </a:solidFill>
              </a:rPr>
              <a:t> </a:t>
            </a:r>
            <a:r>
              <a:rPr sz="1800" dirty="0">
                <a:solidFill>
                  <a:srgbClr val="595959"/>
                </a:solidFill>
              </a:rPr>
              <a:t>key</a:t>
            </a:r>
            <a:r>
              <a:rPr sz="1800" spc="-10" dirty="0">
                <a:solidFill>
                  <a:srgbClr val="595959"/>
                </a:solidFill>
              </a:rPr>
              <a:t> parameters: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75249" y="1490675"/>
            <a:ext cx="7722870" cy="1602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42595" indent="-429895">
              <a:lnSpc>
                <a:spcPct val="100000"/>
              </a:lnSpc>
              <a:spcBef>
                <a:spcPts val="425"/>
              </a:spcBef>
              <a:buFont typeface="Arial MT"/>
              <a:buChar char="●"/>
              <a:tabLst>
                <a:tab pos="442595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Size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patches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extracted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Depth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feature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Arial"/>
              <a:cs typeface="Arial"/>
            </a:endParaRPr>
          </a:p>
          <a:p>
            <a:pPr marL="36195" marR="5080">
              <a:lnSpc>
                <a:spcPct val="114999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typically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×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×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5.</a:t>
            </a:r>
            <a:r>
              <a:rPr sz="1800" spc="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example,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×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3,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choice.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419" y="3154018"/>
            <a:ext cx="5046178" cy="1285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04859" y="3629833"/>
            <a:ext cx="2475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Stride: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Number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of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steps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filter </a:t>
            </a:r>
            <a:r>
              <a:rPr sz="1400" i="1" dirty="0">
                <a:latin typeface="Arial"/>
                <a:cs typeface="Arial"/>
              </a:rPr>
              <a:t>is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moved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Recurrent</a:t>
            </a:r>
            <a:r>
              <a:rPr spc="-145" dirty="0"/>
              <a:t> </a:t>
            </a:r>
            <a:r>
              <a:rPr dirty="0"/>
              <a:t>Neural</a:t>
            </a:r>
            <a:r>
              <a:rPr spc="-14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847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/>
              <a:t>Humans</a:t>
            </a:r>
            <a:r>
              <a:rPr spc="-30" dirty="0"/>
              <a:t> </a:t>
            </a:r>
            <a:r>
              <a:rPr dirty="0"/>
              <a:t>don’t</a:t>
            </a:r>
            <a:r>
              <a:rPr spc="-20" dirty="0"/>
              <a:t> </a:t>
            </a:r>
            <a:r>
              <a:rPr dirty="0"/>
              <a:t>start</a:t>
            </a:r>
            <a:r>
              <a:rPr spc="-15" dirty="0"/>
              <a:t> </a:t>
            </a:r>
            <a:r>
              <a:rPr dirty="0"/>
              <a:t>their</a:t>
            </a:r>
            <a:r>
              <a:rPr spc="-20" dirty="0"/>
              <a:t> </a:t>
            </a:r>
            <a:r>
              <a:rPr dirty="0"/>
              <a:t>thinking</a:t>
            </a:r>
            <a:r>
              <a:rPr spc="-2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scratch</a:t>
            </a:r>
            <a:r>
              <a:rPr spc="-20" dirty="0"/>
              <a:t> </a:t>
            </a:r>
            <a:r>
              <a:rPr dirty="0"/>
              <a:t>every</a:t>
            </a:r>
            <a:r>
              <a:rPr spc="-15" dirty="0"/>
              <a:t> </a:t>
            </a:r>
            <a:r>
              <a:rPr spc="-10" dirty="0"/>
              <a:t>second.</a:t>
            </a:r>
          </a:p>
          <a:p>
            <a:pPr marL="36195">
              <a:lnSpc>
                <a:spcPct val="100000"/>
              </a:lnSpc>
              <a:spcBef>
                <a:spcPts val="1920"/>
              </a:spcBef>
            </a:pPr>
            <a:r>
              <a:rPr dirty="0"/>
              <a:t>RNN</a:t>
            </a:r>
            <a:r>
              <a:rPr spc="-30" dirty="0"/>
              <a:t> </a:t>
            </a:r>
            <a:r>
              <a:rPr dirty="0"/>
              <a:t>address</a:t>
            </a:r>
            <a:r>
              <a:rPr spc="-2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spc="-10" dirty="0"/>
              <a:t>issue.</a:t>
            </a:r>
          </a:p>
          <a:p>
            <a:pPr marL="36195">
              <a:lnSpc>
                <a:spcPct val="100000"/>
              </a:lnSpc>
              <a:spcBef>
                <a:spcPts val="1925"/>
              </a:spcBef>
            </a:pPr>
            <a:r>
              <a:rPr dirty="0"/>
              <a:t>They</a:t>
            </a:r>
            <a:r>
              <a:rPr spc="-3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networks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loops</a:t>
            </a:r>
            <a:r>
              <a:rPr spc="-1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them,</a:t>
            </a:r>
            <a:r>
              <a:rPr spc="-20" dirty="0"/>
              <a:t> </a:t>
            </a:r>
            <a:r>
              <a:rPr dirty="0"/>
              <a:t>allowing</a:t>
            </a:r>
            <a:r>
              <a:rPr spc="-20" dirty="0"/>
              <a:t> </a:t>
            </a:r>
            <a:r>
              <a:rPr dirty="0"/>
              <a:t>information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persist.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30433" y="2937342"/>
            <a:ext cx="2141220" cy="1657350"/>
            <a:chOff x="930433" y="2937342"/>
            <a:chExt cx="2141220" cy="1657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958" y="2946867"/>
              <a:ext cx="2122011" cy="16160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5195" y="2942104"/>
              <a:ext cx="2131695" cy="1647825"/>
            </a:xfrm>
            <a:custGeom>
              <a:avLst/>
              <a:gdLst/>
              <a:ahLst/>
              <a:cxnLst/>
              <a:rect l="l" t="t" r="r" b="b"/>
              <a:pathLst>
                <a:path w="2131695" h="1647825">
                  <a:moveTo>
                    <a:pt x="0" y="0"/>
                  </a:moveTo>
                  <a:lnTo>
                    <a:pt x="2131536" y="0"/>
                  </a:lnTo>
                  <a:lnTo>
                    <a:pt x="2131536" y="1647825"/>
                  </a:lnTo>
                  <a:lnTo>
                    <a:pt x="0" y="16478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92036" y="2632542"/>
            <a:ext cx="3816350" cy="2366010"/>
            <a:chOff x="3992036" y="2632542"/>
            <a:chExt cx="3816350" cy="23660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1561" y="2642067"/>
              <a:ext cx="3796927" cy="19430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96798" y="2637304"/>
              <a:ext cx="3806825" cy="1952625"/>
            </a:xfrm>
            <a:custGeom>
              <a:avLst/>
              <a:gdLst/>
              <a:ahLst/>
              <a:cxnLst/>
              <a:rect l="l" t="t" r="r" b="b"/>
              <a:pathLst>
                <a:path w="3806825" h="1952625">
                  <a:moveTo>
                    <a:pt x="0" y="0"/>
                  </a:moveTo>
                  <a:lnTo>
                    <a:pt x="3806452" y="0"/>
                  </a:lnTo>
                  <a:lnTo>
                    <a:pt x="3806452" y="1952625"/>
                  </a:lnTo>
                  <a:lnTo>
                    <a:pt x="0" y="195262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4925" y="4585167"/>
              <a:ext cx="3653563" cy="4129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025" y="1216355"/>
            <a:ext cx="8141334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RNNs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sequential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prediction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series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prediction.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891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RNNs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experience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Long-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Term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Dependencies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solved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by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kind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RNN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LSTMs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Long</a:t>
            </a:r>
            <a:r>
              <a:rPr spc="-110" dirty="0"/>
              <a:t> </a:t>
            </a:r>
            <a:r>
              <a:rPr dirty="0"/>
              <a:t>Short</a:t>
            </a:r>
            <a:r>
              <a:rPr spc="-150" dirty="0"/>
              <a:t> </a:t>
            </a:r>
            <a:r>
              <a:rPr spc="-65" dirty="0"/>
              <a:t>Term</a:t>
            </a:r>
            <a:r>
              <a:rPr spc="-105" dirty="0"/>
              <a:t> </a:t>
            </a:r>
            <a:r>
              <a:rPr dirty="0"/>
              <a:t>Memory</a:t>
            </a:r>
            <a:r>
              <a:rPr spc="-105" dirty="0"/>
              <a:t> </a:t>
            </a:r>
            <a:r>
              <a:rPr dirty="0"/>
              <a:t>Neural</a:t>
            </a:r>
            <a:r>
              <a:rPr spc="-10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5" y="1216355"/>
            <a:ext cx="8228965" cy="1652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LSTMs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kind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RNN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capable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long-term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dependencies.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internal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contextual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state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cells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long-term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short-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term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cells.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LSTM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modulated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cells.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225" y="396499"/>
            <a:ext cx="5638799" cy="2209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2388" y="2876683"/>
            <a:ext cx="7934959" cy="1805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addition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cells,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LSTM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units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gates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(input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gate,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forget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gate)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control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flow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information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cells.</a:t>
            </a:r>
            <a:endParaRPr sz="1800">
              <a:latin typeface="Arial MT"/>
              <a:cs typeface="Arial MT"/>
            </a:endParaRPr>
          </a:p>
          <a:p>
            <a:pPr marL="12700" marR="188595">
              <a:lnSpc>
                <a:spcPct val="114999"/>
              </a:lnSpc>
              <a:spcBef>
                <a:spcPts val="16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LSTMs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elegantly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address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vanishing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exploding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gradients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encountered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vanilla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RNNs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Vanishing</a:t>
            </a:r>
            <a:r>
              <a:rPr spc="-140" dirty="0"/>
              <a:t> </a:t>
            </a:r>
            <a:r>
              <a:rPr dirty="0"/>
              <a:t>Gradient</a:t>
            </a:r>
            <a:r>
              <a:rPr spc="-14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88645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dirty="0"/>
              <a:t>Difficulty</a:t>
            </a:r>
            <a:r>
              <a:rPr spc="-20" dirty="0"/>
              <a:t> </a:t>
            </a:r>
            <a:r>
              <a:rPr dirty="0"/>
              <a:t>found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training</a:t>
            </a:r>
            <a:r>
              <a:rPr spc="-20" dirty="0"/>
              <a:t> </a:t>
            </a:r>
            <a:r>
              <a:rPr dirty="0"/>
              <a:t>neural</a:t>
            </a:r>
            <a:r>
              <a:rPr spc="-20" dirty="0"/>
              <a:t> </a:t>
            </a:r>
            <a:r>
              <a:rPr dirty="0"/>
              <a:t>networks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gradient-</a:t>
            </a:r>
            <a:r>
              <a:rPr dirty="0"/>
              <a:t>based</a:t>
            </a:r>
            <a:r>
              <a:rPr spc="-20" dirty="0"/>
              <a:t> </a:t>
            </a:r>
            <a:r>
              <a:rPr spc="-10" dirty="0"/>
              <a:t>learning </a:t>
            </a:r>
            <a:r>
              <a:rPr dirty="0"/>
              <a:t>methods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back</a:t>
            </a:r>
            <a:r>
              <a:rPr spc="-5" dirty="0"/>
              <a:t> </a:t>
            </a:r>
            <a:r>
              <a:rPr spc="-10" dirty="0"/>
              <a:t>propagation.</a:t>
            </a: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dirty="0"/>
              <a:t>Each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neural</a:t>
            </a:r>
            <a:r>
              <a:rPr spc="-20" dirty="0"/>
              <a:t> </a:t>
            </a:r>
            <a:r>
              <a:rPr dirty="0"/>
              <a:t>network's</a:t>
            </a:r>
            <a:r>
              <a:rPr spc="-15" dirty="0"/>
              <a:t> </a:t>
            </a:r>
            <a:r>
              <a:rPr dirty="0"/>
              <a:t>weights</a:t>
            </a:r>
            <a:r>
              <a:rPr spc="-20" dirty="0"/>
              <a:t> </a:t>
            </a:r>
            <a:r>
              <a:rPr dirty="0"/>
              <a:t>receives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update</a:t>
            </a:r>
            <a:r>
              <a:rPr spc="-20" dirty="0"/>
              <a:t> </a:t>
            </a:r>
            <a:r>
              <a:rPr dirty="0"/>
              <a:t>proportional</a:t>
            </a:r>
            <a:r>
              <a:rPr spc="-15" dirty="0"/>
              <a:t> </a:t>
            </a:r>
            <a:r>
              <a:rPr spc="-25" dirty="0"/>
              <a:t>to</a:t>
            </a:r>
          </a:p>
          <a:p>
            <a:pPr marL="379095" marR="5080">
              <a:lnSpc>
                <a:spcPct val="114999"/>
              </a:lnSpc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partial</a:t>
            </a:r>
            <a:r>
              <a:rPr spc="-25" dirty="0"/>
              <a:t> </a:t>
            </a:r>
            <a:r>
              <a:rPr dirty="0"/>
              <a:t>derivative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error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2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respect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current</a:t>
            </a:r>
            <a:r>
              <a:rPr spc="-25" dirty="0"/>
              <a:t> </a:t>
            </a:r>
            <a:r>
              <a:rPr dirty="0"/>
              <a:t>weight</a:t>
            </a:r>
            <a:r>
              <a:rPr spc="-20" dirty="0"/>
              <a:t> </a:t>
            </a:r>
            <a:r>
              <a:rPr spc="-25" dirty="0"/>
              <a:t>in </a:t>
            </a:r>
            <a:r>
              <a:rPr dirty="0"/>
              <a:t>each</a:t>
            </a:r>
            <a:r>
              <a:rPr spc="-25" dirty="0"/>
              <a:t> </a:t>
            </a:r>
            <a:r>
              <a:rPr dirty="0"/>
              <a:t>iteration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training.</a:t>
            </a:r>
          </a:p>
          <a:p>
            <a:pPr marL="379095" marR="385445" indent="-367030">
              <a:lnSpc>
                <a:spcPct val="114999"/>
              </a:lnSpc>
              <a:spcBef>
                <a:spcPts val="5"/>
              </a:spcBef>
              <a:buChar char="●"/>
              <a:tabLst>
                <a:tab pos="379095" algn="l"/>
              </a:tabLst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problem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some</a:t>
            </a:r>
            <a:r>
              <a:rPr spc="-15" dirty="0"/>
              <a:t> </a:t>
            </a:r>
            <a:r>
              <a:rPr dirty="0"/>
              <a:t>cases,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gradient</a:t>
            </a:r>
            <a:r>
              <a:rPr spc="-15" dirty="0"/>
              <a:t> </a:t>
            </a:r>
            <a:r>
              <a:rPr dirty="0"/>
              <a:t>will</a:t>
            </a:r>
            <a:r>
              <a:rPr spc="-20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vanishingly</a:t>
            </a:r>
            <a:r>
              <a:rPr spc="-15" dirty="0"/>
              <a:t> </a:t>
            </a:r>
            <a:r>
              <a:rPr spc="-10" dirty="0"/>
              <a:t>small, </a:t>
            </a:r>
            <a:r>
              <a:rPr dirty="0"/>
              <a:t>effectively</a:t>
            </a:r>
            <a:r>
              <a:rPr spc="-30" dirty="0"/>
              <a:t> </a:t>
            </a:r>
            <a:r>
              <a:rPr dirty="0"/>
              <a:t>preventing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weight</a:t>
            </a:r>
            <a:r>
              <a:rPr spc="-2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changing</a:t>
            </a:r>
            <a:r>
              <a:rPr spc="-25" dirty="0"/>
              <a:t> </a:t>
            </a:r>
            <a:r>
              <a:rPr dirty="0"/>
              <a:t>its</a:t>
            </a:r>
            <a:r>
              <a:rPr spc="-25" dirty="0"/>
              <a:t> </a:t>
            </a:r>
            <a:r>
              <a:rPr spc="-10" dirty="0"/>
              <a:t>value.</a:t>
            </a:r>
          </a:p>
          <a:p>
            <a:pPr marL="379095" marR="205104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worst</a:t>
            </a:r>
            <a:r>
              <a:rPr spc="-15" dirty="0"/>
              <a:t> </a:t>
            </a:r>
            <a:r>
              <a:rPr dirty="0"/>
              <a:t>case,</a:t>
            </a:r>
            <a:r>
              <a:rPr spc="-10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may</a:t>
            </a:r>
            <a:r>
              <a:rPr spc="-15" dirty="0"/>
              <a:t> </a:t>
            </a:r>
            <a:r>
              <a:rPr dirty="0"/>
              <a:t>completely</a:t>
            </a:r>
            <a:r>
              <a:rPr spc="-15" dirty="0"/>
              <a:t> </a:t>
            </a:r>
            <a:r>
              <a:rPr dirty="0"/>
              <a:t>stop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neural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dirty="0"/>
              <a:t>from</a:t>
            </a:r>
            <a:r>
              <a:rPr spc="-10" dirty="0"/>
              <a:t> further training.</a:t>
            </a: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pc="-770" dirty="0"/>
              <a:t>●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Training</a:t>
            </a:r>
            <a:r>
              <a:rPr spc="-125" dirty="0"/>
              <a:t> </a:t>
            </a:r>
            <a:r>
              <a:rPr dirty="0"/>
              <a:t>Deep</a:t>
            </a:r>
            <a:r>
              <a:rPr spc="-120" dirty="0"/>
              <a:t> </a:t>
            </a:r>
            <a:r>
              <a:rPr dirty="0"/>
              <a:t>Neural</a:t>
            </a:r>
            <a:r>
              <a:rPr spc="-125" dirty="0"/>
              <a:t> </a:t>
            </a:r>
            <a:r>
              <a:rPr spc="-1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15282"/>
            <a:ext cx="8147050" cy="330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Char char="●"/>
              <a:tabLst>
                <a:tab pos="424815" algn="l"/>
                <a:tab pos="4471035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DNNs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24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so</a:t>
            </a:r>
            <a:r>
              <a:rPr sz="2400" spc="-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well?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(Backpropagation)</a:t>
            </a:r>
            <a:endParaRPr sz="2400">
              <a:latin typeface="Arial MT"/>
              <a:cs typeface="Arial MT"/>
            </a:endParaRPr>
          </a:p>
          <a:p>
            <a:pPr marL="882015" marR="207645" lvl="1" indent="-367030">
              <a:lnSpc>
                <a:spcPct val="114999"/>
              </a:lnSpc>
              <a:spcBef>
                <a:spcPts val="1130"/>
              </a:spcBef>
              <a:buChar char="○"/>
              <a:tabLst>
                <a:tab pos="88201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answers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across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forward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backwards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optimize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weights.</a:t>
            </a:r>
            <a:endParaRPr sz="1800">
              <a:latin typeface="Arial MT"/>
              <a:cs typeface="Arial MT"/>
            </a:endParaRPr>
          </a:p>
          <a:p>
            <a:pPr marL="882015" marR="677545" lvl="1" indent="-367030">
              <a:lnSpc>
                <a:spcPct val="114999"/>
              </a:lnSpc>
              <a:spcBef>
                <a:spcPts val="1000"/>
              </a:spcBef>
              <a:buChar char="○"/>
              <a:tabLst>
                <a:tab pos="88201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way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updated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round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(sometimes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an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‘epoch’)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training!</a:t>
            </a:r>
            <a:endParaRPr sz="180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spcBef>
                <a:spcPts val="1300"/>
              </a:spcBef>
              <a:buChar char="●"/>
              <a:tabLst>
                <a:tab pos="424815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does</a:t>
            </a:r>
            <a:r>
              <a:rPr sz="24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backward</a:t>
            </a:r>
            <a:r>
              <a:rPr sz="2400" spc="-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24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 MT"/>
                <a:cs typeface="Arial MT"/>
              </a:rPr>
              <a:t>work?</a:t>
            </a:r>
            <a:endParaRPr sz="2400">
              <a:latin typeface="Arial MT"/>
              <a:cs typeface="Arial MT"/>
            </a:endParaRPr>
          </a:p>
          <a:p>
            <a:pPr marL="882015" marR="5080" lvl="1" indent="-367030">
              <a:lnSpc>
                <a:spcPct val="114999"/>
              </a:lnSpc>
              <a:spcBef>
                <a:spcPts val="1730"/>
              </a:spcBef>
              <a:buChar char="○"/>
              <a:tabLst>
                <a:tab pos="88201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rule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(remember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calculus?)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calculate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derivative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slope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change)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functions.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54040"/>
            <a:ext cx="696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Arial"/>
                <a:cs typeface="Arial"/>
              </a:rPr>
              <a:t>What</a:t>
            </a:r>
            <a:r>
              <a:rPr sz="4800" b="1" spc="-10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is</a:t>
            </a:r>
            <a:r>
              <a:rPr sz="4800" b="1" spc="-10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Deep</a:t>
            </a:r>
            <a:r>
              <a:rPr sz="4800" b="1" spc="-10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Learning?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9025" y="1175207"/>
            <a:ext cx="8013065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algorithms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inspired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human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brain(neural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large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amounts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data.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Good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old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Essentially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hidden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layers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deep.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Arial MT"/>
              <a:cs typeface="Arial MT"/>
            </a:endParaRPr>
          </a:p>
          <a:p>
            <a:pPr marL="12700" marR="67945">
              <a:lnSpc>
                <a:spcPct val="114999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algorithms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attempt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(multiple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levels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of)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representation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by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E68230"/>
                </a:solidFill>
                <a:latin typeface="Arial"/>
                <a:cs typeface="Arial"/>
              </a:rPr>
              <a:t>hierarchy</a:t>
            </a:r>
            <a:r>
              <a:rPr sz="1800" b="1" spc="-30" dirty="0">
                <a:solidFill>
                  <a:srgbClr val="E6823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68230"/>
                </a:solidFill>
                <a:latin typeface="Arial"/>
                <a:cs typeface="Arial"/>
              </a:rPr>
              <a:t>of</a:t>
            </a:r>
            <a:r>
              <a:rPr sz="1800" b="1" spc="-25" dirty="0">
                <a:solidFill>
                  <a:srgbClr val="E6823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68230"/>
                </a:solidFill>
                <a:latin typeface="Arial"/>
                <a:cs typeface="Arial"/>
              </a:rPr>
              <a:t>multiple</a:t>
            </a:r>
            <a:r>
              <a:rPr sz="1800" b="1" spc="-30" dirty="0">
                <a:solidFill>
                  <a:srgbClr val="E6823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68230"/>
                </a:solidFill>
                <a:latin typeface="Arial"/>
                <a:cs typeface="Arial"/>
              </a:rPr>
              <a:t>layers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Training</a:t>
            </a:r>
            <a:r>
              <a:rPr spc="-125" dirty="0"/>
              <a:t> </a:t>
            </a:r>
            <a:r>
              <a:rPr dirty="0"/>
              <a:t>Deep</a:t>
            </a:r>
            <a:r>
              <a:rPr spc="-120" dirty="0"/>
              <a:t> </a:t>
            </a:r>
            <a:r>
              <a:rPr dirty="0"/>
              <a:t>Neural</a:t>
            </a:r>
            <a:r>
              <a:rPr spc="-125" dirty="0"/>
              <a:t> </a:t>
            </a:r>
            <a:r>
              <a:rPr dirty="0"/>
              <a:t>Networks</a:t>
            </a:r>
            <a:r>
              <a:rPr spc="-120" dirty="0"/>
              <a:t> </a:t>
            </a:r>
            <a:r>
              <a:rPr spc="-10" dirty="0"/>
              <a:t>(Cont’d)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399" y="1250899"/>
            <a:ext cx="6234825" cy="31971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Training</a:t>
            </a:r>
            <a:r>
              <a:rPr spc="-125" dirty="0"/>
              <a:t> </a:t>
            </a:r>
            <a:r>
              <a:rPr dirty="0"/>
              <a:t>Deep</a:t>
            </a:r>
            <a:r>
              <a:rPr spc="-120" dirty="0"/>
              <a:t> </a:t>
            </a:r>
            <a:r>
              <a:rPr dirty="0"/>
              <a:t>Neural</a:t>
            </a:r>
            <a:r>
              <a:rPr spc="-125" dirty="0"/>
              <a:t> </a:t>
            </a:r>
            <a:r>
              <a:rPr dirty="0"/>
              <a:t>Networks</a:t>
            </a:r>
            <a:r>
              <a:rPr spc="-120" dirty="0"/>
              <a:t> </a:t>
            </a:r>
            <a:r>
              <a:rPr spc="-10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474" y="1216355"/>
            <a:ext cx="6717030" cy="2025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example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group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examples)</a:t>
            </a:r>
            <a:endParaRPr sz="1800">
              <a:latin typeface="Arial MT"/>
              <a:cs typeface="Arial MT"/>
            </a:endParaRPr>
          </a:p>
          <a:p>
            <a:pPr marL="885190" lvl="1" indent="-384810">
              <a:lnSpc>
                <a:spcPct val="100000"/>
              </a:lnSpc>
              <a:spcBef>
                <a:spcPts val="1939"/>
              </a:spcBef>
              <a:buChar char="○"/>
              <a:tabLst>
                <a:tab pos="88519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know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compute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derivative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weight.</a:t>
            </a:r>
            <a:endParaRPr sz="14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exactly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update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weights?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spcBef>
                <a:spcPts val="16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often?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(after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point?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after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training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points?)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spc="-150" dirty="0"/>
              <a:t> </a:t>
            </a:r>
            <a:r>
              <a:rPr spc="-1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50" y="1216355"/>
            <a:ext cx="664019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W_new=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W_old-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lr*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derivative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Classical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approach—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derivative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entire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take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step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direction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Pros: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informed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Cons:</a:t>
            </a:r>
            <a:r>
              <a:rPr sz="1800" b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Very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slow,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especially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gets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big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Gradient</a:t>
            </a:r>
            <a:r>
              <a:rPr spc="-150" dirty="0"/>
              <a:t> </a:t>
            </a:r>
            <a:r>
              <a:rPr spc="-10" dirty="0"/>
              <a:t>Descent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116839">
              <a:lnSpc>
                <a:spcPct val="114999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Step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1: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Calculate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gradient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function</a:t>
            </a:r>
            <a:r>
              <a:rPr spc="-35" dirty="0"/>
              <a:t> </a:t>
            </a:r>
            <a:r>
              <a:rPr spc="-25" dirty="0"/>
              <a:t>w.r.t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parameter.</a:t>
            </a:r>
            <a:r>
              <a:rPr spc="-35" dirty="0"/>
              <a:t> </a:t>
            </a:r>
            <a:r>
              <a:rPr dirty="0"/>
              <a:t>If</a:t>
            </a:r>
            <a:r>
              <a:rPr spc="-35" dirty="0"/>
              <a:t> </a:t>
            </a:r>
            <a:r>
              <a:rPr dirty="0"/>
              <a:t>there</a:t>
            </a:r>
            <a:r>
              <a:rPr spc="-35" dirty="0"/>
              <a:t> </a:t>
            </a:r>
            <a:r>
              <a:rPr spc="-25" dirty="0"/>
              <a:t>are </a:t>
            </a:r>
            <a:r>
              <a:rPr dirty="0"/>
              <a:t>multiple</a:t>
            </a:r>
            <a:r>
              <a:rPr spc="-35" dirty="0"/>
              <a:t> </a:t>
            </a:r>
            <a:r>
              <a:rPr dirty="0"/>
              <a:t>parameters,</a:t>
            </a:r>
            <a:r>
              <a:rPr spc="-30" dirty="0"/>
              <a:t> </a:t>
            </a:r>
            <a:r>
              <a:rPr dirty="0"/>
              <a:t>then</a:t>
            </a:r>
            <a:r>
              <a:rPr spc="-35" dirty="0"/>
              <a:t> </a:t>
            </a:r>
            <a:r>
              <a:rPr dirty="0"/>
              <a:t>use</a:t>
            </a:r>
            <a:r>
              <a:rPr spc="-30" dirty="0"/>
              <a:t> </a:t>
            </a:r>
            <a:r>
              <a:rPr dirty="0"/>
              <a:t>partial</a:t>
            </a:r>
            <a:r>
              <a:rPr spc="-30" dirty="0"/>
              <a:t> </a:t>
            </a:r>
            <a:r>
              <a:rPr dirty="0"/>
              <a:t>derivatives</a:t>
            </a:r>
            <a:r>
              <a:rPr spc="-35" dirty="0"/>
              <a:t> </a:t>
            </a:r>
            <a:r>
              <a:rPr spc="-25" dirty="0"/>
              <a:t>w.r.t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various</a:t>
            </a:r>
            <a:r>
              <a:rPr spc="-35" dirty="0"/>
              <a:t> </a:t>
            </a:r>
            <a:r>
              <a:rPr spc="-10" dirty="0"/>
              <a:t>parameters.</a:t>
            </a:r>
          </a:p>
          <a:p>
            <a:pPr marL="213360" marR="5080">
              <a:lnSpc>
                <a:spcPct val="114999"/>
              </a:lnSpc>
              <a:spcBef>
                <a:spcPts val="1600"/>
              </a:spcBef>
            </a:pPr>
            <a:r>
              <a:rPr b="1" dirty="0">
                <a:latin typeface="Arial"/>
                <a:cs typeface="Arial"/>
              </a:rPr>
              <a:t>Step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2: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Calculate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descent</a:t>
            </a:r>
            <a:r>
              <a:rPr spc="-25" dirty="0"/>
              <a:t> </a:t>
            </a:r>
            <a:r>
              <a:rPr dirty="0"/>
              <a:t>value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different</a:t>
            </a:r>
            <a:r>
              <a:rPr spc="-30" dirty="0"/>
              <a:t> </a:t>
            </a:r>
            <a:r>
              <a:rPr dirty="0"/>
              <a:t>parameters</a:t>
            </a:r>
            <a:r>
              <a:rPr spc="-2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multiplying</a:t>
            </a:r>
            <a:r>
              <a:rPr spc="-25" dirty="0"/>
              <a:t> the </a:t>
            </a:r>
            <a:r>
              <a:rPr dirty="0"/>
              <a:t>value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derivatives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learning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descent</a:t>
            </a:r>
            <a:r>
              <a:rPr spc="-20" dirty="0"/>
              <a:t> </a:t>
            </a:r>
            <a:r>
              <a:rPr dirty="0"/>
              <a:t>rate</a:t>
            </a:r>
            <a:r>
              <a:rPr spc="-20" dirty="0"/>
              <a:t> </a:t>
            </a:r>
            <a:r>
              <a:rPr dirty="0"/>
              <a:t>(step</a:t>
            </a:r>
            <a:r>
              <a:rPr spc="-15" dirty="0"/>
              <a:t> </a:t>
            </a:r>
            <a:r>
              <a:rPr dirty="0"/>
              <a:t>size)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-</a:t>
            </a:r>
            <a:r>
              <a:rPr spc="-25" dirty="0"/>
              <a:t>1.</a:t>
            </a:r>
          </a:p>
          <a:p>
            <a:pPr marL="213360" marR="532130">
              <a:lnSpc>
                <a:spcPct val="114999"/>
              </a:lnSpc>
              <a:spcBef>
                <a:spcPts val="1600"/>
              </a:spcBef>
            </a:pPr>
            <a:r>
              <a:rPr b="1" dirty="0">
                <a:latin typeface="Arial"/>
                <a:cs typeface="Arial"/>
              </a:rPr>
              <a:t>Step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3: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dirty="0"/>
              <a:t>Update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value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parameter</a:t>
            </a:r>
            <a:r>
              <a:rPr spc="-2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adding</a:t>
            </a:r>
            <a:r>
              <a:rPr spc="-20" dirty="0"/>
              <a:t> </a:t>
            </a:r>
            <a:r>
              <a:rPr dirty="0"/>
              <a:t>up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existing</a:t>
            </a:r>
            <a:r>
              <a:rPr spc="-20" dirty="0"/>
              <a:t> </a:t>
            </a:r>
            <a:r>
              <a:rPr dirty="0"/>
              <a:t>value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parameter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descent</a:t>
            </a:r>
            <a:r>
              <a:rPr spc="-15" dirty="0"/>
              <a:t> </a:t>
            </a:r>
            <a:r>
              <a:rPr spc="-10" dirty="0"/>
              <a:t>value.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6225" y="3227175"/>
            <a:ext cx="2476499" cy="1847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841" y="3665863"/>
            <a:ext cx="3948160" cy="14776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Another</a:t>
            </a:r>
            <a:r>
              <a:rPr spc="-175" dirty="0"/>
              <a:t> </a:t>
            </a:r>
            <a:r>
              <a:rPr dirty="0"/>
              <a:t>Approach:</a:t>
            </a:r>
            <a:r>
              <a:rPr spc="-180" dirty="0"/>
              <a:t> </a:t>
            </a:r>
            <a:r>
              <a:rPr dirty="0"/>
              <a:t>Stochastic</a:t>
            </a:r>
            <a:r>
              <a:rPr spc="-110" dirty="0"/>
              <a:t> </a:t>
            </a:r>
            <a:r>
              <a:rPr dirty="0"/>
              <a:t>Gradient</a:t>
            </a:r>
            <a:r>
              <a:rPr spc="-110" dirty="0"/>
              <a:t> </a:t>
            </a:r>
            <a:r>
              <a:rPr spc="-10" dirty="0"/>
              <a:t>Descent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474" y="1175208"/>
            <a:ext cx="592645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derivative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just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take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step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that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direction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Steps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“less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informed”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take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them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Should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“balance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out”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Probably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want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smaller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step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size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Also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helps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“regularize”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Compromise</a:t>
            </a:r>
            <a:r>
              <a:rPr spc="-120" dirty="0"/>
              <a:t> </a:t>
            </a:r>
            <a:r>
              <a:rPr dirty="0"/>
              <a:t>approach:</a:t>
            </a:r>
            <a:r>
              <a:rPr spc="-120" dirty="0"/>
              <a:t> </a:t>
            </a:r>
            <a:r>
              <a:rPr spc="-25" dirty="0"/>
              <a:t>Mini-</a:t>
            </a:r>
            <a:r>
              <a:rPr spc="-10" dirty="0"/>
              <a:t>batch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50" y="1216355"/>
            <a:ext cx="6435090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Compromise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approach: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Mini-batch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6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Get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derivative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”small”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points,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take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step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that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direction</a:t>
            </a:r>
            <a:endParaRPr sz="1800">
              <a:latin typeface="Arial MT"/>
              <a:cs typeface="Arial MT"/>
            </a:endParaRPr>
          </a:p>
          <a:p>
            <a:pPr marL="12700" marR="2312035">
              <a:lnSpc>
                <a:spcPct val="189100"/>
              </a:lnSpc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Typical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mini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batch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sizes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16,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32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Strikes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balance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extremes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Compromise</a:t>
            </a:r>
            <a:r>
              <a:rPr spc="-120" dirty="0"/>
              <a:t> </a:t>
            </a:r>
            <a:r>
              <a:rPr dirty="0"/>
              <a:t>approach:</a:t>
            </a:r>
            <a:r>
              <a:rPr spc="-120" dirty="0"/>
              <a:t> </a:t>
            </a:r>
            <a:r>
              <a:rPr spc="-25" dirty="0"/>
              <a:t>Mini-</a:t>
            </a:r>
            <a:r>
              <a:rPr spc="-10" dirty="0"/>
              <a:t>batch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Full-</a:t>
            </a:r>
            <a:r>
              <a:rPr b="1" dirty="0">
                <a:latin typeface="Arial"/>
                <a:cs typeface="Arial"/>
              </a:rPr>
              <a:t>batch: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entire</a:t>
            </a:r>
            <a:r>
              <a:rPr spc="-30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set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compute</a:t>
            </a:r>
            <a:r>
              <a:rPr spc="-25" dirty="0"/>
              <a:t> </a:t>
            </a:r>
            <a:r>
              <a:rPr dirty="0"/>
              <a:t>gradient</a:t>
            </a:r>
            <a:r>
              <a:rPr spc="-30" dirty="0"/>
              <a:t> </a:t>
            </a:r>
            <a:r>
              <a:rPr dirty="0"/>
              <a:t>before</a:t>
            </a:r>
            <a:r>
              <a:rPr spc="-25" dirty="0"/>
              <a:t> </a:t>
            </a:r>
            <a:r>
              <a:rPr spc="-10" dirty="0"/>
              <a:t>updating</a:t>
            </a:r>
          </a:p>
          <a:p>
            <a:pPr marL="213360" marR="5080">
              <a:lnSpc>
                <a:spcPct val="114999"/>
              </a:lnSpc>
              <a:spcBef>
                <a:spcPts val="1600"/>
              </a:spcBef>
            </a:pP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Mini-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batch: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FF"/>
                </a:solidFill>
              </a:rPr>
              <a:t>Use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a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smaller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portion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of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data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(but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more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than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single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example)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25" dirty="0">
                <a:solidFill>
                  <a:srgbClr val="0000FF"/>
                </a:solidFill>
              </a:rPr>
              <a:t>to </a:t>
            </a:r>
            <a:r>
              <a:rPr dirty="0">
                <a:solidFill>
                  <a:srgbClr val="0000FF"/>
                </a:solidFill>
              </a:rPr>
              <a:t>compute</a:t>
            </a:r>
            <a:r>
              <a:rPr spc="-4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gradient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before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updating</a:t>
            </a:r>
          </a:p>
          <a:p>
            <a:pPr marL="213360" marR="332740">
              <a:lnSpc>
                <a:spcPct val="114999"/>
              </a:lnSpc>
              <a:spcBef>
                <a:spcPts val="1600"/>
              </a:spcBef>
            </a:pPr>
            <a:r>
              <a:rPr b="1" dirty="0">
                <a:latin typeface="Arial"/>
                <a:cs typeface="Arial"/>
              </a:rPr>
              <a:t>Stochastic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Gradient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Descent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(SGD):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single</a:t>
            </a:r>
            <a:r>
              <a:rPr spc="-25" dirty="0"/>
              <a:t> </a:t>
            </a:r>
            <a:r>
              <a:rPr dirty="0"/>
              <a:t>example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compute </a:t>
            </a:r>
            <a:r>
              <a:rPr dirty="0"/>
              <a:t>gradient</a:t>
            </a:r>
            <a:r>
              <a:rPr spc="-35" dirty="0"/>
              <a:t> </a:t>
            </a:r>
            <a:r>
              <a:rPr dirty="0"/>
              <a:t>before</a:t>
            </a:r>
            <a:r>
              <a:rPr spc="-35" dirty="0"/>
              <a:t> </a:t>
            </a:r>
            <a:r>
              <a:rPr spc="-10" dirty="0"/>
              <a:t>updating</a:t>
            </a:r>
          </a:p>
          <a:p>
            <a:pPr marL="213360">
              <a:lnSpc>
                <a:spcPct val="100000"/>
              </a:lnSpc>
              <a:spcBef>
                <a:spcPts val="1925"/>
              </a:spcBef>
            </a:pPr>
            <a:r>
              <a:rPr b="1" dirty="0">
                <a:latin typeface="Arial"/>
                <a:cs typeface="Arial"/>
              </a:rPr>
              <a:t>An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Epoch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dirty="0"/>
              <a:t>refers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single</a:t>
            </a:r>
            <a:r>
              <a:rPr spc="-15" dirty="0"/>
              <a:t> </a:t>
            </a:r>
            <a:r>
              <a:rPr dirty="0"/>
              <a:t>pass</a:t>
            </a:r>
            <a:r>
              <a:rPr spc="-20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training</a:t>
            </a:r>
            <a:r>
              <a:rPr spc="-15" dirty="0"/>
              <a:t> </a:t>
            </a:r>
            <a:r>
              <a:rPr spc="-20" dirty="0"/>
              <a:t>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Comparison</a:t>
            </a:r>
            <a:r>
              <a:rPr spc="-6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0" dirty="0"/>
              <a:t>Batching</a:t>
            </a:r>
            <a:r>
              <a:rPr spc="-170" dirty="0"/>
              <a:t> </a:t>
            </a:r>
            <a:r>
              <a:rPr spc="-10" dirty="0"/>
              <a:t>Approaches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906" y="1311075"/>
            <a:ext cx="6032704" cy="281525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Regularization</a:t>
            </a:r>
            <a:r>
              <a:rPr spc="-135" dirty="0"/>
              <a:t> </a:t>
            </a:r>
            <a:r>
              <a:rPr spc="-35" dirty="0"/>
              <a:t>Techniques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Deep</a:t>
            </a:r>
            <a:r>
              <a:rPr spc="-8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40458"/>
            <a:ext cx="7794625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5080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several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means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which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help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“regularize”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networks</a:t>
            </a:r>
            <a:r>
              <a:rPr sz="1800" b="1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-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prevent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overfitting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Regularization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penalty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836294" lvl="1" indent="-335915">
              <a:lnSpc>
                <a:spcPct val="100000"/>
              </a:lnSpc>
              <a:spcBef>
                <a:spcPts val="19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One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option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explicitly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add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penalty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loss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having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weights</a:t>
            </a:r>
            <a:endParaRPr sz="14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Dropout:</a:t>
            </a:r>
            <a:endParaRPr sz="1800">
              <a:latin typeface="Arial MT"/>
              <a:cs typeface="Arial MT"/>
            </a:endParaRPr>
          </a:p>
          <a:p>
            <a:pPr marL="836294" marR="105410" lvl="1" indent="-336550">
              <a:lnSpc>
                <a:spcPct val="114999"/>
              </a:lnSpc>
              <a:spcBef>
                <a:spcPts val="1085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Dropout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mechanism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training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iteration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(batch)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randomly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remove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subset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neurons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Regularization</a:t>
            </a:r>
            <a:r>
              <a:rPr spc="-135" dirty="0"/>
              <a:t> </a:t>
            </a:r>
            <a:r>
              <a:rPr spc="-35" dirty="0"/>
              <a:t>Techniques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Deep</a:t>
            </a:r>
            <a:r>
              <a:rPr spc="-8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724" y="1262431"/>
            <a:ext cx="6301105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Early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stopping</a:t>
            </a:r>
            <a:endParaRPr sz="1800">
              <a:latin typeface="Arial MT"/>
              <a:cs typeface="Arial MT"/>
            </a:endParaRPr>
          </a:p>
          <a:p>
            <a:pPr marL="836294" lvl="1" indent="-335915">
              <a:lnSpc>
                <a:spcPct val="100000"/>
              </a:lnSpc>
              <a:spcBef>
                <a:spcPts val="1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Another,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more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heuristical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approach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regularization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4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early</a:t>
            </a:r>
            <a:r>
              <a:rPr sz="14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stopping.</a:t>
            </a:r>
            <a:endParaRPr sz="1400">
              <a:latin typeface="Arial MT"/>
              <a:cs typeface="Arial MT"/>
            </a:endParaRPr>
          </a:p>
          <a:p>
            <a:pPr marL="836294" lvl="1" indent="-335915">
              <a:lnSpc>
                <a:spcPct val="100000"/>
              </a:lnSpc>
              <a:spcBef>
                <a:spcPts val="1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refers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choosing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rules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after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stop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 training.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25"/>
              </a:spcBef>
              <a:buClr>
                <a:srgbClr val="595959"/>
              </a:buClr>
              <a:buFont typeface="Arial MT"/>
              <a:buChar char="○"/>
            </a:pPr>
            <a:endParaRPr sz="14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Stochastic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/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Mini-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batch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Gradient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descent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some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degree)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683" y="228600"/>
            <a:ext cx="6890919" cy="33609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Optimizers</a:t>
            </a:r>
            <a:r>
              <a:rPr spc="-110" dirty="0"/>
              <a:t> </a:t>
            </a:r>
            <a:r>
              <a:rPr dirty="0"/>
              <a:t>for</a:t>
            </a:r>
            <a:r>
              <a:rPr spc="-105" dirty="0"/>
              <a:t> </a:t>
            </a:r>
            <a:r>
              <a:rPr dirty="0"/>
              <a:t>training</a:t>
            </a:r>
            <a:r>
              <a:rPr spc="-105" dirty="0"/>
              <a:t> </a:t>
            </a:r>
            <a:r>
              <a:rPr dirty="0"/>
              <a:t>deep</a:t>
            </a:r>
            <a:r>
              <a:rPr spc="-110" dirty="0"/>
              <a:t> </a:t>
            </a:r>
            <a:r>
              <a:rPr dirty="0"/>
              <a:t>learning</a:t>
            </a:r>
            <a:r>
              <a:rPr spc="-10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724" y="1221283"/>
            <a:ext cx="7634605" cy="356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74422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several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variants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updating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weights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give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better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performance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practice.</a:t>
            </a:r>
            <a:endParaRPr sz="1800">
              <a:latin typeface="Arial MT"/>
              <a:cs typeface="Arial MT"/>
            </a:endParaRPr>
          </a:p>
          <a:p>
            <a:pPr marL="36195" marR="5080">
              <a:lnSpc>
                <a:spcPct val="1891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successive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“tweaks”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attempt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improve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previous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idea.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resulting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(often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complicated)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referred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“optimizers”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RMSProp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Adam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RMSProp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Adam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seem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quite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popular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now.</a:t>
            </a:r>
            <a:endParaRPr sz="1800">
              <a:latin typeface="Arial MT"/>
              <a:cs typeface="Arial MT"/>
            </a:endParaRPr>
          </a:p>
          <a:p>
            <a:pPr marL="379095">
              <a:lnSpc>
                <a:spcPct val="100000"/>
              </a:lnSpc>
              <a:spcBef>
                <a:spcPts val="1925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Difficult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predict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advance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which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will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best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particular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problem.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Transfer</a:t>
            </a:r>
            <a:r>
              <a:rPr spc="-14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178800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397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method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developed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task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reused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starting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second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task.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spcBef>
                <a:spcPts val="10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Popular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approach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trained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starting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point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computer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vision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natural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language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tasks.</a:t>
            </a:r>
            <a:endParaRPr sz="1800">
              <a:latin typeface="Arial MT"/>
              <a:cs typeface="Arial MT"/>
            </a:endParaRPr>
          </a:p>
          <a:p>
            <a:pPr marL="379095" marR="274320" indent="-367030">
              <a:lnSpc>
                <a:spcPct val="114999"/>
              </a:lnSpc>
              <a:spcBef>
                <a:spcPts val="10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Several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trained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models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exist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usually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part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4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learning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libraries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e.g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Keras.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include;</a:t>
            </a:r>
            <a:endParaRPr sz="1800">
              <a:latin typeface="Arial MT"/>
              <a:cs typeface="Arial MT"/>
            </a:endParaRPr>
          </a:p>
          <a:p>
            <a:pPr marL="885190" lvl="1" indent="-384810">
              <a:lnSpc>
                <a:spcPct val="100000"/>
              </a:lnSpc>
              <a:spcBef>
                <a:spcPts val="1940"/>
              </a:spcBef>
              <a:buChar char="○"/>
              <a:tabLst>
                <a:tab pos="88519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VGG,</a:t>
            </a:r>
            <a:r>
              <a:rPr sz="1400" spc="3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ResNet,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Inception,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Inception-ResNet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025" y="1099008"/>
            <a:ext cx="498983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two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ways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pre-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trained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network:</a:t>
            </a:r>
            <a:endParaRPr sz="18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25"/>
              </a:spcBef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feature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extraction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fine-tuning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025" y="1216355"/>
            <a:ext cx="8151495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Majority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problems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solved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classical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algorithms.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only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really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43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623175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http://colah.github.io/posts/2015-08-Understanding-LSTMs/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python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book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Specialization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(Cousera)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Book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(Ian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Goodfellow)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https://cs231n.github.io/convolutional-networks/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  <a:hlinkClick r:id="rId4"/>
              </a:rPr>
              <a:t>http://introtodeeplearning.com/slides/6S191_MIT_DeepLearning_L1.pdf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056" y="493665"/>
            <a:ext cx="2871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Thank</a:t>
            </a:r>
            <a:r>
              <a:rPr sz="4800" spc="-140" dirty="0"/>
              <a:t> </a:t>
            </a:r>
            <a:r>
              <a:rPr sz="4800" spc="-2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649" y="1297883"/>
            <a:ext cx="7885430" cy="305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engineering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domain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knowledge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data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create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make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algorithms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work.</a:t>
            </a:r>
            <a:endParaRPr sz="1800">
              <a:latin typeface="Arial MT"/>
              <a:cs typeface="Arial MT"/>
            </a:endParaRPr>
          </a:p>
          <a:p>
            <a:pPr marL="379095" marR="387350" indent="-367030">
              <a:lnSpc>
                <a:spcPct val="114999"/>
              </a:lnSpc>
              <a:spcBef>
                <a:spcPts val="1000"/>
              </a:spcBef>
              <a:buChar char="●"/>
              <a:tabLst>
                <a:tab pos="379095" algn="l"/>
                <a:tab pos="4425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	“When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working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machine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problem,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feature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engineering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manually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designing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what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x's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should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be.”</a:t>
            </a:r>
            <a:endParaRPr sz="1800">
              <a:latin typeface="Arial MT"/>
              <a:cs typeface="Arial MT"/>
            </a:endParaRPr>
          </a:p>
          <a:p>
            <a:pPr marL="5928995">
              <a:lnSpc>
                <a:spcPct val="100000"/>
              </a:lnSpc>
              <a:spcBef>
                <a:spcPts val="1325"/>
              </a:spcBef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Shayne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Miel</a:t>
            </a:r>
            <a:endParaRPr sz="1800">
              <a:latin typeface="Arial MT"/>
              <a:cs typeface="Arial MT"/>
            </a:endParaRPr>
          </a:p>
          <a:p>
            <a:pPr marL="379095" marR="584835" indent="-367030">
              <a:lnSpc>
                <a:spcPct val="114999"/>
              </a:lnSpc>
              <a:spcBef>
                <a:spcPts val="994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“Coming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up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features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difficult,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consuming,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requires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expert knowledge.”</a:t>
            </a:r>
            <a:endParaRPr sz="1800">
              <a:latin typeface="Arial MT"/>
              <a:cs typeface="Arial MT"/>
            </a:endParaRPr>
          </a:p>
          <a:p>
            <a:pPr marL="5865495">
              <a:lnSpc>
                <a:spcPct val="100000"/>
              </a:lnSpc>
              <a:spcBef>
                <a:spcPts val="1325"/>
              </a:spcBef>
            </a:pP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Andrew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dirty="0"/>
              <a:t>Feature</a:t>
            </a:r>
            <a:r>
              <a:rPr sz="4600" spc="-170" dirty="0"/>
              <a:t> </a:t>
            </a:r>
            <a:r>
              <a:rPr sz="4600" dirty="0"/>
              <a:t>Engineering</a:t>
            </a:r>
            <a:r>
              <a:rPr sz="4600" spc="-165" dirty="0"/>
              <a:t> </a:t>
            </a:r>
            <a:r>
              <a:rPr sz="4600" dirty="0"/>
              <a:t>vs</a:t>
            </a:r>
            <a:r>
              <a:rPr sz="4600" spc="-165" dirty="0"/>
              <a:t> </a:t>
            </a:r>
            <a:r>
              <a:rPr sz="4600" spc="-10" dirty="0"/>
              <a:t>Learning</a:t>
            </a:r>
            <a:endParaRPr sz="4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481" y="270174"/>
            <a:ext cx="7138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Why</a:t>
            </a:r>
            <a:r>
              <a:rPr sz="4800" spc="-125" dirty="0"/>
              <a:t> </a:t>
            </a:r>
            <a:r>
              <a:rPr sz="4800" dirty="0"/>
              <a:t>Deep</a:t>
            </a:r>
            <a:r>
              <a:rPr sz="4800" spc="-120" dirty="0"/>
              <a:t> </a:t>
            </a:r>
            <a:r>
              <a:rPr sz="4800" dirty="0"/>
              <a:t>Learning</a:t>
            </a:r>
            <a:r>
              <a:rPr sz="4800" spc="-125" dirty="0"/>
              <a:t> </a:t>
            </a:r>
            <a:r>
              <a:rPr sz="4800" spc="-20" dirty="0"/>
              <a:t>Now?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68013" y="1390756"/>
            <a:ext cx="7061200" cy="268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Hardware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(GPU,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TPU)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(labeled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data)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spcBef>
                <a:spcPts val="160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Algorithmic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advances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</a:t>
            </a:r>
            <a:r>
              <a:rPr sz="1800" i="1" dirty="0">
                <a:latin typeface="Arial"/>
                <a:cs typeface="Arial"/>
              </a:rPr>
              <a:t>activation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functions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neural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layers,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better </a:t>
            </a:r>
            <a:r>
              <a:rPr sz="1800" dirty="0">
                <a:latin typeface="Arial MT"/>
                <a:cs typeface="Arial MT"/>
              </a:rPr>
              <a:t>Optimisation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algorithms)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investment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9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source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libraries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64" y="324701"/>
            <a:ext cx="7242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Deep</a:t>
            </a:r>
            <a:r>
              <a:rPr sz="4800" spc="-105" dirty="0"/>
              <a:t> </a:t>
            </a:r>
            <a:r>
              <a:rPr sz="4800" spc="-25" dirty="0"/>
              <a:t>learning</a:t>
            </a:r>
            <a:r>
              <a:rPr sz="4800" spc="-310" dirty="0"/>
              <a:t> </a:t>
            </a:r>
            <a:r>
              <a:rPr sz="4800" spc="-10" dirty="0"/>
              <a:t>Applications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05674" y="1247107"/>
            <a:ext cx="5407025" cy="28651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Processing</a:t>
            </a:r>
            <a:endParaRPr sz="1800">
              <a:latin typeface="Arial MT"/>
              <a:cs typeface="Arial MT"/>
            </a:endParaRPr>
          </a:p>
          <a:p>
            <a:pPr marL="836294" lvl="1" indent="-366395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</a:tabLst>
            </a:pP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Translation,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Speech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Recognition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Computer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Vision</a:t>
            </a:r>
            <a:endParaRPr sz="1800">
              <a:latin typeface="Arial MT"/>
              <a:cs typeface="Arial MT"/>
            </a:endParaRPr>
          </a:p>
          <a:p>
            <a:pPr marL="836294" lvl="1" indent="-366395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</a:tabLst>
            </a:pPr>
            <a:r>
              <a:rPr sz="1800" dirty="0">
                <a:latin typeface="Arial MT"/>
                <a:cs typeface="Arial MT"/>
              </a:rPr>
              <a:t>Self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driving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health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drug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discovery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Games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Chess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Go</a:t>
            </a:r>
            <a:endParaRPr sz="1800">
              <a:latin typeface="Arial MT"/>
              <a:cs typeface="Arial MT"/>
            </a:endParaRPr>
          </a:p>
          <a:p>
            <a:pPr marL="442595" indent="-429895">
              <a:lnSpc>
                <a:spcPct val="100000"/>
              </a:lnSpc>
              <a:spcBef>
                <a:spcPts val="325"/>
              </a:spcBef>
              <a:buChar char="●"/>
              <a:tabLst>
                <a:tab pos="442595" algn="l"/>
              </a:tabLst>
            </a:pPr>
            <a:r>
              <a:rPr sz="1800" spc="-10" dirty="0">
                <a:latin typeface="Arial MT"/>
                <a:cs typeface="Arial MT"/>
              </a:rPr>
              <a:t>Robotics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Biological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sequences</a:t>
            </a:r>
            <a:endParaRPr sz="1800">
              <a:latin typeface="Arial MT"/>
              <a:cs typeface="Arial MT"/>
            </a:endParaRPr>
          </a:p>
          <a:p>
            <a:pPr marL="836294" lvl="1" indent="-366395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</a:tabLst>
            </a:pPr>
            <a:r>
              <a:rPr sz="1800" dirty="0">
                <a:latin typeface="Arial MT"/>
                <a:cs typeface="Arial MT"/>
              </a:rPr>
              <a:t>Predicting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DNA</a:t>
            </a:r>
            <a:r>
              <a:rPr sz="1800" spc="3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motifs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protein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classes</a:t>
            </a:r>
            <a:endParaRPr sz="1800">
              <a:latin typeface="Arial MT"/>
              <a:cs typeface="Arial MT"/>
            </a:endParaRPr>
          </a:p>
          <a:p>
            <a:pPr marL="836294" lvl="1" indent="-366395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</a:tabLst>
            </a:pPr>
            <a:r>
              <a:rPr sz="1800" dirty="0">
                <a:latin typeface="Arial MT"/>
                <a:cs typeface="Arial MT"/>
              </a:rPr>
              <a:t>Protein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folding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sz="4800" spc="-520" dirty="0"/>
              <a:t>T</a:t>
            </a:r>
            <a:r>
              <a:rPr sz="4800" spc="25" dirty="0"/>
              <a:t>ools</a:t>
            </a:r>
            <a:r>
              <a:rPr sz="4800" spc="-145" dirty="0"/>
              <a:t> </a:t>
            </a:r>
            <a:r>
              <a:rPr sz="4800" dirty="0"/>
              <a:t>for</a:t>
            </a:r>
            <a:r>
              <a:rPr sz="4800" spc="-145" dirty="0"/>
              <a:t> </a:t>
            </a:r>
            <a:r>
              <a:rPr sz="4800" dirty="0"/>
              <a:t>Deep</a:t>
            </a:r>
            <a:r>
              <a:rPr sz="4800" spc="-145" dirty="0"/>
              <a:t> </a:t>
            </a:r>
            <a:r>
              <a:rPr sz="4800" spc="-10" dirty="0"/>
              <a:t>Learning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2870" y="2118724"/>
            <a:ext cx="3126364" cy="1541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LIVE</a:t>
            </a:r>
            <a:r>
              <a:rPr sz="4800" spc="-130" dirty="0"/>
              <a:t> </a:t>
            </a:r>
            <a:r>
              <a:rPr sz="4800" spc="-20" dirty="0"/>
              <a:t>DEMO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0" y="1027435"/>
            <a:ext cx="6993522" cy="35238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0400" y="4789481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link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to</a:t>
            </a:r>
            <a:r>
              <a:rPr sz="18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demo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786" y="294883"/>
            <a:ext cx="6157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Deep</a:t>
            </a:r>
            <a:r>
              <a:rPr sz="4800" spc="-185" dirty="0"/>
              <a:t> </a:t>
            </a:r>
            <a:r>
              <a:rPr sz="4800" dirty="0"/>
              <a:t>Learning</a:t>
            </a:r>
            <a:r>
              <a:rPr sz="4800" spc="-180" dirty="0"/>
              <a:t> </a:t>
            </a:r>
            <a:r>
              <a:rPr sz="4800" spc="-10" dirty="0"/>
              <a:t>Models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13853" y="1276455"/>
            <a:ext cx="5709285" cy="365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4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models:</a:t>
            </a:r>
            <a:endParaRPr sz="1800">
              <a:latin typeface="Arial MT"/>
              <a:cs typeface="Arial MT"/>
            </a:endParaRPr>
          </a:p>
          <a:p>
            <a:pPr marL="430530" indent="-417830">
              <a:lnSpc>
                <a:spcPct val="100000"/>
              </a:lnSpc>
              <a:spcBef>
                <a:spcPts val="1925"/>
              </a:spcBef>
              <a:buFont typeface="Segoe UI Symbol"/>
              <a:buChar char="❑"/>
              <a:tabLst>
                <a:tab pos="4305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Deep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Feed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Forward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(DNN)</a:t>
            </a:r>
            <a:endParaRPr sz="1800">
              <a:latin typeface="Arial MT"/>
              <a:cs typeface="Arial MT"/>
            </a:endParaRPr>
          </a:p>
          <a:p>
            <a:pPr marL="430530" indent="-417830">
              <a:lnSpc>
                <a:spcPct val="100000"/>
              </a:lnSpc>
              <a:spcBef>
                <a:spcPts val="1920"/>
              </a:spcBef>
              <a:buFont typeface="Segoe UI Symbol"/>
              <a:buChar char="❑"/>
              <a:tabLst>
                <a:tab pos="4305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Convolutional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Networks(CNNs)</a:t>
            </a:r>
            <a:endParaRPr sz="1800">
              <a:latin typeface="Arial MT"/>
              <a:cs typeface="Arial MT"/>
            </a:endParaRPr>
          </a:p>
          <a:p>
            <a:pPr marL="430530" indent="-417830">
              <a:lnSpc>
                <a:spcPct val="100000"/>
              </a:lnSpc>
              <a:spcBef>
                <a:spcPts val="1925"/>
              </a:spcBef>
              <a:buFont typeface="Segoe UI Symbol"/>
              <a:buChar char="❑"/>
              <a:tabLst>
                <a:tab pos="4305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Recurrent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(RNNs)</a:t>
            </a:r>
            <a:endParaRPr sz="1800">
              <a:latin typeface="Arial MT"/>
              <a:cs typeface="Arial MT"/>
            </a:endParaRPr>
          </a:p>
          <a:p>
            <a:pPr marL="87630" marR="5080" indent="-75565">
              <a:lnSpc>
                <a:spcPct val="189100"/>
              </a:lnSpc>
              <a:buFont typeface="Segoe UI Symbol"/>
              <a:buChar char="❑"/>
              <a:tabLst>
                <a:tab pos="87630" algn="l"/>
                <a:tab pos="43053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	Long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Short</a:t>
            </a:r>
            <a:r>
              <a:rPr sz="18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Term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Memory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Neural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Networks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(LSTMs) Others</a:t>
            </a:r>
            <a:endParaRPr sz="1800">
              <a:latin typeface="Arial MT"/>
              <a:cs typeface="Arial MT"/>
            </a:endParaRPr>
          </a:p>
          <a:p>
            <a:pPr marL="430530" indent="-309245">
              <a:lnSpc>
                <a:spcPct val="100000"/>
              </a:lnSpc>
              <a:spcBef>
                <a:spcPts val="725"/>
              </a:spcBef>
              <a:buSzPct val="128571"/>
              <a:buFont typeface="Segoe UI Symbol"/>
              <a:buChar char="▪"/>
              <a:tabLst>
                <a:tab pos="430530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Generative</a:t>
            </a:r>
            <a:r>
              <a:rPr sz="14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Adversarial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Networks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(GANs)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95959"/>
              </a:buClr>
              <a:buFont typeface="Segoe UI Symbol"/>
              <a:buChar char="▪"/>
            </a:pPr>
            <a:endParaRPr sz="1400">
              <a:latin typeface="Arial MT"/>
              <a:cs typeface="Arial MT"/>
            </a:endParaRPr>
          </a:p>
          <a:p>
            <a:pPr marL="430530" indent="-309245">
              <a:lnSpc>
                <a:spcPct val="100000"/>
              </a:lnSpc>
              <a:spcBef>
                <a:spcPts val="5"/>
              </a:spcBef>
              <a:buSzPct val="128571"/>
              <a:buFont typeface="Segoe UI Symbol"/>
              <a:buChar char="▪"/>
              <a:tabLst>
                <a:tab pos="430530" algn="l"/>
              </a:tabLst>
            </a:pP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Encoder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95959"/>
                </a:solidFill>
                <a:latin typeface="Arial MT"/>
                <a:cs typeface="Arial MT"/>
              </a:rPr>
              <a:t>Decoder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1543</Words>
  <Application>Microsoft Office PowerPoint</Application>
  <PresentationFormat>On-screen Show (16:9)</PresentationFormat>
  <Paragraphs>160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Arial MT</vt:lpstr>
      <vt:lpstr>Segoe UI Symbol</vt:lpstr>
      <vt:lpstr>Office Theme</vt:lpstr>
      <vt:lpstr>Big Bio-Data Analysis (Artificial Intelligence and Machine Learning)</vt:lpstr>
      <vt:lpstr>What is Deep Learning?</vt:lpstr>
      <vt:lpstr>PowerPoint Presentation</vt:lpstr>
      <vt:lpstr>Feature Engineering vs Learning</vt:lpstr>
      <vt:lpstr>Why Deep Learning Now?</vt:lpstr>
      <vt:lpstr>Deep learning Applications</vt:lpstr>
      <vt:lpstr>Tools for Deep Learning</vt:lpstr>
      <vt:lpstr>LIVE DEMO</vt:lpstr>
      <vt:lpstr>Deep Learning Models</vt:lpstr>
      <vt:lpstr>Deep Feed Forward Neural Networks</vt:lpstr>
      <vt:lpstr>Convolutional Neural Networks</vt:lpstr>
      <vt:lpstr>Convolution Operation</vt:lpstr>
      <vt:lpstr>Convolutions are defined by two key parameters:</vt:lpstr>
      <vt:lpstr>Recurrent Neural Networks</vt:lpstr>
      <vt:lpstr>PowerPoint Presentation</vt:lpstr>
      <vt:lpstr>Long Short Term Memory Neural Networks</vt:lpstr>
      <vt:lpstr>PowerPoint Presentation</vt:lpstr>
      <vt:lpstr>Vanishing Gradient Problem</vt:lpstr>
      <vt:lpstr>Training Deep Neural Network</vt:lpstr>
      <vt:lpstr>Training Deep Neural Networks (Cont’d)</vt:lpstr>
      <vt:lpstr>Training Deep Neural Networks (Cont’d)</vt:lpstr>
      <vt:lpstr>Gradient Descent</vt:lpstr>
      <vt:lpstr>Gradient Descent</vt:lpstr>
      <vt:lpstr>Another Approach: Stochastic Gradient Descent</vt:lpstr>
      <vt:lpstr>Compromise approach: Mini-batch</vt:lpstr>
      <vt:lpstr>Compromise approach: Mini-batch</vt:lpstr>
      <vt:lpstr>Comparison of Batching Approaches</vt:lpstr>
      <vt:lpstr>Regularization Techniques for Deep Learning</vt:lpstr>
      <vt:lpstr>Regularization Techniques for Deep Learning</vt:lpstr>
      <vt:lpstr>Optimizers for training deep learning models</vt:lpstr>
      <vt:lpstr>Transfer Learning</vt:lpstr>
      <vt:lpstr>PowerPoint Presentation</vt:lpstr>
      <vt:lpstr>Caution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introduction-deep-learning-2023.pptx</dc:title>
  <cp:lastModifiedBy>ainembabazi moses</cp:lastModifiedBy>
  <cp:revision>1</cp:revision>
  <dcterms:created xsi:type="dcterms:W3CDTF">2025-06-14T19:51:03Z</dcterms:created>
  <dcterms:modified xsi:type="dcterms:W3CDTF">2025-06-14T20:02:01Z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2025-06-14T00:00:00Z</vt:filetime>
  </property>
</Properties>
</file>