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1373" y="493665"/>
            <a:ext cx="304125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25" y="51434"/>
            <a:ext cx="8649670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937" y="911862"/>
            <a:ext cx="7715884" cy="3558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ml-intro" TargetMode="External"/><Relationship Id="rId2" Type="http://schemas.openxmlformats.org/officeDocument/2006/relationships/hyperlink" Target="https://www.iare.ac.in/sites/default/files/PPT/SC%20PPT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740" y="2349020"/>
            <a:ext cx="856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 MT"/>
                <a:cs typeface="Arial MT"/>
              </a:rPr>
              <a:t>Introduction</a:t>
            </a:r>
            <a:r>
              <a:rPr sz="4800" spc="-180" dirty="0">
                <a:latin typeface="Arial MT"/>
                <a:cs typeface="Arial MT"/>
              </a:rPr>
              <a:t> </a:t>
            </a:r>
            <a:r>
              <a:rPr sz="4800" dirty="0">
                <a:latin typeface="Arial MT"/>
                <a:cs typeface="Arial MT"/>
              </a:rPr>
              <a:t>to</a:t>
            </a:r>
            <a:r>
              <a:rPr sz="4800" spc="-180" dirty="0">
                <a:latin typeface="Arial MT"/>
                <a:cs typeface="Arial MT"/>
              </a:rPr>
              <a:t> </a:t>
            </a:r>
            <a:r>
              <a:rPr sz="4800" dirty="0">
                <a:latin typeface="Arial MT"/>
                <a:cs typeface="Arial MT"/>
              </a:rPr>
              <a:t>Neural</a:t>
            </a:r>
            <a:r>
              <a:rPr sz="4800" spc="-175" dirty="0">
                <a:latin typeface="Arial MT"/>
                <a:cs typeface="Arial MT"/>
              </a:rPr>
              <a:t> </a:t>
            </a:r>
            <a:r>
              <a:rPr sz="4800" spc="-10" dirty="0">
                <a:latin typeface="Arial MT"/>
                <a:cs typeface="Arial MT"/>
              </a:rPr>
              <a:t>Networks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1871" y="3216880"/>
            <a:ext cx="440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3459217"/>
            <a:ext cx="3425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Moses Ainembabazi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3824978"/>
            <a:ext cx="46278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Department</a:t>
            </a:r>
            <a:r>
              <a:rPr sz="24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4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2400" spc="-65" dirty="0">
                <a:solidFill>
                  <a:srgbClr val="595959"/>
                </a:solidFill>
                <a:latin typeface="Arial MT"/>
                <a:cs typeface="Arial MT"/>
              </a:rPr>
              <a:t>Microbiology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</a:t>
            </a:r>
            <a:r>
              <a:rPr lang="en-US" sz="2400" dirty="0">
                <a:solidFill>
                  <a:srgbClr val="595959"/>
                </a:solidFill>
                <a:latin typeface="Arial MT"/>
                <a:cs typeface="Arial MT"/>
              </a:rPr>
              <a:t>barara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University,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Uganda </a:t>
            </a:r>
            <a:r>
              <a:rPr lang="en-US"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mozeyrix@gmail.com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6901" y="3926513"/>
            <a:ext cx="619893" cy="61989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64927" y="4030571"/>
            <a:ext cx="2582545" cy="619760"/>
            <a:chOff x="5264927" y="4030571"/>
            <a:chExt cx="2582545" cy="619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6418" y="4030571"/>
              <a:ext cx="730531" cy="6110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4927" y="4041227"/>
              <a:ext cx="1826134" cy="60871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0225" marR="5080" indent="-241427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Big</a:t>
            </a:r>
            <a:r>
              <a:rPr sz="3000" spc="-30" dirty="0"/>
              <a:t> </a:t>
            </a:r>
            <a:r>
              <a:rPr sz="3000" spc="-10" dirty="0"/>
              <a:t>Bio-</a:t>
            </a:r>
            <a:r>
              <a:rPr sz="3000" dirty="0"/>
              <a:t>Data</a:t>
            </a:r>
            <a:r>
              <a:rPr sz="3000" spc="-190" dirty="0"/>
              <a:t> </a:t>
            </a:r>
            <a:r>
              <a:rPr sz="3000" dirty="0"/>
              <a:t>Analysis</a:t>
            </a:r>
            <a:r>
              <a:rPr sz="3000" spc="-25" dirty="0"/>
              <a:t> </a:t>
            </a:r>
            <a:r>
              <a:rPr sz="3000" dirty="0"/>
              <a:t>(Artificial</a:t>
            </a:r>
            <a:r>
              <a:rPr sz="3000" spc="-30" dirty="0"/>
              <a:t> </a:t>
            </a:r>
            <a:r>
              <a:rPr sz="3000" dirty="0"/>
              <a:t>Intelligence</a:t>
            </a:r>
            <a:r>
              <a:rPr sz="3000" spc="-25" dirty="0"/>
              <a:t> and </a:t>
            </a:r>
            <a:r>
              <a:rPr sz="3000" dirty="0"/>
              <a:t>Machine</a:t>
            </a:r>
            <a:r>
              <a:rPr sz="3000" spc="-35" dirty="0"/>
              <a:t> </a:t>
            </a:r>
            <a:r>
              <a:rPr sz="3000" spc="-10" dirty="0"/>
              <a:t>Learning)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Structure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Neural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Network(Cont’d)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24" y="1176083"/>
            <a:ext cx="7687945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05727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Information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occurs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simple </a:t>
            </a:r>
            <a:r>
              <a:rPr sz="2400" dirty="0">
                <a:latin typeface="Arial MT"/>
                <a:cs typeface="Arial MT"/>
              </a:rPr>
              <a:t>elements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neurons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Signals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passed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</a:t>
            </a:r>
            <a:endParaRPr sz="2400">
              <a:latin typeface="Arial MT"/>
              <a:cs typeface="Arial MT"/>
            </a:endParaRPr>
          </a:p>
          <a:p>
            <a:pPr marL="42481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  <a:p>
            <a:pPr marL="424815" marR="213360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link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associated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weight, </a:t>
            </a:r>
            <a:r>
              <a:rPr sz="2400" dirty="0">
                <a:latin typeface="Arial MT"/>
                <a:cs typeface="Arial MT"/>
              </a:rPr>
              <a:t>which,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typical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network,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multiplies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 transmitted</a:t>
            </a:r>
            <a:endParaRPr sz="2400">
              <a:latin typeface="Arial MT"/>
              <a:cs typeface="Arial MT"/>
            </a:endParaRPr>
          </a:p>
          <a:p>
            <a:pPr marL="424815" marR="22225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activation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net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2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Basic</a:t>
            </a:r>
            <a:r>
              <a:rPr sz="3600" spc="-20" dirty="0"/>
              <a:t> </a:t>
            </a:r>
            <a:r>
              <a:rPr sz="3600" dirty="0"/>
              <a:t>Neuron</a:t>
            </a:r>
            <a:r>
              <a:rPr sz="3600" spc="-15" dirty="0"/>
              <a:t> </a:t>
            </a:r>
            <a:r>
              <a:rPr sz="3600" spc="-10" dirty="0"/>
              <a:t>Visualization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284" y="1412057"/>
            <a:ext cx="4585188" cy="27370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2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Basic</a:t>
            </a:r>
            <a:r>
              <a:rPr sz="3600" spc="-20" dirty="0"/>
              <a:t> </a:t>
            </a:r>
            <a:r>
              <a:rPr sz="3600" dirty="0"/>
              <a:t>Neuron</a:t>
            </a:r>
            <a:r>
              <a:rPr sz="3600" spc="-15" dirty="0"/>
              <a:t> </a:t>
            </a:r>
            <a:r>
              <a:rPr sz="3600" spc="-10" dirty="0"/>
              <a:t>Visualization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312" y="1194028"/>
            <a:ext cx="7416115" cy="3562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2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Basic</a:t>
            </a:r>
            <a:r>
              <a:rPr sz="3600" spc="-20" dirty="0"/>
              <a:t> </a:t>
            </a:r>
            <a:r>
              <a:rPr sz="3600" dirty="0"/>
              <a:t>Neuron</a:t>
            </a:r>
            <a:r>
              <a:rPr sz="3600" spc="-15" dirty="0"/>
              <a:t> </a:t>
            </a:r>
            <a:r>
              <a:rPr sz="3600" spc="-10" dirty="0"/>
              <a:t>Visualization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324" y="1391409"/>
            <a:ext cx="6378108" cy="32979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2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Basic</a:t>
            </a:r>
            <a:r>
              <a:rPr sz="3600" spc="-20" dirty="0"/>
              <a:t> </a:t>
            </a:r>
            <a:r>
              <a:rPr sz="3600" dirty="0"/>
              <a:t>Neuron</a:t>
            </a:r>
            <a:r>
              <a:rPr sz="3600" spc="-15" dirty="0"/>
              <a:t> </a:t>
            </a:r>
            <a:r>
              <a:rPr sz="3600" spc="-10" dirty="0"/>
              <a:t>Visualization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324" y="1391409"/>
            <a:ext cx="6378108" cy="32979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2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Basic</a:t>
            </a:r>
            <a:r>
              <a:rPr sz="3600" spc="-20" dirty="0"/>
              <a:t> </a:t>
            </a:r>
            <a:r>
              <a:rPr sz="3600" dirty="0"/>
              <a:t>Neuron</a:t>
            </a:r>
            <a:r>
              <a:rPr sz="3600" spc="-15" dirty="0"/>
              <a:t> </a:t>
            </a:r>
            <a:r>
              <a:rPr sz="3600" spc="-10" dirty="0"/>
              <a:t>Visualization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099" y="1379801"/>
            <a:ext cx="6358834" cy="33808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2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Basic</a:t>
            </a:r>
            <a:r>
              <a:rPr sz="3600" spc="-20" dirty="0"/>
              <a:t> </a:t>
            </a:r>
            <a:r>
              <a:rPr sz="3600" dirty="0"/>
              <a:t>Neuron</a:t>
            </a:r>
            <a:r>
              <a:rPr sz="3600" spc="-15" dirty="0"/>
              <a:t> </a:t>
            </a:r>
            <a:r>
              <a:rPr sz="3600" spc="-10" dirty="0"/>
              <a:t>Visualization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054" y="1022744"/>
            <a:ext cx="5772094" cy="3509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2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</a:t>
            </a:r>
            <a:r>
              <a:rPr sz="3600" spc="-110" dirty="0"/>
              <a:t> </a:t>
            </a:r>
            <a:r>
              <a:rPr sz="3600" dirty="0"/>
              <a:t>Vector</a:t>
            </a:r>
            <a:r>
              <a:rPr sz="3600" spc="-110" dirty="0"/>
              <a:t> </a:t>
            </a:r>
            <a:r>
              <a:rPr sz="3600" spc="-10" dirty="0"/>
              <a:t>Notation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635" y="1350179"/>
            <a:ext cx="2731113" cy="2739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45025" y="1535960"/>
            <a:ext cx="3130550" cy="1996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7920">
              <a:lnSpc>
                <a:spcPct val="1347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z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“net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input”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“bias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term”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34700"/>
              </a:lnSpc>
            </a:pPr>
            <a:r>
              <a:rPr sz="2400" dirty="0">
                <a:latin typeface="Arial MT"/>
                <a:cs typeface="Arial MT"/>
              </a:rPr>
              <a:t>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activation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function</a:t>
            </a:r>
            <a:r>
              <a:rPr sz="2400" spc="6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next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layer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Example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Neuron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Computation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4225" y="1177000"/>
            <a:ext cx="7128088" cy="36632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Types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Neurons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24" y="1307058"/>
            <a:ext cx="753237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Input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Output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Neurons</a:t>
            </a:r>
            <a:endParaRPr sz="2400">
              <a:latin typeface="Arial"/>
              <a:cs typeface="Arial"/>
            </a:endParaRPr>
          </a:p>
          <a:p>
            <a:pPr marL="882015" marR="5080" lvl="1" indent="-412750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Nearly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every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network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 neurons.</a:t>
            </a:r>
            <a:endParaRPr sz="2400">
              <a:latin typeface="Arial MT"/>
              <a:cs typeface="Arial MT"/>
            </a:endParaRPr>
          </a:p>
          <a:p>
            <a:pPr marL="882015" marR="106680" lvl="1" indent="-412750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accept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network.</a:t>
            </a:r>
            <a:endParaRPr sz="2400">
              <a:latin typeface="Arial MT"/>
              <a:cs typeface="Arial MT"/>
            </a:endParaRPr>
          </a:p>
          <a:p>
            <a:pPr marL="882015" marR="54610" lvl="1" indent="-412750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provides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processed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from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network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back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0" y="309311"/>
            <a:ext cx="340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Neural</a:t>
            </a:r>
            <a:r>
              <a:rPr sz="3600" spc="-30" dirty="0"/>
              <a:t> </a:t>
            </a:r>
            <a:r>
              <a:rPr sz="3600" spc="-10" dirty="0"/>
              <a:t>Networks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5625" y="989808"/>
            <a:ext cx="7208520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6379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Neural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Networks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information</a:t>
            </a:r>
            <a:r>
              <a:rPr sz="24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processing</a:t>
            </a:r>
            <a:r>
              <a:rPr sz="24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paradigm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inspired</a:t>
            </a:r>
            <a:r>
              <a:rPr sz="2400" spc="-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4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biological</a:t>
            </a:r>
            <a:r>
              <a:rPr sz="24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nervous</a:t>
            </a:r>
            <a:r>
              <a:rPr sz="2400" spc="-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systems,</a:t>
            </a:r>
            <a:r>
              <a:rPr sz="24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such</a:t>
            </a:r>
            <a:r>
              <a:rPr sz="24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2400" spc="-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our 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brain</a:t>
            </a:r>
            <a:endParaRPr sz="2400">
              <a:latin typeface="Arial MT"/>
              <a:cs typeface="Arial MT"/>
            </a:endParaRPr>
          </a:p>
          <a:p>
            <a:pPr marL="12700" marR="60071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large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highly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interconnected processing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elements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(neurons)</a:t>
            </a:r>
            <a:r>
              <a:rPr sz="24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working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together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people,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24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experience</a:t>
            </a:r>
            <a:r>
              <a:rPr sz="24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(by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example)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Types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Neurons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12507"/>
            <a:ext cx="7950834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sz="2400" b="1" dirty="0">
                <a:latin typeface="Arial"/>
                <a:cs typeface="Arial"/>
              </a:rPr>
              <a:t>Hidden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Neurons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Hidden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important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characteristics.</a:t>
            </a:r>
            <a:endParaRPr sz="2400">
              <a:latin typeface="Arial MT"/>
              <a:cs typeface="Arial MT"/>
            </a:endParaRPr>
          </a:p>
          <a:p>
            <a:pPr marL="1384300" marR="434975" lvl="1" indent="-382270">
              <a:lnSpc>
                <a:spcPct val="100000"/>
              </a:lnSpc>
              <a:spcBef>
                <a:spcPts val="15"/>
              </a:spcBef>
              <a:buChar char="●"/>
              <a:tabLst>
                <a:tab pos="1384300" algn="l"/>
              </a:tabLst>
            </a:pPr>
            <a:r>
              <a:rPr sz="2000" dirty="0">
                <a:latin typeface="Arial MT"/>
                <a:cs typeface="Arial MT"/>
              </a:rPr>
              <a:t>Hidden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neurons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neurons,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hidden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neurons.</a:t>
            </a:r>
            <a:endParaRPr sz="2000">
              <a:latin typeface="Arial MT"/>
              <a:cs typeface="Arial MT"/>
            </a:endParaRPr>
          </a:p>
          <a:p>
            <a:pPr marL="1384300" marR="519430" lvl="1" indent="-382270">
              <a:lnSpc>
                <a:spcPct val="100000"/>
              </a:lnSpc>
              <a:spcBef>
                <a:spcPts val="1000"/>
              </a:spcBef>
              <a:buChar char="●"/>
              <a:tabLst>
                <a:tab pos="1384300" algn="l"/>
              </a:tabLst>
            </a:pPr>
            <a:r>
              <a:rPr sz="2000" dirty="0">
                <a:latin typeface="Arial MT"/>
                <a:cs typeface="Arial MT"/>
              </a:rPr>
              <a:t>Hidden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neurons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neurons,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as 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hidden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neurons.</a:t>
            </a:r>
            <a:endParaRPr sz="2000">
              <a:latin typeface="Arial MT"/>
              <a:cs typeface="Arial MT"/>
            </a:endParaRPr>
          </a:p>
          <a:p>
            <a:pPr marL="12700" marR="5080" indent="457200">
              <a:lnSpc>
                <a:spcPct val="100000"/>
              </a:lnSpc>
              <a:spcBef>
                <a:spcPts val="985"/>
              </a:spcBef>
            </a:pP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help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network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understand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output.</a:t>
            </a:r>
            <a:endParaRPr sz="2400">
              <a:latin typeface="Arial MT"/>
              <a:cs typeface="Arial MT"/>
            </a:endParaRPr>
          </a:p>
          <a:p>
            <a:pPr marL="12700" marR="38735" indent="4572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directly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incoming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eventual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Types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Neurons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611" y="1196775"/>
            <a:ext cx="5742966" cy="32960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Types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Neurons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74" y="1068833"/>
            <a:ext cx="5148580" cy="366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Bias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Neurons</a:t>
            </a:r>
            <a:endParaRPr sz="2400">
              <a:latin typeface="Arial"/>
              <a:cs typeface="Arial"/>
            </a:endParaRPr>
          </a:p>
          <a:p>
            <a:pPr marL="882015" marR="5080" lvl="1" indent="-397510">
              <a:lnSpc>
                <a:spcPct val="100000"/>
              </a:lnSpc>
              <a:spcBef>
                <a:spcPts val="5"/>
              </a:spcBef>
              <a:buChar char="○"/>
              <a:tabLst>
                <a:tab pos="882015" algn="l"/>
              </a:tabLst>
            </a:pPr>
            <a:r>
              <a:rPr sz="2200" dirty="0">
                <a:latin typeface="Arial MT"/>
                <a:cs typeface="Arial MT"/>
              </a:rPr>
              <a:t>Bias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neurons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like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input </a:t>
            </a:r>
            <a:r>
              <a:rPr sz="2200" dirty="0">
                <a:latin typeface="Arial MT"/>
                <a:cs typeface="Arial MT"/>
              </a:rPr>
              <a:t>neuron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always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produces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882015" marR="37465" lvl="1" indent="-397510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connected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previous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layer,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bias </a:t>
            </a:r>
            <a:r>
              <a:rPr sz="2200" dirty="0">
                <a:latin typeface="Arial MT"/>
                <a:cs typeface="Arial MT"/>
              </a:rPr>
              <a:t>neurons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constant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spc="-50" dirty="0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882015" marR="144780" lvl="1" indent="-397510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neural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networks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bias </a:t>
            </a:r>
            <a:r>
              <a:rPr sz="2200" spc="-10" dirty="0">
                <a:latin typeface="Arial MT"/>
                <a:cs typeface="Arial MT"/>
              </a:rPr>
              <a:t>neurons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5252" y="1599474"/>
            <a:ext cx="3182237" cy="25243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31418"/>
            <a:ext cx="5095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Types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Neurons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978208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Context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Neurons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296" y="1217984"/>
            <a:ext cx="4688205" cy="3215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10209" indent="-397510" algn="just">
              <a:lnSpc>
                <a:spcPct val="100000"/>
              </a:lnSpc>
              <a:spcBef>
                <a:spcPts val="1100"/>
              </a:spcBef>
              <a:buChar char="○"/>
              <a:tabLst>
                <a:tab pos="410209" algn="l"/>
              </a:tabLst>
            </a:pP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recurrent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neural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networks.</a:t>
            </a:r>
            <a:endParaRPr sz="2200">
              <a:latin typeface="Arial MT"/>
              <a:cs typeface="Arial MT"/>
            </a:endParaRPr>
          </a:p>
          <a:p>
            <a:pPr marL="409575" marR="79375" indent="-397510" algn="just">
              <a:lnSpc>
                <a:spcPct val="100000"/>
              </a:lnSpc>
              <a:spcBef>
                <a:spcPts val="1000"/>
              </a:spcBef>
              <a:buChar char="○"/>
              <a:tabLst>
                <a:tab pos="40957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neuron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allows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NN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maintain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state.</a:t>
            </a:r>
            <a:endParaRPr sz="2200">
              <a:latin typeface="Arial MT"/>
              <a:cs typeface="Arial MT"/>
            </a:endParaRPr>
          </a:p>
          <a:p>
            <a:pPr marL="409575" marR="144145" indent="-397510" algn="just">
              <a:lnSpc>
                <a:spcPct val="100000"/>
              </a:lnSpc>
              <a:spcBef>
                <a:spcPts val="1000"/>
              </a:spcBef>
              <a:buChar char="○"/>
              <a:tabLst>
                <a:tab pos="409575" algn="l"/>
              </a:tabLst>
            </a:pPr>
            <a:r>
              <a:rPr sz="2200" dirty="0">
                <a:latin typeface="Arial MT"/>
                <a:cs typeface="Arial MT"/>
              </a:rPr>
              <a:t>As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given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input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not </a:t>
            </a:r>
            <a:r>
              <a:rPr sz="2200" dirty="0">
                <a:latin typeface="Arial MT"/>
                <a:cs typeface="Arial MT"/>
              </a:rPr>
              <a:t>always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exactly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same </a:t>
            </a:r>
            <a:r>
              <a:rPr sz="2200" spc="-10" dirty="0">
                <a:latin typeface="Arial MT"/>
                <a:cs typeface="Arial MT"/>
              </a:rPr>
              <a:t>output.</a:t>
            </a:r>
            <a:endParaRPr sz="2200">
              <a:latin typeface="Arial MT"/>
              <a:cs typeface="Arial MT"/>
            </a:endParaRPr>
          </a:p>
          <a:p>
            <a:pPr marL="409575" marR="47625" indent="-397510" algn="just">
              <a:lnSpc>
                <a:spcPct val="100000"/>
              </a:lnSpc>
              <a:spcBef>
                <a:spcPts val="1000"/>
              </a:spcBef>
              <a:buChar char="○"/>
              <a:tabLst>
                <a:tab pos="40957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inconsistency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similar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workings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biological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brains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955" y="1460250"/>
            <a:ext cx="2954686" cy="24342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7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Characterization</a:t>
            </a:r>
            <a:r>
              <a:rPr sz="4000" spc="-135" dirty="0"/>
              <a:t> </a:t>
            </a:r>
            <a:r>
              <a:rPr sz="4000" dirty="0"/>
              <a:t>of</a:t>
            </a:r>
            <a:r>
              <a:rPr sz="4000" spc="-140" dirty="0"/>
              <a:t> </a:t>
            </a:r>
            <a:r>
              <a:rPr sz="4000" dirty="0"/>
              <a:t>Neural</a:t>
            </a:r>
            <a:r>
              <a:rPr sz="4000" spc="-135" dirty="0"/>
              <a:t> </a:t>
            </a:r>
            <a:r>
              <a:rPr sz="4000" spc="-10" dirty="0"/>
              <a:t>Networks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3475" y="1001158"/>
            <a:ext cx="7372984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537210" indent="-480059">
              <a:lnSpc>
                <a:spcPct val="100000"/>
              </a:lnSpc>
              <a:buChar char="●"/>
              <a:tabLst>
                <a:tab pos="53721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pattern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connections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neurons</a:t>
            </a:r>
            <a:endParaRPr sz="2400">
              <a:latin typeface="Arial MT"/>
              <a:cs typeface="Arial MT"/>
            </a:endParaRPr>
          </a:p>
          <a:p>
            <a:pPr marL="926465" lvl="1" indent="-366395">
              <a:lnSpc>
                <a:spcPct val="100000"/>
              </a:lnSpc>
              <a:spcBef>
                <a:spcPts val="20"/>
              </a:spcBef>
              <a:buChar char="○"/>
              <a:tabLst>
                <a:tab pos="926465" algn="l"/>
              </a:tabLst>
            </a:pPr>
            <a:r>
              <a:rPr sz="1800" dirty="0">
                <a:latin typeface="Arial MT"/>
                <a:cs typeface="Arial MT"/>
              </a:rPr>
              <a:t>Single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Layer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Feedforward</a:t>
            </a:r>
            <a:endParaRPr sz="1800">
              <a:latin typeface="Arial MT"/>
              <a:cs typeface="Arial MT"/>
            </a:endParaRPr>
          </a:p>
          <a:p>
            <a:pPr marL="926465" lvl="1" indent="-36639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1800" dirty="0">
                <a:latin typeface="Arial MT"/>
                <a:cs typeface="Arial MT"/>
              </a:rPr>
              <a:t>Multilayer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Feedforward</a:t>
            </a:r>
            <a:endParaRPr sz="1800">
              <a:latin typeface="Arial MT"/>
              <a:cs typeface="Arial MT"/>
            </a:endParaRPr>
          </a:p>
          <a:p>
            <a:pPr marL="926465" lvl="1" indent="-412115">
              <a:lnSpc>
                <a:spcPct val="100000"/>
              </a:lnSpc>
              <a:spcBef>
                <a:spcPts val="580"/>
              </a:spcBef>
              <a:buSzPct val="133333"/>
              <a:buChar char="○"/>
              <a:tabLst>
                <a:tab pos="926465" algn="l"/>
              </a:tabLst>
            </a:pPr>
            <a:r>
              <a:rPr sz="1800" spc="-10" dirty="0">
                <a:latin typeface="Arial MT"/>
                <a:cs typeface="Arial MT"/>
              </a:rPr>
              <a:t>Recurrent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Arial"/>
                <a:cs typeface="Arial"/>
              </a:rPr>
              <a:t>Strategy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Learning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determining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weights.</a:t>
            </a:r>
            <a:endParaRPr sz="2400">
              <a:latin typeface="Arial MT"/>
              <a:cs typeface="Arial MT"/>
            </a:endParaRPr>
          </a:p>
          <a:p>
            <a:pPr marL="926465" lvl="1" indent="-366395">
              <a:lnSpc>
                <a:spcPct val="100000"/>
              </a:lnSpc>
              <a:spcBef>
                <a:spcPts val="20"/>
              </a:spcBef>
              <a:buChar char="○"/>
              <a:tabLst>
                <a:tab pos="926465" algn="l"/>
              </a:tabLst>
            </a:pPr>
            <a:r>
              <a:rPr sz="1800" dirty="0">
                <a:latin typeface="Arial MT"/>
                <a:cs typeface="Arial MT"/>
              </a:rPr>
              <a:t>Supervised</a:t>
            </a:r>
            <a:r>
              <a:rPr sz="1800" spc="4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(Feedforward,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Perceptron)</a:t>
            </a:r>
            <a:endParaRPr sz="1800">
              <a:latin typeface="Arial MT"/>
              <a:cs typeface="Arial MT"/>
            </a:endParaRPr>
          </a:p>
          <a:p>
            <a:pPr marL="926465" lvl="1" indent="-366395">
              <a:lnSpc>
                <a:spcPts val="2150"/>
              </a:lnSpc>
              <a:buChar char="○"/>
              <a:tabLst>
                <a:tab pos="926465" algn="l"/>
              </a:tabLst>
            </a:pPr>
            <a:r>
              <a:rPr sz="1800" dirty="0">
                <a:latin typeface="Arial MT"/>
                <a:cs typeface="Arial MT"/>
              </a:rPr>
              <a:t>Unsupervised</a:t>
            </a:r>
            <a:r>
              <a:rPr sz="1800" spc="4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Maps)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Arial"/>
                <a:cs typeface="Arial"/>
              </a:rPr>
              <a:t>Activation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Single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Layer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Feedforward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NN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251" y="1057775"/>
            <a:ext cx="5933783" cy="356768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MultiLayer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Feedforward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NN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807" y="1188350"/>
            <a:ext cx="5531335" cy="3723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Recurrent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NN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887" y="1212946"/>
            <a:ext cx="6623759" cy="34519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Activation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Functions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999" y="1273083"/>
            <a:ext cx="7886065" cy="331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02235" indent="-4127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Activation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transfer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functions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establish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bounds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for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neurons.</a:t>
            </a:r>
            <a:endParaRPr sz="2400">
              <a:latin typeface="Arial MT"/>
              <a:cs typeface="Arial MT"/>
            </a:endParaRPr>
          </a:p>
          <a:p>
            <a:pPr marL="424815" marR="720090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Neural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networks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activation functions.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  <a:tab pos="2506345" algn="l"/>
              </a:tabLst>
            </a:pP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common</a:t>
            </a:r>
            <a:r>
              <a:rPr sz="2400" dirty="0">
                <a:latin typeface="Arial MT"/>
                <a:cs typeface="Arial MT"/>
              </a:rPr>
              <a:t>	activation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~6</a:t>
            </a:r>
            <a:endParaRPr sz="2400">
              <a:latin typeface="Arial MT"/>
              <a:cs typeface="Arial MT"/>
            </a:endParaRPr>
          </a:p>
          <a:p>
            <a:pPr marL="882015" lvl="1" indent="-366395">
              <a:lnSpc>
                <a:spcPct val="100000"/>
              </a:lnSpc>
              <a:spcBef>
                <a:spcPts val="1019"/>
              </a:spcBef>
              <a:buChar char="○"/>
              <a:tabLst>
                <a:tab pos="882015" algn="l"/>
              </a:tabLst>
            </a:pPr>
            <a:r>
              <a:rPr sz="1800" dirty="0">
                <a:latin typeface="Arial MT"/>
                <a:cs typeface="Arial MT"/>
              </a:rPr>
              <a:t>Linear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Activation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Step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945515" lvl="1" indent="-429895">
              <a:lnSpc>
                <a:spcPct val="100000"/>
              </a:lnSpc>
              <a:spcBef>
                <a:spcPts val="1005"/>
              </a:spcBef>
              <a:buChar char="○"/>
              <a:tabLst>
                <a:tab pos="945515" algn="l"/>
              </a:tabLst>
            </a:pPr>
            <a:r>
              <a:rPr sz="1800" spc="-10" dirty="0">
                <a:latin typeface="Arial MT"/>
                <a:cs typeface="Arial MT"/>
              </a:rPr>
              <a:t>Sigmoid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Hyperbolic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Tangent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Function,</a:t>
            </a:r>
            <a:endParaRPr sz="1800">
              <a:latin typeface="Arial MT"/>
              <a:cs typeface="Arial MT"/>
            </a:endParaRPr>
          </a:p>
          <a:p>
            <a:pPr marL="882015" lvl="1" indent="-366395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1800" dirty="0">
                <a:latin typeface="Arial MT"/>
                <a:cs typeface="Arial MT"/>
              </a:rPr>
              <a:t>Rectified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Linear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(ReLU),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Softmax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Activation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Functions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250" y="1176083"/>
            <a:ext cx="5045710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Linear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Activation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469900" marR="175260" indent="-397510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basic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activation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linear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function.</a:t>
            </a:r>
            <a:endParaRPr sz="2200">
              <a:latin typeface="Arial MT"/>
              <a:cs typeface="Arial MT"/>
            </a:endParaRPr>
          </a:p>
          <a:p>
            <a:pPr marL="469900" marR="5080" indent="-397510">
              <a:lnSpc>
                <a:spcPct val="100000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change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neuron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output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all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121" y="4062539"/>
            <a:ext cx="39624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409575" algn="l"/>
              </a:tabLst>
            </a:pPr>
            <a:r>
              <a:rPr sz="2200" dirty="0">
                <a:latin typeface="Arial MT"/>
                <a:cs typeface="Arial MT"/>
              </a:rPr>
              <a:t>Eqn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program </a:t>
            </a:r>
            <a:r>
              <a:rPr sz="2200" dirty="0">
                <a:latin typeface="Arial MT"/>
                <a:cs typeface="Arial MT"/>
              </a:rPr>
              <a:t>typically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implements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linear </a:t>
            </a:r>
            <a:r>
              <a:rPr sz="2200" dirty="0">
                <a:latin typeface="Arial MT"/>
                <a:cs typeface="Arial MT"/>
              </a:rPr>
              <a:t>activation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950" y="3289375"/>
            <a:ext cx="1904999" cy="609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7150" y="2133478"/>
            <a:ext cx="2715437" cy="189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550" y="309311"/>
            <a:ext cx="581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idea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Neural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Networks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585" y="2097900"/>
            <a:ext cx="5625289" cy="2841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100" y="1035132"/>
            <a:ext cx="7926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Neural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Networks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relationship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cause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effect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organize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large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volumes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orderly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spc="-10" dirty="0">
                <a:latin typeface="Arial MT"/>
                <a:cs typeface="Arial MT"/>
              </a:rPr>
              <a:t>informative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patterns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Activation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Functions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250" y="1176083"/>
            <a:ext cx="4907280" cy="253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Step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Activation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469900" marR="5080" indent="-397510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threshold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activation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another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simple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activation function.</a:t>
            </a:r>
            <a:endParaRPr sz="2200">
              <a:latin typeface="Arial MT"/>
              <a:cs typeface="Arial MT"/>
            </a:endParaRPr>
          </a:p>
          <a:p>
            <a:pPr marL="469900" marR="129539" indent="-397510">
              <a:lnSpc>
                <a:spcPct val="100000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Outputs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incoming </a:t>
            </a:r>
            <a:r>
              <a:rPr sz="2200" dirty="0">
                <a:latin typeface="Arial MT"/>
                <a:cs typeface="Arial MT"/>
              </a:rPr>
              <a:t>values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0.5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higher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0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835" y="3835249"/>
            <a:ext cx="3132715" cy="1070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9924" y="1607499"/>
            <a:ext cx="3091688" cy="218003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Activation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Functions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250" y="1176083"/>
            <a:ext cx="5046345" cy="253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Sigmoid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Activation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469900" marR="5080" indent="-397510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sigmoid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logistic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activation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choice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spc="-10" dirty="0">
                <a:latin typeface="Arial MT"/>
                <a:cs typeface="Arial MT"/>
              </a:rPr>
              <a:t>feedforward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neural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networks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need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only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positive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numbers</a:t>
            </a:r>
            <a:endParaRPr sz="2200">
              <a:latin typeface="Arial MT"/>
              <a:cs typeface="Arial MT"/>
            </a:endParaRPr>
          </a:p>
          <a:p>
            <a:pPr marL="469900" marR="300355" indent="-397510">
              <a:lnSpc>
                <a:spcPct val="100000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ensures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within</a:t>
            </a:r>
            <a:r>
              <a:rPr sz="2200" spc="-50" dirty="0">
                <a:latin typeface="Arial MT"/>
                <a:cs typeface="Arial MT"/>
              </a:rPr>
              <a:t> a </a:t>
            </a:r>
            <a:r>
              <a:rPr sz="2200" dirty="0">
                <a:latin typeface="Arial MT"/>
                <a:cs typeface="Arial MT"/>
              </a:rPr>
              <a:t>relatively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small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range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264" y="3850030"/>
            <a:ext cx="2960340" cy="10092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043" y="1619728"/>
            <a:ext cx="3026095" cy="216919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Activation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Functions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300" y="1089533"/>
            <a:ext cx="5198745" cy="379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Rectified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Linear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Units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(ReLU)</a:t>
            </a:r>
            <a:endParaRPr sz="2400">
              <a:latin typeface="Arial"/>
              <a:cs typeface="Arial"/>
            </a:endParaRPr>
          </a:p>
          <a:p>
            <a:pPr marL="469900" marR="358775" indent="-397510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ReLU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activation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linear, </a:t>
            </a:r>
            <a:r>
              <a:rPr sz="2200" spc="-25" dirty="0">
                <a:latin typeface="Arial MT"/>
                <a:cs typeface="Arial MT"/>
              </a:rPr>
              <a:t>non-</a:t>
            </a:r>
            <a:r>
              <a:rPr sz="2200" dirty="0">
                <a:latin typeface="Arial MT"/>
                <a:cs typeface="Arial MT"/>
              </a:rPr>
              <a:t>saturating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</a:t>
            </a:r>
            <a:endParaRPr sz="2200">
              <a:latin typeface="Arial MT"/>
              <a:cs typeface="Arial MT"/>
            </a:endParaRPr>
          </a:p>
          <a:p>
            <a:pPr marL="469900" marR="995044" indent="-397510">
              <a:lnSpc>
                <a:spcPct val="100000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current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research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now </a:t>
            </a:r>
            <a:r>
              <a:rPr sz="2200" dirty="0">
                <a:latin typeface="Arial MT"/>
                <a:cs typeface="Arial MT"/>
              </a:rPr>
              <a:t>recommends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ReLU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superior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training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results.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10"/>
              </a:spcBef>
              <a:buFont typeface="Arial MT"/>
              <a:buChar char="●"/>
            </a:pPr>
            <a:endParaRPr sz="2200">
              <a:latin typeface="Arial MT"/>
              <a:cs typeface="Arial MT"/>
            </a:endParaRPr>
          </a:p>
          <a:p>
            <a:pPr marL="469900" marR="5080" indent="-39751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Unlike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sigmoid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hyperbolic </a:t>
            </a:r>
            <a:r>
              <a:rPr sz="2200" dirty="0">
                <a:latin typeface="Arial MT"/>
                <a:cs typeface="Arial MT"/>
              </a:rPr>
              <a:t>tangent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activation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functions,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ReLU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saturate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-</a:t>
            </a:r>
            <a:r>
              <a:rPr sz="2200" dirty="0">
                <a:latin typeface="Arial MT"/>
                <a:cs typeface="Arial MT"/>
              </a:rPr>
              <a:t>1,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0,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0" dirty="0">
                <a:latin typeface="Arial MT"/>
                <a:cs typeface="Arial MT"/>
              </a:rPr>
              <a:t> 1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224" y="3263400"/>
            <a:ext cx="4343275" cy="6722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1624" y="2075973"/>
            <a:ext cx="3508544" cy="19232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Activation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Functions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(Cont’d)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550" y="1032907"/>
            <a:ext cx="8304530" cy="232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Softmax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Activation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469900" marR="1106170" indent="-397510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Softmax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usually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found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layer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neural network.</a:t>
            </a:r>
            <a:endParaRPr sz="2200">
              <a:latin typeface="Arial MT"/>
              <a:cs typeface="Arial MT"/>
            </a:endParaRPr>
          </a:p>
          <a:p>
            <a:pPr marL="469265" indent="-396875">
              <a:lnSpc>
                <a:spcPct val="100000"/>
              </a:lnSpc>
              <a:spcBef>
                <a:spcPts val="1000"/>
              </a:spcBef>
              <a:buChar char="●"/>
              <a:tabLst>
                <a:tab pos="46926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softmax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classification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neural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network.</a:t>
            </a:r>
            <a:endParaRPr sz="2200">
              <a:latin typeface="Arial MT"/>
              <a:cs typeface="Arial MT"/>
            </a:endParaRPr>
          </a:p>
          <a:p>
            <a:pPr marL="469900" marR="518159" indent="-397510">
              <a:lnSpc>
                <a:spcPct val="100000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neuron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highest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claims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input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member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839" y="3566149"/>
            <a:ext cx="2824264" cy="134793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0037" y="911862"/>
          <a:ext cx="7629525" cy="355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Problem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Final-</a:t>
                      </a:r>
                      <a:r>
                        <a:rPr sz="1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r>
                        <a:rPr sz="1200" b="1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Activation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Loss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Function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Binary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Classification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sigmoid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Binary_crossentropy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894715" marR="557530" indent="-330835">
                        <a:lnSpc>
                          <a:spcPct val="114599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but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Label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softmax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Categorical_crossentropy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1021715" marR="252729" indent="-762635">
                        <a:lnSpc>
                          <a:spcPct val="114599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Multiple Labels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sigmoid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Binary_crossentropy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1110615" marR="231140" indent="-872490">
                        <a:lnSpc>
                          <a:spcPct val="114599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Logistic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Regression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(numbers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0-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1)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NONE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Mean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Square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(MSE)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35">
                <a:tc>
                  <a:txBody>
                    <a:bodyPr/>
                    <a:lstStyle/>
                    <a:p>
                      <a:pPr marL="598170" marR="590550" indent="262255">
                        <a:lnSpc>
                          <a:spcPct val="114599"/>
                        </a:lnSpc>
                        <a:spcBef>
                          <a:spcPts val="41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Regression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(arbitrary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numbers)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sigmoid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binary_crossentropy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5" y="51434"/>
            <a:ext cx="700087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50" dirty="0">
                <a:latin typeface="Arial"/>
                <a:cs typeface="Arial"/>
              </a:rPr>
              <a:t>Typical</a:t>
            </a:r>
            <a:r>
              <a:rPr sz="4250" b="1" spc="-20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Activation</a:t>
            </a:r>
            <a:r>
              <a:rPr sz="4250" b="1" spc="-45" dirty="0">
                <a:latin typeface="Arial"/>
                <a:cs typeface="Arial"/>
              </a:rPr>
              <a:t> </a:t>
            </a:r>
            <a:r>
              <a:rPr sz="4250" b="1" spc="-10" dirty="0">
                <a:latin typeface="Arial"/>
                <a:cs typeface="Arial"/>
              </a:rPr>
              <a:t>Function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Why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Neural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Networks?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224" y="1202707"/>
            <a:ext cx="6907530" cy="2727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Why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neuron?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Why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larger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network?</a:t>
            </a:r>
            <a:endParaRPr sz="2400">
              <a:latin typeface="Arial MT"/>
              <a:cs typeface="Arial MT"/>
            </a:endParaRPr>
          </a:p>
          <a:p>
            <a:pPr marL="882015" marR="5080" lvl="1" indent="-412750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(like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logistic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regression)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only </a:t>
            </a:r>
            <a:r>
              <a:rPr sz="2400" dirty="0">
                <a:latin typeface="Arial MT"/>
                <a:cs typeface="Arial MT"/>
              </a:rPr>
              <a:t>permits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decision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boundary.</a:t>
            </a:r>
            <a:endParaRPr sz="2400">
              <a:latin typeface="Arial MT"/>
              <a:cs typeface="Arial MT"/>
            </a:endParaRPr>
          </a:p>
          <a:p>
            <a:pPr marL="882015" marR="276225" lvl="1" indent="-412750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real-</a:t>
            </a:r>
            <a:r>
              <a:rPr sz="2400" dirty="0">
                <a:latin typeface="Arial MT"/>
                <a:cs typeface="Arial MT"/>
              </a:rPr>
              <a:t>world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considerably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complicated!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Applications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Networks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224" y="1202707"/>
            <a:ext cx="7397115" cy="2854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09270" indent="-496570">
              <a:lnSpc>
                <a:spcPct val="100000"/>
              </a:lnSpc>
              <a:spcBef>
                <a:spcPts val="1100"/>
              </a:spcBef>
              <a:buChar char="●"/>
              <a:tabLst>
                <a:tab pos="509270" algn="l"/>
              </a:tabLst>
            </a:pP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processing</a:t>
            </a:r>
            <a:endParaRPr sz="2400">
              <a:latin typeface="Arial MT"/>
              <a:cs typeface="Arial MT"/>
            </a:endParaRPr>
          </a:p>
          <a:p>
            <a:pPr marL="424815" marR="209550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Pattern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recognition,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e.g.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handwritten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characters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face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identification.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Diagnosis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mapping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symptoms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medical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case.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Speech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recognition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Human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Emotion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Detection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68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Applications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Neural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Networks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224" y="1202707"/>
            <a:ext cx="7888605" cy="32207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Prediction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Protein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Secondary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Prediction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Peptides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Their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Cleavage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Sites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Applications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DNA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RNA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Nucleotide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Sequences</a:t>
            </a:r>
            <a:endParaRPr sz="2400">
              <a:latin typeface="Arial MT"/>
              <a:cs typeface="Arial MT"/>
            </a:endParaRPr>
          </a:p>
          <a:p>
            <a:pPr marL="882015" marR="681355" lvl="1" indent="-412750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Eukaryotic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Intron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Splice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Site </a:t>
            </a:r>
            <a:r>
              <a:rPr sz="2400" spc="-10" dirty="0">
                <a:latin typeface="Arial MT"/>
                <a:cs typeface="Arial MT"/>
              </a:rPr>
              <a:t>Prediction</a:t>
            </a:r>
            <a:endParaRPr sz="2400">
              <a:latin typeface="Arial MT"/>
              <a:cs typeface="Arial MT"/>
            </a:endParaRPr>
          </a:p>
          <a:p>
            <a:pPr marL="882015" marR="5080" lvl="1" indent="-412750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Prediction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Intron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Splice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Sites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Combining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Local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Global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Sequence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091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24" y="1031444"/>
            <a:ext cx="8557895" cy="373189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30"/>
              </a:spcBef>
              <a:buClr>
                <a:srgbClr val="595959"/>
              </a:buClr>
              <a:buChar char="●"/>
              <a:tabLst>
                <a:tab pos="424815" algn="l"/>
                <a:tab pos="6300470" algn="l"/>
              </a:tabLst>
            </a:pPr>
            <a:r>
              <a:rPr sz="2400" dirty="0">
                <a:latin typeface="Arial MT"/>
                <a:cs typeface="Arial MT"/>
              </a:rPr>
              <a:t>Artificial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Intelligence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Humans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Volume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3</a:t>
            </a:r>
            <a:r>
              <a:rPr sz="2400" dirty="0">
                <a:latin typeface="Arial MT"/>
                <a:cs typeface="Arial MT"/>
              </a:rPr>
              <a:t>	(Geof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Heaton)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430"/>
              </a:spcBef>
              <a:buChar char="●"/>
              <a:tabLst>
                <a:tab pos="424815" algn="l"/>
              </a:tabLst>
            </a:pP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Intel</a:t>
            </a:r>
            <a:r>
              <a:rPr sz="2400" spc="-1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Academy</a:t>
            </a:r>
            <a:r>
              <a:rPr sz="2400" spc="-1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2400" spc="-8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24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Course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435"/>
              </a:spcBef>
              <a:buClr>
                <a:srgbClr val="595959"/>
              </a:buClr>
              <a:buChar char="●"/>
              <a:tabLst>
                <a:tab pos="424815" algn="l"/>
              </a:tabLst>
            </a:pP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Lecture</a:t>
            </a:r>
            <a:r>
              <a:rPr sz="24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notes</a:t>
            </a:r>
            <a:r>
              <a:rPr sz="24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by</a:t>
            </a:r>
            <a:r>
              <a:rPr sz="24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400" b="1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Prof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.</a:t>
            </a:r>
            <a:r>
              <a:rPr sz="24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Sai</a:t>
            </a:r>
            <a:r>
              <a:rPr sz="24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Saranya</a:t>
            </a:r>
            <a:endParaRPr sz="2400">
              <a:latin typeface="Arial MT"/>
              <a:cs typeface="Arial MT"/>
            </a:endParaRPr>
          </a:p>
          <a:p>
            <a:pPr marL="424815" marR="5080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Bioinformatics: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approach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(Pierre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Baldi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Søren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Brunak)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43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Introduction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Bioinformatics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435"/>
              </a:spcBef>
              <a:buClr>
                <a:srgbClr val="000000"/>
              </a:buClr>
              <a:buChar char="●"/>
              <a:tabLst>
                <a:tab pos="424815" algn="l"/>
              </a:tabLst>
            </a:pP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extra</a:t>
            </a:r>
            <a:r>
              <a:rPr sz="2400" u="heavy" spc="-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resource</a:t>
            </a:r>
            <a:r>
              <a:rPr sz="2400" spc="-65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Thank</a:t>
            </a:r>
            <a:r>
              <a:rPr sz="4800" spc="-140" dirty="0"/>
              <a:t> </a:t>
            </a:r>
            <a:r>
              <a:rPr sz="4800" spc="-20" dirty="0"/>
              <a:t>you!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365597" y="2005217"/>
            <a:ext cx="6408420" cy="96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8630" marR="5080" indent="-1726564">
              <a:lnSpc>
                <a:spcPct val="1358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questions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feel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email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me: </a:t>
            </a:r>
            <a:r>
              <a:rPr lang="en-US" sz="2400" spc="-10" dirty="0">
                <a:latin typeface="Arial MT"/>
                <a:cs typeface="Arial MT"/>
              </a:rPr>
              <a:t>mozeyrix@gmail.com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049" y="1175973"/>
            <a:ext cx="7684770" cy="23063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81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biology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inspiration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mathematical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71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previous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neurons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715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Generate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not)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according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inputs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71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Pass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next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neurons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715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By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layering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neurons,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complex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77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Motivation</a:t>
            </a:r>
            <a:r>
              <a:rPr sz="3600" spc="-40" dirty="0"/>
              <a:t> </a:t>
            </a:r>
            <a:r>
              <a:rPr sz="3600" dirty="0"/>
              <a:t>for</a:t>
            </a:r>
            <a:r>
              <a:rPr sz="3600" spc="-30" dirty="0"/>
              <a:t> </a:t>
            </a:r>
            <a:r>
              <a:rPr sz="3600" dirty="0"/>
              <a:t>Neural</a:t>
            </a:r>
            <a:r>
              <a:rPr sz="3600" spc="-25" dirty="0"/>
              <a:t> </a:t>
            </a:r>
            <a:r>
              <a:rPr sz="3600" spc="-10" dirty="0"/>
              <a:t>Networks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377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Biological</a:t>
            </a:r>
            <a:r>
              <a:rPr sz="3600" spc="-50" dirty="0"/>
              <a:t> </a:t>
            </a:r>
            <a:r>
              <a:rPr sz="3600" dirty="0"/>
              <a:t>Neural</a:t>
            </a:r>
            <a:r>
              <a:rPr sz="3600" spc="-40" dirty="0"/>
              <a:t> </a:t>
            </a:r>
            <a:r>
              <a:rPr sz="3600" spc="-10" dirty="0"/>
              <a:t>Networks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75" y="786750"/>
            <a:ext cx="6193675" cy="4254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125" y="182112"/>
            <a:ext cx="7239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Biological</a:t>
            </a:r>
            <a:r>
              <a:rPr sz="3600" spc="-40" dirty="0"/>
              <a:t> </a:t>
            </a:r>
            <a:r>
              <a:rPr sz="3600" dirty="0"/>
              <a:t>Neural</a:t>
            </a:r>
            <a:r>
              <a:rPr sz="3600" spc="-30" dirty="0"/>
              <a:t> </a:t>
            </a:r>
            <a:r>
              <a:rPr sz="3600" dirty="0"/>
              <a:t>Networks</a:t>
            </a:r>
            <a:r>
              <a:rPr sz="3600" spc="-25" dirty="0"/>
              <a:t> </a:t>
            </a:r>
            <a:r>
              <a:rPr sz="3600" spc="-10" dirty="0"/>
              <a:t>(Cont’d)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1749" y="1001700"/>
            <a:ext cx="3539774" cy="2624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125" y="748058"/>
            <a:ext cx="7539990" cy="389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11848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biological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3 </a:t>
            </a:r>
            <a:r>
              <a:rPr sz="2400" dirty="0">
                <a:latin typeface="Arial MT"/>
                <a:cs typeface="Arial MT"/>
              </a:rPr>
              <a:t>types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components; </a:t>
            </a:r>
            <a:r>
              <a:rPr sz="2400" dirty="0">
                <a:latin typeface="Arial MT"/>
                <a:cs typeface="Arial MT"/>
              </a:rPr>
              <a:t>dendrites,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(cell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body)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&amp; </a:t>
            </a:r>
            <a:r>
              <a:rPr sz="2400" spc="-20" dirty="0">
                <a:latin typeface="Arial MT"/>
                <a:cs typeface="Arial MT"/>
              </a:rPr>
              <a:t>axon</a:t>
            </a:r>
            <a:endParaRPr sz="2400">
              <a:latin typeface="Arial MT"/>
              <a:cs typeface="Arial MT"/>
            </a:endParaRPr>
          </a:p>
          <a:p>
            <a:pPr marL="469900" marR="3403600" indent="-41275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Dendrites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receives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signals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neurons.</a:t>
            </a:r>
            <a:endParaRPr sz="2400">
              <a:latin typeface="Arial MT"/>
              <a:cs typeface="Arial MT"/>
            </a:endParaRPr>
          </a:p>
          <a:p>
            <a:pPr marL="469900" marR="2929890" indent="-41275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soma,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sums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incoming signals.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sufficient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received,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cell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fires;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tabLst>
                <a:tab pos="1686560" algn="l"/>
              </a:tabLst>
            </a:pPr>
            <a:r>
              <a:rPr sz="2400" i="1" dirty="0">
                <a:latin typeface="Arial"/>
                <a:cs typeface="Arial"/>
              </a:rPr>
              <a:t>that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is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it</a:t>
            </a:r>
            <a:r>
              <a:rPr sz="2400" i="1" dirty="0">
                <a:latin typeface="Arial"/>
                <a:cs typeface="Arial"/>
              </a:rPr>
              <a:t>	transmit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signal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over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its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axon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other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cells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074" y="439422"/>
            <a:ext cx="8246745" cy="3989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352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 MT"/>
                <a:cs typeface="Arial MT"/>
              </a:rPr>
              <a:t>Several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elements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suggested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properties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biological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neurons:</a:t>
            </a:r>
            <a:endParaRPr sz="2400">
              <a:latin typeface="Arial MT"/>
              <a:cs typeface="Arial MT"/>
            </a:endParaRPr>
          </a:p>
          <a:p>
            <a:pPr marL="926465" indent="-482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264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element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signals</a:t>
            </a:r>
            <a:endParaRPr sz="2400">
              <a:latin typeface="Arial MT"/>
              <a:cs typeface="Arial MT"/>
            </a:endParaRPr>
          </a:p>
          <a:p>
            <a:pPr marL="927100" marR="217804" indent="-483234">
              <a:lnSpc>
                <a:spcPts val="2590"/>
              </a:lnSpc>
              <a:spcBef>
                <a:spcPts val="1040"/>
              </a:spcBef>
              <a:buAutoNum type="arabicPeriod"/>
              <a:tabLst>
                <a:tab pos="927100" algn="l"/>
              </a:tabLst>
            </a:pPr>
            <a:r>
              <a:rPr sz="2400" dirty="0">
                <a:latin typeface="Arial MT"/>
                <a:cs typeface="Arial MT"/>
              </a:rPr>
              <a:t>Signals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modified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weight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receiving synapse</a:t>
            </a:r>
            <a:endParaRPr sz="2400">
              <a:latin typeface="Arial MT"/>
              <a:cs typeface="Arial MT"/>
            </a:endParaRPr>
          </a:p>
          <a:p>
            <a:pPr marL="926465" indent="-4826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9264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element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weighted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inputs.</a:t>
            </a:r>
            <a:endParaRPr sz="2400">
              <a:latin typeface="Arial MT"/>
              <a:cs typeface="Arial MT"/>
            </a:endParaRPr>
          </a:p>
          <a:p>
            <a:pPr marL="927100" marR="5080" indent="-483234">
              <a:lnSpc>
                <a:spcPts val="2590"/>
              </a:lnSpc>
              <a:spcBef>
                <a:spcPts val="1040"/>
              </a:spcBef>
              <a:buAutoNum type="arabicPeriod"/>
              <a:tabLst>
                <a:tab pos="927100" algn="l"/>
              </a:tabLst>
            </a:pPr>
            <a:r>
              <a:rPr sz="2400" dirty="0">
                <a:latin typeface="Arial MT"/>
                <a:cs typeface="Arial MT"/>
              </a:rPr>
              <a:t>Under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appropriate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circumstances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(sufficient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input),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neuron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transmits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</a:t>
            </a:r>
            <a:endParaRPr sz="2400">
              <a:latin typeface="Arial MT"/>
              <a:cs typeface="Arial MT"/>
            </a:endParaRPr>
          </a:p>
          <a:p>
            <a:pPr marL="927100" marR="285115" indent="-483234">
              <a:lnSpc>
                <a:spcPts val="2590"/>
              </a:lnSpc>
              <a:spcBef>
                <a:spcPts val="1005"/>
              </a:spcBef>
              <a:buAutoNum type="arabicPeriod"/>
              <a:tabLst>
                <a:tab pos="9271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particular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many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neurons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150" y="120175"/>
            <a:ext cx="5832490" cy="50153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65325" y="4176406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Artificial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Neuron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325" y="4422608"/>
            <a:ext cx="70015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think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complicated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engine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052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Structure</a:t>
            </a:r>
            <a:r>
              <a:rPr sz="3600" spc="-40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dirty="0"/>
              <a:t>Neural</a:t>
            </a:r>
            <a:r>
              <a:rPr sz="3600" spc="-25" dirty="0"/>
              <a:t> </a:t>
            </a:r>
            <a:r>
              <a:rPr sz="3600" spc="-10" dirty="0"/>
              <a:t>Network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964" y="1288233"/>
            <a:ext cx="7384036" cy="2668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1199</Words>
  <Application>Microsoft Office PowerPoint</Application>
  <PresentationFormat>On-screen Show (16:9)</PresentationFormat>
  <Paragraphs>164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Arial MT</vt:lpstr>
      <vt:lpstr>Calibri</vt:lpstr>
      <vt:lpstr>Office Theme</vt:lpstr>
      <vt:lpstr>Big Bio-Data Analysis (Artificial Intelligence and Machine Learning)</vt:lpstr>
      <vt:lpstr>Neural Networks</vt:lpstr>
      <vt:lpstr>PowerPoint Presentation</vt:lpstr>
      <vt:lpstr>Motivation for Neural Networks</vt:lpstr>
      <vt:lpstr>Biological Neural Networks</vt:lpstr>
      <vt:lpstr>Biological Neural Networks (Cont’d)</vt:lpstr>
      <vt:lpstr>PowerPoint Presentation</vt:lpstr>
      <vt:lpstr>PowerPoint Presentation</vt:lpstr>
      <vt:lpstr>Structure of Neural Network</vt:lpstr>
      <vt:lpstr>Structure of Neural Network(Cont’d)</vt:lpstr>
      <vt:lpstr>Basic Neuron Visualization</vt:lpstr>
      <vt:lpstr>Basic Neuron Visualization</vt:lpstr>
      <vt:lpstr>Basic Neuron Visualization</vt:lpstr>
      <vt:lpstr>Basic Neuron Visualization</vt:lpstr>
      <vt:lpstr>Basic Neuron Visualization</vt:lpstr>
      <vt:lpstr>Basic Neuron Visualization</vt:lpstr>
      <vt:lpstr>In Vector Notation</vt:lpstr>
      <vt:lpstr>Example Neuron Computation</vt:lpstr>
      <vt:lpstr>Types of Neurons</vt:lpstr>
      <vt:lpstr>Types of Neurons (Cont’d)</vt:lpstr>
      <vt:lpstr>Types of Neurons (Cont’d)</vt:lpstr>
      <vt:lpstr>Types of Neurons (Cont’d)</vt:lpstr>
      <vt:lpstr>Types of Neurons (Cont’d)</vt:lpstr>
      <vt:lpstr>Characterization of Neural Networks</vt:lpstr>
      <vt:lpstr>Single Layer Feedforward NN</vt:lpstr>
      <vt:lpstr>MultiLayer Feedforward NN</vt:lpstr>
      <vt:lpstr>Recurrent NN</vt:lpstr>
      <vt:lpstr>Activation Functions</vt:lpstr>
      <vt:lpstr>Activation Functions (Cont’d)</vt:lpstr>
      <vt:lpstr>Activation Functions (Cont’d)</vt:lpstr>
      <vt:lpstr>Activation Functions (Cont’d)</vt:lpstr>
      <vt:lpstr>Activation Functions (Cont’d)</vt:lpstr>
      <vt:lpstr>Activation Functions (Cont’d)</vt:lpstr>
      <vt:lpstr>Typical Activation Function</vt:lpstr>
      <vt:lpstr>Why Neural Networks?</vt:lpstr>
      <vt:lpstr>Applications of Neural Networks</vt:lpstr>
      <vt:lpstr>Applications of Neural Networks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ml-algorithms-neural_networks-2023</dc:title>
  <cp:lastModifiedBy>ainembabazi moses</cp:lastModifiedBy>
  <cp:revision>2</cp:revision>
  <dcterms:created xsi:type="dcterms:W3CDTF">2025-06-14T19:54:32Z</dcterms:created>
  <dcterms:modified xsi:type="dcterms:W3CDTF">2025-06-14T20:13:29Z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2025-06-14T00:00:00Z</vt:filetime>
  </property>
</Properties>
</file>