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36056" y="493665"/>
            <a:ext cx="2871886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154040"/>
            <a:ext cx="837454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224" y="851608"/>
            <a:ext cx="8408035" cy="296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ultinomial_logistic_regression" TargetMode="External"/><Relationship Id="rId3" Type="http://schemas.openxmlformats.org/officeDocument/2006/relationships/hyperlink" Target="https://en.wikipedia.org/wiki/Linear_regression" TargetMode="External"/><Relationship Id="rId7" Type="http://schemas.openxmlformats.org/officeDocument/2006/relationships/hyperlink" Target="https://en.wikipedia.org/wiki/Maximum_likelihood_estimation" TargetMode="External"/><Relationship Id="rId2" Type="http://schemas.openxmlformats.org/officeDocument/2006/relationships/hyperlink" Target="https://machinelearningmastery.com/linear-regression-for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generated/sklearn.linear_model.LinearRegression.html" TargetMode="External"/><Relationship Id="rId5" Type="http://schemas.openxmlformats.org/officeDocument/2006/relationships/hyperlink" Target="https://github.com/dan-veltri/ace-intro-to-ml-algorithms" TargetMode="External"/><Relationship Id="rId4" Type="http://schemas.openxmlformats.org/officeDocument/2006/relationships/hyperlink" Target="https://home.ubalt.edu/tmitch/631/PowerPoint_Lectures/chapter17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community/tutorials/svm-classification-scikit-learn-python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4290" y="4069454"/>
            <a:ext cx="782102" cy="7821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7068" y="4233496"/>
            <a:ext cx="730531" cy="6110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724" y="1111338"/>
            <a:ext cx="8641667" cy="3545201"/>
          </a:xfrm>
          <a:prstGeom prst="rect">
            <a:avLst/>
          </a:prstGeom>
        </p:spPr>
        <p:txBody>
          <a:bodyPr vert="horz" wrap="square" lIns="0" tIns="2241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5"/>
              </a:spcBef>
            </a:pPr>
            <a:endParaRPr sz="2400" dirty="0">
              <a:latin typeface="Arial MT"/>
              <a:cs typeface="Arial MT"/>
            </a:endParaRPr>
          </a:p>
          <a:p>
            <a:pPr marL="162560">
              <a:lnSpc>
                <a:spcPct val="100000"/>
              </a:lnSpc>
              <a:spcBef>
                <a:spcPts val="5"/>
              </a:spcBef>
            </a:pPr>
            <a:r>
              <a:rPr sz="4800" dirty="0">
                <a:latin typeface="Arial MT"/>
                <a:cs typeface="Arial MT"/>
              </a:rPr>
              <a:t>Machine</a:t>
            </a:r>
            <a:r>
              <a:rPr sz="4800" spc="-200" dirty="0">
                <a:latin typeface="Arial MT"/>
                <a:cs typeface="Arial MT"/>
              </a:rPr>
              <a:t> </a:t>
            </a:r>
            <a:r>
              <a:rPr sz="4800" spc="-25" dirty="0">
                <a:latin typeface="Arial MT"/>
                <a:cs typeface="Arial MT"/>
              </a:rPr>
              <a:t>Learning</a:t>
            </a:r>
            <a:r>
              <a:rPr sz="4800" spc="-310" dirty="0">
                <a:latin typeface="Arial MT"/>
                <a:cs typeface="Arial MT"/>
              </a:rPr>
              <a:t> </a:t>
            </a:r>
            <a:r>
              <a:rPr sz="4800" spc="-10" dirty="0">
                <a:latin typeface="Arial MT"/>
                <a:cs typeface="Arial MT"/>
              </a:rPr>
              <a:t>Algorithms</a:t>
            </a:r>
            <a:endParaRPr sz="4800" dirty="0">
              <a:latin typeface="Arial MT"/>
              <a:cs typeface="Arial MT"/>
            </a:endParaRPr>
          </a:p>
          <a:p>
            <a:pPr marL="1047115" algn="ctr">
              <a:lnSpc>
                <a:spcPts val="3290"/>
              </a:lnSpc>
              <a:spcBef>
                <a:spcPts val="2500"/>
              </a:spcBef>
            </a:pPr>
            <a:r>
              <a:rPr sz="2800" spc="-2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endParaRPr sz="2800" dirty="0">
              <a:latin typeface="Arial MT"/>
              <a:cs typeface="Arial MT"/>
            </a:endParaRPr>
          </a:p>
          <a:p>
            <a:pPr marL="12700">
              <a:lnSpc>
                <a:spcPts val="2810"/>
              </a:lnSpc>
            </a:pPr>
            <a:r>
              <a:rPr lang="en-US" sz="2400" b="1" dirty="0">
                <a:latin typeface="Arial"/>
                <a:cs typeface="Arial"/>
              </a:rPr>
              <a:t>Ainembabazi Moses</a:t>
            </a:r>
            <a:endParaRPr sz="2400" dirty="0">
              <a:latin typeface="Arial"/>
              <a:cs typeface="Arial"/>
            </a:endParaRPr>
          </a:p>
          <a:p>
            <a:pPr marL="12700" marR="3495040">
              <a:lnSpc>
                <a:spcPct val="100000"/>
              </a:lnSpc>
            </a:pP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Department</a:t>
            </a:r>
            <a:r>
              <a:rPr sz="24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2400" spc="-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US" sz="2400" spc="-65" dirty="0" err="1">
                <a:solidFill>
                  <a:srgbClr val="595959"/>
                </a:solidFill>
                <a:latin typeface="Arial MT"/>
                <a:cs typeface="Arial MT"/>
              </a:rPr>
              <a:t>microbiology,Mbarara</a:t>
            </a:r>
            <a:r>
              <a:rPr sz="2400" spc="-1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University,</a:t>
            </a:r>
            <a:r>
              <a:rPr sz="2400" spc="-1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Uganda </a:t>
            </a:r>
            <a:r>
              <a:rPr lang="en-US"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mozeyrix@gmail.com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7250" y="57784"/>
            <a:ext cx="80054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6335" marR="5080" indent="-241427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Arial MT"/>
                <a:cs typeface="Arial MT"/>
              </a:rPr>
              <a:t>Big</a:t>
            </a:r>
            <a:r>
              <a:rPr sz="3000" b="0" spc="-30" dirty="0">
                <a:latin typeface="Arial MT"/>
                <a:cs typeface="Arial MT"/>
              </a:rPr>
              <a:t> </a:t>
            </a:r>
            <a:r>
              <a:rPr sz="3000" b="0" spc="-10" dirty="0">
                <a:latin typeface="Arial MT"/>
                <a:cs typeface="Arial MT"/>
              </a:rPr>
              <a:t>Bio-</a:t>
            </a:r>
            <a:r>
              <a:rPr sz="3000" b="0" dirty="0">
                <a:latin typeface="Arial MT"/>
                <a:cs typeface="Arial MT"/>
              </a:rPr>
              <a:t>Data</a:t>
            </a:r>
            <a:r>
              <a:rPr sz="3000" b="0" spc="-19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Analysis</a:t>
            </a:r>
            <a:r>
              <a:rPr sz="3000" b="0" spc="-25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(Artificial</a:t>
            </a:r>
            <a:r>
              <a:rPr sz="3000" b="0" spc="-3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Intelligence</a:t>
            </a:r>
            <a:r>
              <a:rPr sz="3000" b="0" spc="-25" dirty="0">
                <a:latin typeface="Arial MT"/>
                <a:cs typeface="Arial MT"/>
              </a:rPr>
              <a:t> and </a:t>
            </a:r>
            <a:r>
              <a:rPr sz="3000" b="0" dirty="0">
                <a:latin typeface="Arial MT"/>
                <a:cs typeface="Arial MT"/>
              </a:rPr>
              <a:t>Machine</a:t>
            </a:r>
            <a:r>
              <a:rPr sz="3000" b="0" spc="-35" dirty="0">
                <a:latin typeface="Arial MT"/>
                <a:cs typeface="Arial MT"/>
              </a:rPr>
              <a:t> </a:t>
            </a:r>
            <a:r>
              <a:rPr sz="3000" b="0" spc="-10" dirty="0">
                <a:latin typeface="Arial MT"/>
                <a:cs typeface="Arial MT"/>
              </a:rPr>
              <a:t>Learning)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5552" y="4244152"/>
            <a:ext cx="1826134" cy="6087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45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Multi-Linear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Regression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124" y="1116317"/>
            <a:ext cx="8337550" cy="364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7515" marR="17780" indent="-412750">
              <a:lnSpc>
                <a:spcPct val="114999"/>
              </a:lnSpc>
              <a:spcBef>
                <a:spcPts val="100"/>
              </a:spcBef>
              <a:buChar char="●"/>
              <a:tabLst>
                <a:tab pos="437515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simple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linear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regression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produces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 </a:t>
            </a:r>
            <a:r>
              <a:rPr sz="2400" dirty="0">
                <a:latin typeface="Arial MT"/>
                <a:cs typeface="Arial MT"/>
              </a:rPr>
              <a:t>equation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Y, </a:t>
            </a:r>
            <a:r>
              <a:rPr sz="2400" dirty="0">
                <a:latin typeface="Arial MT"/>
                <a:cs typeface="Arial MT"/>
              </a:rPr>
              <a:t>multiple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regression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produces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equation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two </a:t>
            </a:r>
            <a:r>
              <a:rPr sz="2400" spc="-10" dirty="0">
                <a:latin typeface="Arial MT"/>
                <a:cs typeface="Arial MT"/>
              </a:rPr>
              <a:t>different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(X</a:t>
            </a:r>
            <a:r>
              <a:rPr sz="2400" baseline="-31250" dirty="0">
                <a:latin typeface="Arial MT"/>
                <a:cs typeface="Arial MT"/>
              </a:rPr>
              <a:t>1</a:t>
            </a:r>
            <a:r>
              <a:rPr sz="2400" spc="262" baseline="-312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baseline="-31250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Y.</a:t>
            </a:r>
            <a:endParaRPr sz="2400">
              <a:latin typeface="Arial MT"/>
              <a:cs typeface="Arial MT"/>
            </a:endParaRPr>
          </a:p>
          <a:p>
            <a:pPr marL="894715" lvl="1" indent="-412115">
              <a:lnSpc>
                <a:spcPct val="100000"/>
              </a:lnSpc>
              <a:spcBef>
                <a:spcPts val="1430"/>
              </a:spcBef>
              <a:buChar char="○"/>
              <a:tabLst>
                <a:tab pos="894715" algn="l"/>
              </a:tabLst>
            </a:pPr>
            <a:r>
              <a:rPr sz="2400" b="1" i="1" dirty="0">
                <a:latin typeface="Arial"/>
                <a:cs typeface="Arial"/>
              </a:rPr>
              <a:t>Multiple</a:t>
            </a:r>
            <a:r>
              <a:rPr sz="2400" b="1" i="1" spc="-40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predictors</a:t>
            </a:r>
            <a:endParaRPr sz="2400">
              <a:latin typeface="Arial"/>
              <a:cs typeface="Arial"/>
            </a:endParaRPr>
          </a:p>
          <a:p>
            <a:pPr marL="437515" marR="507365" indent="-412750">
              <a:lnSpc>
                <a:spcPct val="114999"/>
              </a:lnSpc>
              <a:spcBef>
                <a:spcPts val="1000"/>
              </a:spcBef>
              <a:buChar char="●"/>
              <a:tabLst>
                <a:tab pos="43751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equation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determined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least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squared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error </a:t>
            </a:r>
            <a:r>
              <a:rPr sz="2400" dirty="0">
                <a:latin typeface="Arial MT"/>
                <a:cs typeface="Arial MT"/>
              </a:rPr>
              <a:t>solution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minimizes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squared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distances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between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actual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predicted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values.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45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Multi-Linear</a:t>
            </a:r>
            <a:r>
              <a:rPr sz="3600" b="0" spc="-3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Regression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(Cont’d)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550" y="1040499"/>
            <a:ext cx="4194674" cy="4042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7867" y="1092487"/>
            <a:ext cx="3533140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91135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r>
              <a:rPr sz="1400" dirty="0">
                <a:latin typeface="Arial MT"/>
                <a:cs typeface="Arial MT"/>
              </a:rPr>
              <a:t>Predicting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variance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academic </a:t>
            </a:r>
            <a:r>
              <a:rPr sz="1400" dirty="0">
                <a:latin typeface="Arial MT"/>
                <a:cs typeface="Arial MT"/>
              </a:rPr>
              <a:t>performance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IQ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SAT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scores.</a:t>
            </a:r>
            <a:endParaRPr sz="1400">
              <a:latin typeface="Arial MT"/>
              <a:cs typeface="Arial MT"/>
            </a:endParaRPr>
          </a:p>
          <a:p>
            <a:pPr marL="348615" marR="123189" indent="-336550">
              <a:lnSpc>
                <a:spcPct val="100000"/>
              </a:lnSpc>
              <a:spcBef>
                <a:spcPts val="1000"/>
              </a:spcBef>
              <a:buChar char="●"/>
              <a:tabLst>
                <a:tab pos="348615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overlap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IQ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academic </a:t>
            </a:r>
            <a:r>
              <a:rPr sz="1400" dirty="0">
                <a:latin typeface="Arial MT"/>
                <a:cs typeface="Arial MT"/>
              </a:rPr>
              <a:t>performance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indicates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40%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variance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academic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performance</a:t>
            </a:r>
            <a:r>
              <a:rPr sz="1400" spc="-25" dirty="0">
                <a:latin typeface="Arial MT"/>
                <a:cs typeface="Arial MT"/>
              </a:rPr>
              <a:t> can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predicted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IQ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scores.</a:t>
            </a:r>
            <a:endParaRPr sz="1400">
              <a:latin typeface="Arial MT"/>
              <a:cs typeface="Arial MT"/>
            </a:endParaRPr>
          </a:p>
          <a:p>
            <a:pPr marL="348615" marR="5080" indent="-336550">
              <a:lnSpc>
                <a:spcPct val="100000"/>
              </a:lnSpc>
              <a:spcBef>
                <a:spcPts val="1000"/>
              </a:spcBef>
              <a:buChar char="●"/>
              <a:tabLst>
                <a:tab pos="348615" algn="l"/>
              </a:tabLst>
            </a:pPr>
            <a:r>
              <a:rPr sz="1400" spc="-10" dirty="0">
                <a:latin typeface="Arial MT"/>
                <a:cs typeface="Arial MT"/>
              </a:rPr>
              <a:t>Similarly,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30%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variance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in </a:t>
            </a:r>
            <a:r>
              <a:rPr sz="1400" dirty="0">
                <a:latin typeface="Arial MT"/>
                <a:cs typeface="Arial MT"/>
              </a:rPr>
              <a:t>academic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performance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predicted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SAT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scores.</a:t>
            </a:r>
            <a:endParaRPr sz="1400">
              <a:latin typeface="Arial MT"/>
              <a:cs typeface="Arial MT"/>
            </a:endParaRPr>
          </a:p>
          <a:p>
            <a:pPr marL="348615" marR="41910" indent="-336550">
              <a:lnSpc>
                <a:spcPct val="100000"/>
              </a:lnSpc>
              <a:spcBef>
                <a:spcPts val="1000"/>
              </a:spcBef>
              <a:buChar char="●"/>
              <a:tabLst>
                <a:tab pos="348615" algn="l"/>
              </a:tabLst>
            </a:pPr>
            <a:r>
              <a:rPr sz="1400" dirty="0">
                <a:latin typeface="Arial MT"/>
                <a:cs typeface="Arial MT"/>
              </a:rPr>
              <a:t>However,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IQ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SAT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overlap,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so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SAT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scores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contribute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additional </a:t>
            </a:r>
            <a:r>
              <a:rPr sz="1400" dirty="0">
                <a:latin typeface="Arial MT"/>
                <a:cs typeface="Arial MT"/>
              </a:rPr>
              <a:t>predication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10%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beyond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already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predicted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IQ.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4" y="194847"/>
            <a:ext cx="6503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Multi-Linear</a:t>
            </a:r>
            <a:r>
              <a:rPr sz="3600" b="0" spc="-3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Regression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(cont’d)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9225" y="740094"/>
            <a:ext cx="8035290" cy="427990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30"/>
              </a:spcBef>
            </a:pPr>
            <a:r>
              <a:rPr sz="2400" dirty="0">
                <a:latin typeface="Arial MT"/>
                <a:cs typeface="Arial MT"/>
              </a:rPr>
              <a:t>General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equation: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70" dirty="0">
                <a:latin typeface="Arial"/>
                <a:cs typeface="Arial"/>
              </a:rPr>
              <a:t>𝛽</a:t>
            </a:r>
            <a:r>
              <a:rPr sz="2400" b="1" spc="-254" baseline="-31250" dirty="0">
                <a:latin typeface="Arial"/>
                <a:cs typeface="Arial"/>
              </a:rPr>
              <a:t>0</a:t>
            </a:r>
            <a:r>
              <a:rPr sz="2400" b="1" spc="-170" dirty="0">
                <a:latin typeface="Arial"/>
                <a:cs typeface="Arial"/>
              </a:rPr>
              <a:t>+𝛽</a:t>
            </a:r>
            <a:r>
              <a:rPr sz="2400" b="1" spc="-254" baseline="-31250" dirty="0">
                <a:latin typeface="Arial"/>
                <a:cs typeface="Arial"/>
              </a:rPr>
              <a:t>1</a:t>
            </a:r>
            <a:r>
              <a:rPr sz="2400" b="1" spc="-170" dirty="0">
                <a:latin typeface="Arial"/>
                <a:cs typeface="Arial"/>
              </a:rPr>
              <a:t>x</a:t>
            </a:r>
            <a:r>
              <a:rPr sz="2400" b="1" spc="-254" baseline="-31250" dirty="0">
                <a:latin typeface="Arial"/>
                <a:cs typeface="Arial"/>
              </a:rPr>
              <a:t>1</a:t>
            </a:r>
            <a:r>
              <a:rPr sz="2400" b="1" spc="-170" dirty="0">
                <a:latin typeface="Arial"/>
                <a:cs typeface="Arial"/>
              </a:rPr>
              <a:t>+𝛽</a:t>
            </a:r>
            <a:r>
              <a:rPr sz="2400" b="1" spc="-254" baseline="-31250" dirty="0">
                <a:latin typeface="Arial"/>
                <a:cs typeface="Arial"/>
              </a:rPr>
              <a:t>2</a:t>
            </a:r>
            <a:r>
              <a:rPr sz="2400" b="1" spc="-170" dirty="0">
                <a:latin typeface="Arial"/>
                <a:cs typeface="Arial"/>
              </a:rPr>
              <a:t>x</a:t>
            </a:r>
            <a:r>
              <a:rPr sz="2400" b="1" spc="-254" baseline="-31250" dirty="0">
                <a:latin typeface="Arial"/>
                <a:cs typeface="Arial"/>
              </a:rPr>
              <a:t>2</a:t>
            </a:r>
            <a:r>
              <a:rPr sz="2400" b="1" spc="-170" dirty="0">
                <a:latin typeface="Arial"/>
                <a:cs typeface="Arial"/>
              </a:rPr>
              <a:t>+…+𝛽</a:t>
            </a:r>
            <a:r>
              <a:rPr sz="2400" b="1" spc="-254" baseline="-31250" dirty="0">
                <a:latin typeface="Arial"/>
                <a:cs typeface="Arial"/>
              </a:rPr>
              <a:t>n</a:t>
            </a:r>
            <a:r>
              <a:rPr sz="2400" b="1" spc="-170" dirty="0">
                <a:latin typeface="Arial"/>
                <a:cs typeface="Arial"/>
              </a:rPr>
              <a:t>x</a:t>
            </a:r>
            <a:r>
              <a:rPr sz="2400" b="1" spc="-254" baseline="-31250" dirty="0">
                <a:latin typeface="Arial"/>
                <a:cs typeface="Arial"/>
              </a:rPr>
              <a:t>n</a:t>
            </a:r>
            <a:r>
              <a:rPr sz="2400" b="1" spc="-170" dirty="0">
                <a:latin typeface="Arial"/>
                <a:cs typeface="Arial"/>
              </a:rPr>
              <a:t>+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2240" dirty="0">
                <a:latin typeface="Arial"/>
                <a:cs typeface="Arial"/>
              </a:rPr>
              <a:t>𝜀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430"/>
              </a:spcBef>
            </a:pPr>
            <a:r>
              <a:rPr sz="2400" dirty="0">
                <a:latin typeface="Arial MT"/>
                <a:cs typeface="Arial MT"/>
              </a:rPr>
              <a:t>y: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response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dependent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variable</a:t>
            </a:r>
            <a:endParaRPr sz="2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1435"/>
              </a:spcBef>
            </a:pPr>
            <a:r>
              <a:rPr sz="2400" spc="-270" dirty="0">
                <a:latin typeface="Arial MT"/>
                <a:cs typeface="Arial MT"/>
              </a:rPr>
              <a:t>𝛽</a:t>
            </a:r>
            <a:r>
              <a:rPr sz="2400" spc="-405" baseline="-31250" dirty="0">
                <a:latin typeface="Arial MT"/>
                <a:cs typeface="Arial MT"/>
              </a:rPr>
              <a:t>0</a:t>
            </a:r>
            <a:r>
              <a:rPr sz="2400" spc="-270" dirty="0">
                <a:latin typeface="Arial MT"/>
                <a:cs typeface="Arial MT"/>
              </a:rPr>
              <a:t>: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y-</a:t>
            </a:r>
            <a:r>
              <a:rPr sz="2400" dirty="0">
                <a:latin typeface="Arial MT"/>
                <a:cs typeface="Arial MT"/>
              </a:rPr>
              <a:t>intercept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coefficient</a:t>
            </a:r>
            <a:endParaRPr sz="2400">
              <a:latin typeface="Arial MT"/>
              <a:cs typeface="Arial MT"/>
            </a:endParaRPr>
          </a:p>
          <a:p>
            <a:pPr marL="25400" marR="1776095">
              <a:lnSpc>
                <a:spcPct val="149700"/>
              </a:lnSpc>
            </a:pPr>
            <a:r>
              <a:rPr sz="2400" spc="-445" dirty="0">
                <a:latin typeface="Arial MT"/>
                <a:cs typeface="Arial MT"/>
              </a:rPr>
              <a:t>𝛽</a:t>
            </a:r>
            <a:r>
              <a:rPr sz="2400" spc="-667" baseline="-31250" dirty="0">
                <a:latin typeface="Arial MT"/>
                <a:cs typeface="Arial MT"/>
              </a:rPr>
              <a:t>i</a:t>
            </a:r>
            <a:r>
              <a:rPr sz="2400" spc="-7" baseline="-312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regression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coefficient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(slope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line) </a:t>
            </a:r>
            <a:r>
              <a:rPr sz="2400" dirty="0">
                <a:latin typeface="Arial MT"/>
                <a:cs typeface="Arial MT"/>
              </a:rPr>
              <a:t>x: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predictor/independent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value</a:t>
            </a:r>
            <a:endParaRPr sz="2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1430"/>
              </a:spcBef>
            </a:pPr>
            <a:r>
              <a:rPr sz="2400" spc="-540" dirty="0">
                <a:latin typeface="Arial MT"/>
                <a:cs typeface="Arial MT"/>
              </a:rPr>
              <a:t>𝜀: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error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(assumed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independent)</a:t>
            </a:r>
            <a:endParaRPr sz="2400">
              <a:latin typeface="Arial MT"/>
              <a:cs typeface="Arial MT"/>
            </a:endParaRPr>
          </a:p>
          <a:p>
            <a:pPr marL="25400" marR="17780">
              <a:lnSpc>
                <a:spcPct val="114999"/>
              </a:lnSpc>
              <a:spcBef>
                <a:spcPts val="1000"/>
              </a:spcBef>
            </a:pPr>
            <a:r>
              <a:rPr sz="2400" b="1" dirty="0">
                <a:latin typeface="Arial"/>
                <a:cs typeface="Arial"/>
              </a:rPr>
              <a:t>Goal: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We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want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to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minimize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the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sum</a:t>
            </a:r>
            <a:r>
              <a:rPr sz="2400" b="1" i="1" spc="-4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of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square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residuals </a:t>
            </a:r>
            <a:r>
              <a:rPr sz="2400" b="1" i="1" dirty="0">
                <a:latin typeface="Arial"/>
                <a:cs typeface="Arial"/>
              </a:rPr>
              <a:t>for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all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predictors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4" y="194847"/>
            <a:ext cx="6503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Multi-Linear</a:t>
            </a:r>
            <a:r>
              <a:rPr sz="3600" b="0" spc="-3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Regression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(cont’d)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9225" y="740094"/>
            <a:ext cx="8035290" cy="427990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30"/>
              </a:spcBef>
            </a:pPr>
            <a:r>
              <a:rPr sz="2400" dirty="0">
                <a:latin typeface="Arial MT"/>
                <a:cs typeface="Arial MT"/>
              </a:rPr>
              <a:t>General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equation: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170" dirty="0">
                <a:latin typeface="Arial"/>
                <a:cs typeface="Arial"/>
              </a:rPr>
              <a:t>𝛽</a:t>
            </a:r>
            <a:r>
              <a:rPr sz="2400" b="1" spc="-254" baseline="-31250" dirty="0">
                <a:latin typeface="Arial"/>
                <a:cs typeface="Arial"/>
              </a:rPr>
              <a:t>0</a:t>
            </a:r>
            <a:r>
              <a:rPr sz="2400" b="1" spc="-170" dirty="0">
                <a:latin typeface="Arial"/>
                <a:cs typeface="Arial"/>
              </a:rPr>
              <a:t>+𝛽</a:t>
            </a:r>
            <a:r>
              <a:rPr sz="2400" b="1" spc="-254" baseline="-31250" dirty="0">
                <a:latin typeface="Arial"/>
                <a:cs typeface="Arial"/>
              </a:rPr>
              <a:t>1</a:t>
            </a:r>
            <a:r>
              <a:rPr sz="2400" b="1" spc="-170" dirty="0">
                <a:latin typeface="Arial"/>
                <a:cs typeface="Arial"/>
              </a:rPr>
              <a:t>x</a:t>
            </a:r>
            <a:r>
              <a:rPr sz="2400" b="1" spc="-254" baseline="-31250" dirty="0">
                <a:latin typeface="Arial"/>
                <a:cs typeface="Arial"/>
              </a:rPr>
              <a:t>1</a:t>
            </a:r>
            <a:r>
              <a:rPr sz="2400" b="1" spc="-170" dirty="0">
                <a:latin typeface="Arial"/>
                <a:cs typeface="Arial"/>
              </a:rPr>
              <a:t>+𝛽</a:t>
            </a:r>
            <a:r>
              <a:rPr sz="2400" b="1" spc="-254" baseline="-31250" dirty="0">
                <a:latin typeface="Arial"/>
                <a:cs typeface="Arial"/>
              </a:rPr>
              <a:t>2</a:t>
            </a:r>
            <a:r>
              <a:rPr sz="2400" b="1" spc="-170" dirty="0">
                <a:latin typeface="Arial"/>
                <a:cs typeface="Arial"/>
              </a:rPr>
              <a:t>x</a:t>
            </a:r>
            <a:r>
              <a:rPr sz="2400" b="1" spc="-254" baseline="-31250" dirty="0">
                <a:latin typeface="Arial"/>
                <a:cs typeface="Arial"/>
              </a:rPr>
              <a:t>2</a:t>
            </a:r>
            <a:r>
              <a:rPr sz="2400" b="1" spc="-170" dirty="0">
                <a:latin typeface="Arial"/>
                <a:cs typeface="Arial"/>
              </a:rPr>
              <a:t>+…+𝛽</a:t>
            </a:r>
            <a:r>
              <a:rPr sz="2400" b="1" spc="-254" baseline="-31250" dirty="0">
                <a:latin typeface="Arial"/>
                <a:cs typeface="Arial"/>
              </a:rPr>
              <a:t>n</a:t>
            </a:r>
            <a:r>
              <a:rPr sz="2400" b="1" spc="-170" dirty="0">
                <a:latin typeface="Arial"/>
                <a:cs typeface="Arial"/>
              </a:rPr>
              <a:t>x</a:t>
            </a:r>
            <a:r>
              <a:rPr sz="2400" b="1" spc="-254" baseline="-31250" dirty="0">
                <a:latin typeface="Arial"/>
                <a:cs typeface="Arial"/>
              </a:rPr>
              <a:t>n</a:t>
            </a:r>
            <a:r>
              <a:rPr sz="2400" b="1" spc="-170" dirty="0">
                <a:latin typeface="Arial"/>
                <a:cs typeface="Arial"/>
              </a:rPr>
              <a:t>+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2240" dirty="0">
                <a:latin typeface="Arial"/>
                <a:cs typeface="Arial"/>
              </a:rPr>
              <a:t>𝜀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430"/>
              </a:spcBef>
            </a:pPr>
            <a:r>
              <a:rPr sz="2400" dirty="0">
                <a:latin typeface="Arial MT"/>
                <a:cs typeface="Arial MT"/>
              </a:rPr>
              <a:t>y: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response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dependent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variable</a:t>
            </a:r>
            <a:endParaRPr sz="2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1435"/>
              </a:spcBef>
            </a:pPr>
            <a:r>
              <a:rPr sz="2400" spc="-270" dirty="0">
                <a:latin typeface="Arial MT"/>
                <a:cs typeface="Arial MT"/>
              </a:rPr>
              <a:t>𝛽</a:t>
            </a:r>
            <a:r>
              <a:rPr sz="2400" spc="-405" baseline="-31250" dirty="0">
                <a:latin typeface="Arial MT"/>
                <a:cs typeface="Arial MT"/>
              </a:rPr>
              <a:t>0</a:t>
            </a:r>
            <a:r>
              <a:rPr sz="2400" spc="-270" dirty="0">
                <a:latin typeface="Arial MT"/>
                <a:cs typeface="Arial MT"/>
              </a:rPr>
              <a:t>: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y-</a:t>
            </a:r>
            <a:r>
              <a:rPr sz="2400" dirty="0">
                <a:latin typeface="Arial MT"/>
                <a:cs typeface="Arial MT"/>
              </a:rPr>
              <a:t>intercept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coefficient</a:t>
            </a:r>
            <a:endParaRPr sz="2400">
              <a:latin typeface="Arial MT"/>
              <a:cs typeface="Arial MT"/>
            </a:endParaRPr>
          </a:p>
          <a:p>
            <a:pPr marL="25400" marR="1776095">
              <a:lnSpc>
                <a:spcPct val="149700"/>
              </a:lnSpc>
            </a:pPr>
            <a:r>
              <a:rPr sz="2400" spc="-445" dirty="0">
                <a:latin typeface="Arial MT"/>
                <a:cs typeface="Arial MT"/>
              </a:rPr>
              <a:t>𝛽</a:t>
            </a:r>
            <a:r>
              <a:rPr sz="2400" spc="-667" baseline="-31250" dirty="0">
                <a:latin typeface="Arial MT"/>
                <a:cs typeface="Arial MT"/>
              </a:rPr>
              <a:t>i</a:t>
            </a:r>
            <a:r>
              <a:rPr sz="2400" spc="-7" baseline="-312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regression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coefficient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(slope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line) </a:t>
            </a:r>
            <a:r>
              <a:rPr sz="2400" dirty="0">
                <a:latin typeface="Arial MT"/>
                <a:cs typeface="Arial MT"/>
              </a:rPr>
              <a:t>x: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predictor/independent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value</a:t>
            </a:r>
            <a:endParaRPr sz="24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1430"/>
              </a:spcBef>
            </a:pPr>
            <a:r>
              <a:rPr sz="2400" spc="-540" dirty="0">
                <a:latin typeface="Arial MT"/>
                <a:cs typeface="Arial MT"/>
              </a:rPr>
              <a:t>𝜀: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error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(assumed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independent)</a:t>
            </a:r>
            <a:endParaRPr sz="2400">
              <a:latin typeface="Arial MT"/>
              <a:cs typeface="Arial MT"/>
            </a:endParaRPr>
          </a:p>
          <a:p>
            <a:pPr marL="25400" marR="17780">
              <a:lnSpc>
                <a:spcPct val="114999"/>
              </a:lnSpc>
              <a:spcBef>
                <a:spcPts val="1000"/>
              </a:spcBef>
            </a:pPr>
            <a:r>
              <a:rPr sz="2400" b="1" dirty="0">
                <a:latin typeface="Arial"/>
                <a:cs typeface="Arial"/>
              </a:rPr>
              <a:t>Goal: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We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want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to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minimize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the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sum</a:t>
            </a:r>
            <a:r>
              <a:rPr sz="2400" b="1" i="1" spc="-4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of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square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residuals </a:t>
            </a:r>
            <a:r>
              <a:rPr sz="2400" b="1" i="1" dirty="0">
                <a:latin typeface="Arial"/>
                <a:cs typeface="Arial"/>
              </a:rPr>
              <a:t>for</a:t>
            </a:r>
            <a:r>
              <a:rPr sz="2400" b="1" i="1" spc="-3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all</a:t>
            </a:r>
            <a:r>
              <a:rPr sz="2400" b="1" i="1" spc="-30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predictors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4" y="194847"/>
            <a:ext cx="6503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Multi-Linear</a:t>
            </a:r>
            <a:r>
              <a:rPr sz="3600" b="0" spc="-3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Regression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(cont’d)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645606"/>
            <a:ext cx="8474710" cy="396684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200" b="1" dirty="0">
                <a:latin typeface="Arial"/>
                <a:cs typeface="Arial"/>
              </a:rPr>
              <a:t>Important</a:t>
            </a:r>
            <a:r>
              <a:rPr sz="3200" b="1" spc="-1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Assumptions</a:t>
            </a:r>
            <a:endParaRPr sz="3200">
              <a:latin typeface="Arial"/>
              <a:cs typeface="Arial"/>
            </a:endParaRPr>
          </a:p>
          <a:p>
            <a:pPr marL="469900" marR="5080" indent="-412750">
              <a:lnSpc>
                <a:spcPct val="114999"/>
              </a:lnSpc>
              <a:spcBef>
                <a:spcPts val="1180"/>
              </a:spcBef>
              <a:buChar char="●"/>
              <a:tabLst>
                <a:tab pos="469900" algn="l"/>
              </a:tabLst>
            </a:pP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linear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regression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valid,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relationship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between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response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predictor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should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(nearly)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linear.</a:t>
            </a:r>
            <a:endParaRPr sz="2400">
              <a:latin typeface="Arial MT"/>
              <a:cs typeface="Arial MT"/>
            </a:endParaRPr>
          </a:p>
          <a:p>
            <a:pPr marL="469265" indent="-412115">
              <a:lnSpc>
                <a:spcPct val="100000"/>
              </a:lnSpc>
              <a:spcBef>
                <a:spcPts val="1430"/>
              </a:spcBef>
              <a:buFont typeface="Arial MT"/>
              <a:buChar char="●"/>
              <a:tabLst>
                <a:tab pos="469265" algn="l"/>
              </a:tabLst>
            </a:pPr>
            <a:r>
              <a:rPr sz="2400" i="1" dirty="0">
                <a:latin typeface="Arial"/>
                <a:cs typeface="Arial"/>
              </a:rPr>
              <a:t>Residuals</a:t>
            </a:r>
            <a:r>
              <a:rPr sz="2400" i="1" spc="-7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should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checked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following:</a:t>
            </a:r>
            <a:endParaRPr sz="2400">
              <a:latin typeface="Arial MT"/>
              <a:cs typeface="Arial MT"/>
            </a:endParaRPr>
          </a:p>
          <a:p>
            <a:pPr marL="926465" lvl="1" indent="-412115">
              <a:lnSpc>
                <a:spcPct val="100000"/>
              </a:lnSpc>
              <a:spcBef>
                <a:spcPts val="1430"/>
              </a:spcBef>
              <a:buClr>
                <a:srgbClr val="595959"/>
              </a:buClr>
              <a:buChar char="○"/>
              <a:tabLst>
                <a:tab pos="926465" algn="l"/>
              </a:tabLst>
            </a:pPr>
            <a:r>
              <a:rPr sz="2400" spc="-10" dirty="0">
                <a:latin typeface="Arial MT"/>
                <a:cs typeface="Arial MT"/>
              </a:rPr>
              <a:t>Independence</a:t>
            </a:r>
            <a:endParaRPr sz="2400">
              <a:latin typeface="Arial MT"/>
              <a:cs typeface="Arial MT"/>
            </a:endParaRPr>
          </a:p>
          <a:p>
            <a:pPr marL="926465" lvl="1" indent="-412115">
              <a:lnSpc>
                <a:spcPct val="100000"/>
              </a:lnSpc>
              <a:spcBef>
                <a:spcPts val="1435"/>
              </a:spcBef>
              <a:buClr>
                <a:srgbClr val="595959"/>
              </a:buClr>
              <a:buChar char="○"/>
              <a:tabLst>
                <a:tab pos="926465" algn="l"/>
              </a:tabLst>
            </a:pPr>
            <a:r>
              <a:rPr sz="2400" dirty="0">
                <a:latin typeface="Arial MT"/>
                <a:cs typeface="Arial MT"/>
              </a:rPr>
              <a:t>Normally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distributed</a:t>
            </a:r>
            <a:endParaRPr sz="2400">
              <a:latin typeface="Arial MT"/>
              <a:cs typeface="Arial MT"/>
            </a:endParaRPr>
          </a:p>
          <a:p>
            <a:pPr marL="926465" lvl="1" indent="-412115">
              <a:lnSpc>
                <a:spcPct val="100000"/>
              </a:lnSpc>
              <a:spcBef>
                <a:spcPts val="1430"/>
              </a:spcBef>
              <a:buClr>
                <a:srgbClr val="595959"/>
              </a:buClr>
              <a:buChar char="○"/>
              <a:tabLst>
                <a:tab pos="926465" algn="l"/>
              </a:tabLst>
            </a:pPr>
            <a:r>
              <a:rPr sz="2400" dirty="0">
                <a:latin typeface="Arial MT"/>
                <a:cs typeface="Arial MT"/>
              </a:rPr>
              <a:t>Equal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variance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(should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occur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both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sides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line)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538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Bias-Variance</a:t>
            </a:r>
            <a:r>
              <a:rPr spc="-85" dirty="0"/>
              <a:t> </a:t>
            </a:r>
            <a:r>
              <a:rPr spc="-40" dirty="0"/>
              <a:t>Trade-</a:t>
            </a:r>
            <a:r>
              <a:rPr spc="-25" dirty="0"/>
              <a:t>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499" y="980369"/>
            <a:ext cx="8171815" cy="322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288290" indent="-410209" algn="just">
              <a:lnSpc>
                <a:spcPct val="114999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There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critical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characteristics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estimators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be 	</a:t>
            </a:r>
            <a:r>
              <a:rPr sz="2400" spc="-10" dirty="0">
                <a:latin typeface="Arial MT"/>
                <a:cs typeface="Arial MT"/>
              </a:rPr>
              <a:t>considered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i.e.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bias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variance</a:t>
            </a:r>
            <a:r>
              <a:rPr sz="2400" spc="-1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422275" marR="337185" indent="-410209" algn="just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424815" algn="l"/>
              </a:tabLst>
            </a:pP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bias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difference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true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population 	</a:t>
            </a:r>
            <a:r>
              <a:rPr sz="2400" dirty="0">
                <a:latin typeface="Arial MT"/>
                <a:cs typeface="Arial MT"/>
              </a:rPr>
              <a:t>parameter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expected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estimator.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measures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	</a:t>
            </a:r>
            <a:r>
              <a:rPr sz="2400" dirty="0">
                <a:latin typeface="Arial MT"/>
                <a:cs typeface="Arial MT"/>
              </a:rPr>
              <a:t>accuracy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estimates.</a:t>
            </a:r>
            <a:endParaRPr sz="2400">
              <a:latin typeface="Arial MT"/>
              <a:cs typeface="Arial MT"/>
            </a:endParaRPr>
          </a:p>
          <a:p>
            <a:pPr marL="422275" marR="5080" indent="-410209" algn="just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424815" algn="l"/>
              </a:tabLst>
            </a:pP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Variance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measures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spread,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uncertainty,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	</a:t>
            </a:r>
            <a:r>
              <a:rPr sz="2400" spc="-10" dirty="0">
                <a:latin typeface="Arial MT"/>
                <a:cs typeface="Arial MT"/>
              </a:rPr>
              <a:t>estimates.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4" y="194847"/>
            <a:ext cx="6532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latin typeface="Arial MT"/>
                <a:cs typeface="Arial MT"/>
              </a:rPr>
              <a:t>Bias-</a:t>
            </a:r>
            <a:r>
              <a:rPr sz="3600" b="0" spc="-25" dirty="0">
                <a:latin typeface="Arial MT"/>
                <a:cs typeface="Arial MT"/>
              </a:rPr>
              <a:t>Variance</a:t>
            </a:r>
            <a:r>
              <a:rPr sz="3600" b="0" spc="-125" dirty="0">
                <a:latin typeface="Arial MT"/>
                <a:cs typeface="Arial MT"/>
              </a:rPr>
              <a:t> </a:t>
            </a:r>
            <a:r>
              <a:rPr sz="3600" b="0" spc="-40" dirty="0">
                <a:latin typeface="Arial MT"/>
                <a:cs typeface="Arial MT"/>
              </a:rPr>
              <a:t>Trade-</a:t>
            </a:r>
            <a:r>
              <a:rPr sz="3600" b="0" dirty="0">
                <a:latin typeface="Arial MT"/>
                <a:cs typeface="Arial MT"/>
              </a:rPr>
              <a:t>Off</a:t>
            </a:r>
            <a:r>
              <a:rPr sz="3600" b="0" spc="-65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(cont’d)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280" y="822438"/>
            <a:ext cx="8682355" cy="3986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 marR="629920" indent="-405130">
              <a:lnSpc>
                <a:spcPct val="114999"/>
              </a:lnSpc>
              <a:spcBef>
                <a:spcPts val="100"/>
              </a:spcBef>
              <a:buChar char="●"/>
              <a:tabLst>
                <a:tab pos="417195" algn="l"/>
              </a:tabLst>
            </a:pPr>
            <a:r>
              <a:rPr sz="2300" dirty="0">
                <a:latin typeface="Arial MT"/>
                <a:cs typeface="Arial MT"/>
              </a:rPr>
              <a:t>Both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the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bias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&amp;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the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variance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are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desired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to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be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low,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as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large </a:t>
            </a:r>
            <a:r>
              <a:rPr sz="2300" dirty="0">
                <a:latin typeface="Arial MT"/>
                <a:cs typeface="Arial MT"/>
              </a:rPr>
              <a:t>values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result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in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poor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predictions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from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the</a:t>
            </a:r>
            <a:r>
              <a:rPr sz="2300" spc="-10" dirty="0">
                <a:latin typeface="Arial MT"/>
                <a:cs typeface="Arial MT"/>
              </a:rPr>
              <a:t> model.</a:t>
            </a:r>
            <a:endParaRPr sz="2300">
              <a:latin typeface="Arial MT"/>
              <a:cs typeface="Arial MT"/>
            </a:endParaRPr>
          </a:p>
          <a:p>
            <a:pPr marL="417195" marR="111760" indent="-405130">
              <a:lnSpc>
                <a:spcPct val="114999"/>
              </a:lnSpc>
              <a:spcBef>
                <a:spcPts val="1000"/>
              </a:spcBef>
              <a:buChar char="●"/>
              <a:tabLst>
                <a:tab pos="417195" algn="l"/>
              </a:tabLst>
            </a:pPr>
            <a:r>
              <a:rPr sz="2300" dirty="0">
                <a:latin typeface="Arial MT"/>
                <a:cs typeface="Arial MT"/>
              </a:rPr>
              <a:t>The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OLS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estimator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has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the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desired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property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of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being</a:t>
            </a:r>
            <a:r>
              <a:rPr sz="2300" spc="-10" dirty="0">
                <a:latin typeface="Arial MT"/>
                <a:cs typeface="Arial MT"/>
              </a:rPr>
              <a:t> unbiased. </a:t>
            </a:r>
            <a:r>
              <a:rPr sz="2300" dirty="0">
                <a:latin typeface="Arial MT"/>
                <a:cs typeface="Arial MT"/>
              </a:rPr>
              <a:t>However,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it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can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have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huge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variance.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Specifically,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spc="-20" dirty="0">
                <a:latin typeface="Arial MT"/>
                <a:cs typeface="Arial MT"/>
              </a:rPr>
              <a:t>this </a:t>
            </a:r>
            <a:r>
              <a:rPr sz="2300" dirty="0">
                <a:latin typeface="Arial MT"/>
                <a:cs typeface="Arial MT"/>
              </a:rPr>
              <a:t>happens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when:</a:t>
            </a:r>
            <a:endParaRPr sz="2300">
              <a:latin typeface="Arial MT"/>
              <a:cs typeface="Arial MT"/>
            </a:endParaRPr>
          </a:p>
          <a:p>
            <a:pPr marL="874394" lvl="1" indent="-366395">
              <a:lnSpc>
                <a:spcPct val="100000"/>
              </a:lnSpc>
              <a:spcBef>
                <a:spcPts val="1430"/>
              </a:spcBef>
              <a:buChar char="○"/>
              <a:tabLst>
                <a:tab pos="874394" algn="l"/>
              </a:tabLst>
            </a:pPr>
            <a:r>
              <a:rPr sz="1800" b="1" i="1" dirty="0">
                <a:latin typeface="Arial"/>
                <a:cs typeface="Arial"/>
              </a:rPr>
              <a:t>The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predictor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variables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are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highly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correlated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with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each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other;</a:t>
            </a:r>
            <a:endParaRPr sz="1800">
              <a:latin typeface="Arial"/>
              <a:cs typeface="Arial"/>
            </a:endParaRPr>
          </a:p>
          <a:p>
            <a:pPr marL="874394" lvl="1" indent="-366395">
              <a:lnSpc>
                <a:spcPct val="100000"/>
              </a:lnSpc>
              <a:spcBef>
                <a:spcPts val="1325"/>
              </a:spcBef>
              <a:buChar char="○"/>
              <a:tabLst>
                <a:tab pos="874394" algn="l"/>
              </a:tabLst>
            </a:pPr>
            <a:r>
              <a:rPr sz="1800" b="1" i="1" dirty="0">
                <a:latin typeface="Arial"/>
                <a:cs typeface="Arial"/>
              </a:rPr>
              <a:t>There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are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many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predictors</a:t>
            </a:r>
            <a:endParaRPr sz="1800">
              <a:latin typeface="Arial"/>
              <a:cs typeface="Arial"/>
            </a:endParaRPr>
          </a:p>
          <a:p>
            <a:pPr marL="417195" marR="5080" indent="-405130">
              <a:lnSpc>
                <a:spcPct val="114999"/>
              </a:lnSpc>
              <a:spcBef>
                <a:spcPts val="890"/>
              </a:spcBef>
              <a:buChar char="●"/>
              <a:tabLst>
                <a:tab pos="417195" algn="l"/>
              </a:tabLst>
            </a:pPr>
            <a:r>
              <a:rPr sz="2300" dirty="0">
                <a:latin typeface="Arial MT"/>
                <a:cs typeface="Arial MT"/>
              </a:rPr>
              <a:t>The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solution</a:t>
            </a:r>
            <a:r>
              <a:rPr sz="2300" spc="-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to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this</a:t>
            </a:r>
            <a:r>
              <a:rPr sz="2300" spc="-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is: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b="1" dirty="0">
                <a:latin typeface="Arial"/>
                <a:cs typeface="Arial"/>
              </a:rPr>
              <a:t>reduce</a:t>
            </a:r>
            <a:r>
              <a:rPr sz="2300" b="1" spc="-1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variance</a:t>
            </a:r>
            <a:r>
              <a:rPr sz="2300" b="1" spc="-2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at</a:t>
            </a:r>
            <a:r>
              <a:rPr sz="2300" b="1" spc="-1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the</a:t>
            </a:r>
            <a:r>
              <a:rPr sz="2300" b="1" spc="-2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cost</a:t>
            </a:r>
            <a:r>
              <a:rPr sz="2300" b="1" spc="-15" dirty="0">
                <a:latin typeface="Arial"/>
                <a:cs typeface="Arial"/>
              </a:rPr>
              <a:t> </a:t>
            </a:r>
            <a:r>
              <a:rPr sz="2300" b="1" spc="-25" dirty="0">
                <a:latin typeface="Arial"/>
                <a:cs typeface="Arial"/>
              </a:rPr>
              <a:t>of </a:t>
            </a:r>
            <a:r>
              <a:rPr sz="2300" b="1" dirty="0">
                <a:latin typeface="Arial"/>
                <a:cs typeface="Arial"/>
              </a:rPr>
              <a:t>introducing</a:t>
            </a:r>
            <a:r>
              <a:rPr sz="2300" b="1" spc="-3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some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bias</a:t>
            </a:r>
            <a:r>
              <a:rPr sz="2300" dirty="0">
                <a:latin typeface="Arial MT"/>
                <a:cs typeface="Arial MT"/>
              </a:rPr>
              <a:t>.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This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approach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is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called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b="1" spc="-10" dirty="0">
                <a:latin typeface="Arial"/>
                <a:cs typeface="Arial"/>
              </a:rPr>
              <a:t>regularization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74" y="194836"/>
            <a:ext cx="878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Regularization:Ridge</a:t>
            </a:r>
            <a:r>
              <a:rPr sz="3600" b="0" spc="-5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&amp;</a:t>
            </a:r>
            <a:r>
              <a:rPr sz="3600" b="0" spc="-5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LASSO</a:t>
            </a:r>
            <a:r>
              <a:rPr sz="3600" b="0" spc="-45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Regression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625" y="867093"/>
            <a:ext cx="8477885" cy="377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205740">
              <a:lnSpc>
                <a:spcPct val="114999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Regularization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revolves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around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modifying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loss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function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L;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particular,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a</a:t>
            </a:r>
            <a:r>
              <a:rPr sz="2400" b="1" i="1" spc="-5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regularization</a:t>
            </a:r>
            <a:r>
              <a:rPr sz="2400" b="1" i="1" spc="-6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term</a:t>
            </a:r>
            <a:r>
              <a:rPr sz="2400" b="1" i="1" spc="-6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that</a:t>
            </a:r>
            <a:r>
              <a:rPr sz="2400" b="1" i="1" spc="-55" dirty="0">
                <a:latin typeface="Arial"/>
                <a:cs typeface="Arial"/>
              </a:rPr>
              <a:t> </a:t>
            </a:r>
            <a:r>
              <a:rPr sz="2400" b="1" i="1" spc="-10" dirty="0">
                <a:latin typeface="Arial"/>
                <a:cs typeface="Arial"/>
              </a:rPr>
              <a:t>penalizes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specified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properties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parameters.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50"/>
              </a:spcBef>
            </a:pPr>
            <a:endParaRPr sz="2400">
              <a:latin typeface="Arial MT"/>
              <a:cs typeface="Arial MT"/>
            </a:endParaRPr>
          </a:p>
          <a:p>
            <a:pPr marL="50800" marR="43180">
              <a:lnSpc>
                <a:spcPct val="114999"/>
              </a:lnSpc>
            </a:pP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840" dirty="0">
                <a:latin typeface="Arial MT"/>
                <a:cs typeface="Arial MT"/>
              </a:rPr>
              <a:t>𝜆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scalar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gives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weight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importance)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regularization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term.</a:t>
            </a:r>
            <a:endParaRPr sz="2400">
              <a:latin typeface="Arial MT"/>
              <a:cs typeface="Arial MT"/>
            </a:endParaRPr>
          </a:p>
          <a:p>
            <a:pPr marL="50800" marR="400050">
              <a:lnSpc>
                <a:spcPct val="114999"/>
              </a:lnSpc>
              <a:spcBef>
                <a:spcPts val="1000"/>
              </a:spcBef>
            </a:pPr>
            <a:r>
              <a:rPr sz="2400" dirty="0">
                <a:latin typeface="Arial MT"/>
                <a:cs typeface="Arial MT"/>
              </a:rPr>
              <a:t>Fitting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modified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loss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function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</a:t>
            </a:r>
            <a:r>
              <a:rPr sz="2400" i="1" baseline="-31250" dirty="0">
                <a:latin typeface="Arial"/>
                <a:cs typeface="Arial"/>
              </a:rPr>
              <a:t>reg</a:t>
            </a:r>
            <a:r>
              <a:rPr sz="2400" i="1" spc="225" baseline="-31250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would </a:t>
            </a:r>
            <a:r>
              <a:rPr sz="2400" dirty="0">
                <a:latin typeface="Arial MT"/>
                <a:cs typeface="Arial MT"/>
              </a:rPr>
              <a:t>result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parameters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desirable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properties.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2366962"/>
            <a:ext cx="4143374" cy="4095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74" y="194836"/>
            <a:ext cx="878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Regularization:Ridge</a:t>
            </a:r>
            <a:r>
              <a:rPr sz="3600" b="0" spc="-5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&amp;</a:t>
            </a:r>
            <a:r>
              <a:rPr sz="3600" b="0" spc="-5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LASSO</a:t>
            </a:r>
            <a:r>
              <a:rPr sz="3600" b="0" spc="-45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Regression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645606"/>
            <a:ext cx="8493760" cy="426021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200" b="1" dirty="0">
                <a:latin typeface="Arial"/>
                <a:cs typeface="Arial"/>
              </a:rPr>
              <a:t>Ridge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Regression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(L2)</a:t>
            </a:r>
            <a:endParaRPr sz="3200">
              <a:latin typeface="Arial"/>
              <a:cs typeface="Arial"/>
            </a:endParaRPr>
          </a:p>
          <a:p>
            <a:pPr marL="469900" marR="24130" indent="-412750">
              <a:lnSpc>
                <a:spcPct val="114999"/>
              </a:lnSpc>
              <a:spcBef>
                <a:spcPts val="1180"/>
              </a:spcBef>
              <a:buChar char="●"/>
              <a:tabLst>
                <a:tab pos="469900" algn="l"/>
              </a:tabLst>
            </a:pPr>
            <a:r>
              <a:rPr sz="2400" spc="-35" dirty="0">
                <a:latin typeface="Arial MT"/>
                <a:cs typeface="Arial MT"/>
              </a:rPr>
              <a:t>Technique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suffers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multicollinearity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independent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highly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correlated)</a:t>
            </a:r>
            <a:endParaRPr sz="2400">
              <a:latin typeface="Arial MT"/>
              <a:cs typeface="Arial MT"/>
            </a:endParaRPr>
          </a:p>
          <a:p>
            <a:pPr marL="469900" marR="5080" indent="-412750">
              <a:lnSpc>
                <a:spcPct val="114999"/>
              </a:lnSpc>
              <a:spcBef>
                <a:spcPts val="1000"/>
              </a:spcBef>
              <a:buChar char="●"/>
              <a:tabLst>
                <a:tab pos="469900" algn="l"/>
              </a:tabLst>
            </a:pPr>
            <a:r>
              <a:rPr sz="2400" spc="-10" dirty="0">
                <a:latin typeface="Arial MT"/>
                <a:cs typeface="Arial MT"/>
              </a:rPr>
              <a:t>Regularization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penalizes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squares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parameter magnitudes</a:t>
            </a:r>
            <a:endParaRPr sz="2400">
              <a:latin typeface="Arial MT"/>
              <a:cs typeface="Arial MT"/>
            </a:endParaRPr>
          </a:p>
          <a:p>
            <a:pPr marL="469265" indent="-412115">
              <a:lnSpc>
                <a:spcPct val="100000"/>
              </a:lnSpc>
              <a:spcBef>
                <a:spcPts val="1430"/>
              </a:spcBef>
              <a:buChar char="●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Penalty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shrinks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magnitude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coefficients</a:t>
            </a:r>
            <a:endParaRPr sz="2400">
              <a:latin typeface="Arial MT"/>
              <a:cs typeface="Arial MT"/>
            </a:endParaRPr>
          </a:p>
          <a:p>
            <a:pPr marL="469900" marR="908685" indent="-412750">
              <a:lnSpc>
                <a:spcPct val="114999"/>
              </a:lnSpc>
              <a:spcBef>
                <a:spcPts val="1000"/>
              </a:spcBef>
              <a:buChar char="●"/>
              <a:tabLst>
                <a:tab pos="469900" algn="l"/>
              </a:tabLst>
            </a:pPr>
            <a:r>
              <a:rPr sz="2400" dirty="0">
                <a:latin typeface="Arial MT"/>
                <a:cs typeface="Arial MT"/>
              </a:rPr>
              <a:t>Larger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coefficients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strongly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penalized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because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squaring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474" y="194836"/>
            <a:ext cx="878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Regularization:Ridge</a:t>
            </a:r>
            <a:r>
              <a:rPr sz="3600" b="0" spc="-5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&amp;</a:t>
            </a:r>
            <a:r>
              <a:rPr sz="3600" b="0" spc="-5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LASSO</a:t>
            </a:r>
            <a:r>
              <a:rPr sz="3600" b="0" spc="-45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Regression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645606"/>
            <a:ext cx="8239125" cy="413321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200" b="1" dirty="0">
                <a:latin typeface="Arial"/>
                <a:cs typeface="Arial"/>
              </a:rPr>
              <a:t>LASSO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Regression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(L1)</a:t>
            </a:r>
            <a:endParaRPr sz="3200">
              <a:latin typeface="Arial"/>
              <a:cs typeface="Arial"/>
            </a:endParaRPr>
          </a:p>
          <a:p>
            <a:pPr marL="469900" marR="5080" indent="-412750">
              <a:lnSpc>
                <a:spcPct val="114999"/>
              </a:lnSpc>
              <a:spcBef>
                <a:spcPts val="1180"/>
              </a:spcBef>
              <a:buChar char="●"/>
              <a:tabLst>
                <a:tab pos="469900" algn="l"/>
              </a:tabLst>
            </a:pPr>
            <a:r>
              <a:rPr sz="2400" spc="-35" dirty="0">
                <a:latin typeface="Arial MT"/>
                <a:cs typeface="Arial MT"/>
              </a:rPr>
              <a:t>Technique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performs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both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selection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sz="2400" spc="-10" dirty="0">
                <a:latin typeface="Arial MT"/>
                <a:cs typeface="Arial MT"/>
              </a:rPr>
              <a:t>regularization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order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enhance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prediction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accuracy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interpretability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resulting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model</a:t>
            </a:r>
            <a:endParaRPr sz="2400">
              <a:latin typeface="Arial MT"/>
              <a:cs typeface="Arial MT"/>
            </a:endParaRPr>
          </a:p>
          <a:p>
            <a:pPr marL="469900" marR="259079" indent="-412750">
              <a:lnSpc>
                <a:spcPct val="114999"/>
              </a:lnSpc>
              <a:spcBef>
                <a:spcPts val="1000"/>
              </a:spcBef>
              <a:buChar char="●"/>
              <a:tabLst>
                <a:tab pos="469900" algn="l"/>
              </a:tabLst>
            </a:pPr>
            <a:r>
              <a:rPr sz="2400" spc="-10" dirty="0">
                <a:latin typeface="Arial MT"/>
                <a:cs typeface="Arial MT"/>
              </a:rPr>
              <a:t>Regularization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term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penalizes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parameter </a:t>
            </a:r>
            <a:r>
              <a:rPr sz="2400" dirty="0">
                <a:latin typeface="Arial MT"/>
                <a:cs typeface="Arial MT"/>
              </a:rPr>
              <a:t>absolute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(L1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penalty)</a:t>
            </a:r>
            <a:endParaRPr sz="2400">
              <a:latin typeface="Arial MT"/>
              <a:cs typeface="Arial MT"/>
            </a:endParaRPr>
          </a:p>
          <a:p>
            <a:pPr marL="469900" marR="621030" indent="-412750">
              <a:lnSpc>
                <a:spcPct val="114999"/>
              </a:lnSpc>
              <a:spcBef>
                <a:spcPts val="1000"/>
              </a:spcBef>
              <a:buChar char="●"/>
              <a:tabLst>
                <a:tab pos="469900" algn="l"/>
              </a:tabLst>
            </a:pPr>
            <a:r>
              <a:rPr sz="2400" dirty="0">
                <a:latin typeface="Arial MT"/>
                <a:cs typeface="Arial MT"/>
              </a:rPr>
              <a:t>Penalty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selectively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shrinks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coefficients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larger </a:t>
            </a:r>
            <a:r>
              <a:rPr sz="2400" dirty="0">
                <a:latin typeface="Arial MT"/>
                <a:cs typeface="Arial MT"/>
              </a:rPr>
              <a:t>penalties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result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coefficient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closer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zero.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Overview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28174" y="1005158"/>
            <a:ext cx="773747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Linear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Regression</a:t>
            </a:r>
            <a:endParaRPr sz="2400">
              <a:latin typeface="Arial MT"/>
              <a:cs typeface="Arial MT"/>
            </a:endParaRPr>
          </a:p>
          <a:p>
            <a:pPr marL="882015" lvl="1" indent="-412115">
              <a:lnSpc>
                <a:spcPct val="100000"/>
              </a:lnSpc>
              <a:buChar char="○"/>
              <a:tabLst>
                <a:tab pos="882015" algn="l"/>
              </a:tabLst>
            </a:pPr>
            <a:r>
              <a:rPr sz="2400" spc="-10" dirty="0">
                <a:latin typeface="Arial MT"/>
                <a:cs typeface="Arial MT"/>
              </a:rPr>
              <a:t>Introduction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Linear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Regression</a:t>
            </a:r>
            <a:endParaRPr sz="2400">
              <a:latin typeface="Arial MT"/>
              <a:cs typeface="Arial MT"/>
            </a:endParaRPr>
          </a:p>
          <a:p>
            <a:pPr marL="882015" lvl="1" indent="-412115">
              <a:lnSpc>
                <a:spcPct val="100000"/>
              </a:lnSpc>
              <a:buChar char="○"/>
              <a:tabLst>
                <a:tab pos="882015" algn="l"/>
              </a:tabLst>
            </a:pPr>
            <a:r>
              <a:rPr sz="2400" dirty="0">
                <a:latin typeface="Arial MT"/>
                <a:cs typeface="Arial MT"/>
              </a:rPr>
              <a:t>Simple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Multi-</a:t>
            </a:r>
            <a:r>
              <a:rPr sz="2400" dirty="0">
                <a:latin typeface="Arial MT"/>
                <a:cs typeface="Arial MT"/>
              </a:rPr>
              <a:t>Linear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Regression</a:t>
            </a:r>
            <a:endParaRPr sz="2400">
              <a:latin typeface="Arial MT"/>
              <a:cs typeface="Arial MT"/>
            </a:endParaRPr>
          </a:p>
          <a:p>
            <a:pPr marL="882015" lvl="1" indent="-412115">
              <a:lnSpc>
                <a:spcPct val="100000"/>
              </a:lnSpc>
              <a:buChar char="○"/>
              <a:tabLst>
                <a:tab pos="882015" algn="l"/>
              </a:tabLst>
            </a:pPr>
            <a:r>
              <a:rPr sz="2400" spc="-10" dirty="0">
                <a:latin typeface="Arial MT"/>
                <a:cs typeface="Arial MT"/>
              </a:rPr>
              <a:t>Regularization: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Ridge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Lasso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Regression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Logistic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Regression</a:t>
            </a:r>
            <a:endParaRPr sz="2400">
              <a:latin typeface="Arial MT"/>
              <a:cs typeface="Arial MT"/>
            </a:endParaRPr>
          </a:p>
          <a:p>
            <a:pPr marL="882015" marR="5080" lvl="1" indent="-412750">
              <a:lnSpc>
                <a:spcPct val="100000"/>
              </a:lnSpc>
              <a:buChar char="○"/>
              <a:tabLst>
                <a:tab pos="882015" algn="l"/>
              </a:tabLst>
            </a:pPr>
            <a:r>
              <a:rPr sz="2400" spc="-10" dirty="0">
                <a:latin typeface="Arial MT"/>
                <a:cs typeface="Arial MT"/>
              </a:rPr>
              <a:t>Introduction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Logistic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Regression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(Binary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Logistic Regression)</a:t>
            </a:r>
            <a:endParaRPr sz="2400">
              <a:latin typeface="Arial MT"/>
              <a:cs typeface="Arial MT"/>
            </a:endParaRPr>
          </a:p>
          <a:p>
            <a:pPr marL="882015" lvl="1" indent="-412115">
              <a:lnSpc>
                <a:spcPct val="100000"/>
              </a:lnSpc>
              <a:buChar char="○"/>
              <a:tabLst>
                <a:tab pos="882015" algn="l"/>
              </a:tabLst>
            </a:pPr>
            <a:r>
              <a:rPr sz="2400" dirty="0">
                <a:latin typeface="Arial MT"/>
                <a:cs typeface="Arial MT"/>
              </a:rPr>
              <a:t>Odds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Ratio</a:t>
            </a:r>
            <a:endParaRPr sz="2400">
              <a:latin typeface="Arial MT"/>
              <a:cs typeface="Arial MT"/>
            </a:endParaRPr>
          </a:p>
          <a:p>
            <a:pPr marL="882015" lvl="1" indent="-412115">
              <a:lnSpc>
                <a:spcPct val="100000"/>
              </a:lnSpc>
              <a:buChar char="○"/>
              <a:tabLst>
                <a:tab pos="882015" algn="l"/>
              </a:tabLst>
            </a:pPr>
            <a:r>
              <a:rPr sz="2400" dirty="0">
                <a:latin typeface="Arial MT"/>
                <a:cs typeface="Arial MT"/>
              </a:rPr>
              <a:t>Maximum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Likelihood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Estimation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Support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Vector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Machine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4" y="194847"/>
            <a:ext cx="6418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Linear</a:t>
            </a:r>
            <a:r>
              <a:rPr sz="3600" b="0" spc="-3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Regression</a:t>
            </a:r>
            <a:r>
              <a:rPr sz="3600" b="0" spc="-2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:</a:t>
            </a:r>
            <a:r>
              <a:rPr sz="3600" b="0" spc="-9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The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Syntax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925" y="867094"/>
            <a:ext cx="8609330" cy="38112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Arial MT"/>
                <a:cs typeface="Arial MT"/>
              </a:rPr>
              <a:t>Import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regression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method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2400" b="1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sklearn.linear_model</a:t>
            </a:r>
            <a:r>
              <a:rPr sz="2400" b="1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import</a:t>
            </a:r>
            <a:r>
              <a:rPr sz="2400" b="1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LinearRegression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Create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instance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LR=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LinearRegression()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Fit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instance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expected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value</a:t>
            </a:r>
            <a:endParaRPr sz="2400">
              <a:latin typeface="Arial MT"/>
              <a:cs typeface="Arial MT"/>
            </a:endParaRPr>
          </a:p>
          <a:p>
            <a:pPr marL="469900" marR="3891915">
              <a:lnSpc>
                <a:spcPct val="114999"/>
              </a:lnSpc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LR=</a:t>
            </a:r>
            <a:r>
              <a:rPr sz="2400" b="1" i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LR.fit(X_train,</a:t>
            </a:r>
            <a:r>
              <a:rPr sz="2400" b="1" i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y_train) y_predict=</a:t>
            </a:r>
            <a:r>
              <a:rPr sz="2400" b="1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LR.predict(X_test)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7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Logistic</a:t>
            </a:r>
            <a:r>
              <a:rPr sz="4000" spc="-60" dirty="0"/>
              <a:t> </a:t>
            </a:r>
            <a:r>
              <a:rPr sz="4000" dirty="0"/>
              <a:t>Regression</a:t>
            </a:r>
            <a:r>
              <a:rPr sz="4000" spc="-45" dirty="0"/>
              <a:t> </a:t>
            </a:r>
            <a:r>
              <a:rPr sz="4000" spc="-20" dirty="0"/>
              <a:t>(LR)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8524" y="923744"/>
            <a:ext cx="7990205" cy="238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999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LR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regression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binary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problems </a:t>
            </a:r>
            <a:r>
              <a:rPr sz="2400" dirty="0">
                <a:latin typeface="Arial MT"/>
                <a:cs typeface="Arial MT"/>
              </a:rPr>
              <a:t>(the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response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0/1,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TRUE/FALSE,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etc.)</a:t>
            </a:r>
            <a:endParaRPr sz="2400">
              <a:latin typeface="Arial MT"/>
              <a:cs typeface="Arial MT"/>
            </a:endParaRPr>
          </a:p>
          <a:p>
            <a:pPr marL="424815" marR="54610" indent="-412750">
              <a:lnSpc>
                <a:spcPct val="114999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provides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smooth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probabilistic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transition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while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controlling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over-</a:t>
            </a:r>
            <a:r>
              <a:rPr sz="2400" spc="-10" dirty="0">
                <a:latin typeface="Arial MT"/>
                <a:cs typeface="Arial MT"/>
              </a:rPr>
              <a:t>fitting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43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Output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forced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[0,1]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7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Logistic</a:t>
            </a:r>
            <a:r>
              <a:rPr sz="4000" spc="-60" dirty="0"/>
              <a:t> </a:t>
            </a:r>
            <a:r>
              <a:rPr sz="4000" dirty="0"/>
              <a:t>Regression</a:t>
            </a:r>
            <a:r>
              <a:rPr sz="4000" spc="-45" dirty="0"/>
              <a:t> </a:t>
            </a:r>
            <a:r>
              <a:rPr sz="4000" spc="-20" dirty="0"/>
              <a:t>(LR)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99275" y="1357569"/>
            <a:ext cx="2294255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Whether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person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smokes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275" y="3137118"/>
            <a:ext cx="2903855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Success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medical treatment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35774" y="1176800"/>
            <a:ext cx="5735320" cy="2840355"/>
            <a:chOff x="1835774" y="1176800"/>
            <a:chExt cx="5735320" cy="28403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8387" y="1176800"/>
              <a:ext cx="3362324" cy="12287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7625" y="2788375"/>
              <a:ext cx="2447924" cy="12287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5774" y="2227975"/>
              <a:ext cx="2560000" cy="686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9662" y="1749112"/>
              <a:ext cx="1228724" cy="5619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25099" y="2707687"/>
              <a:ext cx="1314449" cy="695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7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Logistic</a:t>
            </a:r>
            <a:r>
              <a:rPr sz="4000" spc="-50" dirty="0"/>
              <a:t> </a:t>
            </a:r>
            <a:r>
              <a:rPr sz="4000" dirty="0"/>
              <a:t>Regression</a:t>
            </a:r>
            <a:r>
              <a:rPr sz="4000" spc="-4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024" y="1458225"/>
            <a:ext cx="4869650" cy="3164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07150" y="1252194"/>
            <a:ext cx="3362960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LR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squeezes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predictions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probabilities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0-</a:t>
            </a:r>
            <a:r>
              <a:rPr sz="2400" spc="-50" dirty="0"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2400">
              <a:latin typeface="Arial MT"/>
              <a:cs typeface="Arial MT"/>
            </a:endParaRPr>
          </a:p>
          <a:p>
            <a:pPr marL="12700" marR="56515">
              <a:lnSpc>
                <a:spcPct val="114999"/>
              </a:lnSpc>
            </a:pPr>
            <a:r>
              <a:rPr sz="2400" dirty="0">
                <a:latin typeface="Arial MT"/>
                <a:cs typeface="Arial MT"/>
              </a:rPr>
              <a:t>New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predictions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be </a:t>
            </a:r>
            <a:r>
              <a:rPr sz="2400" dirty="0">
                <a:latin typeface="Arial MT"/>
                <a:cs typeface="Arial MT"/>
              </a:rPr>
              <a:t>assigned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 </a:t>
            </a:r>
            <a:r>
              <a:rPr sz="2400" dirty="0">
                <a:latin typeface="Arial MT"/>
                <a:cs typeface="Arial MT"/>
              </a:rPr>
              <a:t>another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cutoff </a:t>
            </a:r>
            <a:r>
              <a:rPr sz="2400" dirty="0">
                <a:latin typeface="Arial MT"/>
                <a:cs typeface="Arial MT"/>
              </a:rPr>
              <a:t>(typically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&gt;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0.5)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4" y="192814"/>
            <a:ext cx="68783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Logistic</a:t>
            </a:r>
            <a:r>
              <a:rPr sz="4000" spc="-50" dirty="0"/>
              <a:t> </a:t>
            </a:r>
            <a:r>
              <a:rPr sz="4000" dirty="0"/>
              <a:t>Regression</a:t>
            </a:r>
            <a:r>
              <a:rPr sz="4000" spc="-45" dirty="0"/>
              <a:t> </a:t>
            </a:r>
            <a:r>
              <a:rPr sz="4000" spc="-10" dirty="0"/>
              <a:t>(cont’d)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4725" y="865122"/>
            <a:ext cx="8324215" cy="183515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500" b="1" dirty="0">
                <a:latin typeface="Arial"/>
                <a:cs typeface="Arial"/>
              </a:rPr>
              <a:t>Model</a:t>
            </a:r>
            <a:r>
              <a:rPr sz="2500" b="1" spc="-9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Construction</a:t>
            </a:r>
            <a:r>
              <a:rPr sz="2500" b="1" spc="-9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with</a:t>
            </a:r>
            <a:r>
              <a:rPr sz="2500" b="1" spc="-9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Logistic</a:t>
            </a:r>
            <a:r>
              <a:rPr sz="2500" b="1" spc="-90" dirty="0">
                <a:latin typeface="Arial"/>
                <a:cs typeface="Arial"/>
              </a:rPr>
              <a:t> </a:t>
            </a:r>
            <a:r>
              <a:rPr sz="2500" b="1" spc="-10" dirty="0">
                <a:latin typeface="Arial"/>
                <a:cs typeface="Arial"/>
              </a:rPr>
              <a:t>Regression</a:t>
            </a:r>
            <a:endParaRPr sz="2500">
              <a:latin typeface="Arial"/>
              <a:cs typeface="Arial"/>
            </a:endParaRPr>
          </a:p>
          <a:p>
            <a:pPr marL="469900" marR="5080" indent="-367030">
              <a:lnSpc>
                <a:spcPct val="114999"/>
              </a:lnSpc>
              <a:spcBef>
                <a:spcPts val="420"/>
              </a:spcBef>
              <a:buClr>
                <a:srgbClr val="595959"/>
              </a:buClr>
              <a:buSzPct val="75000"/>
              <a:buChar char="●"/>
              <a:tabLst>
                <a:tab pos="469900" algn="l"/>
              </a:tabLst>
            </a:pPr>
            <a:r>
              <a:rPr sz="2400" dirty="0">
                <a:latin typeface="Arial MT"/>
                <a:cs typeface="Arial MT"/>
              </a:rPr>
              <a:t>Given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binary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labels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dirty="0">
                <a:latin typeface="MS PGothic"/>
                <a:cs typeface="MS PGothic"/>
              </a:rPr>
              <a:t>∈</a:t>
            </a:r>
            <a:r>
              <a:rPr sz="2400" dirty="0">
                <a:latin typeface="Arial MT"/>
                <a:cs typeface="Arial MT"/>
              </a:rPr>
              <a:t>{0,1},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provide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probability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single</a:t>
            </a:r>
            <a:r>
              <a:rPr sz="2400" i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attribute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equation: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0744" y="3260797"/>
            <a:ext cx="81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0" dirty="0"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824" y="3044898"/>
            <a:ext cx="749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indent="-41211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●"/>
              <a:tabLst>
                <a:tab pos="450215" algn="l"/>
              </a:tabLst>
            </a:pPr>
            <a:r>
              <a:rPr sz="2400" dirty="0">
                <a:latin typeface="Arial MT"/>
                <a:cs typeface="Arial MT"/>
              </a:rPr>
              <a:t>Above,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b</a:t>
            </a:r>
            <a:r>
              <a:rPr sz="2400" b="1" i="1" spc="-6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regression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coefficients,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b="1" i="1" dirty="0">
                <a:latin typeface="Arial"/>
                <a:cs typeface="Arial"/>
              </a:rPr>
              <a:t>x</a:t>
            </a:r>
            <a:r>
              <a:rPr sz="2400" b="1" i="1" spc="14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b="1" i="1" spc="-25" dirty="0">
                <a:latin typeface="Arial"/>
                <a:cs typeface="Arial"/>
              </a:rPr>
              <a:t>j</a:t>
            </a:r>
            <a:r>
              <a:rPr sz="2400" b="1" i="1" spc="-37" baseline="31250" dirty="0">
                <a:latin typeface="Arial"/>
                <a:cs typeface="Arial"/>
              </a:rPr>
              <a:t>th</a:t>
            </a:r>
            <a:endParaRPr sz="2400" baseline="3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224" y="3410657"/>
            <a:ext cx="7557770" cy="13385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530"/>
              </a:spcBef>
            </a:pPr>
            <a:r>
              <a:rPr sz="2400" spc="-10" dirty="0">
                <a:latin typeface="Arial MT"/>
                <a:cs typeface="Arial MT"/>
              </a:rPr>
              <a:t>predictor/feature.</a:t>
            </a:r>
            <a:endParaRPr sz="2400" dirty="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434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”logit”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is:</a:t>
            </a:r>
            <a:endParaRPr sz="2400" dirty="0">
              <a:latin typeface="Arial MT"/>
              <a:cs typeface="Arial MT"/>
            </a:endParaRPr>
          </a:p>
          <a:p>
            <a:pPr marL="882015">
              <a:lnSpc>
                <a:spcPct val="100000"/>
              </a:lnSpc>
              <a:spcBef>
                <a:spcPts val="830"/>
              </a:spcBef>
              <a:tabLst>
                <a:tab pos="3921125" algn="l"/>
              </a:tabLst>
            </a:pPr>
            <a:r>
              <a:rPr sz="2400" b="1" dirty="0">
                <a:latin typeface="Arial"/>
                <a:cs typeface="Arial"/>
              </a:rPr>
              <a:t>Logit(p)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log(p/1-</a:t>
            </a:r>
            <a:r>
              <a:rPr sz="2400" b="1" spc="-25" dirty="0">
                <a:latin typeface="Arial"/>
                <a:cs typeface="Arial"/>
              </a:rPr>
              <a:t>p)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sigmoid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function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2174320"/>
            <a:ext cx="4062299" cy="9460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4" y="-100840"/>
            <a:ext cx="8332470" cy="1891664"/>
          </a:xfrm>
          <a:prstGeom prst="rect">
            <a:avLst/>
          </a:prstGeom>
        </p:spPr>
        <p:txBody>
          <a:bodyPr vert="horz" wrap="square" lIns="0" tIns="306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sz="4000" dirty="0"/>
              <a:t>LR</a:t>
            </a:r>
            <a:r>
              <a:rPr sz="4000" spc="-60" dirty="0"/>
              <a:t> </a:t>
            </a:r>
            <a:r>
              <a:rPr sz="4000" dirty="0"/>
              <a:t>(Cont.):</a:t>
            </a:r>
            <a:r>
              <a:rPr sz="4000" spc="-60" dirty="0"/>
              <a:t> </a:t>
            </a:r>
            <a:r>
              <a:rPr sz="4000" dirty="0"/>
              <a:t>Odds</a:t>
            </a:r>
            <a:r>
              <a:rPr sz="4000" spc="-60" dirty="0"/>
              <a:t> </a:t>
            </a:r>
            <a:r>
              <a:rPr sz="4000" spc="-10" dirty="0"/>
              <a:t>Ratio</a:t>
            </a:r>
            <a:endParaRPr sz="4000"/>
          </a:p>
          <a:p>
            <a:pPr marL="12700" marR="5080">
              <a:lnSpc>
                <a:spcPct val="114999"/>
              </a:lnSpc>
              <a:spcBef>
                <a:spcPts val="955"/>
              </a:spcBef>
            </a:pPr>
            <a:r>
              <a:rPr sz="2400" b="0" dirty="0">
                <a:latin typeface="Arial MT"/>
                <a:cs typeface="Arial MT"/>
              </a:rPr>
              <a:t>The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logit</a:t>
            </a:r>
            <a:r>
              <a:rPr sz="2400" b="0" spc="-7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function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(not</a:t>
            </a:r>
            <a:r>
              <a:rPr sz="2400" b="0" spc="-7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the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regression</a:t>
            </a:r>
            <a:r>
              <a:rPr sz="2400" b="0" spc="-70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coefficients)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has</a:t>
            </a:r>
            <a:r>
              <a:rPr sz="2400" b="0" spc="-70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a</a:t>
            </a:r>
            <a:r>
              <a:rPr sz="2400" b="0" spc="-75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linear relationship</a:t>
            </a:r>
            <a:r>
              <a:rPr sz="2400" b="0" spc="-65" dirty="0">
                <a:latin typeface="Arial MT"/>
                <a:cs typeface="Arial MT"/>
              </a:rPr>
              <a:t> </a:t>
            </a:r>
            <a:r>
              <a:rPr sz="2400" b="0" dirty="0">
                <a:latin typeface="Arial MT"/>
                <a:cs typeface="Arial MT"/>
              </a:rPr>
              <a:t>with</a:t>
            </a:r>
            <a:r>
              <a:rPr sz="2400" b="0" spc="-65" dirty="0">
                <a:latin typeface="Arial MT"/>
                <a:cs typeface="Arial MT"/>
              </a:rPr>
              <a:t> </a:t>
            </a:r>
            <a:r>
              <a:rPr sz="2400" b="0" spc="-10" dirty="0">
                <a:latin typeface="Arial MT"/>
                <a:cs typeface="Arial MT"/>
              </a:rPr>
              <a:t>predictors.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2185616"/>
            <a:ext cx="8422640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hard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interpret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often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provides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“odds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ratios”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with </a:t>
            </a:r>
            <a:r>
              <a:rPr sz="2400" spc="-10" dirty="0">
                <a:latin typeface="Arial MT"/>
                <a:cs typeface="Arial MT"/>
              </a:rPr>
              <a:t>results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b="1" dirty="0">
                <a:latin typeface="Arial"/>
                <a:cs typeface="Arial"/>
              </a:rPr>
              <a:t>Odds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ratios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125FF"/>
                </a:solidFill>
                <a:latin typeface="Arial MT"/>
                <a:cs typeface="Arial MT"/>
              </a:rPr>
              <a:t>prob.</a:t>
            </a:r>
            <a:r>
              <a:rPr sz="2400" spc="-45" dirty="0">
                <a:solidFill>
                  <a:srgbClr val="0125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125FF"/>
                </a:solidFill>
                <a:latin typeface="Arial MT"/>
                <a:cs typeface="Arial MT"/>
              </a:rPr>
              <a:t>of</a:t>
            </a:r>
            <a:r>
              <a:rPr sz="2400" spc="-50" dirty="0">
                <a:solidFill>
                  <a:srgbClr val="0125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125FF"/>
                </a:solidFill>
                <a:latin typeface="Arial MT"/>
                <a:cs typeface="Arial MT"/>
              </a:rPr>
              <a:t>success</a:t>
            </a:r>
            <a:r>
              <a:rPr sz="2400" spc="-30" dirty="0">
                <a:solidFill>
                  <a:srgbClr val="0125FF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/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125FF"/>
                </a:solidFill>
                <a:latin typeface="Arial MT"/>
                <a:cs typeface="Arial MT"/>
              </a:rPr>
              <a:t>prob.</a:t>
            </a:r>
            <a:r>
              <a:rPr sz="2400" spc="-45" dirty="0">
                <a:solidFill>
                  <a:srgbClr val="0125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125FF"/>
                </a:solidFill>
                <a:latin typeface="Arial MT"/>
                <a:cs typeface="Arial MT"/>
              </a:rPr>
              <a:t>of</a:t>
            </a:r>
            <a:r>
              <a:rPr sz="2400" spc="-50" dirty="0">
                <a:solidFill>
                  <a:srgbClr val="0125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125FF"/>
                </a:solidFill>
                <a:latin typeface="Arial MT"/>
                <a:cs typeface="Arial MT"/>
              </a:rPr>
              <a:t>failure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Arial MT"/>
                <a:cs typeface="Arial MT"/>
              </a:rPr>
              <a:t>So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odds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ratio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equivalent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probability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0.5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7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Odds</a:t>
            </a:r>
            <a:r>
              <a:rPr sz="4000" spc="-25" dirty="0"/>
              <a:t> </a:t>
            </a:r>
            <a:r>
              <a:rPr sz="4000" dirty="0"/>
              <a:t>Ratio</a:t>
            </a:r>
            <a:r>
              <a:rPr sz="4000" spc="-25" dirty="0"/>
              <a:t> </a:t>
            </a:r>
            <a:r>
              <a:rPr sz="4000" spc="-10" dirty="0"/>
              <a:t>Example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4725" y="923744"/>
            <a:ext cx="8252459" cy="25495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spc="-10" dirty="0">
                <a:latin typeface="Arial MT"/>
                <a:cs typeface="Arial MT"/>
              </a:rPr>
              <a:t>Example:</a:t>
            </a:r>
            <a:endParaRPr sz="2400">
              <a:latin typeface="Arial MT"/>
              <a:cs typeface="Arial MT"/>
            </a:endParaRPr>
          </a:p>
          <a:p>
            <a:pPr marL="469265" indent="-412115">
              <a:lnSpc>
                <a:spcPct val="100000"/>
              </a:lnSpc>
              <a:spcBef>
                <a:spcPts val="430"/>
              </a:spcBef>
              <a:buChar char="●"/>
              <a:tabLst>
                <a:tab pos="469265" algn="l"/>
                <a:tab pos="500634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probability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passing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0.8,</a:t>
            </a:r>
            <a:r>
              <a:rPr sz="2400" dirty="0">
                <a:latin typeface="Arial MT"/>
                <a:cs typeface="Arial MT"/>
              </a:rPr>
              <a:t>	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prob.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failing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–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Arial MT"/>
                <a:cs typeface="Arial MT"/>
              </a:rPr>
              <a:t>0.8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0.2.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2400">
              <a:latin typeface="Arial MT"/>
              <a:cs typeface="Arial MT"/>
            </a:endParaRPr>
          </a:p>
          <a:p>
            <a:pPr marL="469900" marR="2922905">
              <a:lnSpc>
                <a:spcPct val="114999"/>
              </a:lnSpc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odds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success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0.8/0.2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4 </a:t>
            </a:r>
            <a:r>
              <a:rPr sz="2400" dirty="0">
                <a:latin typeface="Arial MT"/>
                <a:cs typeface="Arial MT"/>
              </a:rPr>
              <a:t>(e.g.</a:t>
            </a:r>
            <a:r>
              <a:rPr sz="2400" spc="-20" dirty="0">
                <a:latin typeface="Arial MT"/>
                <a:cs typeface="Arial MT"/>
              </a:rPr>
              <a:t> “4-to-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odds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passing”)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7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Logistic</a:t>
            </a:r>
            <a:r>
              <a:rPr sz="4000" spc="-50" dirty="0"/>
              <a:t> </a:t>
            </a:r>
            <a:r>
              <a:rPr sz="4000" dirty="0"/>
              <a:t>Regression</a:t>
            </a:r>
            <a:r>
              <a:rPr sz="4000" spc="-4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4835" rIns="0" bIns="0" rtlCol="0">
            <a:spAutoFit/>
          </a:bodyPr>
          <a:lstStyle/>
          <a:p>
            <a:pPr marL="424815" marR="36195" indent="-412750">
              <a:lnSpc>
                <a:spcPct val="114999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dirty="0"/>
              <a:t>With</a:t>
            </a:r>
            <a:r>
              <a:rPr spc="-65" dirty="0"/>
              <a:t> </a:t>
            </a:r>
            <a:r>
              <a:rPr dirty="0"/>
              <a:t>Linear</a:t>
            </a:r>
            <a:r>
              <a:rPr spc="-60" dirty="0"/>
              <a:t> </a:t>
            </a:r>
            <a:r>
              <a:rPr spc="-10" dirty="0"/>
              <a:t>Regression</a:t>
            </a:r>
            <a:r>
              <a:rPr spc="-65" dirty="0"/>
              <a:t> </a:t>
            </a:r>
            <a:r>
              <a:rPr dirty="0"/>
              <a:t>we</a:t>
            </a:r>
            <a:r>
              <a:rPr spc="-60" dirty="0"/>
              <a:t> </a:t>
            </a:r>
            <a:r>
              <a:rPr dirty="0"/>
              <a:t>tried</a:t>
            </a:r>
            <a:r>
              <a:rPr spc="-6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minimize</a:t>
            </a:r>
            <a:r>
              <a:rPr spc="-6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squares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residuals,</a:t>
            </a:r>
            <a:r>
              <a:rPr spc="-6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get</a:t>
            </a:r>
            <a:r>
              <a:rPr spc="-7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best</a:t>
            </a:r>
            <a:r>
              <a:rPr spc="-65" dirty="0"/>
              <a:t> </a:t>
            </a:r>
            <a:r>
              <a:rPr dirty="0"/>
              <a:t>fitting</a:t>
            </a:r>
            <a:r>
              <a:rPr spc="-70" dirty="0"/>
              <a:t> </a:t>
            </a:r>
            <a:r>
              <a:rPr spc="-10" dirty="0"/>
              <a:t>line.</a:t>
            </a:r>
          </a:p>
          <a:p>
            <a:pPr marL="424815" indent="-412115">
              <a:lnSpc>
                <a:spcPct val="100000"/>
              </a:lnSpc>
              <a:spcBef>
                <a:spcPts val="1430"/>
              </a:spcBef>
              <a:buChar char="●"/>
              <a:tabLst>
                <a:tab pos="424815" algn="l"/>
              </a:tabLst>
            </a:pPr>
            <a:r>
              <a:rPr dirty="0"/>
              <a:t>But</a:t>
            </a:r>
            <a:r>
              <a:rPr spc="-55" dirty="0"/>
              <a:t> </a:t>
            </a:r>
            <a:r>
              <a:rPr dirty="0"/>
              <a:t>this</a:t>
            </a:r>
            <a:r>
              <a:rPr spc="-55" dirty="0"/>
              <a:t> </a:t>
            </a:r>
            <a:r>
              <a:rPr dirty="0"/>
              <a:t>doesn’t</a:t>
            </a:r>
            <a:r>
              <a:rPr spc="-50" dirty="0"/>
              <a:t> </a:t>
            </a:r>
            <a:r>
              <a:rPr dirty="0"/>
              <a:t>work</a:t>
            </a:r>
            <a:r>
              <a:rPr spc="-55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dirty="0"/>
              <a:t>Logistic</a:t>
            </a:r>
            <a:r>
              <a:rPr spc="-55" dirty="0"/>
              <a:t> </a:t>
            </a:r>
            <a:r>
              <a:rPr spc="-10" dirty="0"/>
              <a:t>Regression.</a:t>
            </a:r>
          </a:p>
          <a:p>
            <a:pPr marL="882015" lvl="1" indent="-412115">
              <a:lnSpc>
                <a:spcPct val="100000"/>
              </a:lnSpc>
              <a:spcBef>
                <a:spcPts val="1430"/>
              </a:spcBef>
              <a:buChar char="○"/>
              <a:tabLst>
                <a:tab pos="882015" algn="l"/>
              </a:tabLst>
            </a:pPr>
            <a:r>
              <a:rPr sz="2400" dirty="0">
                <a:latin typeface="Arial MT"/>
                <a:cs typeface="Arial MT"/>
              </a:rPr>
              <a:t>Errors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won’t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normally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distributed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(have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values)</a:t>
            </a:r>
            <a:endParaRPr sz="2400">
              <a:latin typeface="Arial MT"/>
              <a:cs typeface="Arial MT"/>
            </a:endParaRPr>
          </a:p>
          <a:p>
            <a:pPr marL="424815" marR="5080" indent="-412750">
              <a:lnSpc>
                <a:spcPct val="114999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dirty="0"/>
              <a:t>We</a:t>
            </a:r>
            <a:r>
              <a:rPr spc="-85" dirty="0"/>
              <a:t> </a:t>
            </a:r>
            <a:r>
              <a:rPr dirty="0"/>
              <a:t>use</a:t>
            </a:r>
            <a:r>
              <a:rPr spc="-80" dirty="0"/>
              <a:t> </a:t>
            </a:r>
            <a:r>
              <a:rPr dirty="0"/>
              <a:t>something</a:t>
            </a:r>
            <a:r>
              <a:rPr spc="-85" dirty="0"/>
              <a:t> </a:t>
            </a:r>
            <a:r>
              <a:rPr dirty="0"/>
              <a:t>called</a:t>
            </a:r>
            <a:r>
              <a:rPr spc="-65" dirty="0"/>
              <a:t> </a:t>
            </a:r>
            <a:r>
              <a:rPr b="1" i="1" dirty="0">
                <a:latin typeface="Arial"/>
                <a:cs typeface="Arial"/>
              </a:rPr>
              <a:t>maximum</a:t>
            </a:r>
            <a:r>
              <a:rPr b="1" i="1" spc="-85" dirty="0">
                <a:latin typeface="Arial"/>
                <a:cs typeface="Arial"/>
              </a:rPr>
              <a:t> </a:t>
            </a:r>
            <a:r>
              <a:rPr b="1" i="1" dirty="0">
                <a:latin typeface="Arial"/>
                <a:cs typeface="Arial"/>
              </a:rPr>
              <a:t>likelihood</a:t>
            </a:r>
            <a:r>
              <a:rPr b="1" i="1" spc="-60" dirty="0">
                <a:latin typeface="Arial"/>
                <a:cs typeface="Arial"/>
              </a:rPr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spc="-10" dirty="0"/>
              <a:t>estimate </a:t>
            </a: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β</a:t>
            </a:r>
            <a:r>
              <a:rPr i="1" spc="-40" dirty="0"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i="1" dirty="0">
                <a:latin typeface="Arial"/>
                <a:cs typeface="Arial"/>
              </a:rPr>
              <a:t>α</a:t>
            </a:r>
            <a:r>
              <a:rPr i="1" spc="-45" dirty="0">
                <a:latin typeface="Arial"/>
                <a:cs typeface="Arial"/>
              </a:rPr>
              <a:t> </a:t>
            </a:r>
            <a:r>
              <a:rPr spc="-20" dirty="0"/>
              <a:t>are.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7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Maximum</a:t>
            </a:r>
            <a:r>
              <a:rPr sz="4000" spc="-140" dirty="0"/>
              <a:t> </a:t>
            </a:r>
            <a:r>
              <a:rPr sz="4000" dirty="0"/>
              <a:t>Likelihood</a:t>
            </a:r>
            <a:r>
              <a:rPr sz="4000" spc="-135" dirty="0"/>
              <a:t> </a:t>
            </a:r>
            <a:r>
              <a:rPr sz="4000" spc="-10" dirty="0"/>
              <a:t>Estimation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923744"/>
            <a:ext cx="8217534" cy="393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870">
              <a:lnSpc>
                <a:spcPct val="114999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Maximum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likelihood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estimation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(MLE)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iterative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estimates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best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fitted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equation.</a:t>
            </a:r>
            <a:endParaRPr sz="2400" dirty="0">
              <a:latin typeface="Arial MT"/>
              <a:cs typeface="Arial MT"/>
            </a:endParaRPr>
          </a:p>
          <a:p>
            <a:pPr marL="469900" marR="5080" indent="-412750">
              <a:lnSpc>
                <a:spcPct val="114999"/>
              </a:lnSpc>
              <a:spcBef>
                <a:spcPts val="1000"/>
              </a:spcBef>
              <a:buChar char="●"/>
              <a:tabLst>
                <a:tab pos="4699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iterative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just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means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lots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until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situation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tweaking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equation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any </a:t>
            </a:r>
            <a:r>
              <a:rPr sz="2400" dirty="0">
                <a:latin typeface="Arial MT"/>
                <a:cs typeface="Arial MT"/>
              </a:rPr>
              <a:t>further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doesn’t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improve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fit.</a:t>
            </a:r>
            <a:endParaRPr sz="2400" dirty="0">
              <a:latin typeface="Arial MT"/>
              <a:cs typeface="Arial MT"/>
            </a:endParaRPr>
          </a:p>
          <a:p>
            <a:pPr marL="469900" marR="55880" indent="-41275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2400" dirty="0">
                <a:latin typeface="Arial MT"/>
                <a:cs typeface="Arial MT"/>
              </a:rPr>
              <a:t>MLE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kind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complicated,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although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underlying </a:t>
            </a:r>
            <a:r>
              <a:rPr sz="2400" dirty="0">
                <a:latin typeface="Arial MT"/>
                <a:cs typeface="Arial MT"/>
              </a:rPr>
              <a:t>assumptions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simple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understand,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intuitive.</a:t>
            </a:r>
            <a:endParaRPr sz="2400" dirty="0">
              <a:latin typeface="Arial MT"/>
              <a:cs typeface="Arial MT"/>
            </a:endParaRPr>
          </a:p>
          <a:p>
            <a:pPr marL="469900" marR="450850" indent="-41275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basic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idea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coefficient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that </a:t>
            </a:r>
            <a:r>
              <a:rPr sz="2400" dirty="0">
                <a:latin typeface="Arial MT"/>
                <a:cs typeface="Arial MT"/>
              </a:rPr>
              <a:t>makes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observed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most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likely.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7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Maximum</a:t>
            </a:r>
            <a:r>
              <a:rPr sz="4000" spc="-140" dirty="0"/>
              <a:t> </a:t>
            </a:r>
            <a:r>
              <a:rPr sz="4000" dirty="0"/>
              <a:t>Likelihood</a:t>
            </a:r>
            <a:r>
              <a:rPr sz="4000" spc="-135" dirty="0"/>
              <a:t> </a:t>
            </a:r>
            <a:r>
              <a:rPr sz="4000" spc="-10" dirty="0"/>
              <a:t>Estimation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78424" y="923744"/>
            <a:ext cx="8536940" cy="377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marR="68580" indent="-412750">
              <a:lnSpc>
                <a:spcPct val="114999"/>
              </a:lnSpc>
              <a:spcBef>
                <a:spcPts val="100"/>
              </a:spcBef>
              <a:buChar char="●"/>
              <a:tabLst>
                <a:tab pos="475615" algn="l"/>
              </a:tabLst>
            </a:pPr>
            <a:r>
              <a:rPr sz="2400" dirty="0">
                <a:latin typeface="Arial MT"/>
                <a:cs typeface="Arial MT"/>
              </a:rPr>
              <a:t>MLE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statistical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estimating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coefficients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model.</a:t>
            </a:r>
            <a:endParaRPr sz="2400">
              <a:latin typeface="Arial MT"/>
              <a:cs typeface="Arial MT"/>
            </a:endParaRPr>
          </a:p>
          <a:p>
            <a:pPr marL="475615" marR="417195" indent="-412750">
              <a:lnSpc>
                <a:spcPct val="114999"/>
              </a:lnSpc>
              <a:spcBef>
                <a:spcPts val="1000"/>
              </a:spcBef>
              <a:buChar char="●"/>
              <a:tabLst>
                <a:tab pos="47561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likelihood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function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(L)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measures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probability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observing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particular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dependent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values </a:t>
            </a:r>
            <a:r>
              <a:rPr sz="2400" dirty="0">
                <a:latin typeface="Arial MT"/>
                <a:cs typeface="Arial MT"/>
              </a:rPr>
              <a:t>(p</a:t>
            </a:r>
            <a:r>
              <a:rPr sz="2400" baseline="-3125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</a:t>
            </a:r>
            <a:r>
              <a:rPr sz="2400" baseline="-31250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...,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</a:t>
            </a:r>
            <a:r>
              <a:rPr sz="2400" baseline="-31250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occur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sample:</a:t>
            </a:r>
            <a:endParaRPr sz="2400">
              <a:latin typeface="Arial MT"/>
              <a:cs typeface="Arial MT"/>
            </a:endParaRPr>
          </a:p>
          <a:p>
            <a:pPr marL="1017269" lvl="1" indent="-496570">
              <a:lnSpc>
                <a:spcPct val="100000"/>
              </a:lnSpc>
              <a:spcBef>
                <a:spcPts val="1430"/>
              </a:spcBef>
              <a:buChar char="○"/>
              <a:tabLst>
                <a:tab pos="1017269" algn="l"/>
              </a:tabLst>
            </a:pPr>
            <a:r>
              <a:rPr sz="2400" dirty="0">
                <a:latin typeface="Arial MT"/>
                <a:cs typeface="Arial MT"/>
              </a:rPr>
              <a:t>L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(p</a:t>
            </a:r>
            <a:r>
              <a:rPr sz="2400" baseline="-31250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*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</a:t>
            </a:r>
            <a:r>
              <a:rPr sz="2400" baseline="-31250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*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*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*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</a:t>
            </a:r>
            <a:r>
              <a:rPr sz="2400" spc="-37" baseline="-31250" dirty="0">
                <a:latin typeface="Arial MT"/>
                <a:cs typeface="Arial MT"/>
              </a:rPr>
              <a:t>n</a:t>
            </a:r>
            <a:r>
              <a:rPr sz="2400" spc="-25" dirty="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  <a:p>
            <a:pPr marL="475615" marR="76835" indent="-412750">
              <a:lnSpc>
                <a:spcPct val="114999"/>
              </a:lnSpc>
              <a:spcBef>
                <a:spcPts val="1000"/>
              </a:spcBef>
              <a:buChar char="●"/>
              <a:tabLst>
                <a:tab pos="47561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higher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higher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probability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observing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ps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sample.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724" y="1321994"/>
            <a:ext cx="8194675" cy="364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142875" indent="-412750">
              <a:lnSpc>
                <a:spcPct val="114999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Linear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regression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most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well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known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well </a:t>
            </a:r>
            <a:r>
              <a:rPr sz="2400" spc="-10" dirty="0">
                <a:latin typeface="Arial MT"/>
                <a:cs typeface="Arial MT"/>
              </a:rPr>
              <a:t>understood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algorithm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statistics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machine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learning.</a:t>
            </a:r>
            <a:endParaRPr sz="2400">
              <a:latin typeface="Arial MT"/>
              <a:cs typeface="Arial MT"/>
            </a:endParaRPr>
          </a:p>
          <a:p>
            <a:pPr marL="424815" marR="5080" indent="-412750">
              <a:lnSpc>
                <a:spcPct val="114999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Linear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regression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studied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understanding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relationship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numerical variables.</a:t>
            </a:r>
            <a:endParaRPr sz="2400">
              <a:latin typeface="Arial MT"/>
              <a:cs typeface="Arial MT"/>
            </a:endParaRPr>
          </a:p>
          <a:p>
            <a:pPr marL="422275" marR="56515" indent="-410209" algn="just">
              <a:lnSpc>
                <a:spcPct val="114999"/>
              </a:lnSpc>
              <a:spcBef>
                <a:spcPts val="1000"/>
              </a:spcBef>
              <a:buFont typeface="Arial MT"/>
              <a:buChar char="●"/>
              <a:tabLst>
                <a:tab pos="424815" algn="l"/>
              </a:tabLst>
            </a:pPr>
            <a:r>
              <a:rPr sz="2400" b="1" dirty="0">
                <a:latin typeface="Arial"/>
                <a:cs typeface="Arial"/>
              </a:rPr>
              <a:t>Regression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statistical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procedure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determines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	</a:t>
            </a:r>
            <a:r>
              <a:rPr sz="2400" dirty="0">
                <a:latin typeface="Arial MT"/>
                <a:cs typeface="Arial MT"/>
              </a:rPr>
              <a:t>equation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straight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best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fits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specific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	</a:t>
            </a:r>
            <a:r>
              <a:rPr sz="2400" spc="-20" dirty="0"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936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latin typeface="Arial MT"/>
                <a:cs typeface="Arial MT"/>
              </a:rPr>
              <a:t>Introduction</a:t>
            </a:r>
            <a:r>
              <a:rPr sz="4000" b="0" spc="-145" dirty="0">
                <a:latin typeface="Arial MT"/>
                <a:cs typeface="Arial MT"/>
              </a:rPr>
              <a:t> </a:t>
            </a:r>
            <a:r>
              <a:rPr sz="4000" b="0" dirty="0">
                <a:latin typeface="Arial MT"/>
                <a:cs typeface="Arial MT"/>
              </a:rPr>
              <a:t>to</a:t>
            </a:r>
            <a:r>
              <a:rPr sz="4000" b="0" spc="-145" dirty="0">
                <a:latin typeface="Arial MT"/>
                <a:cs typeface="Arial MT"/>
              </a:rPr>
              <a:t> </a:t>
            </a:r>
            <a:r>
              <a:rPr sz="4000" b="0" dirty="0">
                <a:latin typeface="Arial MT"/>
                <a:cs typeface="Arial MT"/>
              </a:rPr>
              <a:t>Linear</a:t>
            </a:r>
            <a:r>
              <a:rPr sz="4000" b="0" spc="-140" dirty="0">
                <a:latin typeface="Arial MT"/>
                <a:cs typeface="Arial MT"/>
              </a:rPr>
              <a:t> </a:t>
            </a:r>
            <a:r>
              <a:rPr sz="4000" b="0" spc="-10" dirty="0">
                <a:latin typeface="Arial MT"/>
                <a:cs typeface="Arial MT"/>
              </a:rPr>
              <a:t>Regression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7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Non-</a:t>
            </a:r>
            <a:r>
              <a:rPr sz="4000" dirty="0"/>
              <a:t>binary</a:t>
            </a:r>
            <a:r>
              <a:rPr sz="4000" spc="-10" dirty="0"/>
              <a:t> variables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4725" y="978608"/>
            <a:ext cx="8172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A</a:t>
            </a:r>
            <a:r>
              <a:rPr sz="2400" i="1" spc="-1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lot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of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categorical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variables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are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not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binary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though,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what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can </a:t>
            </a:r>
            <a:r>
              <a:rPr sz="2400" i="1" dirty="0">
                <a:latin typeface="Arial"/>
                <a:cs typeface="Arial"/>
              </a:rPr>
              <a:t>we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do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with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these</a:t>
            </a:r>
            <a:r>
              <a:rPr sz="2400" spc="-10" dirty="0">
                <a:latin typeface="Arial MT"/>
                <a:cs typeface="Arial MT"/>
              </a:rPr>
              <a:t>?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236" y="2570741"/>
            <a:ext cx="3680735" cy="5398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6600" y="2040075"/>
            <a:ext cx="2336574" cy="1813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6700" y="3157725"/>
            <a:ext cx="3667124" cy="7715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2975" y="4034483"/>
            <a:ext cx="601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blood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person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given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results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various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diagnostic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tests?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8525" y="3734932"/>
            <a:ext cx="4318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MT"/>
                <a:cs typeface="Arial MT"/>
              </a:rPr>
              <a:t>A B O </a:t>
            </a:r>
            <a:r>
              <a:rPr sz="2400" spc="-25" dirty="0">
                <a:latin typeface="Arial MT"/>
                <a:cs typeface="Arial MT"/>
              </a:rPr>
              <a:t>AB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4" y="192814"/>
            <a:ext cx="7833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Multinomial</a:t>
            </a:r>
            <a:r>
              <a:rPr sz="4000" spc="-110" dirty="0"/>
              <a:t> </a:t>
            </a:r>
            <a:r>
              <a:rPr sz="4000" dirty="0"/>
              <a:t>Logistic</a:t>
            </a:r>
            <a:r>
              <a:rPr sz="4000" spc="-105" dirty="0"/>
              <a:t> </a:t>
            </a:r>
            <a:r>
              <a:rPr sz="4000" spc="-10" dirty="0"/>
              <a:t>Regression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100"/>
              </a:spcBef>
              <a:buChar char="●"/>
              <a:tabLst>
                <a:tab pos="424815" algn="l"/>
              </a:tabLst>
            </a:pPr>
            <a:r>
              <a:rPr dirty="0"/>
              <a:t>Often</a:t>
            </a:r>
            <a:r>
              <a:rPr spc="-50" dirty="0"/>
              <a:t> </a:t>
            </a:r>
            <a:r>
              <a:rPr dirty="0"/>
              <a:t>we</a:t>
            </a:r>
            <a:r>
              <a:rPr spc="-50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recode</a:t>
            </a:r>
            <a:r>
              <a:rPr spc="-50" dirty="0"/>
              <a:t> </a:t>
            </a:r>
            <a:r>
              <a:rPr dirty="0"/>
              <a:t>them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binary</a:t>
            </a:r>
            <a:r>
              <a:rPr spc="-50" dirty="0"/>
              <a:t> </a:t>
            </a:r>
            <a:r>
              <a:rPr spc="-10" dirty="0"/>
              <a:t>response.</a:t>
            </a:r>
          </a:p>
          <a:p>
            <a:pPr marL="882015" marR="592455" lvl="1" indent="-412750">
              <a:lnSpc>
                <a:spcPct val="100000"/>
              </a:lnSpc>
              <a:spcBef>
                <a:spcPts val="1000"/>
              </a:spcBef>
              <a:buChar char="○"/>
              <a:tabLst>
                <a:tab pos="882015" algn="l"/>
              </a:tabLst>
            </a:pPr>
            <a:r>
              <a:rPr sz="2400" spc="-50" dirty="0">
                <a:latin typeface="Arial MT"/>
                <a:cs typeface="Arial MT"/>
              </a:rPr>
              <a:t>You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often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vote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choice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Britain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to </a:t>
            </a:r>
            <a:r>
              <a:rPr sz="2400" spc="-10" dirty="0">
                <a:latin typeface="Arial MT"/>
                <a:cs typeface="Arial MT"/>
              </a:rPr>
              <a:t>Conservative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(with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category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including Labour,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Liberal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Democrats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everyone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else).</a:t>
            </a:r>
            <a:endParaRPr sz="2400" dirty="0">
              <a:latin typeface="Arial MT"/>
              <a:cs typeface="Arial MT"/>
            </a:endParaRPr>
          </a:p>
          <a:p>
            <a:pPr marL="424815" marR="5080" indent="-412750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dirty="0"/>
              <a:t>We</a:t>
            </a:r>
            <a:r>
              <a:rPr spc="-85" dirty="0"/>
              <a:t> </a:t>
            </a:r>
            <a:r>
              <a:rPr dirty="0"/>
              <a:t>could</a:t>
            </a:r>
            <a:r>
              <a:rPr spc="-85" dirty="0"/>
              <a:t> </a:t>
            </a:r>
            <a:r>
              <a:rPr dirty="0"/>
              <a:t>use</a:t>
            </a:r>
            <a:r>
              <a:rPr spc="-85" dirty="0"/>
              <a:t> </a:t>
            </a:r>
            <a:r>
              <a:rPr dirty="0"/>
              <a:t>something</a:t>
            </a:r>
            <a:r>
              <a:rPr spc="-85" dirty="0"/>
              <a:t> </a:t>
            </a:r>
            <a:r>
              <a:rPr dirty="0"/>
              <a:t>called</a:t>
            </a:r>
            <a:r>
              <a:rPr spc="-65" dirty="0"/>
              <a:t> </a:t>
            </a:r>
            <a:r>
              <a:rPr b="1" dirty="0">
                <a:latin typeface="Arial"/>
                <a:cs typeface="Arial"/>
              </a:rPr>
              <a:t>multinomial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logistic regression</a:t>
            </a:r>
            <a:r>
              <a:rPr spc="-10" dirty="0"/>
              <a:t>.</a:t>
            </a:r>
            <a:r>
              <a:rPr spc="-114" dirty="0"/>
              <a:t> </a:t>
            </a:r>
            <a:r>
              <a:rPr dirty="0"/>
              <a:t>This</a:t>
            </a:r>
            <a:r>
              <a:rPr spc="-75" dirty="0"/>
              <a:t> </a:t>
            </a:r>
            <a:r>
              <a:rPr dirty="0"/>
              <a:t>allows</a:t>
            </a:r>
            <a:r>
              <a:rPr spc="-7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dependent</a:t>
            </a:r>
            <a:r>
              <a:rPr spc="-70" dirty="0"/>
              <a:t> </a:t>
            </a:r>
            <a:r>
              <a:rPr spc="-10" dirty="0"/>
              <a:t>categorical</a:t>
            </a:r>
            <a:r>
              <a:rPr spc="-75" dirty="0"/>
              <a:t> </a:t>
            </a:r>
            <a:r>
              <a:rPr spc="-10" dirty="0"/>
              <a:t>variable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have</a:t>
            </a:r>
            <a:r>
              <a:rPr spc="-55" dirty="0"/>
              <a:t> </a:t>
            </a:r>
            <a:r>
              <a:rPr dirty="0"/>
              <a:t>more</a:t>
            </a:r>
            <a:r>
              <a:rPr spc="-55" dirty="0"/>
              <a:t> </a:t>
            </a:r>
            <a:r>
              <a:rPr dirty="0"/>
              <a:t>than</a:t>
            </a:r>
            <a:r>
              <a:rPr spc="-55" dirty="0"/>
              <a:t> </a:t>
            </a:r>
            <a:r>
              <a:rPr dirty="0"/>
              <a:t>two</a:t>
            </a:r>
            <a:r>
              <a:rPr spc="-55" dirty="0"/>
              <a:t> </a:t>
            </a:r>
            <a:r>
              <a:rPr spc="-10" dirty="0"/>
              <a:t>categories.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14" y="194847"/>
            <a:ext cx="6697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Logistic</a:t>
            </a:r>
            <a:r>
              <a:rPr sz="3600" b="0" spc="-2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Regression</a:t>
            </a:r>
            <a:r>
              <a:rPr sz="3600" b="0" spc="-2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:</a:t>
            </a:r>
            <a:r>
              <a:rPr sz="3600" b="0" spc="-9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The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Syntax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925" y="867094"/>
            <a:ext cx="8609330" cy="38112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Arial MT"/>
                <a:cs typeface="Arial MT"/>
              </a:rPr>
              <a:t>Import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regression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method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2400" b="1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sklearn.linear_model</a:t>
            </a:r>
            <a:r>
              <a:rPr sz="2400" b="1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import</a:t>
            </a:r>
            <a:r>
              <a:rPr sz="2400" b="1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LogisticRegression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Create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instance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LR=</a:t>
            </a:r>
            <a:r>
              <a:rPr sz="2400" b="1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LogisticRegression(random_state=0)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Fit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instance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expected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value</a:t>
            </a:r>
            <a:endParaRPr sz="2400">
              <a:latin typeface="Arial MT"/>
              <a:cs typeface="Arial MT"/>
            </a:endParaRPr>
          </a:p>
          <a:p>
            <a:pPr marL="469900" marR="3891915">
              <a:lnSpc>
                <a:spcPct val="114999"/>
              </a:lnSpc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LR=</a:t>
            </a:r>
            <a:r>
              <a:rPr sz="2400" b="1" i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LR.fit(X_train,</a:t>
            </a:r>
            <a:r>
              <a:rPr sz="2400" b="1" i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y_train) y_predict=</a:t>
            </a:r>
            <a:r>
              <a:rPr sz="2400" b="1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LR.predict(X_test)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97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Support</a:t>
            </a:r>
            <a:r>
              <a:rPr sz="3600" b="0" spc="-11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Vector</a:t>
            </a:r>
            <a:r>
              <a:rPr sz="3600" b="0" spc="-9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Machine</a:t>
            </a:r>
            <a:r>
              <a:rPr sz="3600" b="0" spc="-90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(SVM)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124" y="989808"/>
            <a:ext cx="7498715" cy="320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Support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vector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machine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(SVM)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popular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machine </a:t>
            </a:r>
            <a:r>
              <a:rPr sz="2400" dirty="0">
                <a:latin typeface="Arial MT"/>
                <a:cs typeface="Arial MT"/>
              </a:rPr>
              <a:t>learning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algorithm,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often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employed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classification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regression.</a:t>
            </a:r>
            <a:endParaRPr sz="2400" dirty="0">
              <a:latin typeface="Arial MT"/>
              <a:cs typeface="Arial MT"/>
            </a:endParaRPr>
          </a:p>
          <a:p>
            <a:pPr marL="424815" marR="394335" indent="-412750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algorithm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tries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optimal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hyperplane </a:t>
            </a:r>
            <a:r>
              <a:rPr sz="2400" dirty="0">
                <a:latin typeface="Arial MT"/>
                <a:cs typeface="Arial MT"/>
              </a:rPr>
              <a:t>(boundary)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separate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data.</a:t>
            </a:r>
            <a:endParaRPr sz="2400" dirty="0">
              <a:latin typeface="Arial MT"/>
              <a:cs typeface="Arial MT"/>
            </a:endParaRPr>
          </a:p>
          <a:p>
            <a:pPr marL="424815" marR="340995" indent="-412750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  <a:tab pos="2117725" algn="l"/>
              </a:tabLst>
            </a:pPr>
            <a:r>
              <a:rPr sz="2400" dirty="0">
                <a:latin typeface="Arial MT"/>
                <a:cs typeface="Arial MT"/>
              </a:rPr>
              <a:t>Here,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“optimal”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refers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decision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boundaries </a:t>
            </a:r>
            <a:r>
              <a:rPr sz="2400" dirty="0">
                <a:latin typeface="Arial MT"/>
                <a:cs typeface="Arial MT"/>
              </a:rPr>
              <a:t>forming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widest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margin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classes-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support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vectors.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796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</a:pPr>
            <a:r>
              <a:rPr sz="2650" dirty="0"/>
              <a:t>A</a:t>
            </a:r>
            <a:r>
              <a:rPr sz="2650" spc="-114" dirty="0"/>
              <a:t> </a:t>
            </a:r>
            <a:r>
              <a:rPr sz="2650" dirty="0"/>
              <a:t>Linear</a:t>
            </a:r>
            <a:r>
              <a:rPr sz="2650" spc="-15" dirty="0"/>
              <a:t> </a:t>
            </a:r>
            <a:r>
              <a:rPr sz="2650" dirty="0"/>
              <a:t>SVM</a:t>
            </a:r>
            <a:r>
              <a:rPr sz="2650" spc="-10" dirty="0"/>
              <a:t> Example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825" y="837025"/>
            <a:ext cx="7086599" cy="379094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200" y="1068558"/>
            <a:ext cx="8815070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4251"/>
                </a:solidFill>
                <a:latin typeface="Arial"/>
                <a:cs typeface="Arial"/>
              </a:rPr>
              <a:t>Support</a:t>
            </a:r>
            <a:r>
              <a:rPr sz="2400" b="1" spc="-5" dirty="0">
                <a:solidFill>
                  <a:srgbClr val="3D425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D4251"/>
                </a:solidFill>
                <a:latin typeface="Arial"/>
                <a:cs typeface="Arial"/>
              </a:rPr>
              <a:t>Vectors</a:t>
            </a:r>
            <a:endParaRPr sz="2400">
              <a:latin typeface="Arial"/>
              <a:cs typeface="Arial"/>
            </a:endParaRPr>
          </a:p>
          <a:p>
            <a:pPr marL="469900" marR="921385" indent="-397510">
              <a:lnSpc>
                <a:spcPct val="100000"/>
              </a:lnSpc>
              <a:spcBef>
                <a:spcPts val="5"/>
              </a:spcBef>
              <a:buChar char="●"/>
              <a:tabLst>
                <a:tab pos="469900" algn="l"/>
              </a:tabLst>
            </a:pP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Support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vectors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are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the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data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points,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which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are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closest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to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3D4251"/>
                </a:solidFill>
                <a:latin typeface="Arial MT"/>
                <a:cs typeface="Arial MT"/>
              </a:rPr>
              <a:t>the </a:t>
            </a:r>
            <a:r>
              <a:rPr sz="2200" spc="-10" dirty="0">
                <a:solidFill>
                  <a:srgbClr val="3D4251"/>
                </a:solidFill>
                <a:latin typeface="Arial MT"/>
                <a:cs typeface="Arial MT"/>
              </a:rPr>
              <a:t>hyperplane.</a:t>
            </a:r>
            <a:endParaRPr sz="2200">
              <a:latin typeface="Arial MT"/>
              <a:cs typeface="Arial MT"/>
            </a:endParaRPr>
          </a:p>
          <a:p>
            <a:pPr marL="469265" indent="-412115">
              <a:lnSpc>
                <a:spcPct val="100000"/>
              </a:lnSpc>
              <a:spcBef>
                <a:spcPts val="195"/>
              </a:spcBef>
              <a:buSzPct val="109090"/>
              <a:buChar char="●"/>
              <a:tabLst>
                <a:tab pos="469265" algn="l"/>
              </a:tabLst>
            </a:pP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They</a:t>
            </a:r>
            <a:r>
              <a:rPr sz="2200" spc="-70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define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the</a:t>
            </a:r>
            <a:r>
              <a:rPr sz="2200" spc="-70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separating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line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better</a:t>
            </a:r>
            <a:r>
              <a:rPr sz="2200" spc="-70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by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D4251"/>
                </a:solidFill>
                <a:latin typeface="Arial MT"/>
                <a:cs typeface="Arial MT"/>
              </a:rPr>
              <a:t>calculating</a:t>
            </a:r>
            <a:r>
              <a:rPr sz="2200" spc="-70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D4251"/>
                </a:solidFill>
                <a:latin typeface="Arial MT"/>
                <a:cs typeface="Arial MT"/>
              </a:rPr>
              <a:t>margins.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b="1" spc="-10" dirty="0">
                <a:solidFill>
                  <a:srgbClr val="3D4251"/>
                </a:solidFill>
                <a:latin typeface="Arial"/>
                <a:cs typeface="Arial"/>
              </a:rPr>
              <a:t>Hyperplane</a:t>
            </a:r>
            <a:endParaRPr sz="2400">
              <a:latin typeface="Arial"/>
              <a:cs typeface="Arial"/>
            </a:endParaRPr>
          </a:p>
          <a:p>
            <a:pPr marL="469900" marR="110489" indent="-397510">
              <a:lnSpc>
                <a:spcPct val="100000"/>
              </a:lnSpc>
              <a:spcBef>
                <a:spcPts val="5"/>
              </a:spcBef>
              <a:buChar char="●"/>
              <a:tabLst>
                <a:tab pos="469900" algn="l"/>
              </a:tabLst>
            </a:pP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A</a:t>
            </a:r>
            <a:r>
              <a:rPr sz="2200" spc="-15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D4251"/>
                </a:solidFill>
                <a:latin typeface="Arial MT"/>
                <a:cs typeface="Arial MT"/>
              </a:rPr>
              <a:t>hyperplane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is</a:t>
            </a:r>
            <a:r>
              <a:rPr sz="2200" spc="-5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a</a:t>
            </a:r>
            <a:r>
              <a:rPr sz="2200" spc="-5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decision</a:t>
            </a:r>
            <a:r>
              <a:rPr sz="2200" spc="-5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plane</a:t>
            </a:r>
            <a:r>
              <a:rPr sz="2200" spc="-5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which</a:t>
            </a:r>
            <a:r>
              <a:rPr sz="2200" spc="-5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separates</a:t>
            </a:r>
            <a:r>
              <a:rPr sz="2200" spc="-5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between</a:t>
            </a:r>
            <a:r>
              <a:rPr sz="2200" spc="-5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a</a:t>
            </a:r>
            <a:r>
              <a:rPr sz="2200" spc="-5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set</a:t>
            </a:r>
            <a:r>
              <a:rPr sz="2200" spc="-5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3D4251"/>
                </a:solidFill>
                <a:latin typeface="Arial MT"/>
                <a:cs typeface="Arial MT"/>
              </a:rPr>
              <a:t>of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objects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having</a:t>
            </a:r>
            <a:r>
              <a:rPr sz="2200" spc="-60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D4251"/>
                </a:solidFill>
                <a:latin typeface="Arial MT"/>
                <a:cs typeface="Arial MT"/>
              </a:rPr>
              <a:t>different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class</a:t>
            </a:r>
            <a:r>
              <a:rPr sz="2200" spc="-60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D4251"/>
                </a:solidFill>
                <a:latin typeface="Arial MT"/>
                <a:cs typeface="Arial MT"/>
              </a:rPr>
              <a:t>memberships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3D4251"/>
                </a:solidFill>
                <a:latin typeface="Arial"/>
                <a:cs typeface="Arial"/>
              </a:rPr>
              <a:t>Margin</a:t>
            </a:r>
            <a:endParaRPr sz="2200">
              <a:latin typeface="Arial"/>
              <a:cs typeface="Arial"/>
            </a:endParaRPr>
          </a:p>
          <a:p>
            <a:pPr marL="469265" indent="-39687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A</a:t>
            </a:r>
            <a:r>
              <a:rPr sz="2200" spc="-15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margin</a:t>
            </a:r>
            <a:r>
              <a:rPr sz="2200" spc="-50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is</a:t>
            </a:r>
            <a:r>
              <a:rPr sz="2200" spc="-4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a</a:t>
            </a:r>
            <a:r>
              <a:rPr sz="2200" spc="-4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gap</a:t>
            </a:r>
            <a:r>
              <a:rPr sz="2200" spc="-4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between</a:t>
            </a:r>
            <a:r>
              <a:rPr sz="2200" spc="-4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the</a:t>
            </a:r>
            <a:r>
              <a:rPr sz="2200" spc="-50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two</a:t>
            </a:r>
            <a:r>
              <a:rPr sz="2200" spc="-4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lines</a:t>
            </a:r>
            <a:r>
              <a:rPr sz="2200" spc="-4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on</a:t>
            </a:r>
            <a:r>
              <a:rPr sz="2200" spc="-4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the</a:t>
            </a:r>
            <a:r>
              <a:rPr sz="2200" spc="-4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closest</a:t>
            </a:r>
            <a:r>
              <a:rPr sz="2200" spc="-4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class</a:t>
            </a:r>
            <a:r>
              <a:rPr sz="2200" spc="-4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D4251"/>
                </a:solidFill>
                <a:latin typeface="Arial MT"/>
                <a:cs typeface="Arial MT"/>
              </a:rPr>
              <a:t>points.</a:t>
            </a:r>
            <a:endParaRPr sz="2200">
              <a:latin typeface="Arial MT"/>
              <a:cs typeface="Arial MT"/>
            </a:endParaRPr>
          </a:p>
          <a:p>
            <a:pPr marL="469900" marR="917575" indent="-39751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It</a:t>
            </a:r>
            <a:r>
              <a:rPr sz="2200" spc="-70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is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calculated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as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the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perpendicular</a:t>
            </a:r>
            <a:r>
              <a:rPr sz="2200" spc="-70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distance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from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the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line</a:t>
            </a:r>
            <a:r>
              <a:rPr sz="2200" spc="-6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3D4251"/>
                </a:solidFill>
                <a:latin typeface="Arial MT"/>
                <a:cs typeface="Arial MT"/>
              </a:rPr>
              <a:t>to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support</a:t>
            </a:r>
            <a:r>
              <a:rPr sz="2200" spc="-80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vectors</a:t>
            </a:r>
            <a:r>
              <a:rPr sz="2200" spc="-80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or</a:t>
            </a:r>
            <a:r>
              <a:rPr sz="2200" spc="-75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D4251"/>
                </a:solidFill>
                <a:latin typeface="Arial MT"/>
                <a:cs typeface="Arial MT"/>
              </a:rPr>
              <a:t>closest</a:t>
            </a:r>
            <a:r>
              <a:rPr sz="2200" spc="-80" dirty="0">
                <a:solidFill>
                  <a:srgbClr val="3D4251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D4251"/>
                </a:solidFill>
                <a:latin typeface="Arial MT"/>
                <a:cs typeface="Arial MT"/>
              </a:rPr>
              <a:t>points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796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00"/>
              </a:spcBef>
            </a:pPr>
            <a:r>
              <a:rPr sz="2650" dirty="0"/>
              <a:t>SVM</a:t>
            </a:r>
            <a:r>
              <a:rPr sz="2650" spc="-5" dirty="0"/>
              <a:t> </a:t>
            </a:r>
            <a:r>
              <a:rPr sz="2650" spc="-20" dirty="0"/>
              <a:t>Terminology</a:t>
            </a:r>
            <a:endParaRPr sz="265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771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Support</a:t>
            </a:r>
            <a:r>
              <a:rPr sz="3600" b="0" spc="-11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Vector</a:t>
            </a:r>
            <a:r>
              <a:rPr sz="3600" b="0" spc="-9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Machine</a:t>
            </a:r>
            <a:r>
              <a:rPr sz="3600" b="0" spc="-90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(SVM)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469" y="1677721"/>
            <a:ext cx="7683663" cy="219024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771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Support</a:t>
            </a:r>
            <a:r>
              <a:rPr sz="3600" b="0" spc="-11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Vector</a:t>
            </a:r>
            <a:r>
              <a:rPr sz="3600" b="0" spc="-9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Machine</a:t>
            </a:r>
            <a:r>
              <a:rPr sz="3600" b="0" spc="-90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(SVM)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600358"/>
            <a:ext cx="8319612" cy="311750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771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Support</a:t>
            </a:r>
            <a:r>
              <a:rPr sz="3600" b="0" spc="-11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Vector</a:t>
            </a:r>
            <a:r>
              <a:rPr sz="3600" b="0" spc="-9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Machine</a:t>
            </a:r>
            <a:r>
              <a:rPr sz="3600" b="0" spc="-90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(SVM)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98" y="1457395"/>
            <a:ext cx="8106203" cy="303524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771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Support</a:t>
            </a:r>
            <a:r>
              <a:rPr sz="3600" b="0" spc="-11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Vector</a:t>
            </a:r>
            <a:r>
              <a:rPr sz="3600" b="0" spc="-9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Machine</a:t>
            </a:r>
            <a:r>
              <a:rPr sz="3600" b="0" spc="-90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(SVM)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720" y="1551120"/>
            <a:ext cx="8275631" cy="31364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92" y="1270122"/>
            <a:ext cx="7950834" cy="29279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86409" marR="158750" indent="-412750">
              <a:lnSpc>
                <a:spcPts val="2590"/>
              </a:lnSpc>
              <a:spcBef>
                <a:spcPts val="425"/>
              </a:spcBef>
              <a:buChar char="●"/>
              <a:tabLst>
                <a:tab pos="486409" algn="l"/>
              </a:tabLst>
            </a:pPr>
            <a:r>
              <a:rPr sz="2400" dirty="0">
                <a:latin typeface="Arial MT"/>
                <a:cs typeface="Arial MT"/>
              </a:rPr>
              <a:t>Any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straight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represented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equation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b="1" spc="-400" dirty="0">
                <a:latin typeface="Arial"/>
                <a:cs typeface="Arial"/>
              </a:rPr>
              <a:t>𝛽</a:t>
            </a:r>
            <a:r>
              <a:rPr sz="2400" spc="-400" dirty="0">
                <a:latin typeface="Arial MT"/>
                <a:cs typeface="Arial MT"/>
              </a:rPr>
              <a:t>X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spc="-300" dirty="0">
                <a:latin typeface="Arial"/>
                <a:cs typeface="Arial"/>
              </a:rPr>
              <a:t>𝛼</a:t>
            </a:r>
            <a:r>
              <a:rPr sz="2400" spc="-300" dirty="0">
                <a:latin typeface="Arial MT"/>
                <a:cs typeface="Arial MT"/>
              </a:rPr>
              <a:t>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b="1" spc="-600" dirty="0">
                <a:latin typeface="Arial"/>
                <a:cs typeface="Arial"/>
              </a:rPr>
              <a:t>𝛼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constants.</a:t>
            </a:r>
            <a:endParaRPr sz="2400" dirty="0">
              <a:latin typeface="Arial MT"/>
              <a:cs typeface="Arial MT"/>
            </a:endParaRPr>
          </a:p>
          <a:p>
            <a:pPr marL="486409" marR="5080" indent="-412750">
              <a:lnSpc>
                <a:spcPts val="2590"/>
              </a:lnSpc>
              <a:spcBef>
                <a:spcPts val="1005"/>
              </a:spcBef>
              <a:buChar char="●"/>
              <a:tabLst>
                <a:tab pos="486409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b="1" spc="-795" dirty="0">
                <a:latin typeface="Arial"/>
                <a:cs typeface="Arial"/>
              </a:rPr>
              <a:t>𝛽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slope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constant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determines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direction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degree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is</a:t>
            </a:r>
            <a:endParaRPr sz="2400" dirty="0">
              <a:latin typeface="Arial MT"/>
              <a:cs typeface="Arial MT"/>
            </a:endParaRPr>
          </a:p>
          <a:p>
            <a:pPr marL="486409">
              <a:lnSpc>
                <a:spcPct val="100000"/>
              </a:lnSpc>
              <a:spcBef>
                <a:spcPts val="370"/>
              </a:spcBef>
            </a:pPr>
            <a:r>
              <a:rPr sz="2400" spc="-10" dirty="0">
                <a:latin typeface="Arial MT"/>
                <a:cs typeface="Arial MT"/>
              </a:rPr>
              <a:t>tilted.</a:t>
            </a:r>
            <a:endParaRPr sz="2400" dirty="0">
              <a:latin typeface="Arial MT"/>
              <a:cs typeface="Arial MT"/>
            </a:endParaRPr>
          </a:p>
          <a:p>
            <a:pPr marL="486409" marR="121285" indent="-474345">
              <a:lnSpc>
                <a:spcPct val="120000"/>
              </a:lnSpc>
              <a:spcBef>
                <a:spcPts val="1000"/>
              </a:spcBef>
              <a:buSzPct val="133333"/>
              <a:buChar char="●"/>
              <a:tabLst>
                <a:tab pos="486409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b="1" spc="-600" dirty="0">
                <a:latin typeface="Arial"/>
                <a:cs typeface="Arial"/>
              </a:rPr>
              <a:t>𝛼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Y-</a:t>
            </a:r>
            <a:r>
              <a:rPr sz="2400" dirty="0">
                <a:latin typeface="Arial MT"/>
                <a:cs typeface="Arial MT"/>
              </a:rPr>
              <a:t>intercept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determines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crosses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125" dirty="0">
                <a:latin typeface="Arial MT"/>
                <a:cs typeface="Arial MT"/>
              </a:rPr>
              <a:t>Y-</a:t>
            </a:r>
            <a:r>
              <a:rPr sz="2400" spc="-10" dirty="0">
                <a:latin typeface="Arial MT"/>
                <a:cs typeface="Arial MT"/>
              </a:rPr>
              <a:t>axis.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329386"/>
            <a:ext cx="8282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Introduction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to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Linear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Regression(cont’d)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771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Support</a:t>
            </a:r>
            <a:r>
              <a:rPr sz="3600" b="0" spc="-11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Vector</a:t>
            </a:r>
            <a:r>
              <a:rPr sz="3600" b="0" spc="-9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Machine</a:t>
            </a:r>
            <a:r>
              <a:rPr sz="3600" b="0" spc="-90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(SVM)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00" y="1520184"/>
            <a:ext cx="7849648" cy="294140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771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Support</a:t>
            </a:r>
            <a:r>
              <a:rPr sz="3600" b="0" spc="-11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Vector</a:t>
            </a:r>
            <a:r>
              <a:rPr sz="3600" b="0" spc="-9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Machine</a:t>
            </a:r>
            <a:r>
              <a:rPr sz="3600" b="0" spc="-90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(SVM)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062" y="1501250"/>
            <a:ext cx="7934324" cy="291464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771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Support</a:t>
            </a:r>
            <a:r>
              <a:rPr sz="3600" b="0" spc="-11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Vector</a:t>
            </a:r>
            <a:r>
              <a:rPr sz="3600" b="0" spc="-9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Machine</a:t>
            </a:r>
            <a:r>
              <a:rPr sz="3600" b="0" spc="-90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(SVM)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99" y="1348850"/>
            <a:ext cx="7934324" cy="306704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771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Classification</a:t>
            </a:r>
            <a:r>
              <a:rPr sz="3600" b="0" spc="-5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with</a:t>
            </a:r>
            <a:r>
              <a:rPr sz="3600" b="0" spc="-45" dirty="0">
                <a:latin typeface="Arial MT"/>
                <a:cs typeface="Arial MT"/>
              </a:rPr>
              <a:t> </a:t>
            </a:r>
            <a:r>
              <a:rPr sz="3600" b="0" spc="-20" dirty="0">
                <a:latin typeface="Arial MT"/>
                <a:cs typeface="Arial MT"/>
              </a:rPr>
              <a:t>SVMs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453" y="1166700"/>
            <a:ext cx="5979786" cy="370515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771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Classification</a:t>
            </a:r>
            <a:r>
              <a:rPr sz="3600" b="0" spc="-5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with</a:t>
            </a:r>
            <a:r>
              <a:rPr sz="3600" b="0" spc="-45" dirty="0">
                <a:latin typeface="Arial MT"/>
                <a:cs typeface="Arial MT"/>
              </a:rPr>
              <a:t> </a:t>
            </a:r>
            <a:r>
              <a:rPr sz="3600" b="0" spc="-20" dirty="0">
                <a:latin typeface="Arial MT"/>
                <a:cs typeface="Arial MT"/>
              </a:rPr>
              <a:t>SVMs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995" y="1147075"/>
            <a:ext cx="6182983" cy="37851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771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Classification</a:t>
            </a:r>
            <a:r>
              <a:rPr sz="3600" b="0" spc="-5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with</a:t>
            </a:r>
            <a:r>
              <a:rPr sz="3600" b="0" spc="-45" dirty="0">
                <a:latin typeface="Arial MT"/>
                <a:cs typeface="Arial MT"/>
              </a:rPr>
              <a:t> </a:t>
            </a:r>
            <a:r>
              <a:rPr sz="3600" b="0" spc="-20" dirty="0">
                <a:latin typeface="Arial MT"/>
                <a:cs typeface="Arial MT"/>
              </a:rPr>
              <a:t>SVMs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356" y="1053575"/>
            <a:ext cx="6123530" cy="378512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771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Classification</a:t>
            </a:r>
            <a:r>
              <a:rPr sz="3600" b="0" spc="-5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with</a:t>
            </a:r>
            <a:r>
              <a:rPr sz="3600" b="0" spc="-45" dirty="0">
                <a:latin typeface="Arial MT"/>
                <a:cs typeface="Arial MT"/>
              </a:rPr>
              <a:t> </a:t>
            </a:r>
            <a:r>
              <a:rPr sz="3600" b="0" spc="-20" dirty="0">
                <a:latin typeface="Arial MT"/>
                <a:cs typeface="Arial MT"/>
              </a:rPr>
              <a:t>SVMs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933" y="970400"/>
            <a:ext cx="6247735" cy="378512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771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Classification</a:t>
            </a:r>
            <a:r>
              <a:rPr sz="3600" b="0" spc="-5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with</a:t>
            </a:r>
            <a:r>
              <a:rPr sz="3600" b="0" spc="-45" dirty="0">
                <a:latin typeface="Arial MT"/>
                <a:cs typeface="Arial MT"/>
              </a:rPr>
              <a:t> </a:t>
            </a:r>
            <a:r>
              <a:rPr sz="3600" b="0" spc="-20" dirty="0">
                <a:latin typeface="Arial MT"/>
                <a:cs typeface="Arial MT"/>
              </a:rPr>
              <a:t>SVMs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842" y="970400"/>
            <a:ext cx="6274357" cy="373851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771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Classification</a:t>
            </a:r>
            <a:r>
              <a:rPr sz="3600" b="0" spc="-5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with</a:t>
            </a:r>
            <a:r>
              <a:rPr sz="3600" b="0" spc="-45" dirty="0">
                <a:latin typeface="Arial MT"/>
                <a:cs typeface="Arial MT"/>
              </a:rPr>
              <a:t> </a:t>
            </a:r>
            <a:r>
              <a:rPr sz="3600" b="0" spc="-20" dirty="0">
                <a:latin typeface="Arial MT"/>
                <a:cs typeface="Arial MT"/>
              </a:rPr>
              <a:t>SVMs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216" y="1053575"/>
            <a:ext cx="6441191" cy="378512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00" y="102787"/>
            <a:ext cx="4970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Linear</a:t>
            </a:r>
            <a:r>
              <a:rPr sz="3600" b="0" spc="-1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SVM:</a:t>
            </a:r>
            <a:r>
              <a:rPr sz="3600" b="0" spc="-8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The</a:t>
            </a:r>
            <a:r>
              <a:rPr sz="3600" b="0" spc="-10" dirty="0">
                <a:latin typeface="Arial MT"/>
                <a:cs typeface="Arial MT"/>
              </a:rPr>
              <a:t> Syntax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000" y="869744"/>
            <a:ext cx="7796530" cy="33909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Arial MT"/>
                <a:cs typeface="Arial MT"/>
              </a:rPr>
              <a:t>Import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classification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method.</a:t>
            </a:r>
            <a:endParaRPr sz="2400">
              <a:latin typeface="Arial MT"/>
              <a:cs typeface="Arial MT"/>
            </a:endParaRPr>
          </a:p>
          <a:p>
            <a:pPr marL="97155">
              <a:lnSpc>
                <a:spcPct val="100000"/>
              </a:lnSpc>
              <a:spcBef>
                <a:spcPts val="430"/>
              </a:spcBef>
            </a:pP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from</a:t>
            </a:r>
            <a:r>
              <a:rPr sz="2400" i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sklearn.svm</a:t>
            </a:r>
            <a:r>
              <a:rPr sz="2400" i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00FF"/>
                </a:solidFill>
                <a:latin typeface="Arial"/>
                <a:cs typeface="Arial"/>
              </a:rPr>
              <a:t>import</a:t>
            </a:r>
            <a:r>
              <a:rPr sz="2400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0000FF"/>
                </a:solidFill>
                <a:latin typeface="Arial"/>
                <a:cs typeface="Arial"/>
              </a:rPr>
              <a:t>LinearSVC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Arial MT"/>
                <a:cs typeface="Arial MT"/>
              </a:rPr>
              <a:t>Create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instance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LinSVC</a:t>
            </a:r>
            <a:r>
              <a:rPr sz="2400" b="1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i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LinearSVC(penalty='l2',</a:t>
            </a:r>
            <a:r>
              <a:rPr sz="2400" b="1" i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C=10.0)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</a:pPr>
            <a:r>
              <a:rPr sz="2400" dirty="0">
                <a:latin typeface="Arial MT"/>
                <a:cs typeface="Arial MT"/>
              </a:rPr>
              <a:t>Fit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instance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expected value</a:t>
            </a:r>
            <a:endParaRPr sz="2400">
              <a:latin typeface="Arial MT"/>
              <a:cs typeface="Arial MT"/>
            </a:endParaRPr>
          </a:p>
          <a:p>
            <a:pPr marL="469900" marR="1860550">
              <a:lnSpc>
                <a:spcPct val="114999"/>
              </a:lnSpc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LinSVC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LinSVC.fit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(X_train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,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y_train)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y_predict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LinSVC.predict</a:t>
            </a:r>
            <a:r>
              <a:rPr sz="2400" b="1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b="1" i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Arial"/>
                <a:cs typeface="Arial"/>
              </a:rPr>
              <a:t>X_test)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329386"/>
            <a:ext cx="8282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Introduction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to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Linear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Regression(cont’d)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725" y="1379325"/>
            <a:ext cx="5050327" cy="360277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75" y="331418"/>
            <a:ext cx="8667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Dealing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non-</a:t>
            </a:r>
            <a:r>
              <a:rPr dirty="0"/>
              <a:t>linear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dirty="0"/>
              <a:t>inseparable</a:t>
            </a:r>
            <a:r>
              <a:rPr spc="-30" dirty="0"/>
              <a:t> </a:t>
            </a:r>
            <a:r>
              <a:rPr spc="-10" dirty="0"/>
              <a:t>planes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246" y="1177099"/>
            <a:ext cx="4381500" cy="316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67945" indent="-397510">
              <a:lnSpc>
                <a:spcPct val="100000"/>
              </a:lnSpc>
              <a:spcBef>
                <a:spcPts val="100"/>
              </a:spcBef>
              <a:buChar char="●"/>
              <a:tabLst>
                <a:tab pos="409575" algn="l"/>
              </a:tabLst>
            </a:pP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problems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can’t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solved </a:t>
            </a:r>
            <a:r>
              <a:rPr sz="2200" dirty="0">
                <a:latin typeface="Arial MT"/>
                <a:cs typeface="Arial MT"/>
              </a:rPr>
              <a:t>using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linear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hyperplane,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as </a:t>
            </a:r>
            <a:r>
              <a:rPr sz="2200" dirty="0">
                <a:latin typeface="Arial MT"/>
                <a:cs typeface="Arial MT"/>
              </a:rPr>
              <a:t>shown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figure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(left-hand </a:t>
            </a:r>
            <a:r>
              <a:rPr sz="2200" spc="-10" dirty="0">
                <a:latin typeface="Arial MT"/>
                <a:cs typeface="Arial MT"/>
              </a:rPr>
              <a:t>side).</a:t>
            </a:r>
            <a:endParaRPr sz="2200">
              <a:latin typeface="Arial MT"/>
              <a:cs typeface="Arial MT"/>
            </a:endParaRPr>
          </a:p>
          <a:p>
            <a:pPr marL="409575" marR="5080" indent="-397510">
              <a:lnSpc>
                <a:spcPct val="100000"/>
              </a:lnSpc>
              <a:spcBef>
                <a:spcPts val="1000"/>
              </a:spcBef>
              <a:buChar char="●"/>
              <a:tabLst>
                <a:tab pos="409575" algn="l"/>
              </a:tabLst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situation,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SVM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kernel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trick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transform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input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space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higher dimensional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space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shown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on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figure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(right-</a:t>
            </a:r>
            <a:r>
              <a:rPr sz="2200" dirty="0">
                <a:latin typeface="Arial MT"/>
                <a:cs typeface="Arial MT"/>
              </a:rPr>
              <a:t>hand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side)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8483" y="1272131"/>
            <a:ext cx="3608371" cy="14676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79075" y="3205606"/>
            <a:ext cx="369633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84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points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plotted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x-axis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z-axis.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800" dirty="0">
                <a:latin typeface="Arial MT"/>
                <a:cs typeface="Arial MT"/>
              </a:rPr>
              <a:t>Now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easily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segregate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these </a:t>
            </a:r>
            <a:r>
              <a:rPr sz="1800" dirty="0">
                <a:latin typeface="Arial MT"/>
                <a:cs typeface="Arial MT"/>
              </a:rPr>
              <a:t>points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linear</a:t>
            </a:r>
            <a:r>
              <a:rPr sz="1800" spc="-10" dirty="0">
                <a:latin typeface="Arial MT"/>
                <a:cs typeface="Arial MT"/>
              </a:rPr>
              <a:t> separation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00" y="103802"/>
            <a:ext cx="81591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dirty="0">
                <a:latin typeface="Arial MT"/>
                <a:cs typeface="Arial MT"/>
              </a:rPr>
              <a:t>Non</a:t>
            </a:r>
            <a:r>
              <a:rPr sz="3400" b="0" spc="-20" dirty="0">
                <a:latin typeface="Arial MT"/>
                <a:cs typeface="Arial MT"/>
              </a:rPr>
              <a:t> </a:t>
            </a:r>
            <a:r>
              <a:rPr sz="3400" b="0" dirty="0">
                <a:latin typeface="Arial MT"/>
                <a:cs typeface="Arial MT"/>
              </a:rPr>
              <a:t>Linear</a:t>
            </a:r>
            <a:r>
              <a:rPr sz="3400" b="0" spc="-15" dirty="0">
                <a:latin typeface="Arial MT"/>
                <a:cs typeface="Arial MT"/>
              </a:rPr>
              <a:t> </a:t>
            </a:r>
            <a:r>
              <a:rPr sz="3400" b="0" dirty="0">
                <a:latin typeface="Arial MT"/>
                <a:cs typeface="Arial MT"/>
              </a:rPr>
              <a:t>Decision</a:t>
            </a:r>
            <a:r>
              <a:rPr sz="3400" b="0" spc="-20" dirty="0">
                <a:latin typeface="Arial MT"/>
                <a:cs typeface="Arial MT"/>
              </a:rPr>
              <a:t> </a:t>
            </a:r>
            <a:r>
              <a:rPr sz="3400" b="0" dirty="0">
                <a:latin typeface="Arial MT"/>
                <a:cs typeface="Arial MT"/>
              </a:rPr>
              <a:t>Boundaries</a:t>
            </a:r>
            <a:r>
              <a:rPr sz="3400" b="0" spc="-15" dirty="0">
                <a:latin typeface="Arial MT"/>
                <a:cs typeface="Arial MT"/>
              </a:rPr>
              <a:t> </a:t>
            </a:r>
            <a:r>
              <a:rPr sz="3400" b="0" dirty="0">
                <a:latin typeface="Arial MT"/>
                <a:cs typeface="Arial MT"/>
              </a:rPr>
              <a:t>with</a:t>
            </a:r>
            <a:r>
              <a:rPr sz="3400" b="0" spc="-15" dirty="0">
                <a:latin typeface="Arial MT"/>
                <a:cs typeface="Arial MT"/>
              </a:rPr>
              <a:t> </a:t>
            </a:r>
            <a:r>
              <a:rPr sz="3400" b="0" spc="-25" dirty="0">
                <a:latin typeface="Arial MT"/>
                <a:cs typeface="Arial MT"/>
              </a:rPr>
              <a:t>SVM</a:t>
            </a:r>
            <a:endParaRPr sz="3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356" y="950000"/>
            <a:ext cx="7450644" cy="364741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00" y="103802"/>
            <a:ext cx="31673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dirty="0">
                <a:latin typeface="Arial MT"/>
                <a:cs typeface="Arial MT"/>
              </a:rPr>
              <a:t>The</a:t>
            </a:r>
            <a:r>
              <a:rPr sz="3400" b="0" spc="-25" dirty="0">
                <a:latin typeface="Arial MT"/>
                <a:cs typeface="Arial MT"/>
              </a:rPr>
              <a:t> </a:t>
            </a:r>
            <a:r>
              <a:rPr sz="3400" b="0" dirty="0">
                <a:latin typeface="Arial MT"/>
                <a:cs typeface="Arial MT"/>
              </a:rPr>
              <a:t>Kernel</a:t>
            </a:r>
            <a:r>
              <a:rPr sz="3400" b="0" spc="-80" dirty="0">
                <a:latin typeface="Arial MT"/>
                <a:cs typeface="Arial MT"/>
              </a:rPr>
              <a:t> </a:t>
            </a:r>
            <a:r>
              <a:rPr sz="3400" b="0" spc="-20" dirty="0">
                <a:latin typeface="Arial MT"/>
                <a:cs typeface="Arial MT"/>
              </a:rPr>
              <a:t>Trick</a:t>
            </a:r>
            <a:endParaRPr sz="3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924" y="795300"/>
            <a:ext cx="7419844" cy="351787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499" y="551183"/>
            <a:ext cx="7937500" cy="199643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1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SVM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Gaussian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Kernel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b="1" dirty="0">
                <a:solidFill>
                  <a:srgbClr val="3D4251"/>
                </a:solidFill>
                <a:latin typeface="Arial"/>
                <a:cs typeface="Arial"/>
              </a:rPr>
              <a:t>Radial</a:t>
            </a:r>
            <a:r>
              <a:rPr sz="2400" b="1" spc="-65" dirty="0">
                <a:solidFill>
                  <a:srgbClr val="3D42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4251"/>
                </a:solidFill>
                <a:latin typeface="Arial"/>
                <a:cs typeface="Arial"/>
              </a:rPr>
              <a:t>Basis</a:t>
            </a:r>
            <a:r>
              <a:rPr sz="2400" b="1" spc="-70" dirty="0">
                <a:solidFill>
                  <a:srgbClr val="3D425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D4251"/>
                </a:solidFill>
                <a:latin typeface="Arial"/>
                <a:cs typeface="Arial"/>
              </a:rPr>
              <a:t>Function</a:t>
            </a:r>
            <a:r>
              <a:rPr sz="2400" b="1" spc="-65" dirty="0">
                <a:solidFill>
                  <a:srgbClr val="3D425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D4251"/>
                </a:solidFill>
                <a:latin typeface="Arial"/>
                <a:cs typeface="Arial"/>
              </a:rPr>
              <a:t>Kernel)</a:t>
            </a:r>
            <a:endParaRPr sz="2400">
              <a:latin typeface="Arial"/>
              <a:cs typeface="Arial"/>
            </a:endParaRPr>
          </a:p>
          <a:p>
            <a:pPr marL="424815" indent="-412115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Linear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Kernel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spc="-10" dirty="0">
                <a:latin typeface="Arial MT"/>
                <a:cs typeface="Arial MT"/>
              </a:rPr>
              <a:t>Polynomial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Kernel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spc="-25" dirty="0">
                <a:latin typeface="Arial MT"/>
                <a:cs typeface="Arial MT"/>
              </a:rPr>
              <a:t>etc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0077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SVM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2299" y="1108683"/>
            <a:ext cx="7193915" cy="283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127635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SVM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Classifiers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offer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good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accuracy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perform </a:t>
            </a:r>
            <a:r>
              <a:rPr sz="2400" dirty="0">
                <a:latin typeface="Arial MT"/>
                <a:cs typeface="Arial MT"/>
              </a:rPr>
              <a:t>faster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prediction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compared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Naïve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Bayes algorithm.</a:t>
            </a:r>
            <a:endParaRPr sz="2400">
              <a:latin typeface="Arial MT"/>
              <a:cs typeface="Arial MT"/>
            </a:endParaRPr>
          </a:p>
          <a:p>
            <a:pPr marL="424815" marR="5080" indent="-412750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SVM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less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because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subset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training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decision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phase</a:t>
            </a:r>
            <a:endParaRPr sz="2400">
              <a:latin typeface="Arial MT"/>
              <a:cs typeface="Arial MT"/>
            </a:endParaRPr>
          </a:p>
          <a:p>
            <a:pPr marL="424815" marR="124460" indent="-412750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SVM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works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well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clear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margin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separation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high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dimensional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space.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0077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00"/>
              </a:spcBef>
            </a:pPr>
            <a:r>
              <a:rPr dirty="0"/>
              <a:t>Disadvantages</a:t>
            </a:r>
            <a:r>
              <a:rPr spc="-4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20" dirty="0"/>
              <a:t>SVMs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3224" y="1329707"/>
            <a:ext cx="7193280" cy="210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SVM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suitable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large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datasets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because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high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training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takes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in </a:t>
            </a:r>
            <a:r>
              <a:rPr sz="2400" dirty="0">
                <a:latin typeface="Arial MT"/>
                <a:cs typeface="Arial MT"/>
              </a:rPr>
              <a:t>training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compared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Naïve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Bayes.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works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poorly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overlapping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classes</a:t>
            </a:r>
            <a:endParaRPr sz="24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Sensitive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kernel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used.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0077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TAKE</a:t>
            </a:r>
            <a:r>
              <a:rPr spc="-95" dirty="0"/>
              <a:t> </a:t>
            </a:r>
            <a:r>
              <a:rPr dirty="0"/>
              <a:t>HOME</a:t>
            </a:r>
            <a:r>
              <a:rPr spc="-195" dirty="0"/>
              <a:t> </a:t>
            </a:r>
            <a:r>
              <a:rPr spc="-10" dirty="0"/>
              <a:t>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3224" y="1202707"/>
            <a:ext cx="7134859" cy="15036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100"/>
              </a:spcBef>
              <a:buChar char="●"/>
              <a:tabLst>
                <a:tab pos="424815" algn="l"/>
              </a:tabLst>
            </a:pPr>
            <a:r>
              <a:rPr sz="2400" spc="-10" dirty="0">
                <a:latin typeface="Arial MT"/>
                <a:cs typeface="Arial MT"/>
              </a:rPr>
              <a:t>RESEARCH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READ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ABOUT</a:t>
            </a:r>
            <a:endParaRPr sz="2400">
              <a:latin typeface="Arial MT"/>
              <a:cs typeface="Arial MT"/>
            </a:endParaRPr>
          </a:p>
          <a:p>
            <a:pPr marL="882015" lvl="1" indent="-412115">
              <a:lnSpc>
                <a:spcPct val="100000"/>
              </a:lnSpc>
              <a:spcBef>
                <a:spcPts val="1000"/>
              </a:spcBef>
              <a:buChar char="○"/>
              <a:tabLst>
                <a:tab pos="88201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K-</a:t>
            </a:r>
            <a:r>
              <a:rPr sz="2400" spc="-10" dirty="0">
                <a:latin typeface="Arial MT"/>
                <a:cs typeface="Arial MT"/>
              </a:rPr>
              <a:t>NEAREST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NEIGHBOUR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ALGORITHM</a:t>
            </a:r>
            <a:endParaRPr sz="2400">
              <a:latin typeface="Arial MT"/>
              <a:cs typeface="Arial MT"/>
            </a:endParaRPr>
          </a:p>
          <a:p>
            <a:pPr marL="882015" lvl="1" indent="-412115">
              <a:lnSpc>
                <a:spcPct val="100000"/>
              </a:lnSpc>
              <a:spcBef>
                <a:spcPts val="1000"/>
              </a:spcBef>
              <a:buChar char="○"/>
              <a:tabLst>
                <a:tab pos="882015" algn="l"/>
              </a:tabLst>
            </a:pPr>
            <a:r>
              <a:rPr sz="2400" dirty="0">
                <a:latin typeface="Arial MT"/>
                <a:cs typeface="Arial MT"/>
              </a:rPr>
              <a:t>NAÏVE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BAYES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ALGORITHM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8440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10" dirty="0">
                <a:latin typeface="Arial MT"/>
                <a:cs typeface="Arial MT"/>
              </a:rPr>
              <a:t>References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8255634" cy="38112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https://machinelearningmastery.com/linear-regression-for-machine-learning/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Linear</a:t>
            </a:r>
            <a:r>
              <a:rPr sz="1800" u="heavy" spc="-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Regression</a:t>
            </a:r>
            <a:r>
              <a:rPr sz="1800" u="heavy" spc="-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Wiki</a:t>
            </a:r>
            <a:r>
              <a:rPr sz="1800" u="heavy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8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page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Lecture</a:t>
            </a:r>
            <a:r>
              <a:rPr sz="18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notes</a:t>
            </a:r>
            <a:r>
              <a:rPr sz="18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by</a:t>
            </a:r>
            <a:r>
              <a:rPr sz="1800" u="heavy" spc="-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 Tom</a:t>
            </a:r>
            <a:r>
              <a:rPr sz="18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Mitchel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Lecture</a:t>
            </a:r>
            <a:r>
              <a:rPr sz="18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notes</a:t>
            </a:r>
            <a:r>
              <a:rPr sz="18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by</a:t>
            </a:r>
            <a:r>
              <a:rPr sz="18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Dan</a:t>
            </a:r>
            <a:r>
              <a:rPr sz="18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5"/>
              </a:rPr>
              <a:t>Veltri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Lecture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notes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Jeff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Witmer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spc="-10" dirty="0">
                <a:latin typeface="Arial MT"/>
                <a:cs typeface="Arial MT"/>
              </a:rPr>
              <a:t>Hands-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Machine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Learning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10" dirty="0">
                <a:latin typeface="Arial MT"/>
                <a:cs typeface="Arial MT"/>
              </a:rPr>
              <a:t> Scikit-</a:t>
            </a:r>
            <a:r>
              <a:rPr sz="1800" dirty="0">
                <a:latin typeface="Arial MT"/>
                <a:cs typeface="Arial MT"/>
              </a:rPr>
              <a:t>Learn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TensorFlow</a:t>
            </a:r>
            <a:endParaRPr sz="1800">
              <a:latin typeface="Arial MT"/>
              <a:cs typeface="Arial MT"/>
            </a:endParaRPr>
          </a:p>
          <a:p>
            <a:pPr marL="379095" marR="130175" indent="-367030">
              <a:lnSpc>
                <a:spcPct val="114999"/>
              </a:lnSpc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6"/>
              </a:rPr>
              <a:t>https://scikit-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6"/>
              </a:rPr>
              <a:t>learn.org/stable/modules/generated/sklearn.linear_model.Linear</a:t>
            </a:r>
            <a:r>
              <a:rPr sz="1800" spc="-10" dirty="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6"/>
              </a:rPr>
              <a:t>Regression.html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7"/>
              </a:rPr>
              <a:t>https://en.wikipedia.org/wiki/Maximum_likelihood_estimation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8"/>
              </a:rPr>
              <a:t>https://en.wikipedia.org/wiki/Multinomial_logistic_regression</a:t>
            </a:r>
            <a:endParaRPr sz="1800">
              <a:latin typeface="Arial MT"/>
              <a:cs typeface="Arial MT"/>
            </a:endParaRPr>
          </a:p>
          <a:p>
            <a:pPr marL="379095" marR="5080" indent="-367030">
              <a:lnSpc>
                <a:spcPct val="114999"/>
              </a:lnSpc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https://people.umass.edu/biep540w/pdf/Whitlock%20Schluter%20Ch%2017% 20regression.pdf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8440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10" dirty="0">
                <a:latin typeface="Arial MT"/>
                <a:cs typeface="Arial MT"/>
              </a:rPr>
              <a:t>References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24" y="1031444"/>
            <a:ext cx="8301355" cy="145288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424815" indent="-366395">
              <a:lnSpc>
                <a:spcPct val="100000"/>
              </a:lnSpc>
              <a:spcBef>
                <a:spcPts val="1530"/>
              </a:spcBef>
              <a:buClr>
                <a:srgbClr val="595959"/>
              </a:buClr>
              <a:buSzPct val="75000"/>
              <a:buChar char="●"/>
              <a:tabLst>
                <a:tab pos="424815" algn="l"/>
              </a:tabLst>
            </a:pPr>
            <a:r>
              <a:rPr sz="2400" spc="-10" dirty="0">
                <a:latin typeface="Arial MT"/>
                <a:cs typeface="Arial MT"/>
              </a:rPr>
              <a:t>Intel</a:t>
            </a:r>
            <a:r>
              <a:rPr sz="2400" spc="-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Academy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Machine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Learning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Course</a:t>
            </a:r>
            <a:endParaRPr sz="2400">
              <a:latin typeface="Arial MT"/>
              <a:cs typeface="Arial MT"/>
            </a:endParaRPr>
          </a:p>
          <a:p>
            <a:pPr marL="424815" marR="5080" indent="-412750">
              <a:lnSpc>
                <a:spcPct val="126699"/>
              </a:lnSpc>
              <a:spcBef>
                <a:spcPts val="1455"/>
              </a:spcBef>
              <a:buClr>
                <a:srgbClr val="000000"/>
              </a:buClr>
              <a:buSzPct val="133333"/>
              <a:buChar char="●"/>
              <a:tabLst>
                <a:tab pos="424815" algn="l"/>
              </a:tabLst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https://www.datacamp.com/community/tutorials/svm-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classification-scikit-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learn-</a:t>
            </a:r>
            <a:r>
              <a:rPr sz="1800" spc="-10" dirty="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python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latin typeface="Arial MT"/>
                <a:cs typeface="Arial MT"/>
              </a:rPr>
              <a:t>Thank</a:t>
            </a:r>
            <a:r>
              <a:rPr sz="4800" b="0" spc="-140" dirty="0">
                <a:latin typeface="Arial MT"/>
                <a:cs typeface="Arial MT"/>
              </a:rPr>
              <a:t> </a:t>
            </a:r>
            <a:r>
              <a:rPr sz="4800" b="0" spc="-25" dirty="0">
                <a:latin typeface="Arial MT"/>
                <a:cs typeface="Arial MT"/>
              </a:rPr>
              <a:t>you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5597" y="2095217"/>
            <a:ext cx="6408420" cy="961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8630" marR="5080" indent="-1726564">
              <a:lnSpc>
                <a:spcPct val="1358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questions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feel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free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email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me: </a:t>
            </a:r>
            <a:r>
              <a:rPr lang="en-US" sz="2400" spc="-10" dirty="0">
                <a:latin typeface="Arial MT"/>
                <a:cs typeface="Arial MT"/>
              </a:rPr>
              <a:t>mozeyrix@gmail.com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425" y="158105"/>
            <a:ext cx="7482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Arial MT"/>
                <a:cs typeface="Arial MT"/>
              </a:rPr>
              <a:t>Simple</a:t>
            </a:r>
            <a:r>
              <a:rPr sz="4000" spc="-135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Linear</a:t>
            </a:r>
            <a:r>
              <a:rPr sz="4000" spc="-130" dirty="0">
                <a:latin typeface="Arial MT"/>
                <a:cs typeface="Arial MT"/>
              </a:rPr>
              <a:t> </a:t>
            </a:r>
            <a:r>
              <a:rPr sz="4000" dirty="0">
                <a:latin typeface="Arial MT"/>
                <a:cs typeface="Arial MT"/>
              </a:rPr>
              <a:t>Regression</a:t>
            </a:r>
            <a:r>
              <a:rPr sz="4000" spc="-12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(cont’d)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976628"/>
            <a:ext cx="8520599" cy="41668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7949" y="1040508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770" dirty="0">
                <a:solidFill>
                  <a:srgbClr val="595959"/>
                </a:solidFill>
                <a:latin typeface="Arial MT"/>
                <a:cs typeface="Arial MT"/>
              </a:rPr>
              <a:t>●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329386"/>
            <a:ext cx="6910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Simple</a:t>
            </a:r>
            <a:r>
              <a:rPr sz="3600" spc="-4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Linear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Regression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(cont’d)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575" y="1655825"/>
            <a:ext cx="5242199" cy="32817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9950" y="1082968"/>
            <a:ext cx="34994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dirty="0">
                <a:latin typeface="Arial"/>
                <a:cs typeface="Arial"/>
              </a:rPr>
              <a:t>Fitting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a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line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to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b="1" spc="-20" dirty="0">
                <a:latin typeface="Arial"/>
                <a:cs typeface="Arial"/>
              </a:rPr>
              <a:t>data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149" y="629644"/>
            <a:ext cx="7873365" cy="372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marR="5080" indent="-412750">
              <a:lnSpc>
                <a:spcPct val="114999"/>
              </a:lnSpc>
              <a:spcBef>
                <a:spcPts val="1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well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fits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straight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be </a:t>
            </a:r>
            <a:r>
              <a:rPr sz="2400" dirty="0">
                <a:latin typeface="Arial MT"/>
                <a:cs typeface="Arial MT"/>
              </a:rPr>
              <a:t>measured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calculating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distance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data </a:t>
            </a:r>
            <a:r>
              <a:rPr sz="2400" dirty="0">
                <a:latin typeface="Arial MT"/>
                <a:cs typeface="Arial MT"/>
              </a:rPr>
              <a:t>points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line.</a:t>
            </a:r>
            <a:endParaRPr sz="2400">
              <a:latin typeface="Arial MT"/>
              <a:cs typeface="Arial MT"/>
            </a:endParaRPr>
          </a:p>
          <a:p>
            <a:pPr marL="424815" marR="55244" indent="-412750">
              <a:lnSpc>
                <a:spcPct val="114999"/>
              </a:lnSpc>
              <a:spcBef>
                <a:spcPts val="10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total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error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between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obtained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squaring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distance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summing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squared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values.</a:t>
            </a:r>
            <a:endParaRPr sz="2400">
              <a:latin typeface="Arial MT"/>
              <a:cs typeface="Arial MT"/>
            </a:endParaRPr>
          </a:p>
          <a:p>
            <a:pPr marL="424815" marR="495934" indent="-412750">
              <a:lnSpc>
                <a:spcPct val="114999"/>
              </a:lnSpc>
              <a:spcBef>
                <a:spcPts val="1600"/>
              </a:spcBef>
              <a:buChar char="●"/>
              <a:tabLst>
                <a:tab pos="42481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regression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equation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designed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produce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minimum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sum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squared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errors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04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Simple</a:t>
            </a:r>
            <a:r>
              <a:rPr sz="3600" b="0" spc="-4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Linear</a:t>
            </a:r>
            <a:r>
              <a:rPr sz="3600" b="0" spc="-30" dirty="0">
                <a:latin typeface="Arial MT"/>
                <a:cs typeface="Arial MT"/>
              </a:rPr>
              <a:t> </a:t>
            </a:r>
            <a:r>
              <a:rPr sz="3600" b="0" dirty="0">
                <a:latin typeface="Arial MT"/>
                <a:cs typeface="Arial MT"/>
              </a:rPr>
              <a:t>Regression</a:t>
            </a:r>
            <a:r>
              <a:rPr sz="3600" b="0" spc="-25" dirty="0">
                <a:latin typeface="Arial MT"/>
                <a:cs typeface="Arial MT"/>
              </a:rPr>
              <a:t> </a:t>
            </a:r>
            <a:r>
              <a:rPr sz="3600" b="0" spc="-10" dirty="0">
                <a:latin typeface="Arial MT"/>
                <a:cs typeface="Arial MT"/>
              </a:rPr>
              <a:t>(cont’d)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9950" y="1082968"/>
            <a:ext cx="34994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dirty="0">
                <a:latin typeface="Arial"/>
                <a:cs typeface="Arial"/>
              </a:rPr>
              <a:t>Fitting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a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line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to</a:t>
            </a:r>
            <a:r>
              <a:rPr sz="2900" b="1" spc="-25" dirty="0">
                <a:latin typeface="Arial"/>
                <a:cs typeface="Arial"/>
              </a:rPr>
              <a:t> </a:t>
            </a:r>
            <a:r>
              <a:rPr sz="2900" b="1" spc="-20" dirty="0">
                <a:latin typeface="Arial"/>
                <a:cs typeface="Arial"/>
              </a:rPr>
              <a:t>data</a:t>
            </a:r>
            <a:endParaRPr sz="2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55875"/>
            <a:ext cx="4983866" cy="3182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48050" y="2092183"/>
            <a:ext cx="321373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Select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“best”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that </a:t>
            </a:r>
            <a:r>
              <a:rPr sz="1800" dirty="0">
                <a:latin typeface="Arial MT"/>
                <a:cs typeface="Arial MT"/>
              </a:rPr>
              <a:t>minimizes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distances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points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fitted </a:t>
            </a:r>
            <a:r>
              <a:rPr sz="1800" dirty="0">
                <a:latin typeface="Arial MT"/>
                <a:cs typeface="Arial MT"/>
              </a:rPr>
              <a:t>line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–these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distances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called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“residuals”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2417</Words>
  <Application>Microsoft Office PowerPoint</Application>
  <PresentationFormat>On-screen Show (16:9)</PresentationFormat>
  <Paragraphs>236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MS PGothic</vt:lpstr>
      <vt:lpstr>Arial</vt:lpstr>
      <vt:lpstr>Arial MT</vt:lpstr>
      <vt:lpstr>Office Theme</vt:lpstr>
      <vt:lpstr>Big Bio-Data Analysis (Artificial Intelligence and Machine Learning)</vt:lpstr>
      <vt:lpstr>Overview</vt:lpstr>
      <vt:lpstr>Introduction to Linear Regression</vt:lpstr>
      <vt:lpstr>Introduction to Linear Regression(cont’d)</vt:lpstr>
      <vt:lpstr>Introduction to Linear Regression(cont’d)</vt:lpstr>
      <vt:lpstr>PowerPoint Presentation</vt:lpstr>
      <vt:lpstr>PowerPoint Presentation</vt:lpstr>
      <vt:lpstr>PowerPoint Presentation</vt:lpstr>
      <vt:lpstr>Simple Linear Regression (cont’d)</vt:lpstr>
      <vt:lpstr>Multi-Linear Regression</vt:lpstr>
      <vt:lpstr>Multi-Linear Regression (Cont’d)</vt:lpstr>
      <vt:lpstr>Multi-Linear Regression (cont’d)</vt:lpstr>
      <vt:lpstr>Multi-Linear Regression (cont’d)</vt:lpstr>
      <vt:lpstr>Multi-Linear Regression (cont’d)</vt:lpstr>
      <vt:lpstr>Bias-Variance Trade-Off</vt:lpstr>
      <vt:lpstr>Bias-Variance Trade-Off (cont’d)</vt:lpstr>
      <vt:lpstr>Regularization:Ridge &amp; LASSO Regression</vt:lpstr>
      <vt:lpstr>Regularization:Ridge &amp; LASSO Regression</vt:lpstr>
      <vt:lpstr>Regularization:Ridge &amp; LASSO Regression</vt:lpstr>
      <vt:lpstr>Linear Regression : The Syntax</vt:lpstr>
      <vt:lpstr>Logistic Regression (LR)</vt:lpstr>
      <vt:lpstr>Logistic Regression (LR)</vt:lpstr>
      <vt:lpstr>Logistic Regression (Cont.)</vt:lpstr>
      <vt:lpstr>Logistic Regression (cont’d)</vt:lpstr>
      <vt:lpstr>LR (Cont.): Odds Ratio The logit function (not the regression coefficients) has a linear relationship with predictors.</vt:lpstr>
      <vt:lpstr>Odds Ratio Example</vt:lpstr>
      <vt:lpstr>Logistic Regression (Cont.)</vt:lpstr>
      <vt:lpstr>Maximum Likelihood Estimation</vt:lpstr>
      <vt:lpstr>Maximum Likelihood Estimation</vt:lpstr>
      <vt:lpstr>Non-binary variables</vt:lpstr>
      <vt:lpstr>Multinomial Logistic Regression</vt:lpstr>
      <vt:lpstr>Logistic Regression : The Syntax</vt:lpstr>
      <vt:lpstr>Support Vector Machine (SVM)</vt:lpstr>
      <vt:lpstr>A Linear SVM Example</vt:lpstr>
      <vt:lpstr>SVM Terminology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Support Vector Machine (SVM)</vt:lpstr>
      <vt:lpstr>Classification with SVMs</vt:lpstr>
      <vt:lpstr>Classification with SVMs</vt:lpstr>
      <vt:lpstr>Classification with SVMs</vt:lpstr>
      <vt:lpstr>Classification with SVMs</vt:lpstr>
      <vt:lpstr>Classification with SVMs</vt:lpstr>
      <vt:lpstr>Classification with SVMs</vt:lpstr>
      <vt:lpstr>Linear SVM: The Syntax</vt:lpstr>
      <vt:lpstr>Dealing with non-linear &amp; inseparable planes</vt:lpstr>
      <vt:lpstr>Non Linear Decision Boundaries with SVM</vt:lpstr>
      <vt:lpstr>The Kernel Trick</vt:lpstr>
      <vt:lpstr>PowerPoint Presentation</vt:lpstr>
      <vt:lpstr>Advantages of SVM</vt:lpstr>
      <vt:lpstr>Disadvantages of SVMs</vt:lpstr>
      <vt:lpstr>TAKE HOME ASSIGNMENT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ml-algorithms-2023</dc:title>
  <cp:lastModifiedBy>ainembabazi moses</cp:lastModifiedBy>
  <cp:revision>4</cp:revision>
  <dcterms:created xsi:type="dcterms:W3CDTF">2025-06-14T19:53:05Z</dcterms:created>
  <dcterms:modified xsi:type="dcterms:W3CDTF">2025-06-16T21:29:38Z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2025-06-14T00:00:00Z</vt:filetime>
  </property>
  <property fmtid="{D5CDD505-2E9C-101B-9397-08002B2CF9AE}" pid="3" name="Creator">
    <vt:lpwstr>Google</vt:lpwstr>
  </property>
  <property fmtid="{D5CDD505-2E9C-101B-9397-08002B2CF9AE}" pid="4" name="LastSaved">
    <vt:filetime>2025-06-14T00:00:00Z</vt:filetime>
  </property>
</Properties>
</file>